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270" r:id="rId48"/>
    <p:sldId id="303" r:id="rId49"/>
    <p:sldId id="304" r:id="rId50"/>
    <p:sldId id="305" r:id="rId51"/>
    <p:sldId id="275" r:id="rId52"/>
    <p:sldId id="306" r:id="rId53"/>
    <p:sldId id="277" r:id="rId54"/>
    <p:sldId id="307" r:id="rId55"/>
    <p:sldId id="308" r:id="rId56"/>
    <p:sldId id="309" r:id="rId57"/>
    <p:sldId id="310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9" Type="http://schemas.openxmlformats.org/officeDocument/2006/relationships/slide" Target="slides/slide35.xml" /><Relationship Id="rId21" Type="http://schemas.openxmlformats.org/officeDocument/2006/relationships/slide" Target="slides/slide17.xml" /><Relationship Id="rId34" Type="http://schemas.openxmlformats.org/officeDocument/2006/relationships/slide" Target="slides/slide30.xml" /><Relationship Id="rId42" Type="http://schemas.openxmlformats.org/officeDocument/2006/relationships/slide" Target="slides/slide38.xml" /><Relationship Id="rId47" Type="http://schemas.openxmlformats.org/officeDocument/2006/relationships/slide" Target="slides/slide43.xml" /><Relationship Id="rId50" Type="http://schemas.openxmlformats.org/officeDocument/2006/relationships/slide" Target="slides/slide46.xml" /><Relationship Id="rId55" Type="http://schemas.openxmlformats.org/officeDocument/2006/relationships/slide" Target="slides/slide51.xml" /><Relationship Id="rId63" Type="http://schemas.openxmlformats.org/officeDocument/2006/relationships/slide" Target="slides/slide59.xml" /><Relationship Id="rId68" Type="http://schemas.openxmlformats.org/officeDocument/2006/relationships/slide" Target="slides/slide64.xml" /><Relationship Id="rId76" Type="http://schemas.openxmlformats.org/officeDocument/2006/relationships/theme" Target="theme/theme1.xml" /><Relationship Id="rId7" Type="http://schemas.openxmlformats.org/officeDocument/2006/relationships/slide" Target="slides/slide3.xml" /><Relationship Id="rId71" Type="http://schemas.openxmlformats.org/officeDocument/2006/relationships/slide" Target="slides/slide67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9" Type="http://schemas.openxmlformats.org/officeDocument/2006/relationships/slide" Target="slides/slide25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slide" Target="slides/slide28.xml" /><Relationship Id="rId37" Type="http://schemas.openxmlformats.org/officeDocument/2006/relationships/slide" Target="slides/slide33.xml" /><Relationship Id="rId40" Type="http://schemas.openxmlformats.org/officeDocument/2006/relationships/slide" Target="slides/slide36.xml" /><Relationship Id="rId45" Type="http://schemas.openxmlformats.org/officeDocument/2006/relationships/slide" Target="slides/slide41.xml" /><Relationship Id="rId53" Type="http://schemas.openxmlformats.org/officeDocument/2006/relationships/slide" Target="slides/slide49.xml" /><Relationship Id="rId58" Type="http://schemas.openxmlformats.org/officeDocument/2006/relationships/slide" Target="slides/slide54.xml" /><Relationship Id="rId66" Type="http://schemas.openxmlformats.org/officeDocument/2006/relationships/slide" Target="slides/slide62.xml" /><Relationship Id="rId74" Type="http://schemas.openxmlformats.org/officeDocument/2006/relationships/presProps" Target="presProp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slide" Target="slides/slide32.xml" /><Relationship Id="rId49" Type="http://schemas.openxmlformats.org/officeDocument/2006/relationships/slide" Target="slides/slide45.xml" /><Relationship Id="rId57" Type="http://schemas.openxmlformats.org/officeDocument/2006/relationships/slide" Target="slides/slide53.xml" /><Relationship Id="rId61" Type="http://schemas.openxmlformats.org/officeDocument/2006/relationships/slide" Target="slides/slide57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slide" Target="slides/slide27.xml" /><Relationship Id="rId44" Type="http://schemas.openxmlformats.org/officeDocument/2006/relationships/slide" Target="slides/slide40.xml" /><Relationship Id="rId52" Type="http://schemas.openxmlformats.org/officeDocument/2006/relationships/slide" Target="slides/slide48.xml" /><Relationship Id="rId60" Type="http://schemas.openxmlformats.org/officeDocument/2006/relationships/slide" Target="slides/slide56.xml" /><Relationship Id="rId65" Type="http://schemas.openxmlformats.org/officeDocument/2006/relationships/slide" Target="slides/slide61.xml" /><Relationship Id="rId73" Type="http://schemas.openxmlformats.org/officeDocument/2006/relationships/slide" Target="slides/slide69.xml" /><Relationship Id="rId78" Type="http://schemas.microsoft.com/office/2016/11/relationships/changesInfo" Target="changesInfos/changesInfo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slide" Target="slides/slide31.xml" /><Relationship Id="rId43" Type="http://schemas.openxmlformats.org/officeDocument/2006/relationships/slide" Target="slides/slide39.xml" /><Relationship Id="rId48" Type="http://schemas.openxmlformats.org/officeDocument/2006/relationships/slide" Target="slides/slide44.xml" /><Relationship Id="rId56" Type="http://schemas.openxmlformats.org/officeDocument/2006/relationships/slide" Target="slides/slide52.xml" /><Relationship Id="rId64" Type="http://schemas.openxmlformats.org/officeDocument/2006/relationships/slide" Target="slides/slide60.xml" /><Relationship Id="rId69" Type="http://schemas.openxmlformats.org/officeDocument/2006/relationships/slide" Target="slides/slide65.xml" /><Relationship Id="rId77" Type="http://schemas.openxmlformats.org/officeDocument/2006/relationships/tableStyles" Target="tableStyles.xml" /><Relationship Id="rId8" Type="http://schemas.openxmlformats.org/officeDocument/2006/relationships/slide" Target="slides/slide4.xml" /><Relationship Id="rId51" Type="http://schemas.openxmlformats.org/officeDocument/2006/relationships/slide" Target="slides/slide47.xml" /><Relationship Id="rId72" Type="http://schemas.openxmlformats.org/officeDocument/2006/relationships/slide" Target="slides/slide68.xml" /><Relationship Id="rId3" Type="http://schemas.openxmlformats.org/officeDocument/2006/relationships/customXml" Target="../customXml/item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slide" Target="slides/slide29.xml" /><Relationship Id="rId38" Type="http://schemas.openxmlformats.org/officeDocument/2006/relationships/slide" Target="slides/slide34.xml" /><Relationship Id="rId46" Type="http://schemas.openxmlformats.org/officeDocument/2006/relationships/slide" Target="slides/slide42.xml" /><Relationship Id="rId59" Type="http://schemas.openxmlformats.org/officeDocument/2006/relationships/slide" Target="slides/slide55.xml" /><Relationship Id="rId67" Type="http://schemas.openxmlformats.org/officeDocument/2006/relationships/slide" Target="slides/slide63.xml" /><Relationship Id="rId20" Type="http://schemas.openxmlformats.org/officeDocument/2006/relationships/slide" Target="slides/slide16.xml" /><Relationship Id="rId41" Type="http://schemas.openxmlformats.org/officeDocument/2006/relationships/slide" Target="slides/slide37.xml" /><Relationship Id="rId54" Type="http://schemas.openxmlformats.org/officeDocument/2006/relationships/slide" Target="slides/slide50.xml" /><Relationship Id="rId62" Type="http://schemas.openxmlformats.org/officeDocument/2006/relationships/slide" Target="slides/slide58.xml" /><Relationship Id="rId70" Type="http://schemas.openxmlformats.org/officeDocument/2006/relationships/slide" Target="slides/slide66.xml" /><Relationship Id="rId75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FELIPE ALBUQUERQUE CAMPOS" userId="S::marcos.campos7@fatec.sp.gov.br::83eba6b5-5e8f-4722-b5f4-96392a6791e0" providerId="AD" clId="Web-{33C74A9A-EBC1-4161-9BC6-225E98FAF00A}"/>
    <pc:docChg chg="modSld">
      <pc:chgData name="MARCOS FELIPE ALBUQUERQUE CAMPOS" userId="S::marcos.campos7@fatec.sp.gov.br::83eba6b5-5e8f-4722-b5f4-96392a6791e0" providerId="AD" clId="Web-{33C74A9A-EBC1-4161-9BC6-225E98FAF00A}" dt="2021-08-24T00:50:27.644" v="9" actId="20577"/>
      <pc:docMkLst>
        <pc:docMk/>
      </pc:docMkLst>
      <pc:sldChg chg="modSp">
        <pc:chgData name="MARCOS FELIPE ALBUQUERQUE CAMPOS" userId="S::marcos.campos7@fatec.sp.gov.br::83eba6b5-5e8f-4722-b5f4-96392a6791e0" providerId="AD" clId="Web-{33C74A9A-EBC1-4161-9BC6-225E98FAF00A}" dt="2021-08-24T00:06:11.632" v="1" actId="20577"/>
        <pc:sldMkLst>
          <pc:docMk/>
          <pc:sldMk cId="502488434" sldId="261"/>
        </pc:sldMkLst>
        <pc:spChg chg="mod">
          <ac:chgData name="MARCOS FELIPE ALBUQUERQUE CAMPOS" userId="S::marcos.campos7@fatec.sp.gov.br::83eba6b5-5e8f-4722-b5f4-96392a6791e0" providerId="AD" clId="Web-{33C74A9A-EBC1-4161-9BC6-225E98FAF00A}" dt="2021-08-24T00:06:11.632" v="1" actId="20577"/>
          <ac:spMkLst>
            <pc:docMk/>
            <pc:sldMk cId="502488434" sldId="261"/>
            <ac:spMk id="3" creationId="{D19686E7-9792-4A38-BD5F-525D28EE76D1}"/>
          </ac:spMkLst>
        </pc:spChg>
      </pc:sldChg>
      <pc:sldChg chg="modSp">
        <pc:chgData name="MARCOS FELIPE ALBUQUERQUE CAMPOS" userId="S::marcos.campos7@fatec.sp.gov.br::83eba6b5-5e8f-4722-b5f4-96392a6791e0" providerId="AD" clId="Web-{33C74A9A-EBC1-4161-9BC6-225E98FAF00A}" dt="2021-08-24T00:36:47.771" v="6" actId="20577"/>
        <pc:sldMkLst>
          <pc:docMk/>
          <pc:sldMk cId="62672501" sldId="294"/>
        </pc:sldMkLst>
        <pc:spChg chg="mod">
          <ac:chgData name="MARCOS FELIPE ALBUQUERQUE CAMPOS" userId="S::marcos.campos7@fatec.sp.gov.br::83eba6b5-5e8f-4722-b5f4-96392a6791e0" providerId="AD" clId="Web-{33C74A9A-EBC1-4161-9BC6-225E98FAF00A}" dt="2021-08-24T00:36:47.771" v="6" actId="20577"/>
          <ac:spMkLst>
            <pc:docMk/>
            <pc:sldMk cId="62672501" sldId="294"/>
            <ac:spMk id="3" creationId="{D26810A3-3BB9-40A9-B31B-53DE3A8264B7}"/>
          </ac:spMkLst>
        </pc:spChg>
      </pc:sldChg>
      <pc:sldChg chg="modSp">
        <pc:chgData name="MARCOS FELIPE ALBUQUERQUE CAMPOS" userId="S::marcos.campos7@fatec.sp.gov.br::83eba6b5-5e8f-4722-b5f4-96392a6791e0" providerId="AD" clId="Web-{33C74A9A-EBC1-4161-9BC6-225E98FAF00A}" dt="2021-08-24T00:50:27.644" v="9" actId="20577"/>
        <pc:sldMkLst>
          <pc:docMk/>
          <pc:sldMk cId="884151500" sldId="296"/>
        </pc:sldMkLst>
        <pc:spChg chg="mod">
          <ac:chgData name="MARCOS FELIPE ALBUQUERQUE CAMPOS" userId="S::marcos.campos7@fatec.sp.gov.br::83eba6b5-5e8f-4722-b5f4-96392a6791e0" providerId="AD" clId="Web-{33C74A9A-EBC1-4161-9BC6-225E98FAF00A}" dt="2021-08-24T00:50:27.644" v="9" actId="20577"/>
          <ac:spMkLst>
            <pc:docMk/>
            <pc:sldMk cId="884151500" sldId="296"/>
            <ac:spMk id="3" creationId="{3FF5762E-3896-47B5-AC14-154336494646}"/>
          </ac:spMkLst>
        </pc:spChg>
      </pc:sldChg>
    </pc:docChg>
  </pc:docChgLst>
  <pc:docChgLst>
    <pc:chgData name="BEATRIZ RUBINI" userId="S::beatriz.rubini@fatec.sp.gov.br::c5e712b9-51c2-4ed5-bf1e-927c2df0b063" providerId="AD" clId="Web-{1F89B6EA-56F2-4751-BE6D-85CD15371684}"/>
    <pc:docChg chg="modSld">
      <pc:chgData name="BEATRIZ RUBINI" userId="S::beatriz.rubini@fatec.sp.gov.br::c5e712b9-51c2-4ed5-bf1e-927c2df0b063" providerId="AD" clId="Web-{1F89B6EA-56F2-4751-BE6D-85CD15371684}" dt="2021-08-31T00:26:07.961" v="2" actId="1076"/>
      <pc:docMkLst>
        <pc:docMk/>
      </pc:docMkLst>
      <pc:sldChg chg="modSp">
        <pc:chgData name="BEATRIZ RUBINI" userId="S::beatriz.rubini@fatec.sp.gov.br::c5e712b9-51c2-4ed5-bf1e-927c2df0b063" providerId="AD" clId="Web-{1F89B6EA-56F2-4751-BE6D-85CD15371684}" dt="2021-08-31T00:26:07.961" v="2" actId="1076"/>
        <pc:sldMkLst>
          <pc:docMk/>
          <pc:sldMk cId="1577743510" sldId="282"/>
        </pc:sldMkLst>
        <pc:spChg chg="mod">
          <ac:chgData name="BEATRIZ RUBINI" userId="S::beatriz.rubini@fatec.sp.gov.br::c5e712b9-51c2-4ed5-bf1e-927c2df0b063" providerId="AD" clId="Web-{1F89B6EA-56F2-4751-BE6D-85CD15371684}" dt="2021-08-31T00:26:07.727" v="1" actId="1076"/>
          <ac:spMkLst>
            <pc:docMk/>
            <pc:sldMk cId="1577743510" sldId="282"/>
            <ac:spMk id="2" creationId="{7E9C256C-2414-4F03-A198-0BC43C95B6E4}"/>
          </ac:spMkLst>
        </pc:spChg>
        <pc:picChg chg="mod">
          <ac:chgData name="BEATRIZ RUBINI" userId="S::beatriz.rubini@fatec.sp.gov.br::c5e712b9-51c2-4ed5-bf1e-927c2df0b063" providerId="AD" clId="Web-{1F89B6EA-56F2-4751-BE6D-85CD15371684}" dt="2021-08-31T00:26:07.961" v="2" actId="1076"/>
          <ac:picMkLst>
            <pc:docMk/>
            <pc:sldMk cId="1577743510" sldId="282"/>
            <ac:picMk id="5" creationId="{1B408311-C139-45A6-95E5-DD0DF39061DF}"/>
          </ac:picMkLst>
        </pc:picChg>
      </pc:sldChg>
    </pc:docChg>
  </pc:docChgLst>
  <pc:docChgLst>
    <pc:chgData name="MURILO LEME" userId="634aa74e-e5fe-493a-9b96-9fc81b360e0b" providerId="ADAL" clId="{1E7176C1-4B30-9C42-B15F-D72D3C5CA891}"/>
    <pc:docChg chg="undo custSel modSld">
      <pc:chgData name="MURILO LEME" userId="634aa74e-e5fe-493a-9b96-9fc81b360e0b" providerId="ADAL" clId="{1E7176C1-4B30-9C42-B15F-D72D3C5CA891}" dt="2022-09-19T22:50:57.119" v="5" actId="22"/>
      <pc:docMkLst>
        <pc:docMk/>
      </pc:docMkLst>
      <pc:sldChg chg="addSp delSp modSp">
        <pc:chgData name="MURILO LEME" userId="634aa74e-e5fe-493a-9b96-9fc81b360e0b" providerId="ADAL" clId="{1E7176C1-4B30-9C42-B15F-D72D3C5CA891}" dt="2022-09-19T22:50:57.119" v="5" actId="22"/>
        <pc:sldMkLst>
          <pc:docMk/>
          <pc:sldMk cId="1266934989" sldId="260"/>
        </pc:sldMkLst>
        <pc:picChg chg="add del mod">
          <ac:chgData name="MURILO LEME" userId="634aa74e-e5fe-493a-9b96-9fc81b360e0b" providerId="ADAL" clId="{1E7176C1-4B30-9C42-B15F-D72D3C5CA891}" dt="2022-09-19T22:50:57.119" v="5" actId="22"/>
          <ac:picMkLst>
            <pc:docMk/>
            <pc:sldMk cId="1266934989" sldId="260"/>
            <ac:picMk id="6" creationId="{14114E5B-FC52-094A-653F-56A4405B5586}"/>
          </ac:picMkLst>
        </pc:picChg>
      </pc:sldChg>
    </pc:docChg>
  </pc:docChgLst>
  <pc:docChgLst>
    <pc:chgData name="FELIPE DE PAULA VIEIRA DA SILVA" userId="S::felipe.silva521@fatec.sp.gov.br::3b480255-093a-4fab-b449-e19143a513bf" providerId="AD" clId="Web-{83BBA808-E401-4741-9196-4573E7FFDBBE}"/>
    <pc:docChg chg="sldOrd">
      <pc:chgData name="FELIPE DE PAULA VIEIRA DA SILVA" userId="S::felipe.silva521@fatec.sp.gov.br::3b480255-093a-4fab-b449-e19143a513bf" providerId="AD" clId="Web-{83BBA808-E401-4741-9196-4573E7FFDBBE}" dt="2022-09-13T01:01:18.798" v="0"/>
      <pc:docMkLst>
        <pc:docMk/>
      </pc:docMkLst>
      <pc:sldChg chg="ord">
        <pc:chgData name="FELIPE DE PAULA VIEIRA DA SILVA" userId="S::felipe.silva521@fatec.sp.gov.br::3b480255-093a-4fab-b449-e19143a513bf" providerId="AD" clId="Web-{83BBA808-E401-4741-9196-4573E7FFDBBE}" dt="2022-09-13T01:01:18.798" v="0"/>
        <pc:sldMkLst>
          <pc:docMk/>
          <pc:sldMk cId="998971052" sldId="270"/>
        </pc:sldMkLst>
      </pc:sldChg>
    </pc:docChg>
  </pc:docChgLst>
  <pc:docChgLst>
    <pc:chgData name="TATIELLE CRISTINA CORREA" userId="S::tatielle.correa@fatec.sp.gov.br::0243301d-6518-4b63-9d7d-ebc64611cf18" providerId="AD" clId="Web-{FD7D5256-1B4D-471D-A004-CC98D54803C1}"/>
    <pc:docChg chg="modSld">
      <pc:chgData name="TATIELLE CRISTINA CORREA" userId="S::tatielle.correa@fatec.sp.gov.br::0243301d-6518-4b63-9d7d-ebc64611cf18" providerId="AD" clId="Web-{FD7D5256-1B4D-471D-A004-CC98D54803C1}" dt="2021-08-24T00:22:44.834" v="1"/>
      <pc:docMkLst>
        <pc:docMk/>
      </pc:docMkLst>
      <pc:sldChg chg="modSp">
        <pc:chgData name="TATIELLE CRISTINA CORREA" userId="S::tatielle.correa@fatec.sp.gov.br::0243301d-6518-4b63-9d7d-ebc64611cf18" providerId="AD" clId="Web-{FD7D5256-1B4D-471D-A004-CC98D54803C1}" dt="2021-08-24T00:22:44.834" v="1"/>
        <pc:sldMkLst>
          <pc:docMk/>
          <pc:sldMk cId="3210618613" sldId="266"/>
        </pc:sldMkLst>
        <pc:graphicFrameChg chg="mod modGraphic">
          <ac:chgData name="TATIELLE CRISTINA CORREA" userId="S::tatielle.correa@fatec.sp.gov.br::0243301d-6518-4b63-9d7d-ebc64611cf18" providerId="AD" clId="Web-{FD7D5256-1B4D-471D-A004-CC98D54803C1}" dt="2021-08-24T00:22:44.834" v="1"/>
          <ac:graphicFrameMkLst>
            <pc:docMk/>
            <pc:sldMk cId="3210618613" sldId="266"/>
            <ac:graphicFrameMk id="5" creationId="{9E722D91-9543-4D01-882F-979170495C97}"/>
          </ac:graphicFrameMkLst>
        </pc:graphicFrameChg>
      </pc:sldChg>
    </pc:docChg>
  </pc:docChgLst>
  <pc:docChgLst>
    <pc:chgData name="WENDELL PIRES GUARIENTO" userId="S::wendell.guariento@fatec.sp.gov.br::525f7ba1-4f3a-4a2d-84b0-f577e5910039" providerId="AD" clId="Web-{28344A8A-9BC4-4456-A91D-D301BC61E8A1}"/>
    <pc:docChg chg="addSld delSld">
      <pc:chgData name="WENDELL PIRES GUARIENTO" userId="S::wendell.guariento@fatec.sp.gov.br::525f7ba1-4f3a-4a2d-84b0-f577e5910039" providerId="AD" clId="Web-{28344A8A-9BC4-4456-A91D-D301BC61E8A1}" dt="2021-08-30T16:21:15.123" v="1"/>
      <pc:docMkLst>
        <pc:docMk/>
      </pc:docMkLst>
      <pc:sldChg chg="new del">
        <pc:chgData name="WENDELL PIRES GUARIENTO" userId="S::wendell.guariento@fatec.sp.gov.br::525f7ba1-4f3a-4a2d-84b0-f577e5910039" providerId="AD" clId="Web-{28344A8A-9BC4-4456-A91D-D301BC61E8A1}" dt="2021-08-30T16:21:15.123" v="1"/>
        <pc:sldMkLst>
          <pc:docMk/>
          <pc:sldMk cId="246474987" sldId="32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D77E-14F8-4CF2-ACD3-BBFAA4DA703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AB6EF2C-E4CB-4288-A526-5BED29E8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78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D77E-14F8-4CF2-ACD3-BBFAA4DA703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B6EF2C-E4CB-4288-A526-5BED29E8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57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D77E-14F8-4CF2-ACD3-BBFAA4DA703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B6EF2C-E4CB-4288-A526-5BED29E8E66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713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D77E-14F8-4CF2-ACD3-BBFAA4DA703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B6EF2C-E4CB-4288-A526-5BED29E8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59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D77E-14F8-4CF2-ACD3-BBFAA4DA703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B6EF2C-E4CB-4288-A526-5BED29E8E66F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287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D77E-14F8-4CF2-ACD3-BBFAA4DA703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B6EF2C-E4CB-4288-A526-5BED29E8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88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D77E-14F8-4CF2-ACD3-BBFAA4DA703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EF2C-E4CB-4288-A526-5BED29E8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753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D77E-14F8-4CF2-ACD3-BBFAA4DA703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EF2C-E4CB-4288-A526-5BED29E8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07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D77E-14F8-4CF2-ACD3-BBFAA4DA703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EF2C-E4CB-4288-A526-5BED29E8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28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D77E-14F8-4CF2-ACD3-BBFAA4DA703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B6EF2C-E4CB-4288-A526-5BED29E8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78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D77E-14F8-4CF2-ACD3-BBFAA4DA703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B6EF2C-E4CB-4288-A526-5BED29E8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65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D77E-14F8-4CF2-ACD3-BBFAA4DA703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B6EF2C-E4CB-4288-A526-5BED29E8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90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D77E-14F8-4CF2-ACD3-BBFAA4DA703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EF2C-E4CB-4288-A526-5BED29E8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47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D77E-14F8-4CF2-ACD3-BBFAA4DA703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EF2C-E4CB-4288-A526-5BED29E8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32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D77E-14F8-4CF2-ACD3-BBFAA4DA703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EF2C-E4CB-4288-A526-5BED29E8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35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D77E-14F8-4CF2-ACD3-BBFAA4DA703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B6EF2C-E4CB-4288-A526-5BED29E8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21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5D77E-14F8-4CF2-ACD3-BBFAA4DA703B}" type="datetimeFigureOut">
              <a:rPr lang="pt-BR" smtClean="0"/>
              <a:t>19/09/2022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AB6EF2C-E4CB-4288-A526-5BED29E8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1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E9BD7-7AA3-4F28-A637-695F38DF3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/>
              <a:t>Engenharia de Software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7D0932-D819-4E1D-9374-8ABC498D4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pt-BR"/>
          </a:p>
          <a:p>
            <a:pPr algn="ctr"/>
            <a:r>
              <a:rPr lang="pt-BR"/>
              <a:t>Aula 03 – Diagrama de Casos de Uso, Atividade e Colaboração</a:t>
            </a:r>
          </a:p>
        </p:txBody>
      </p:sp>
    </p:spTree>
    <p:extLst>
      <p:ext uri="{BB962C8B-B14F-4D97-AF65-F5344CB8AC3E}">
        <p14:creationId xmlns:p14="http://schemas.microsoft.com/office/powerpoint/2010/main" val="323243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433-79A6-41C4-8692-EC88F325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Aplicação do Casos de Uso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9E722D91-9543-4D01-882F-979170495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11554"/>
              </p:ext>
            </p:extLst>
          </p:nvPr>
        </p:nvGraphicFramePr>
        <p:xfrm>
          <a:off x="1461540" y="2161081"/>
          <a:ext cx="10382252" cy="2719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3269827114"/>
                    </a:ext>
                  </a:extLst>
                </a:gridCol>
                <a:gridCol w="1661888">
                  <a:extLst>
                    <a:ext uri="{9D8B030D-6E8A-4147-A177-3AD203B41FA5}">
                      <a16:colId xmlns:a16="http://schemas.microsoft.com/office/drawing/2014/main" val="2860158102"/>
                    </a:ext>
                  </a:extLst>
                </a:gridCol>
                <a:gridCol w="1768135">
                  <a:extLst>
                    <a:ext uri="{9D8B030D-6E8A-4147-A177-3AD203B41FA5}">
                      <a16:colId xmlns:a16="http://schemas.microsoft.com/office/drawing/2014/main" val="3961646667"/>
                    </a:ext>
                  </a:extLst>
                </a:gridCol>
                <a:gridCol w="2332600">
                  <a:extLst>
                    <a:ext uri="{9D8B030D-6E8A-4147-A177-3AD203B41FA5}">
                      <a16:colId xmlns:a16="http://schemas.microsoft.com/office/drawing/2014/main" val="2553497689"/>
                    </a:ext>
                  </a:extLst>
                </a:gridCol>
                <a:gridCol w="1203669">
                  <a:extLst>
                    <a:ext uri="{9D8B030D-6E8A-4147-A177-3AD203B41FA5}">
                      <a16:colId xmlns:a16="http://schemas.microsoft.com/office/drawing/2014/main" val="2289563064"/>
                    </a:ext>
                  </a:extLst>
                </a:gridCol>
                <a:gridCol w="1768135">
                  <a:extLst>
                    <a:ext uri="{9D8B030D-6E8A-4147-A177-3AD203B41FA5}">
                      <a16:colId xmlns:a16="http://schemas.microsoft.com/office/drawing/2014/main" val="4264342020"/>
                    </a:ext>
                  </a:extLst>
                </a:gridCol>
              </a:tblGrid>
              <a:tr h="1192427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  <a:p>
                      <a:pPr algn="ctr"/>
                      <a:r>
                        <a:rPr lang="pt-BR"/>
                        <a:t>Modelagem do Negócio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  <a:p>
                      <a:pPr algn="ctr"/>
                      <a:endParaRPr lang="pt-BR"/>
                    </a:p>
                    <a:p>
                      <a:pPr algn="ctr"/>
                      <a:r>
                        <a:rPr lang="pt-BR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  <a:p>
                      <a:pPr algn="ctr"/>
                      <a:r>
                        <a:rPr lang="pt-BR"/>
                        <a:t>Análise do Projeto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  <a:p>
                      <a:pPr algn="ctr"/>
                      <a:endParaRPr lang="pt-BR"/>
                    </a:p>
                    <a:p>
                      <a:pPr algn="ctr"/>
                      <a:r>
                        <a:rPr lang="pt-BR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  <a:p>
                      <a:pPr algn="ctr"/>
                      <a:endParaRPr lang="pt-BR"/>
                    </a:p>
                    <a:p>
                      <a:pPr algn="ctr"/>
                      <a:r>
                        <a:rPr lang="pt-BR"/>
                        <a:t>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  <a:p>
                      <a:pPr algn="ctr"/>
                      <a:endParaRPr lang="pt-BR"/>
                    </a:p>
                    <a:p>
                      <a:pPr algn="ctr"/>
                      <a:r>
                        <a:rPr lang="pt-BR"/>
                        <a:t>Distribuição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599932"/>
                  </a:ext>
                </a:extLst>
              </a:tr>
              <a:tr h="1526959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  <a:p>
                      <a:pPr algn="ctr"/>
                      <a:r>
                        <a:rPr lang="pt-BR"/>
                        <a:t>Diagrama de Casos de Uso de Negócio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  <a:p>
                      <a:pPr algn="ctr"/>
                      <a:r>
                        <a:rPr lang="pt-BR"/>
                        <a:t>Diagrama de Casos de Uso de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5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61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FB18C-5126-4DC9-A106-0EC35F07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Casos de Uso – Negócio e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99446-78BB-4305-9435-4C5FD536D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19300"/>
            <a:ext cx="8915400" cy="3777622"/>
          </a:xfrm>
        </p:spPr>
        <p:txBody>
          <a:bodyPr/>
          <a:lstStyle/>
          <a:p>
            <a:r>
              <a:rPr lang="pt-BR" sz="2000"/>
              <a:t>Casos de Uso de Negócio ­ </a:t>
            </a:r>
          </a:p>
          <a:p>
            <a:pPr lvl="1"/>
            <a:r>
              <a:rPr lang="pt-BR" sz="1800"/>
              <a:t>É um levantamento rápido e conciso das principais funcionalidades do negócio para o qual o sistema será projetado. ­ </a:t>
            </a:r>
          </a:p>
          <a:p>
            <a:pPr lvl="1"/>
            <a:r>
              <a:rPr lang="pt-BR" sz="1800"/>
              <a:t>Subsidia a identificação e definição dos requisitos do sistema. </a:t>
            </a:r>
          </a:p>
          <a:p>
            <a:pPr marL="457200" lvl="1" indent="0">
              <a:buNone/>
            </a:pPr>
            <a:endParaRPr lang="pt-BR"/>
          </a:p>
          <a:p>
            <a:r>
              <a:rPr lang="pt-BR" sz="2000"/>
              <a:t>Casos de Uso de Sistema </a:t>
            </a:r>
            <a:r>
              <a:rPr lang="pt-BR"/>
              <a:t>­</a:t>
            </a:r>
          </a:p>
          <a:p>
            <a:pPr lvl="1"/>
            <a:r>
              <a:rPr lang="pt-BR" sz="1800"/>
              <a:t>O propósito de um caso de uso de sistema é identificar e descrever uma funcionalidade de sistema, que apoia uma funcionalidade de negócio.</a:t>
            </a:r>
          </a:p>
        </p:txBody>
      </p:sp>
    </p:spTree>
    <p:extLst>
      <p:ext uri="{BB962C8B-B14F-4D97-AF65-F5344CB8AC3E}">
        <p14:creationId xmlns:p14="http://schemas.microsoft.com/office/powerpoint/2010/main" val="310134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3104A-12A3-40CF-8F8E-E9F31C74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Componentes do Diagrama de Casos de Uso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A4328679-61B7-4E73-977C-D20DEBC8E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379806"/>
              </p:ext>
            </p:extLst>
          </p:nvPr>
        </p:nvGraphicFramePr>
        <p:xfrm>
          <a:off x="2589213" y="2133598"/>
          <a:ext cx="8915400" cy="268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57863333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98395746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140549042"/>
                    </a:ext>
                  </a:extLst>
                </a:gridCol>
              </a:tblGrid>
              <a:tr h="1343026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  <a:p>
                      <a:pPr algn="ctr"/>
                      <a:endParaRPr lang="pt-BR" sz="1800"/>
                    </a:p>
                    <a:p>
                      <a:pPr algn="ctr"/>
                      <a:r>
                        <a:rPr lang="pt-BR" sz="2500"/>
                        <a:t>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Do Negócio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De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500104"/>
                  </a:ext>
                </a:extLst>
              </a:tr>
              <a:tr h="1343026">
                <a:tc>
                  <a:txBody>
                    <a:bodyPr/>
                    <a:lstStyle/>
                    <a:p>
                      <a:endParaRPr lang="pt-BR"/>
                    </a:p>
                    <a:p>
                      <a:pPr algn="ctr"/>
                      <a:endParaRPr lang="pt-BR"/>
                    </a:p>
                    <a:p>
                      <a:pPr algn="ctr"/>
                      <a:r>
                        <a:rPr lang="pt-BR"/>
                        <a:t>Caso de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71159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0E43DA60-2835-498E-A6DC-C285B7589E5C}"/>
              </a:ext>
            </a:extLst>
          </p:cNvPr>
          <p:cNvSpPr/>
          <p:nvPr/>
        </p:nvSpPr>
        <p:spPr>
          <a:xfrm>
            <a:off x="6229350" y="3743325"/>
            <a:ext cx="1895475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6E18977-64EE-4936-9D9A-89A5EB821343}"/>
              </a:ext>
            </a:extLst>
          </p:cNvPr>
          <p:cNvSpPr/>
          <p:nvPr/>
        </p:nvSpPr>
        <p:spPr>
          <a:xfrm>
            <a:off x="9091611" y="3790952"/>
            <a:ext cx="1895475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1AE1747-711E-4A40-B07E-9498D01EA238}"/>
              </a:ext>
            </a:extLst>
          </p:cNvPr>
          <p:cNvCxnSpPr>
            <a:stCxn id="6" idx="4"/>
            <a:endCxn id="6" idx="6"/>
          </p:cNvCxnSpPr>
          <p:nvPr/>
        </p:nvCxnSpPr>
        <p:spPr>
          <a:xfrm flipV="1">
            <a:off x="7177088" y="4057650"/>
            <a:ext cx="947737" cy="3143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B44EECD-DAC9-4759-B805-80B22DAC1C7A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7005637" y="2886077"/>
            <a:ext cx="9525" cy="314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B648F15-1FFC-4D58-9185-4DCCE9BD8A3D}"/>
              </a:ext>
            </a:extLst>
          </p:cNvPr>
          <p:cNvGrpSpPr/>
          <p:nvPr/>
        </p:nvGrpSpPr>
        <p:grpSpPr>
          <a:xfrm>
            <a:off x="6834187" y="2571752"/>
            <a:ext cx="342900" cy="857248"/>
            <a:chOff x="5886450" y="2343150"/>
            <a:chExt cx="342900" cy="857248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D51BDFE-E657-430D-907C-405C61AB63AC}"/>
                </a:ext>
              </a:extLst>
            </p:cNvPr>
            <p:cNvSpPr/>
            <p:nvPr/>
          </p:nvSpPr>
          <p:spPr>
            <a:xfrm>
              <a:off x="5886450" y="2343150"/>
              <a:ext cx="342900" cy="3143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3153BD2C-885D-4C70-BD33-BA1A4F535C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450" y="2971800"/>
              <a:ext cx="180976" cy="200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BAD79809-004C-4807-BC8F-CBF15321817F}"/>
                </a:ext>
              </a:extLst>
            </p:cNvPr>
            <p:cNvCxnSpPr/>
            <p:nvPr/>
          </p:nvCxnSpPr>
          <p:spPr>
            <a:xfrm>
              <a:off x="6067425" y="2971800"/>
              <a:ext cx="161925" cy="2285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EC262C9F-688C-48CB-9AA7-1BFF757E0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6450" y="2814637"/>
              <a:ext cx="342900" cy="47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18E4030-18B3-4344-AEFC-01DE00A0FAD3}"/>
              </a:ext>
            </a:extLst>
          </p:cNvPr>
          <p:cNvGrpSpPr/>
          <p:nvPr/>
        </p:nvGrpSpPr>
        <p:grpSpPr>
          <a:xfrm>
            <a:off x="9848850" y="2533657"/>
            <a:ext cx="342900" cy="857248"/>
            <a:chOff x="5886450" y="2343150"/>
            <a:chExt cx="342900" cy="857248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A573613-3837-403E-A7D4-9FCB41FE7782}"/>
                </a:ext>
              </a:extLst>
            </p:cNvPr>
            <p:cNvSpPr/>
            <p:nvPr/>
          </p:nvSpPr>
          <p:spPr>
            <a:xfrm>
              <a:off x="5886450" y="2343150"/>
              <a:ext cx="342900" cy="3143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8871CA30-E616-4161-B600-DD5944A9E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450" y="2971800"/>
              <a:ext cx="180976" cy="200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79C6180B-6AE9-4241-932C-DCE1D4ACB0DC}"/>
                </a:ext>
              </a:extLst>
            </p:cNvPr>
            <p:cNvCxnSpPr/>
            <p:nvPr/>
          </p:nvCxnSpPr>
          <p:spPr>
            <a:xfrm>
              <a:off x="6067425" y="2971800"/>
              <a:ext cx="161925" cy="2285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A20DA496-7B74-463D-BB71-A6A198361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6450" y="2814637"/>
              <a:ext cx="342900" cy="47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BF6A9C96-0C3E-4468-BAE7-6D785E178D39}"/>
              </a:ext>
            </a:extLst>
          </p:cNvPr>
          <p:cNvCxnSpPr>
            <a:cxnSpLocks/>
          </p:cNvCxnSpPr>
          <p:nvPr/>
        </p:nvCxnSpPr>
        <p:spPr>
          <a:xfrm>
            <a:off x="10029824" y="2847981"/>
            <a:ext cx="9525" cy="314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FC0D7E8-F327-4C19-B3F6-AA221DC479E1}"/>
              </a:ext>
            </a:extLst>
          </p:cNvPr>
          <p:cNvCxnSpPr>
            <a:stCxn id="16" idx="4"/>
          </p:cNvCxnSpPr>
          <p:nvPr/>
        </p:nvCxnSpPr>
        <p:spPr>
          <a:xfrm flipV="1">
            <a:off x="7005637" y="2690819"/>
            <a:ext cx="171450" cy="195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1BCF54B-3A04-4094-A9EA-897EDDFD544E}"/>
              </a:ext>
            </a:extLst>
          </p:cNvPr>
          <p:cNvSpPr txBox="1"/>
          <p:nvPr/>
        </p:nvSpPr>
        <p:spPr>
          <a:xfrm>
            <a:off x="2589213" y="5219697"/>
            <a:ext cx="810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/>
              <a:t>Associação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/>
              <a:t>Sistema/Organização (Contexto ou Fronteira</a:t>
            </a:r>
          </a:p>
        </p:txBody>
      </p:sp>
    </p:spTree>
    <p:extLst>
      <p:ext uri="{BB962C8B-B14F-4D97-AF65-F5344CB8AC3E}">
        <p14:creationId xmlns:p14="http://schemas.microsoft.com/office/powerpoint/2010/main" val="233204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6DD93A-6070-41C0-A30E-9A4B3FBD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rgbClr val="FEFFFF"/>
                </a:solidFill>
              </a:rPr>
              <a:t>Casos de </a:t>
            </a:r>
            <a:r>
              <a:rPr lang="en-US" sz="4000" err="1">
                <a:solidFill>
                  <a:srgbClr val="FEFFFF"/>
                </a:solidFill>
              </a:rPr>
              <a:t>Uso</a:t>
            </a:r>
            <a:r>
              <a:rPr lang="en-US" sz="4000">
                <a:solidFill>
                  <a:srgbClr val="FEFFFF"/>
                </a:solidFill>
              </a:rPr>
              <a:t> de </a:t>
            </a:r>
            <a:r>
              <a:rPr lang="en-US" sz="4000" err="1">
                <a:solidFill>
                  <a:srgbClr val="FEFFFF"/>
                </a:solidFill>
              </a:rPr>
              <a:t>Negócio</a:t>
            </a:r>
            <a:endParaRPr lang="en-US" sz="4000">
              <a:solidFill>
                <a:srgbClr val="FEFFFF"/>
              </a:solidFill>
            </a:endParaRP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6878B8-03EC-4AEF-B7DD-24C1CE7E5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986084"/>
            <a:ext cx="5640502" cy="489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6DD93A-6070-41C0-A30E-9A4B3FBD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rgbClr val="FEFFFF"/>
                </a:solidFill>
              </a:rPr>
              <a:t>Casos de </a:t>
            </a:r>
            <a:r>
              <a:rPr lang="en-US" sz="4000" err="1">
                <a:solidFill>
                  <a:srgbClr val="FEFFFF"/>
                </a:solidFill>
              </a:rPr>
              <a:t>Uso</a:t>
            </a:r>
            <a:r>
              <a:rPr lang="en-US" sz="4000">
                <a:solidFill>
                  <a:srgbClr val="FEFFFF"/>
                </a:solidFill>
              </a:rPr>
              <a:t> de Sistema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69EFFB-EE8B-4A3C-8110-81BFD778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424" y="848027"/>
            <a:ext cx="6069026" cy="514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5F7D5-17E2-4710-B0F7-2E23156F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Ator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4919DA-2F8A-4ABC-B456-BE21F18CC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33550"/>
            <a:ext cx="8915400" cy="3777622"/>
          </a:xfrm>
        </p:spPr>
        <p:txBody>
          <a:bodyPr>
            <a:normAutofit/>
          </a:bodyPr>
          <a:lstStyle/>
          <a:p>
            <a:r>
              <a:rPr lang="pt-BR" sz="2000"/>
              <a:t>Um ator é um agente que interage com o sistema ou com o negócio em estudo.</a:t>
            </a:r>
          </a:p>
          <a:p>
            <a:r>
              <a:rPr lang="pt-BR" sz="2000"/>
              <a:t>O termo interage significa que um ator troca (envia e/ou recebe) informações com o sistema. </a:t>
            </a:r>
          </a:p>
          <a:p>
            <a:r>
              <a:rPr lang="pt-BR" sz="2000"/>
              <a:t>Tudo o que interage com o sistema ou negócio é conceitualmente definido como um ator. </a:t>
            </a:r>
          </a:p>
          <a:p>
            <a:r>
              <a:rPr lang="pt-BR" sz="2000"/>
              <a:t>O Ator corresponde a um papel representado em relação ao sistema. ­ Portanto uma mesma pessoa pode realizar dois papéis ao mesmo tempo.</a:t>
            </a:r>
          </a:p>
        </p:txBody>
      </p:sp>
    </p:spTree>
    <p:extLst>
      <p:ext uri="{BB962C8B-B14F-4D97-AF65-F5344CB8AC3E}">
        <p14:creationId xmlns:p14="http://schemas.microsoft.com/office/powerpoint/2010/main" val="322993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4B0F8-3C88-4975-9DCC-04825614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Exemplos Práticos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D6953-5532-46F2-88BE-27BA43B44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r>
              <a:rPr lang="pt-BR" sz="2300"/>
              <a:t>Pessoas (Empregado, Cliente, Gerente, Almoxarife, Vendedor, </a:t>
            </a:r>
            <a:r>
              <a:rPr lang="pt-BR" sz="2300" err="1"/>
              <a:t>etc</a:t>
            </a:r>
            <a:r>
              <a:rPr lang="pt-BR" sz="2300"/>
              <a:t>). </a:t>
            </a:r>
          </a:p>
          <a:p>
            <a:r>
              <a:rPr lang="pt-BR" sz="2300"/>
              <a:t>Organizações (Empresa Fornecedora, Agência de Impostos, Administradora de Cartões, </a:t>
            </a:r>
            <a:r>
              <a:rPr lang="pt-BR" sz="2300" err="1"/>
              <a:t>etc</a:t>
            </a:r>
            <a:r>
              <a:rPr lang="pt-BR" sz="2300"/>
              <a:t>). </a:t>
            </a:r>
          </a:p>
          <a:p>
            <a:r>
              <a:rPr lang="pt-BR" sz="2300"/>
              <a:t>Outros Sistemas (Sistema de Cobrança, Sistema de Estoque de Produtos, </a:t>
            </a:r>
            <a:r>
              <a:rPr lang="pt-BR" sz="2300" err="1"/>
              <a:t>etc</a:t>
            </a:r>
            <a:r>
              <a:rPr lang="pt-BR" sz="2300"/>
              <a:t>). </a:t>
            </a:r>
          </a:p>
          <a:p>
            <a:r>
              <a:rPr lang="pt-BR" sz="2300"/>
              <a:t> Equipamentos (Leitora de código de barras, Sensor, </a:t>
            </a:r>
            <a:r>
              <a:rPr lang="pt-BR" sz="2300" err="1"/>
              <a:t>etc</a:t>
            </a:r>
            <a:r>
              <a:rPr lang="pt-BR" sz="230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64203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4D0E9-C957-42E8-AEA4-C56C62B5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D84594-AA8A-49D4-A768-E05E4E63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/>
              <a:t>Casos de uso são representados através de uma elipse, identificados com um nome. </a:t>
            </a:r>
          </a:p>
          <a:p>
            <a:r>
              <a:rPr lang="pt-BR" sz="2400"/>
              <a:t>A nomeação de um caso de uso inicia-se por um verbo.  </a:t>
            </a:r>
          </a:p>
          <a:p>
            <a:r>
              <a:rPr lang="pt-BR" sz="2400"/>
              <a:t>A representação gráfica de uma associação corresponde a uma linha sólida, ligando o caso de uso ao ator e vice-versa.  </a:t>
            </a:r>
          </a:p>
          <a:p>
            <a:r>
              <a:rPr lang="pt-BR" sz="2400"/>
              <a:t>É uma descrição completa de uma sequência de interações.</a:t>
            </a:r>
          </a:p>
        </p:txBody>
      </p:sp>
    </p:spTree>
    <p:extLst>
      <p:ext uri="{BB962C8B-B14F-4D97-AF65-F5344CB8AC3E}">
        <p14:creationId xmlns:p14="http://schemas.microsoft.com/office/powerpoint/2010/main" val="1831775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6DD93A-6070-41C0-A30E-9A4B3FBD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03" y="967417"/>
            <a:ext cx="3851246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err="1">
                <a:solidFill>
                  <a:srgbClr val="FEFFFF"/>
                </a:solidFill>
              </a:rPr>
              <a:t>Linha</a:t>
            </a:r>
            <a:r>
              <a:rPr lang="en-US" sz="4000">
                <a:solidFill>
                  <a:srgbClr val="FEFFFF"/>
                </a:solidFill>
              </a:rPr>
              <a:t> de </a:t>
            </a:r>
            <a:r>
              <a:rPr lang="en-US" sz="4000" err="1">
                <a:solidFill>
                  <a:srgbClr val="FEFFFF"/>
                </a:solidFill>
              </a:rPr>
              <a:t>Comunicação</a:t>
            </a:r>
            <a:endParaRPr lang="en-US" sz="4000">
              <a:solidFill>
                <a:srgbClr val="FEFFFF"/>
              </a:solidFill>
            </a:endParaRP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5EA8911-E4B5-4FC3-9F4F-376F70F8B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853" y="1289198"/>
            <a:ext cx="6645861" cy="448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6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6DD93A-6070-41C0-A30E-9A4B3FBD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03" y="967417"/>
            <a:ext cx="3851246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rgbClr val="FEFFFF"/>
                </a:solidFill>
              </a:rPr>
              <a:t>Casos de </a:t>
            </a:r>
            <a:r>
              <a:rPr lang="en-US" sz="4000" err="1">
                <a:solidFill>
                  <a:srgbClr val="FEFFFF"/>
                </a:solidFill>
              </a:rPr>
              <a:t>Uso</a:t>
            </a:r>
            <a:r>
              <a:rPr lang="en-US" sz="4000">
                <a:solidFill>
                  <a:srgbClr val="FEFFFF"/>
                </a:solidFill>
              </a:rPr>
              <a:t> - </a:t>
            </a:r>
            <a:r>
              <a:rPr lang="en-US" sz="4000" err="1">
                <a:solidFill>
                  <a:srgbClr val="FEFFFF"/>
                </a:solidFill>
              </a:rPr>
              <a:t>Fronteiras</a:t>
            </a:r>
            <a:endParaRPr lang="en-US" sz="4000">
              <a:solidFill>
                <a:srgbClr val="FEFFFF"/>
              </a:solidFill>
            </a:endParaRP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3CCACD-9254-446D-A00F-2D4D686DF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045" y="1289198"/>
            <a:ext cx="6254399" cy="42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8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F7C04-D603-473A-B5D9-203573D8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81A2F0-E5A8-451E-9CFE-BAD9F2AA4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/>
              <a:t>Definição de Casos de Uso;</a:t>
            </a:r>
          </a:p>
          <a:p>
            <a:r>
              <a:rPr lang="pt-BR" sz="2000"/>
              <a:t>Objetivo de Casos de Uso;</a:t>
            </a:r>
          </a:p>
          <a:p>
            <a:r>
              <a:rPr lang="pt-BR" sz="2000"/>
              <a:t>Formato de Casos de Uso;</a:t>
            </a:r>
          </a:p>
          <a:p>
            <a:r>
              <a:rPr lang="pt-BR" sz="2000"/>
              <a:t>Componentes do Diagrama de Casos de Uso;</a:t>
            </a:r>
          </a:p>
          <a:p>
            <a:r>
              <a:rPr lang="pt-BR" sz="2000"/>
              <a:t>Aspectos a Considerar;</a:t>
            </a:r>
          </a:p>
          <a:p>
            <a:r>
              <a:rPr lang="pt-BR" sz="2000"/>
              <a:t>Fluxos de Eventos;</a:t>
            </a:r>
          </a:p>
          <a:p>
            <a:r>
              <a:rPr lang="pt-BR" sz="2000"/>
              <a:t>Passos Essenciais na Elaboração de Diagrama de Casos de Uso. </a:t>
            </a:r>
          </a:p>
        </p:txBody>
      </p:sp>
    </p:spTree>
    <p:extLst>
      <p:ext uri="{BB962C8B-B14F-4D97-AF65-F5344CB8AC3E}">
        <p14:creationId xmlns:p14="http://schemas.microsoft.com/office/powerpoint/2010/main" val="4067350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CAC57-6A74-4CAF-B023-9E24F2D0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Associação entre 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55D0EE-321C-45EF-A9B3-CC461A1DF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57400"/>
            <a:ext cx="8915400" cy="4629149"/>
          </a:xfrm>
        </p:spPr>
        <p:txBody>
          <a:bodyPr>
            <a:normAutofit/>
          </a:bodyPr>
          <a:lstStyle/>
          <a:p>
            <a:r>
              <a:rPr lang="pt-BR"/>
              <a:t>Além das ligações entre atores e casos de uso, existem vários tipos de associações entre casos de uso, tais como: inclusão, extensão e generalização. ­</a:t>
            </a:r>
          </a:p>
          <a:p>
            <a:r>
              <a:rPr lang="pt-BR"/>
              <a:t> </a:t>
            </a:r>
            <a:r>
              <a:rPr lang="pt-BR" b="1"/>
              <a:t>&lt;INCLUDE&gt; </a:t>
            </a:r>
            <a:r>
              <a:rPr lang="pt-BR"/>
              <a:t>­ </a:t>
            </a:r>
          </a:p>
          <a:p>
            <a:pPr lvl="1"/>
            <a:r>
              <a:rPr lang="pt-BR"/>
              <a:t>A associação de inclusão é representada graficamente por uma seta tracejada com a ponta aberta, que parte do caso de uso base e contém o estereótipo &lt;INCLUDE&gt;. ­ </a:t>
            </a:r>
          </a:p>
          <a:p>
            <a:pPr lvl="1"/>
            <a:r>
              <a:rPr lang="pt-BR"/>
              <a:t>Este tipo de associação ocorre quando há uma parte do comportamento que é semelhante em mais de um caso de uso e tenta-se evitar a descrição deste comportamento em cada caso de uso correspondente. </a:t>
            </a:r>
          </a:p>
          <a:p>
            <a:pPr lvl="1"/>
            <a:r>
              <a:rPr lang="pt-BR"/>
              <a:t>Por exemplo, tanto Analisar Riscos quanto Fechar Preço requerem que avalie o negócio. Então, cria-se um caso de uso Avaliar Negócio, que é utilizado pelos casos de uso citados.</a:t>
            </a:r>
          </a:p>
        </p:txBody>
      </p:sp>
    </p:spTree>
    <p:extLst>
      <p:ext uri="{BB962C8B-B14F-4D97-AF65-F5344CB8AC3E}">
        <p14:creationId xmlns:p14="http://schemas.microsoft.com/office/powerpoint/2010/main" val="601217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0E6D4-9D5B-40F6-BE73-2F273165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Casos de Usos - Include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D4BAA05-762E-4F94-9150-BA65932C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749" y="1584798"/>
            <a:ext cx="7158038" cy="508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07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1D237-6BC8-4FDE-BE5C-A60FFE4B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Associações entre 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4F0F15-34FD-4949-8762-BFC5CC270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38625"/>
          </a:xfrm>
        </p:spPr>
        <p:txBody>
          <a:bodyPr>
            <a:normAutofit/>
          </a:bodyPr>
          <a:lstStyle/>
          <a:p>
            <a:r>
              <a:rPr lang="pt-BR" b="1"/>
              <a:t>&lt;EXTEND&gt; </a:t>
            </a:r>
            <a:r>
              <a:rPr lang="pt-BR"/>
              <a:t>­ </a:t>
            </a:r>
          </a:p>
          <a:p>
            <a:r>
              <a:rPr lang="pt-BR"/>
              <a:t>A associação de extensão é representada graficamente por uma seta tracejada com a ponta aberta, que contém o estereótipo &lt;EXTEND&gt;. ­ </a:t>
            </a:r>
          </a:p>
          <a:p>
            <a:r>
              <a:rPr lang="pt-BR"/>
              <a:t>Este tipo de associação surge para tratar das situações inesperadas ou exceções. ­ </a:t>
            </a:r>
          </a:p>
          <a:p>
            <a:r>
              <a:rPr lang="pt-BR"/>
              <a:t>Por exemplo, durante a execução do caso de uso Efetuar Venda, podemos estar realizando a venda para um cliente VIP. Nesse caso, será necessário um caso de uso que calcule o desconto para o cliente VIP. Da mesma forma, durante o pagamento pode haver um tipo de falha na autorização do cartão, sendo esta outra situação específica a tratar.</a:t>
            </a:r>
          </a:p>
          <a:p>
            <a:r>
              <a:rPr lang="pt-BR"/>
              <a:t> ­ Note-se que ambos (desconto para cliente VIP e falha na autorização do cartão) são exceções, não formam parte do procedimento normal.</a:t>
            </a:r>
          </a:p>
        </p:txBody>
      </p:sp>
    </p:spTree>
    <p:extLst>
      <p:ext uri="{BB962C8B-B14F-4D97-AF65-F5344CB8AC3E}">
        <p14:creationId xmlns:p14="http://schemas.microsoft.com/office/powerpoint/2010/main" val="1781085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C256C-2414-4F03-A198-0BC43C95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80978"/>
            <a:ext cx="8911687" cy="1280890"/>
          </a:xfrm>
        </p:spPr>
        <p:txBody>
          <a:bodyPr/>
          <a:lstStyle/>
          <a:p>
            <a:pPr algn="ctr"/>
            <a:r>
              <a:rPr lang="pt-BR"/>
              <a:t>Casos de Uso - </a:t>
            </a:r>
            <a:r>
              <a:rPr lang="pt-BR" err="1"/>
              <a:t>Extend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408311-C139-45A6-95E5-DD0DF3906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43" y="2352045"/>
            <a:ext cx="92392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43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FD48F-E415-4923-B6DE-C4397372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Associações entre 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407FB0-88AC-4492-8CA7-5F42FFDF8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GENERALIZAÇÃO ­</a:t>
            </a:r>
          </a:p>
          <a:p>
            <a:r>
              <a:rPr lang="pt-BR"/>
              <a:t> A associação de generalização é representada graficamente por uma linha sólida com uma única seta fechada, mas não preenchida. A seta parte do caso de uso mais específico em direção ao mais genérico. ­ </a:t>
            </a:r>
          </a:p>
          <a:p>
            <a:r>
              <a:rPr lang="pt-BR"/>
              <a:t>Este tipo de associação ocorre quando existem casos de uso semelhantes, existindo uma hierarquia entre eles, isto é, existe um caso de uso genérico e casos de uso que mostram uma variação do caso genérico. ­</a:t>
            </a:r>
          </a:p>
          <a:p>
            <a:r>
              <a:rPr lang="pt-BR"/>
              <a:t>Por exemplo, Cadastrar Funcionário é um caso de uso cujo objetivo é registrar todos os dados dos funcionários, mas existe uma variação quando se trata de Cadastrar Professor, pois deve-se considerar alguns aspectos adicionais. </a:t>
            </a:r>
          </a:p>
        </p:txBody>
      </p:sp>
    </p:spTree>
    <p:extLst>
      <p:ext uri="{BB962C8B-B14F-4D97-AF65-F5344CB8AC3E}">
        <p14:creationId xmlns:p14="http://schemas.microsoft.com/office/powerpoint/2010/main" val="2610861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1117-E587-4398-A4EB-EB252D53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Casos de Uso - Generalização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428943E-F479-479C-9026-B3C68B43C7E3}"/>
              </a:ext>
            </a:extLst>
          </p:cNvPr>
          <p:cNvSpPr/>
          <p:nvPr/>
        </p:nvSpPr>
        <p:spPr>
          <a:xfrm>
            <a:off x="5600968" y="4681537"/>
            <a:ext cx="2895600" cy="1228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CADASTRAR PROFESSOR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F983B7E-AC49-4A4D-9A76-E005494C6A44}"/>
              </a:ext>
            </a:extLst>
          </p:cNvPr>
          <p:cNvSpPr/>
          <p:nvPr/>
        </p:nvSpPr>
        <p:spPr>
          <a:xfrm>
            <a:off x="5600968" y="1905000"/>
            <a:ext cx="2895600" cy="1228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CADASTRAR FUNCIONÁRIOS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2DC80AE-784B-4283-8FD2-5A99AC04ECA8}"/>
              </a:ext>
            </a:extLst>
          </p:cNvPr>
          <p:cNvCxnSpPr>
            <a:stCxn id="4" idx="0"/>
            <a:endCxn id="6" idx="4"/>
          </p:cNvCxnSpPr>
          <p:nvPr/>
        </p:nvCxnSpPr>
        <p:spPr>
          <a:xfrm flipV="1">
            <a:off x="7048768" y="3133725"/>
            <a:ext cx="0" cy="15478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80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78213-0D55-4CC1-BD88-C293EAC4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Generalização entre Atores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D58258-DA37-4B9B-871B-06A20941F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543" y="1842865"/>
            <a:ext cx="66484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28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1F09E-257F-4DF5-AA41-7B2FDA07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Aspectos a Considerar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0A37EB-80D5-4B0E-8FBD-92077AC6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/>
              <a:t>Um dos aspectos mais perigosos é o abuso de &lt;include&gt; e &lt;</a:t>
            </a:r>
            <a:r>
              <a:rPr lang="pt-BR" sz="2000" err="1"/>
              <a:t>extend</a:t>
            </a:r>
            <a:r>
              <a:rPr lang="pt-BR" sz="2000"/>
              <a:t>&gt; </a:t>
            </a:r>
          </a:p>
          <a:p>
            <a:r>
              <a:rPr lang="pt-BR" sz="2000"/>
              <a:t>Um diagrama de caso de uso deve ser o mais simples possível. Detalhes devem ser deixados para outros diagramas, pois eles foram idealizados justamente com este objetivo. </a:t>
            </a:r>
          </a:p>
          <a:p>
            <a:r>
              <a:rPr lang="pt-BR" sz="2000"/>
              <a:t>A fronteira do negócio ou sistema é muito importante, pois ajuda a diminuir a complexidade do contexto global. </a:t>
            </a:r>
          </a:p>
          <a:p>
            <a:r>
              <a:rPr lang="pt-BR" sz="2000"/>
              <a:t>Conclusão: diagramas de caso de uso são ferramentas que nos ajudam a enxergar o todo por intermédio da constatação das responsabilidades que os usuários diretos têm.</a:t>
            </a:r>
          </a:p>
        </p:txBody>
      </p:sp>
    </p:spTree>
    <p:extLst>
      <p:ext uri="{BB962C8B-B14F-4D97-AF65-F5344CB8AC3E}">
        <p14:creationId xmlns:p14="http://schemas.microsoft.com/office/powerpoint/2010/main" val="2140218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8C34B-9180-4AD2-AE73-A49150AB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Fluxos de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B5DC88-E17A-4D46-A7DD-75B12957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9750"/>
            <a:ext cx="8915400" cy="4311022"/>
          </a:xfrm>
        </p:spPr>
        <p:txBody>
          <a:bodyPr>
            <a:normAutofit/>
          </a:bodyPr>
          <a:lstStyle/>
          <a:p>
            <a:r>
              <a:rPr lang="pt-BR" sz="2400"/>
              <a:t>Um Fluxo Básico</a:t>
            </a:r>
          </a:p>
          <a:p>
            <a:pPr lvl="1"/>
            <a:r>
              <a:rPr lang="pt-BR" sz="2400"/>
              <a:t>Caminho feliz</a:t>
            </a:r>
          </a:p>
          <a:p>
            <a:pPr lvl="1"/>
            <a:r>
              <a:rPr lang="pt-BR" sz="2400"/>
              <a:t>Cenário de sucesso do início ao fim.</a:t>
            </a:r>
          </a:p>
          <a:p>
            <a:r>
              <a:rPr lang="pt-BR" sz="2400"/>
              <a:t>Fluxos Alternativos</a:t>
            </a:r>
          </a:p>
          <a:p>
            <a:pPr lvl="1"/>
            <a:r>
              <a:rPr lang="pt-BR" sz="2400"/>
              <a:t>Variantes regulares</a:t>
            </a:r>
          </a:p>
          <a:p>
            <a:pPr lvl="1"/>
            <a:r>
              <a:rPr lang="pt-BR" sz="2400"/>
              <a:t>Opções de caminhos que o usuário pode escolher</a:t>
            </a:r>
          </a:p>
          <a:p>
            <a:r>
              <a:rPr lang="pt-BR" sz="2400"/>
              <a:t>Fluxos de Exceção</a:t>
            </a:r>
          </a:p>
          <a:p>
            <a:pPr lvl="1"/>
            <a:r>
              <a:rPr lang="pt-BR" sz="2400"/>
              <a:t>Fluxos de tratamento de erros</a:t>
            </a:r>
          </a:p>
        </p:txBody>
      </p:sp>
    </p:spTree>
    <p:extLst>
      <p:ext uri="{BB962C8B-B14F-4D97-AF65-F5344CB8AC3E}">
        <p14:creationId xmlns:p14="http://schemas.microsoft.com/office/powerpoint/2010/main" val="1961319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8A864-C8DE-4403-BFBD-1074A797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Passos Essenciais na Elaboração de Diagramas de 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82A1A7-8CB8-4093-A6A0-AF54D9E4F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71725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/>
              <a:t>Estabelecer uma fronteira. </a:t>
            </a:r>
          </a:p>
          <a:p>
            <a:r>
              <a:rPr lang="pt-BR" sz="2400"/>
              <a:t>Identificar os casos de uso. </a:t>
            </a:r>
          </a:p>
          <a:p>
            <a:r>
              <a:rPr lang="pt-BR" sz="2400"/>
              <a:t>Identificar os atores correspondentes.</a:t>
            </a:r>
          </a:p>
        </p:txBody>
      </p:sp>
    </p:spTree>
    <p:extLst>
      <p:ext uri="{BB962C8B-B14F-4D97-AF65-F5344CB8AC3E}">
        <p14:creationId xmlns:p14="http://schemas.microsoft.com/office/powerpoint/2010/main" val="317193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303C9-DAA9-4B37-BC47-D52A56C6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98D18C-930B-4DC2-94A3-EBCB5AEE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/>
          <a:lstStyle/>
          <a:p>
            <a:r>
              <a:rPr lang="pt-BR"/>
              <a:t>Os casos de uso referem-se aos serviços ou processos de negócio que podem ser utilizados de alguma maneira pelos usuários do sistema, como emitir um relatório ou comprar um produto.</a:t>
            </a:r>
          </a:p>
          <a:p>
            <a:r>
              <a:rPr lang="pt-BR"/>
              <a:t>Os casos de uso são utilizados para expressar e documentar o comportamento ou funções do sistema. </a:t>
            </a:r>
          </a:p>
          <a:p>
            <a:r>
              <a:rPr lang="pt-BR"/>
              <a:t>Um modelo de casos de uso é composto pelo diagrama de casos de uso e a documentação dos elementos do modelo.</a:t>
            </a:r>
          </a:p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9BC180-4273-4645-8B22-E9CB0CFCB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4147501"/>
            <a:ext cx="3503075" cy="234062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4748995-ACEF-464D-9D67-5E4947DBDB2B}"/>
              </a:ext>
            </a:extLst>
          </p:cNvPr>
          <p:cNvSpPr txBox="1"/>
          <p:nvPr/>
        </p:nvSpPr>
        <p:spPr>
          <a:xfrm>
            <a:off x="6467869" y="4147501"/>
            <a:ext cx="2334293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Consultar Saldo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Breve descrição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Fluxo de Eventos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091A91-73A0-434C-B20E-043F0EDA3BD9}"/>
              </a:ext>
            </a:extLst>
          </p:cNvPr>
          <p:cNvSpPr txBox="1"/>
          <p:nvPr/>
        </p:nvSpPr>
        <p:spPr>
          <a:xfrm>
            <a:off x="9174031" y="4147501"/>
            <a:ext cx="2334293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/>
              <a:t>Efetuar Saque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Breve descrição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Fluxo de Eventos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2C7C28-1B5E-42EA-94E1-D3F457080B0A}"/>
              </a:ext>
            </a:extLst>
          </p:cNvPr>
          <p:cNvSpPr txBox="1"/>
          <p:nvPr/>
        </p:nvSpPr>
        <p:spPr>
          <a:xfrm>
            <a:off x="7934719" y="5330197"/>
            <a:ext cx="2334293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b="1"/>
              <a:t>Consultar Extrato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Breve descrição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Fluxo de Eventos</a:t>
            </a:r>
          </a:p>
        </p:txBody>
      </p:sp>
    </p:spTree>
    <p:extLst>
      <p:ext uri="{BB962C8B-B14F-4D97-AF65-F5344CB8AC3E}">
        <p14:creationId xmlns:p14="http://schemas.microsoft.com/office/powerpoint/2010/main" val="2997043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C7955-D1FD-4CD6-AE16-43FD2B491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/>
              <a:t>Diagrama de Atividade</a:t>
            </a:r>
          </a:p>
        </p:txBody>
      </p:sp>
    </p:spTree>
    <p:extLst>
      <p:ext uri="{BB962C8B-B14F-4D97-AF65-F5344CB8AC3E}">
        <p14:creationId xmlns:p14="http://schemas.microsoft.com/office/powerpoint/2010/main" val="654605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39271-373F-42CC-9FA8-F1D293C6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Diagrama de Atividade -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FEAC97-9078-4CFF-B8CD-7B747043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13914"/>
          </a:xfrm>
        </p:spPr>
        <p:txBody>
          <a:bodyPr>
            <a:normAutofit lnSpcReduction="10000"/>
          </a:bodyPr>
          <a:lstStyle/>
          <a:p>
            <a:r>
              <a:rPr lang="pt-BR" sz="2400"/>
              <a:t>Os caso de uso mostram o que o sistema </a:t>
            </a:r>
            <a:r>
              <a:rPr lang="pt-BR" sz="2400" b="1"/>
              <a:t>deve fazer.</a:t>
            </a:r>
            <a:endParaRPr lang="pt-BR" sz="2400"/>
          </a:p>
          <a:p>
            <a:r>
              <a:rPr lang="pt-BR" sz="2400"/>
              <a:t>Os diagramas de atividade mostram </a:t>
            </a:r>
            <a:r>
              <a:rPr lang="pt-BR" sz="2400" b="1"/>
              <a:t>como o fazer</a:t>
            </a:r>
            <a:r>
              <a:rPr lang="pt-BR" sz="2400"/>
              <a:t>.</a:t>
            </a:r>
          </a:p>
          <a:p>
            <a:r>
              <a:rPr lang="pt-BR" sz="2400"/>
              <a:t> Mostram </a:t>
            </a:r>
            <a:r>
              <a:rPr lang="pt-BR" sz="2400" b="1"/>
              <a:t>atividades de alto nível </a:t>
            </a:r>
            <a:r>
              <a:rPr lang="pt-BR" sz="2400"/>
              <a:t>encadeadas que representam o processo a ocorrer no sistema.</a:t>
            </a:r>
          </a:p>
          <a:p>
            <a:r>
              <a:rPr lang="pt-BR" sz="2400"/>
              <a:t>São especialmente bons em modelar regras de negócio. </a:t>
            </a:r>
          </a:p>
          <a:p>
            <a:r>
              <a:rPr lang="pt-BR" sz="2400"/>
              <a:t>Os diagramas de atividade são os diagramas UML mais acessíveis: </a:t>
            </a:r>
          </a:p>
          <a:p>
            <a:pPr lvl="1"/>
            <a:r>
              <a:rPr lang="pt-BR" sz="2200"/>
              <a:t>usam símbolos similares aos usados na notação de fluxogramas.</a:t>
            </a:r>
          </a:p>
          <a:p>
            <a:pPr lvl="1"/>
            <a:r>
              <a:rPr lang="pt-BR" sz="2200"/>
              <a:t> São úteis para descrever processos para uma larga audiência.</a:t>
            </a:r>
          </a:p>
        </p:txBody>
      </p:sp>
    </p:spTree>
    <p:extLst>
      <p:ext uri="{BB962C8B-B14F-4D97-AF65-F5344CB8AC3E}">
        <p14:creationId xmlns:p14="http://schemas.microsoft.com/office/powerpoint/2010/main" val="2091437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52122-0B90-4FDE-AE54-EB0CAB66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Exemplo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53C86A-F7B6-486C-B34E-7CB6FE619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566" y="1905000"/>
            <a:ext cx="7360404" cy="45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87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89DB0-FD64-43E2-A945-7BFCFE6E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Atividade e 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5B0808-3987-4BAB-9D68-65E083FC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pt-BR"/>
              <a:t>Ações são </a:t>
            </a:r>
            <a:r>
              <a:rPr lang="pt-BR" b="1"/>
              <a:t>passos ativos </a:t>
            </a:r>
            <a:r>
              <a:rPr lang="pt-BR"/>
              <a:t>num processo (ou atividade); </a:t>
            </a:r>
          </a:p>
          <a:p>
            <a:r>
              <a:rPr lang="pt-BR"/>
              <a:t>Uma ação pode ser um cálculo, ou uma tarefa; </a:t>
            </a:r>
          </a:p>
          <a:p>
            <a:r>
              <a:rPr lang="pt-BR"/>
              <a:t>Não confundir </a:t>
            </a:r>
            <a:r>
              <a:rPr lang="pt-BR" b="1"/>
              <a:t>atividade</a:t>
            </a:r>
            <a:r>
              <a:rPr lang="pt-BR"/>
              <a:t> com </a:t>
            </a:r>
            <a:r>
              <a:rPr lang="pt-BR" b="1"/>
              <a:t>ação</a:t>
            </a:r>
            <a:r>
              <a:rPr lang="pt-BR"/>
              <a:t>, ao descrever um passo num diagrama de atividade, mas não são a mesma coisa; </a:t>
            </a:r>
          </a:p>
          <a:p>
            <a:r>
              <a:rPr lang="pt-BR"/>
              <a:t>A atividade é o </a:t>
            </a:r>
            <a:r>
              <a:rPr lang="pt-BR" b="1"/>
              <a:t>processo a ser modelado</a:t>
            </a:r>
            <a:r>
              <a:rPr lang="pt-BR"/>
              <a:t>; </a:t>
            </a:r>
          </a:p>
          <a:p>
            <a:r>
              <a:rPr lang="pt-BR"/>
              <a:t>Uma atividade pode ser colocada dentro de um </a:t>
            </a:r>
            <a:r>
              <a:rPr lang="pt-BR" b="1"/>
              <a:t>quadro de atividade</a:t>
            </a:r>
            <a:r>
              <a:rPr lang="pt-BR"/>
              <a:t>, juntamente com o nome da atividade; </a:t>
            </a:r>
          </a:p>
          <a:p>
            <a:r>
              <a:rPr lang="pt-BR"/>
              <a:t>O </a:t>
            </a:r>
            <a:r>
              <a:rPr lang="pt-BR" b="1"/>
              <a:t>quadro de atividade é opcional</a:t>
            </a:r>
            <a:r>
              <a:rPr lang="pt-BR"/>
              <a:t>, e é útil quando se pretende mostrar mais que uma atividade no mesmo diagrama;</a:t>
            </a:r>
          </a:p>
        </p:txBody>
      </p:sp>
    </p:spTree>
    <p:extLst>
      <p:ext uri="{BB962C8B-B14F-4D97-AF65-F5344CB8AC3E}">
        <p14:creationId xmlns:p14="http://schemas.microsoft.com/office/powerpoint/2010/main" val="12658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62035-4384-49C4-9645-D4CBD2FA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Atividade e Ações - Exemplo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CC01CB-D801-4A11-9E87-0D08C8DB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461" y="1905000"/>
            <a:ext cx="8090613" cy="40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45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F6567-73F3-402D-9980-F84C5569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Decisões e Junções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810A3-3BB9-40A9-B31B-53DE3A826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sz="2200"/>
              <a:t>As decisões são usadas quando precisa de </a:t>
            </a:r>
            <a:r>
              <a:rPr lang="pt-BR" sz="2200" b="1"/>
              <a:t>executar uma sequência de ações diferente dependendo de uma condição.</a:t>
            </a:r>
            <a:endParaRPr lang="pt-BR" sz="2200"/>
          </a:p>
          <a:p>
            <a:r>
              <a:rPr lang="pt-BR" sz="2200"/>
              <a:t>As decisões são </a:t>
            </a:r>
            <a:r>
              <a:rPr lang="pt-BR" sz="2200" b="1"/>
              <a:t>representadas como nodos em forma de losango</a:t>
            </a:r>
            <a:r>
              <a:rPr lang="pt-BR" sz="2200"/>
              <a:t>, com um arco de entrada, e múltiplos arcos de saída.</a:t>
            </a:r>
            <a:endParaRPr lang="pt-BR" sz="2200" b="1"/>
          </a:p>
          <a:p>
            <a:r>
              <a:rPr lang="pt-BR" sz="2200"/>
              <a:t>Cada </a:t>
            </a:r>
            <a:r>
              <a:rPr lang="pt-BR" sz="2200" b="1"/>
              <a:t>ramo de saída deve ter uma condição </a:t>
            </a:r>
            <a:r>
              <a:rPr lang="pt-BR" sz="2200"/>
              <a:t>(um guarda) escrito entre parêntesis retos: estas condições determinam qual a opção a seguir.</a:t>
            </a:r>
            <a:endParaRPr lang="pt-BR" sz="2200" b="1"/>
          </a:p>
          <a:p>
            <a:r>
              <a:rPr lang="pt-BR" sz="2200" b="1"/>
              <a:t>Apenas um ramo é seguido </a:t>
            </a:r>
            <a:r>
              <a:rPr lang="pt-BR" sz="2200"/>
              <a:t>num nodo de decisão.</a:t>
            </a:r>
            <a:endParaRPr lang="pt-BR" sz="2200" b="1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72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7ADDB-520F-4D1F-AF38-43F383A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Exemplo – Decisões e Junções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932E51-66DE-4034-AE17-EEE853041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43" y="1905000"/>
            <a:ext cx="6267450" cy="463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70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AEE2F-0E45-48EA-B075-F42CAB67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Decisões e Junções - Prático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F5762E-3896-47B5-AC14-15433649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/>
              <a:t>As condições devem ser avaliadas como </a:t>
            </a:r>
            <a:r>
              <a:rPr lang="pt-BR" sz="2000" b="1"/>
              <a:t>verdadeiras ou falsas</a:t>
            </a:r>
            <a:r>
              <a:rPr lang="pt-BR" sz="2000"/>
              <a:t>:</a:t>
            </a:r>
          </a:p>
          <a:p>
            <a:pPr marL="0" indent="0">
              <a:buNone/>
            </a:pPr>
            <a:r>
              <a:rPr lang="pt-BR" sz="2000"/>
              <a:t>	</a:t>
            </a:r>
            <a:r>
              <a:rPr lang="pt-BR" sz="2000" b="1"/>
              <a:t>[autorizado] </a:t>
            </a:r>
            <a:r>
              <a:rPr lang="pt-BR" sz="2000"/>
              <a:t>Se a variável </a:t>
            </a:r>
            <a:r>
              <a:rPr lang="pt-BR" sz="2000" b="1"/>
              <a:t>autorizado</a:t>
            </a:r>
            <a:r>
              <a:rPr lang="pt-BR" sz="2000"/>
              <a:t> for verdadeira, então seguir o 				arco indicado; </a:t>
            </a:r>
          </a:p>
          <a:p>
            <a:pPr marL="0" indent="0">
              <a:buNone/>
            </a:pPr>
            <a:r>
              <a:rPr lang="pt-BR" sz="2000"/>
              <a:t>	</a:t>
            </a:r>
            <a:r>
              <a:rPr lang="pt-BR" sz="2000" b="1"/>
              <a:t>[</a:t>
            </a:r>
            <a:r>
              <a:rPr lang="pt-BR" sz="2000" b="1" err="1"/>
              <a:t>nrPalavras</a:t>
            </a:r>
            <a:r>
              <a:rPr lang="pt-BR" sz="2000" b="1"/>
              <a:t> &gt; 1000] </a:t>
            </a:r>
            <a:r>
              <a:rPr lang="pt-BR" sz="2000"/>
              <a:t>Se a variável </a:t>
            </a:r>
            <a:r>
              <a:rPr lang="pt-BR" sz="2000" err="1"/>
              <a:t>nrPalavras</a:t>
            </a:r>
            <a:r>
              <a:rPr lang="pt-BR" sz="2000"/>
              <a:t> é superior a 1000, 						então seguir o arco indicado; </a:t>
            </a:r>
          </a:p>
          <a:p>
            <a:r>
              <a:rPr lang="pt-BR" sz="2000"/>
              <a:t>Os ramos juntam-se num </a:t>
            </a:r>
            <a:r>
              <a:rPr lang="pt-BR" sz="2000" b="1"/>
              <a:t>nodo de junção</a:t>
            </a:r>
            <a:r>
              <a:rPr lang="pt-BR" sz="2000"/>
              <a:t>, que </a:t>
            </a:r>
            <a:r>
              <a:rPr lang="pt-BR" sz="2000" b="1"/>
              <a:t>marca o final do comportamento condicional </a:t>
            </a:r>
            <a:r>
              <a:rPr lang="pt-BR" sz="2000"/>
              <a:t>iniciado no nodo de decisão.</a:t>
            </a:r>
            <a:endParaRPr lang="pt-BR"/>
          </a:p>
          <a:p>
            <a:r>
              <a:rPr lang="pt-BR" sz="2000"/>
              <a:t>Os nodos de junção também </a:t>
            </a:r>
            <a:r>
              <a:rPr lang="pt-BR" sz="2000" b="1"/>
              <a:t>são representados como losangos</a:t>
            </a:r>
            <a:r>
              <a:rPr lang="pt-BR" sz="2000"/>
              <a:t>, mas têm mais que um ramo de entrada, e apenas um ramo de saída.</a:t>
            </a:r>
          </a:p>
        </p:txBody>
      </p:sp>
    </p:spTree>
    <p:extLst>
      <p:ext uri="{BB962C8B-B14F-4D97-AF65-F5344CB8AC3E}">
        <p14:creationId xmlns:p14="http://schemas.microsoft.com/office/powerpoint/2010/main" val="884151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51C2F-A5A6-49F5-9C9F-F87872DE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Exemplo Prático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C76591-733D-4AAD-84A0-3FD6462D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8672769" cy="364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49455-48D9-4F19-A2BD-0F566B43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Decisões e Junções - Continuando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AA41B3-AF59-43F3-815D-53CFBD01C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pt-BR" sz="2100"/>
              <a:t>Os diagramas de atividade são mais claros se os guardas nos nodos de decisão forem mutuamente exclusivos.</a:t>
            </a:r>
          </a:p>
          <a:p>
            <a:r>
              <a:rPr lang="pt-BR" sz="2100"/>
              <a:t>Se um item estiver em stock e for uma encomenda urgente, dois guardas são avaliados como verdadeiros.</a:t>
            </a:r>
          </a:p>
          <a:p>
            <a:r>
              <a:rPr lang="pt-BR" sz="2100"/>
              <a:t>Qual o ramo seguido, de acordo com a especificação do UML, está fora do nosso controle. </a:t>
            </a:r>
          </a:p>
          <a:p>
            <a:r>
              <a:rPr lang="pt-BR" sz="2100"/>
              <a:t>Podemos resolver esta situação complicada usando guardas mutuamente exclusivos. </a:t>
            </a:r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46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11E16-2E5B-4488-9679-B846A5A6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O que é um Caso de Uso?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7402E7-0407-4140-B9CA-D56CE603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33340"/>
            <a:ext cx="8915400" cy="4400550"/>
          </a:xfrm>
        </p:spPr>
        <p:txBody>
          <a:bodyPr>
            <a:normAutofit/>
          </a:bodyPr>
          <a:lstStyle/>
          <a:p>
            <a:r>
              <a:rPr lang="pt-BR"/>
              <a:t>É um conjunto de ações necessárias para produzir um resultado observável de valor, com o objetivo de demonstrar o comportamento de uma organização ou sistema, através de interações com atores.</a:t>
            </a:r>
          </a:p>
          <a:p>
            <a:r>
              <a:rPr lang="pt-BR"/>
              <a:t>Seu conceito fundamental é a construção gráfica de um modelo com os processos de uma organização ou sistema. </a:t>
            </a:r>
          </a:p>
          <a:p>
            <a:r>
              <a:rPr lang="pt-BR"/>
              <a:t>O papel mais importante de um modelo de casos de uso é comunicar as funcionalidades e o comportamento de uma organização ou sistema aos clientes e às equipes de desenvolvimento. </a:t>
            </a:r>
          </a:p>
          <a:p>
            <a:r>
              <a:rPr lang="pt-BR"/>
              <a:t>Representa Quem faz O Que (interage) com o sistema, sem considerar o comportamento interno do sistema. </a:t>
            </a:r>
          </a:p>
          <a:p>
            <a:r>
              <a:rPr lang="pt-BR"/>
              <a:t>Deve ser definido através da descrição narrativa das interações que ocorrem entre os elementos externos e o sistema.</a:t>
            </a:r>
          </a:p>
        </p:txBody>
      </p:sp>
    </p:spTree>
    <p:extLst>
      <p:ext uri="{BB962C8B-B14F-4D97-AF65-F5344CB8AC3E}">
        <p14:creationId xmlns:p14="http://schemas.microsoft.com/office/powerpoint/2010/main" val="1266934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AB474-D8D9-43D6-AE2D-15CA84D2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Exemplo Prático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0F3934-43E5-479F-9952-33221D39E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180" y="1905000"/>
            <a:ext cx="86391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55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859C-F8C2-40DA-8D5C-6409212A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Concorrência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DBE691-B925-4CAE-83F7-C83340D5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/>
          <a:lstStyle/>
          <a:p>
            <a:r>
              <a:rPr lang="pt-BR"/>
              <a:t>Considere o processo de montagem de um computador: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/>
              <a:t>Preparar a caixa.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/>
              <a:t>Preparar a placa mãe.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/>
              <a:t>Instalar a placa mãe.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/>
              <a:t>Instalar os discos.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/>
              <a:t>Instalar placas de vídeo, som e rede. </a:t>
            </a:r>
          </a:p>
          <a:p>
            <a:pPr marL="400050"/>
            <a:r>
              <a:rPr lang="pt-BR"/>
              <a:t>Suponha que todo este processo pode ser acelerado, preparando a caixa e a placa mãe ao mesmo tempo</a:t>
            </a:r>
          </a:p>
          <a:p>
            <a:pPr marL="400050"/>
            <a:r>
              <a:rPr lang="pt-BR"/>
              <a:t>Como Modelar? </a:t>
            </a:r>
          </a:p>
        </p:txBody>
      </p:sp>
    </p:spTree>
    <p:extLst>
      <p:ext uri="{BB962C8B-B14F-4D97-AF65-F5344CB8AC3E}">
        <p14:creationId xmlns:p14="http://schemas.microsoft.com/office/powerpoint/2010/main" val="4278145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EE18CA-1E38-4FD2-83F4-1CA32A8C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Modelando Concorrência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43E409-1774-43FA-861B-E926CD784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221" y="967417"/>
            <a:ext cx="3932047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22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6540C-B9CA-44B9-A33E-30A79D68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Invocar Outras 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A2EC2-F75D-4678-8C3A-822403D37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 medida que se adiciona detalhe ao diagrama de atividade, o diagrama pode tornar-se demasiado grande.</a:t>
            </a:r>
          </a:p>
          <a:p>
            <a:r>
              <a:rPr lang="pt-BR"/>
              <a:t>Por outro lado, algumas sequências de ações podem ocorrer mais que uma vez.</a:t>
            </a:r>
          </a:p>
          <a:p>
            <a:r>
              <a:rPr lang="pt-BR"/>
              <a:t>Quando isto acontece, pode-se aumentar a legibilidade colocando detalhe de uma ação num diagrama separado.</a:t>
            </a:r>
          </a:p>
          <a:p>
            <a:r>
              <a:rPr lang="pt-BR"/>
              <a:t>Indica-se que uma ação é, na verdade, uma atividade definida num outro diagrama, colocando o símbolo.</a:t>
            </a:r>
          </a:p>
        </p:txBody>
      </p:sp>
    </p:spTree>
    <p:extLst>
      <p:ext uri="{BB962C8B-B14F-4D97-AF65-F5344CB8AC3E}">
        <p14:creationId xmlns:p14="http://schemas.microsoft.com/office/powerpoint/2010/main" val="2524107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0D2D4-0572-4A5C-933E-E2891693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Concorrência - Continuando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BFC69-81CC-46A1-A78D-C713BFA7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/>
          <a:lstStyle/>
          <a:p>
            <a:r>
              <a:rPr lang="pt-BR"/>
              <a:t>Na divisão, o fluxo é dividido em dois ou mais fluxos simultâneos, iniciando as suas tarefas ao mesmo tempo.</a:t>
            </a:r>
          </a:p>
          <a:p>
            <a:r>
              <a:rPr lang="pt-BR"/>
              <a:t>A junção significa que todas as ações de entrada devem terminar antes de o fluxo continuar.</a:t>
            </a:r>
          </a:p>
          <a:p>
            <a:r>
              <a:rPr lang="pt-BR"/>
              <a:t>A notação é semelhante para a divisão e a junção, mas é fácil reparar na diferença, dado o número de fluxos que entram ou saem.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4C649A-FE95-423F-B366-5AB821691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4" y="4423401"/>
            <a:ext cx="65055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71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B2F0B-034C-445F-88EC-6C3BDB46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Invocar Outras Atividades -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C2B6F8-DC8D-4544-9686-408449926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1713"/>
            <a:ext cx="8915400" cy="4005943"/>
          </a:xfrm>
        </p:spPr>
        <p:txBody>
          <a:bodyPr/>
          <a:lstStyle/>
          <a:p>
            <a:r>
              <a:rPr lang="pt-BR"/>
              <a:t>Atividade Pré-Definida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Atividade de Alto Nível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7BCB59-1876-4EF5-BD32-82D3D3AC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87" y="2126601"/>
            <a:ext cx="4086225" cy="15525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363DD8A-F24D-4C25-80DC-089036906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862" y="4372362"/>
            <a:ext cx="82867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13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F1936-6B6B-46A8-96D6-889E037C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Eventos Temporais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D9D9AC-CCE3-4EC7-9E5B-5A650AD92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288" y="1713723"/>
            <a:ext cx="8915400" cy="3777622"/>
          </a:xfrm>
        </p:spPr>
        <p:txBody>
          <a:bodyPr/>
          <a:lstStyle/>
          <a:p>
            <a:r>
              <a:rPr lang="pt-BR"/>
              <a:t>Por vezes o </a:t>
            </a:r>
            <a:r>
              <a:rPr lang="pt-BR" b="1"/>
              <a:t>tempo</a:t>
            </a:r>
            <a:r>
              <a:rPr lang="pt-BR"/>
              <a:t> é um fa</a:t>
            </a:r>
            <a:r>
              <a:rPr lang="pt-BR" b="1"/>
              <a:t>tor importante </a:t>
            </a:r>
            <a:r>
              <a:rPr lang="pt-BR"/>
              <a:t>na atividade.</a:t>
            </a:r>
          </a:p>
          <a:p>
            <a:r>
              <a:rPr lang="pt-BR"/>
              <a:t>É possível modelar </a:t>
            </a:r>
            <a:r>
              <a:rPr lang="pt-BR" b="1"/>
              <a:t>períodos em espera</a:t>
            </a:r>
            <a:r>
              <a:rPr lang="pt-BR"/>
              <a:t>.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Ou processos que iniciam em intervalos regulares de tempo.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EB5D91-C1F8-402D-96A0-52FBDD014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112" y="2519362"/>
            <a:ext cx="5181600" cy="18192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5DB4325-F423-4336-845D-6319EB5EA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675" y="5114108"/>
            <a:ext cx="27146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71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7A38F-8D6F-46B1-9942-E9C3A55E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F62D42-5093-4B33-8970-1A86BFF6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pt-BR"/>
              <a:t>Nos diagramas de atividades é possível usar objetos.</a:t>
            </a:r>
          </a:p>
          <a:p>
            <a:r>
              <a:rPr lang="pt-BR"/>
              <a:t>Representam os dados a fluir ao longo da atividade.</a:t>
            </a:r>
          </a:p>
          <a:p>
            <a:r>
              <a:rPr lang="pt-BR"/>
              <a:t>Um objeto representa algo que está disponível em determinado ponto da atividade.</a:t>
            </a:r>
          </a:p>
          <a:p>
            <a:r>
              <a:rPr lang="pt-BR"/>
              <a:t>Podem ser usados para mostrar que um objeto é criado, usado ou modificado, por alguma das ações circundantes.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0D8208-48F3-4323-B223-48056785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062" y="4395962"/>
            <a:ext cx="82677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944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83889-577C-4DFB-9291-FC10D01F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Objetos - Continuação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6EF226-4CE7-4B35-A8EF-4E5C02909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8408"/>
            <a:ext cx="8915400" cy="3777622"/>
          </a:xfrm>
        </p:spPr>
        <p:txBody>
          <a:bodyPr/>
          <a:lstStyle/>
          <a:p>
            <a:r>
              <a:rPr lang="pt-BR"/>
              <a:t>E possível representar um objeto para mudar de estado ao longo de uma atividade. </a:t>
            </a:r>
          </a:p>
          <a:p>
            <a:r>
              <a:rPr lang="pt-BR"/>
              <a:t>O estado do objeto é representado em parênteses retos. 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Para além de funcionar como entrada ou saída de ações, os objetos também podem servir de entrada ou saída de uma atividade. </a:t>
            </a:r>
          </a:p>
          <a:p>
            <a:r>
              <a:rPr lang="pt-BR"/>
              <a:t>A entrada ou saída de uma atividade são desenhadas como objetos ligeiramente fora do limite do quadro da atividade. </a:t>
            </a:r>
          </a:p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D645CF-E6AE-465C-9F97-43ED1762F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37" y="2854280"/>
            <a:ext cx="8210550" cy="8763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3AE7848-706A-4AFE-B640-3CC70BAF9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87" y="5338851"/>
            <a:ext cx="6709520" cy="14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449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319D5-7501-405E-B501-81AC5D65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Envio e Recepção de Sinais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61E437-26B4-4667-8903-4463F63C4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2363"/>
            <a:ext cx="8915400" cy="3777622"/>
          </a:xfrm>
        </p:spPr>
        <p:txBody>
          <a:bodyPr/>
          <a:lstStyle/>
          <a:p>
            <a:r>
              <a:rPr lang="pt-BR"/>
              <a:t>As atividades podem envolver interações com pessoas, sistemas ou processos externos; </a:t>
            </a:r>
          </a:p>
          <a:p>
            <a:r>
              <a:rPr lang="pt-BR"/>
              <a:t>Por exemplo: </a:t>
            </a:r>
          </a:p>
          <a:p>
            <a:pPr lvl="1"/>
            <a:r>
              <a:rPr lang="pt-BR"/>
              <a:t>ao autorizar um pagamento por cartão de crédito, é necessário verificar o cartão, interagindo com o serviço de aprovação, disponibilizado pela companhia do cartão de crédito; </a:t>
            </a:r>
          </a:p>
          <a:p>
            <a:r>
              <a:rPr lang="pt-BR"/>
              <a:t>Nos diagramas de atividade, os sinais representam interações com participantes externos.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3E77CC-B770-47BD-8C11-6272B162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062" y="4672972"/>
            <a:ext cx="82105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8D9D2-5638-4286-96E0-FCFEB8C4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Objetivos dos 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9686E7-9792-4A38-BD5F-525D28EE7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/>
              <a:t>Descrever os requerimentos funcionais do sistema de maneira consensual entre usuários e desenvolvedores de sistemas; </a:t>
            </a:r>
          </a:p>
          <a:p>
            <a:r>
              <a:rPr lang="pt-BR" sz="2000"/>
              <a:t>O propósito de um caso de uso de sistema é identificar e descrever uma funcionalidade de sistema, que apoia uma funcionalidade de negócio;</a:t>
            </a:r>
          </a:p>
          <a:p>
            <a:r>
              <a:rPr lang="pt-BR" sz="2000"/>
              <a:t>Fornecer uma descrição consistente e clara sobre as responsabilidades que devem ser cumpridas pelo sistema, além de formar a base para a fase de desenho;</a:t>
            </a:r>
          </a:p>
          <a:p>
            <a:r>
              <a:rPr lang="pt-BR" sz="2000"/>
              <a:t>Oferecer as possíveis situações do mundo real para o teste do sistema.</a:t>
            </a:r>
          </a:p>
        </p:txBody>
      </p:sp>
    </p:spTree>
    <p:extLst>
      <p:ext uri="{BB962C8B-B14F-4D97-AF65-F5344CB8AC3E}">
        <p14:creationId xmlns:p14="http://schemas.microsoft.com/office/powerpoint/2010/main" val="502488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6B390-8992-441C-8C0D-0EE98861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Envio e Recepção de Sinais - Continuação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FBEAF-4696-4A4C-9030-794691BA9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26546"/>
            <a:ext cx="8915400" cy="3777622"/>
          </a:xfrm>
        </p:spPr>
        <p:txBody>
          <a:bodyPr/>
          <a:lstStyle/>
          <a:p>
            <a:r>
              <a:rPr lang="pt-BR" b="1"/>
              <a:t>Receber um Sinal tem </a:t>
            </a:r>
            <a:r>
              <a:rPr lang="pt-BR"/>
              <a:t>o efeito de acordar a ação.</a:t>
            </a:r>
          </a:p>
          <a:p>
            <a:pPr lvl="1"/>
            <a:r>
              <a:rPr lang="pt-BR"/>
              <a:t>O receptor do sinal saberá como reagir ao sinal, e espera que esse sinal chegue, sem saber exatamente quando. </a:t>
            </a:r>
          </a:p>
          <a:p>
            <a:r>
              <a:rPr lang="pt-BR" b="1"/>
              <a:t>Enviar um Sinal </a:t>
            </a:r>
            <a:r>
              <a:rPr lang="pt-BR"/>
              <a:t>tem apenas o efeito de enviar um sinal ou mensagem para um participante externo, que saberá como reagir.</a:t>
            </a:r>
          </a:p>
          <a:p>
            <a:pPr lvl="1"/>
            <a:r>
              <a:rPr lang="pt-BR"/>
              <a:t>No entanto, esse comportamento não é modelado no diagrama de atividades.</a:t>
            </a:r>
          </a:p>
          <a:p>
            <a:r>
              <a:rPr lang="pt-BR"/>
              <a:t>Os sinais </a:t>
            </a:r>
            <a:r>
              <a:rPr lang="pt-BR" b="1"/>
              <a:t>são assíncronos</a:t>
            </a:r>
            <a:r>
              <a:rPr lang="pt-BR"/>
              <a:t>. </a:t>
            </a:r>
          </a:p>
          <a:p>
            <a:pPr lvl="1"/>
            <a:r>
              <a:rPr lang="pt-BR"/>
              <a:t>a </a:t>
            </a:r>
            <a:r>
              <a:rPr lang="pt-BR" b="1"/>
              <a:t>atividade não espera por uma resposta</a:t>
            </a:r>
            <a:r>
              <a:rPr lang="pt-BR"/>
              <a:t> depois de enviar um sinal: simplesmente move-se imediatamente para a próxima ação; </a:t>
            </a:r>
          </a:p>
          <a:p>
            <a:pPr lvl="1"/>
            <a:r>
              <a:rPr lang="pt-BR"/>
              <a:t>ao </a:t>
            </a:r>
            <a:r>
              <a:rPr lang="pt-BR" b="1"/>
              <a:t>receber um sinal</a:t>
            </a:r>
            <a:r>
              <a:rPr lang="pt-BR"/>
              <a:t>, a atividade espera por uma resposta, e sé avança quando a recebe; </a:t>
            </a:r>
          </a:p>
        </p:txBody>
      </p:sp>
    </p:spTree>
    <p:extLst>
      <p:ext uri="{BB962C8B-B14F-4D97-AF65-F5344CB8AC3E}">
        <p14:creationId xmlns:p14="http://schemas.microsoft.com/office/powerpoint/2010/main" val="3566608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2E2D2-A29F-41A9-8F49-455B4185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Envio e Recepção de Sinais - Continuação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2A8234-F055-41C0-A5A5-BDC14A3B7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 possível usar a </a:t>
            </a:r>
            <a:r>
              <a:rPr lang="pt-BR" b="1"/>
              <a:t>recepção</a:t>
            </a:r>
            <a:r>
              <a:rPr lang="pt-BR"/>
              <a:t> de um sinal no </a:t>
            </a:r>
            <a:r>
              <a:rPr lang="pt-BR" b="1"/>
              <a:t>início</a:t>
            </a:r>
            <a:r>
              <a:rPr lang="pt-BR"/>
              <a:t> do fluxo de um diagrama.</a:t>
            </a:r>
          </a:p>
          <a:p>
            <a:r>
              <a:rPr lang="pt-BR"/>
              <a:t>Significa que quando a atividade está ativa, esse nodo </a:t>
            </a:r>
            <a:r>
              <a:rPr lang="pt-BR" b="1"/>
              <a:t>aguarda por um sinal.</a:t>
            </a:r>
          </a:p>
          <a:p>
            <a:r>
              <a:rPr lang="pt-BR"/>
              <a:t>Assim que o sinal é recebido, a </a:t>
            </a:r>
            <a:r>
              <a:rPr lang="pt-BR" b="1"/>
              <a:t>atividade inicia</a:t>
            </a:r>
            <a:r>
              <a:rPr lang="pt-BR"/>
              <a:t>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178F43-0BDB-470A-ABC5-AC334A267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699" y="4022411"/>
            <a:ext cx="79724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160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E90F2-274C-476A-8387-CC2BBDAB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Pistas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EF64EF-A3A2-43C5-B2B6-E09BAB9D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14088"/>
            <a:ext cx="8915400" cy="3777622"/>
          </a:xfrm>
        </p:spPr>
        <p:txBody>
          <a:bodyPr>
            <a:normAutofit/>
          </a:bodyPr>
          <a:lstStyle/>
          <a:p>
            <a:r>
              <a:rPr lang="pt-BR" sz="2000"/>
              <a:t>Uma atividade pode envolver </a:t>
            </a:r>
            <a:r>
              <a:rPr lang="pt-BR" sz="2000" b="1"/>
              <a:t>vários participantes </a:t>
            </a:r>
            <a:r>
              <a:rPr lang="pt-BR" sz="2000"/>
              <a:t>diferentes, como diferentes grupos ou papeis numa organização.</a:t>
            </a:r>
          </a:p>
          <a:p>
            <a:r>
              <a:rPr lang="pt-BR" sz="2000"/>
              <a:t>Por exemplo:</a:t>
            </a:r>
          </a:p>
          <a:p>
            <a:pPr lvl="1"/>
            <a:r>
              <a:rPr lang="pt-BR" sz="2000"/>
              <a:t>Uma atividade de processamento de uma encomenda necessita do departamento financeiro (para cobrar ao cliente) e do departamento de expedição (para o envio).</a:t>
            </a:r>
          </a:p>
          <a:p>
            <a:pPr lvl="1"/>
            <a:r>
              <a:rPr lang="pt-BR" sz="2000"/>
              <a:t>Um processo de suporte técnico pode necessitar de vários níveis de suporte, como o </a:t>
            </a:r>
            <a:r>
              <a:rPr lang="pt-BR" sz="2000" err="1"/>
              <a:t>call</a:t>
            </a:r>
            <a:r>
              <a:rPr lang="pt-BR" sz="2000"/>
              <a:t>-center, suporte técnico, etc. </a:t>
            </a:r>
          </a:p>
          <a:p>
            <a:r>
              <a:rPr lang="pt-BR" sz="2000"/>
              <a:t>O uso de pistas mostra quais os participantes responsáveis por cada ações. </a:t>
            </a:r>
          </a:p>
        </p:txBody>
      </p:sp>
    </p:spTree>
    <p:extLst>
      <p:ext uri="{BB962C8B-B14F-4D97-AF65-F5344CB8AC3E}">
        <p14:creationId xmlns:p14="http://schemas.microsoft.com/office/powerpoint/2010/main" val="2965299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0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A323C5-AF1C-4394-84D8-3DA2CB81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err="1">
                <a:solidFill>
                  <a:srgbClr val="FEFFFF"/>
                </a:solidFill>
              </a:rPr>
              <a:t>Pistas</a:t>
            </a:r>
            <a:r>
              <a:rPr lang="en-US" sz="4000">
                <a:solidFill>
                  <a:srgbClr val="FEFFFF"/>
                </a:solidFill>
              </a:rPr>
              <a:t> - </a:t>
            </a:r>
            <a:r>
              <a:rPr lang="en-US" sz="4000" err="1">
                <a:solidFill>
                  <a:srgbClr val="FEFFFF"/>
                </a:solidFill>
              </a:rPr>
              <a:t>Exemplo</a:t>
            </a:r>
            <a:endParaRPr lang="en-US" sz="4000">
              <a:solidFill>
                <a:srgbClr val="FEFFFF"/>
              </a:solidFill>
            </a:endParaRP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6CA135-9F18-4300-9415-C1DAD39E7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465" y="967417"/>
            <a:ext cx="6242832" cy="44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407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3CDFA-0C4B-4217-8CA4-34D77D18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DA712E-DA4D-4F90-9CF0-A6EC2885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Esta apresentação introduz cerca de 80% da notação habitual usada em diagramas de atividade.</a:t>
            </a:r>
          </a:p>
          <a:p>
            <a:r>
              <a:rPr lang="pt-BR"/>
              <a:t>Quando um diagrama não cabe numa página, usam-se conectores, pequenos círculos, com um número inscrito, que correspondem aos pontos de ligação.</a:t>
            </a:r>
          </a:p>
          <a:p>
            <a:r>
              <a:rPr lang="pt-BR"/>
              <a:t>Acima de tudo, o UML é uma linguagem extensível: para além da notação base, os seus utilizadores são convidados a introduzir outros detalhes que possam ser relevantes. 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396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83C2D-BEC8-40FC-BDC9-F222C6804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0079" y="2665602"/>
            <a:ext cx="10321764" cy="2262781"/>
          </a:xfrm>
        </p:spPr>
        <p:txBody>
          <a:bodyPr/>
          <a:lstStyle/>
          <a:p>
            <a:pPr algn="ctr"/>
            <a:r>
              <a:rPr lang="pt-BR"/>
              <a:t>Diagrama de Colaboração</a:t>
            </a:r>
          </a:p>
        </p:txBody>
      </p:sp>
    </p:spTree>
    <p:extLst>
      <p:ext uri="{BB962C8B-B14F-4D97-AF65-F5344CB8AC3E}">
        <p14:creationId xmlns:p14="http://schemas.microsoft.com/office/powerpoint/2010/main" val="10427499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A2C26-7911-456B-995B-F3D93621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Diagrama de Colaboração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98CF4C-6132-46B6-B4BA-CBD45700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/>
              <a:t>Define a estrutura de como os objetos estão vinculados</a:t>
            </a:r>
          </a:p>
          <a:p>
            <a:pPr lvl="1"/>
            <a:r>
              <a:rPr lang="pt-BR" sz="2200"/>
              <a:t>Como o Diagrama de Classes</a:t>
            </a:r>
          </a:p>
          <a:p>
            <a:pPr lvl="1"/>
            <a:endParaRPr lang="pt-BR" sz="2200"/>
          </a:p>
          <a:p>
            <a:r>
              <a:rPr lang="pt-BR" sz="2200"/>
              <a:t>Indica quais mensagens são trocadas entre objetos</a:t>
            </a:r>
          </a:p>
          <a:p>
            <a:pPr lvl="1"/>
            <a:r>
              <a:rPr lang="pt-BR" sz="2200"/>
              <a:t>Como o Diagrama de Sequencia</a:t>
            </a:r>
          </a:p>
          <a:p>
            <a:pPr lvl="1"/>
            <a:endParaRPr lang="pt-BR" sz="2200"/>
          </a:p>
          <a:p>
            <a:r>
              <a:rPr lang="pt-BR" sz="2200"/>
              <a:t>Não se preocupa com a temporalidade</a:t>
            </a:r>
          </a:p>
        </p:txBody>
      </p:sp>
    </p:spTree>
    <p:extLst>
      <p:ext uri="{BB962C8B-B14F-4D97-AF65-F5344CB8AC3E}">
        <p14:creationId xmlns:p14="http://schemas.microsoft.com/office/powerpoint/2010/main" val="3057800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C5BB9-9791-480B-8D3E-555B2B54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Sequência x Colaboração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5B9A0F-B7DB-47CF-95FC-DE622375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>
                <a:effectLst/>
                <a:latin typeface="Century Gothic (Corpo)"/>
              </a:rPr>
              <a:t>Semelhante ao Diagrama de Sequência</a:t>
            </a:r>
          </a:p>
          <a:p>
            <a:pPr lvl="1"/>
            <a:r>
              <a:rPr lang="pt-BR" sz="2400">
                <a:effectLst/>
                <a:latin typeface="Century Gothic (Corpo)"/>
              </a:rPr>
              <a:t>Diagrama de Sequência se concentra na ordem temporal em que as mensagens são trocadas.</a:t>
            </a:r>
          </a:p>
          <a:p>
            <a:pPr lvl="1"/>
            <a:endParaRPr lang="pt-BR" sz="2400">
              <a:effectLst/>
              <a:latin typeface="Century Gothic (Corpo)"/>
            </a:endParaRPr>
          </a:p>
          <a:p>
            <a:r>
              <a:rPr lang="pt-BR" sz="2400">
                <a:latin typeface="Century Gothic (Corpo)"/>
              </a:rPr>
              <a:t>Diagrama de Colaboração se preocupa com a organização estrutural dos objetos.</a:t>
            </a:r>
          </a:p>
        </p:txBody>
      </p:sp>
    </p:spTree>
    <p:extLst>
      <p:ext uri="{BB962C8B-B14F-4D97-AF65-F5344CB8AC3E}">
        <p14:creationId xmlns:p14="http://schemas.microsoft.com/office/powerpoint/2010/main" val="11835523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306B4-39D2-4A45-AABE-CB09FBC0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2C025-621A-48B1-91B8-15D9C5410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>
                <a:effectLst/>
                <a:latin typeface="Century Gothic (Corpo)"/>
              </a:rPr>
              <a:t>Semelhante a representação do Diagrama de Sequência</a:t>
            </a:r>
          </a:p>
          <a:p>
            <a:pPr lvl="1"/>
            <a:r>
              <a:rPr lang="pt-BR" sz="2200">
                <a:effectLst/>
                <a:latin typeface="Century Gothic (Corpo)"/>
              </a:rPr>
              <a:t>Não há linha da vida nem ativaç</a:t>
            </a:r>
            <a:r>
              <a:rPr lang="pt-BR" sz="2200">
                <a:latin typeface="Century Gothic (Corpo)"/>
              </a:rPr>
              <a:t>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28BDAE4-4167-4154-BC01-359825DEDE4A}"/>
              </a:ext>
            </a:extLst>
          </p:cNvPr>
          <p:cNvSpPr/>
          <p:nvPr/>
        </p:nvSpPr>
        <p:spPr>
          <a:xfrm>
            <a:off x="5687736" y="3523375"/>
            <a:ext cx="2910980" cy="92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minha_conta</a:t>
            </a:r>
            <a:r>
              <a:rPr lang="pt-BR"/>
              <a:t>: Conta</a:t>
            </a:r>
          </a:p>
        </p:txBody>
      </p:sp>
    </p:spTree>
    <p:extLst>
      <p:ext uri="{BB962C8B-B14F-4D97-AF65-F5344CB8AC3E}">
        <p14:creationId xmlns:p14="http://schemas.microsoft.com/office/powerpoint/2010/main" val="19913485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7E1A0-DEF3-4FF8-A725-6B6E5AA9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Vínculos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5CE15F-3639-4AD6-B2D6-709F80B86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>
                <a:effectLst/>
                <a:latin typeface="Century Gothic (Corpo)"/>
              </a:rPr>
              <a:t>Um dos principais objetivos do Diagrama de Colaboração é identificar os vínculos</a:t>
            </a:r>
          </a:p>
          <a:p>
            <a:r>
              <a:rPr lang="pt-BR" sz="2200">
                <a:effectLst/>
                <a:latin typeface="Century Gothic (Corpo)"/>
              </a:rPr>
              <a:t>Vínculos são ligações existentes entre os objetos envolvidos no processo</a:t>
            </a:r>
            <a:r>
              <a:rPr lang="pt-BR" sz="2200">
                <a:latin typeface="Century Gothic (Corpo)"/>
              </a:rPr>
              <a:t>s</a:t>
            </a:r>
          </a:p>
          <a:p>
            <a:pPr lvl="1"/>
            <a:r>
              <a:rPr lang="pt-BR" sz="2200">
                <a:latin typeface="Century Gothic (Corpo)"/>
              </a:rPr>
              <a:t>Envio de Mensagens</a:t>
            </a:r>
          </a:p>
          <a:p>
            <a:pPr lvl="1"/>
            <a:r>
              <a:rPr lang="pt-BR" sz="2200">
                <a:latin typeface="Century Gothic (Corpo)"/>
              </a:rPr>
              <a:t>Recebimento de mensagens</a:t>
            </a:r>
          </a:p>
          <a:p>
            <a:pPr lvl="1"/>
            <a:r>
              <a:rPr lang="pt-BR" sz="2200">
                <a:latin typeface="Century Gothic (Corpo)"/>
              </a:rPr>
              <a:t>Ou Ambos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91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F413A-0920-49B7-BF90-90EDC0F3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Casos de Uso: Formato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3A731E-9229-4307-AF24-15E26F34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/>
              <a:t>Alguns formatos conhecidos são:  </a:t>
            </a:r>
          </a:p>
          <a:p>
            <a:endParaRPr lang="pt-BR" sz="2200"/>
          </a:p>
          <a:p>
            <a:r>
              <a:rPr lang="pt-BR" sz="2200"/>
              <a:t>Descrição numerada; </a:t>
            </a:r>
          </a:p>
          <a:p>
            <a:r>
              <a:rPr lang="pt-BR" sz="2200"/>
              <a:t>Descrição contínua; </a:t>
            </a:r>
          </a:p>
          <a:p>
            <a:r>
              <a:rPr lang="pt-BR" sz="2200"/>
              <a:t>Descrição narrativa particionada.</a:t>
            </a:r>
          </a:p>
        </p:txBody>
      </p:sp>
    </p:spTree>
    <p:extLst>
      <p:ext uri="{BB962C8B-B14F-4D97-AF65-F5344CB8AC3E}">
        <p14:creationId xmlns:p14="http://schemas.microsoft.com/office/powerpoint/2010/main" val="39154958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FB579-77AE-4774-AA8B-C196914E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Representação de Vínculo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0265A-285A-4154-B8E4-1EC6EC227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>
                <a:latin typeface="Century Gothic (Corpo)"/>
              </a:rPr>
              <a:t>U</a:t>
            </a:r>
            <a:r>
              <a:rPr lang="pt-BR" sz="2000">
                <a:effectLst/>
                <a:latin typeface="Century Gothic (Corpo)"/>
              </a:rPr>
              <a:t>m vínculo é representado por uma linha unindo dois objetos.</a:t>
            </a:r>
          </a:p>
          <a:p>
            <a:r>
              <a:rPr lang="pt-BR" sz="2000">
                <a:latin typeface="Century Gothic (Corpo)"/>
              </a:rPr>
              <a:t>Deve existir relacionamento equivalente no Diagrama de Classes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EA8218-8CF5-489B-949C-4939DDB9DC68}"/>
              </a:ext>
            </a:extLst>
          </p:cNvPr>
          <p:cNvSpPr/>
          <p:nvPr/>
        </p:nvSpPr>
        <p:spPr>
          <a:xfrm>
            <a:off x="3867325" y="3858936"/>
            <a:ext cx="1736521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curso:1: Curso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70EB7D3-979E-4C57-B5F4-C3B7E1237F8D}"/>
              </a:ext>
            </a:extLst>
          </p:cNvPr>
          <p:cNvSpPr/>
          <p:nvPr/>
        </p:nvSpPr>
        <p:spPr>
          <a:xfrm>
            <a:off x="7366933" y="3858936"/>
            <a:ext cx="1736521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turma1: Turma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AD68A50-4A71-4C40-8AC2-249D1113923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603846" y="4274191"/>
            <a:ext cx="17630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1385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33142-3235-427B-8641-33C5CA92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Mensagens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158FE2-7350-4A38-8551-524D8E291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>
                <a:effectLst/>
                <a:latin typeface="Century Gothic (Corpo)"/>
              </a:rPr>
              <a:t>As mesmas definidas no Diagrama de Sequência</a:t>
            </a:r>
          </a:p>
          <a:p>
            <a:pPr lvl="1"/>
            <a:r>
              <a:rPr lang="pt-BR" sz="2400">
                <a:effectLst/>
                <a:latin typeface="Century Gothic (Corpo)"/>
              </a:rPr>
              <a:t>Geralmente representam chamadas de métodos</a:t>
            </a:r>
            <a:endParaRPr lang="pt-BR" sz="2400">
              <a:latin typeface="Century Gothic (Corpo)"/>
            </a:endParaRPr>
          </a:p>
          <a:p>
            <a:r>
              <a:rPr lang="pt-BR" sz="2400">
                <a:effectLst/>
                <a:latin typeface="Century Gothic (Corpo)"/>
              </a:rPr>
              <a:t>No Diagrama de Colaboração não existe a preocupação com a ordem </a:t>
            </a:r>
          </a:p>
          <a:p>
            <a:pPr lvl="1"/>
            <a:r>
              <a:rPr lang="pt-BR" sz="2400">
                <a:effectLst/>
                <a:latin typeface="Century Gothic (Corpo)"/>
              </a:rPr>
              <a:t>O importante é quem dispara a mensagens</a:t>
            </a:r>
            <a:endParaRPr lang="pt-BR" sz="2400">
              <a:latin typeface="Century Gothic (Corpo)"/>
            </a:endParaRPr>
          </a:p>
        </p:txBody>
      </p:sp>
    </p:spTree>
    <p:extLst>
      <p:ext uri="{BB962C8B-B14F-4D97-AF65-F5344CB8AC3E}">
        <p14:creationId xmlns:p14="http://schemas.microsoft.com/office/powerpoint/2010/main" val="40183699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B07E3-68AC-40B9-AC01-C5C20CB4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Mensagens - Continuação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3FF504-EC36-496A-975F-D34104DBE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Não existe mensagens de retorno</a:t>
            </a:r>
          </a:p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0FD5FD-0B52-49C9-914C-3727801F3811}"/>
              </a:ext>
            </a:extLst>
          </p:cNvPr>
          <p:cNvSpPr/>
          <p:nvPr/>
        </p:nvSpPr>
        <p:spPr>
          <a:xfrm>
            <a:off x="3867325" y="3816991"/>
            <a:ext cx="1736521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curso:1: Curso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379572D-6A55-4B60-934F-71408C7D269B}"/>
              </a:ext>
            </a:extLst>
          </p:cNvPr>
          <p:cNvSpPr/>
          <p:nvPr/>
        </p:nvSpPr>
        <p:spPr>
          <a:xfrm>
            <a:off x="7366933" y="3816991"/>
            <a:ext cx="1736521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turma1: Turma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946E766-396A-4EDF-AB2C-E170998B7E1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603846" y="4232246"/>
            <a:ext cx="17630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8DBE1D29-3A81-4905-8ADE-A588F4D64F56}"/>
              </a:ext>
            </a:extLst>
          </p:cNvPr>
          <p:cNvSpPr/>
          <p:nvPr/>
        </p:nvSpPr>
        <p:spPr>
          <a:xfrm>
            <a:off x="6095999" y="3435292"/>
            <a:ext cx="925585" cy="36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C65FC1-43A0-4C5B-B8AF-CA7316D713EA}"/>
              </a:ext>
            </a:extLst>
          </p:cNvPr>
          <p:cNvSpPr txBox="1"/>
          <p:nvPr/>
        </p:nvSpPr>
        <p:spPr>
          <a:xfrm>
            <a:off x="5912620" y="306164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1: Turma()</a:t>
            </a:r>
          </a:p>
        </p:txBody>
      </p:sp>
    </p:spTree>
    <p:extLst>
      <p:ext uri="{BB962C8B-B14F-4D97-AF65-F5344CB8AC3E}">
        <p14:creationId xmlns:p14="http://schemas.microsoft.com/office/powerpoint/2010/main" val="17230693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EBB13-5C67-4663-8693-1D7217FD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Atores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095519-2FAE-4078-A9F4-903DA8B79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/>
              <a:t>Mesmos do Diagrama de Sequência</a:t>
            </a:r>
          </a:p>
          <a:p>
            <a:pPr lvl="1"/>
            <a:r>
              <a:rPr lang="pt-BR" sz="2400"/>
              <a:t>Consequentemente, os mesmos do Diagrama de Casos de Uso</a:t>
            </a:r>
          </a:p>
          <a:p>
            <a:r>
              <a:rPr lang="pt-BR" sz="2400"/>
              <a:t>Um ator possui vínculos com outros objetos ou outros atores</a:t>
            </a:r>
          </a:p>
          <a:p>
            <a:r>
              <a:rPr lang="pt-BR" sz="2400"/>
              <a:t>Um ator envia e recebe mensagens através de vínculos</a:t>
            </a:r>
          </a:p>
          <a:p>
            <a:pPr lvl="1"/>
            <a:r>
              <a:rPr lang="pt-BR" sz="2400"/>
              <a:t>Assim como os objetos</a:t>
            </a:r>
          </a:p>
        </p:txBody>
      </p:sp>
    </p:spTree>
    <p:extLst>
      <p:ext uri="{BB962C8B-B14F-4D97-AF65-F5344CB8AC3E}">
        <p14:creationId xmlns:p14="http://schemas.microsoft.com/office/powerpoint/2010/main" val="42445477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984EE-F6BB-48E4-B1C2-CAF64337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Exemplo de Vínculo de Ator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7CF0D1-F323-4B1C-A4EE-48CA56366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604" y="1905000"/>
            <a:ext cx="6590328" cy="32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877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7576A-F2E0-4857-B850-5D47D143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Condições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320F58-5286-4D48-91C7-B2B49176F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>
                <a:effectLst/>
                <a:latin typeface="Century Gothic (Corpo)"/>
              </a:rPr>
              <a:t>Indica que uma mensagem só será enviada quando uma determinada condição for satisfeita</a:t>
            </a:r>
          </a:p>
          <a:p>
            <a:r>
              <a:rPr lang="pt-BR" sz="2400">
                <a:effectLst/>
                <a:latin typeface="Century Gothic (Corpo)"/>
              </a:rPr>
              <a:t>A condição vem entre colchetes antes da mensagem</a:t>
            </a:r>
            <a:endParaRPr lang="pt-BR" sz="2400">
              <a:latin typeface="Century Gothic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5344919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C3543-6AED-443C-AEF3-D3D33CB4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Exemplo de Condição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88C533-1237-490E-BAB4-37FAC6215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987" y="1905000"/>
            <a:ext cx="6907561" cy="38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149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308F6-EC00-4C2E-8083-FD25D50A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Auto Chamadas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85C85D-7BC6-4B56-8792-0AAA5DE9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/>
              <a:t>Um objeto pode disparar uma mensagem para si mesmo</a:t>
            </a:r>
          </a:p>
          <a:p>
            <a:pPr lvl="1"/>
            <a:r>
              <a:rPr lang="pt-BR" sz="2400"/>
              <a:t>Como no Diagrama de Sequência</a:t>
            </a:r>
          </a:p>
          <a:p>
            <a:r>
              <a:rPr lang="pt-BR" sz="2400"/>
              <a:t>A mensagem parte do objeto para si próprio.</a:t>
            </a:r>
          </a:p>
          <a:p>
            <a:r>
              <a:rPr lang="pt-BR" sz="2400"/>
              <a:t>Indica que o objeto tem que fazer aquela tarefa para completar o serviço solicitado.</a:t>
            </a:r>
          </a:p>
        </p:txBody>
      </p:sp>
    </p:spTree>
    <p:extLst>
      <p:ext uri="{BB962C8B-B14F-4D97-AF65-F5344CB8AC3E}">
        <p14:creationId xmlns:p14="http://schemas.microsoft.com/office/powerpoint/2010/main" val="25131295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34B5E-E640-4E5D-B73E-78B85F27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Exemplo de Auto Chamada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5A085A-4309-466A-A477-D814BF95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576" y="1589702"/>
            <a:ext cx="5878383" cy="477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707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A63C2-04AA-47D3-AB8B-D519145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Diagrama de Colaboração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D0462E-73E1-4B87-A72A-843CBA810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838" y="1905000"/>
            <a:ext cx="7427860" cy="389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8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C52E6-1A49-4373-B6B4-B6B78F33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Descrição Numerada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72493-2B7E-4372-B4ED-2D9262F75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sz="2000"/>
              <a:t>Cliente insere seu cartão no caixa eletrônico. </a:t>
            </a:r>
          </a:p>
          <a:p>
            <a:pPr>
              <a:buFont typeface="+mj-lt"/>
              <a:buAutoNum type="arabicPeriod"/>
            </a:pPr>
            <a:r>
              <a:rPr lang="pt-BR" sz="2000"/>
              <a:t>Sistema apresenta solicitação de senha.</a:t>
            </a:r>
          </a:p>
          <a:p>
            <a:pPr>
              <a:buFont typeface="+mj-lt"/>
              <a:buAutoNum type="arabicPeriod"/>
            </a:pPr>
            <a:r>
              <a:rPr lang="pt-BR" sz="2000"/>
              <a:t>Cliente digita senha. </a:t>
            </a:r>
          </a:p>
          <a:p>
            <a:pPr>
              <a:buFont typeface="+mj-lt"/>
              <a:buAutoNum type="arabicPeriod"/>
            </a:pPr>
            <a:r>
              <a:rPr lang="pt-BR" sz="2000"/>
              <a:t>Sistema exibe menu de operações disponíveis.</a:t>
            </a:r>
          </a:p>
          <a:p>
            <a:pPr>
              <a:buFont typeface="+mj-lt"/>
              <a:buAutoNum type="arabicPeriod"/>
            </a:pPr>
            <a:r>
              <a:rPr lang="pt-BR" sz="2000"/>
              <a:t>Cliente opta por realizar um saque.</a:t>
            </a:r>
          </a:p>
          <a:p>
            <a:pPr>
              <a:buFont typeface="+mj-lt"/>
              <a:buAutoNum type="arabicPeriod"/>
            </a:pPr>
            <a:r>
              <a:rPr lang="pt-BR" sz="2000"/>
              <a:t>Sistema requisita quantia a ser sacada. </a:t>
            </a:r>
          </a:p>
          <a:p>
            <a:pPr>
              <a:buFont typeface="+mj-lt"/>
              <a:buAutoNum type="arabicPeriod"/>
            </a:pPr>
            <a:r>
              <a:rPr lang="pt-BR" sz="2000"/>
              <a:t>Cliente retira a quantia e o recibo.</a:t>
            </a:r>
          </a:p>
        </p:txBody>
      </p:sp>
    </p:spTree>
    <p:extLst>
      <p:ext uri="{BB962C8B-B14F-4D97-AF65-F5344CB8AC3E}">
        <p14:creationId xmlns:p14="http://schemas.microsoft.com/office/powerpoint/2010/main" val="208238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88E9D-A5B7-4C08-BCBE-E0660F0F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Descrição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30F88-0339-4A95-9A2E-03BD4A9B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/>
              <a:t>O Cliente chega ao caixa eletrônico e insere o seu cartão. O Sistema requisita a senha do Cliente. Após o Cliente fornecer sua senha e esta ser validada, o Sistema exibe as opções de operações possíveis. O Cliente opta por realizar um saque. Então o Sistema requisita o total a ser sacado. O Sistema fornece a quantia desejada e imprime o recibo para o Cliente.</a:t>
            </a:r>
          </a:p>
        </p:txBody>
      </p:sp>
    </p:spTree>
    <p:extLst>
      <p:ext uri="{BB962C8B-B14F-4D97-AF65-F5344CB8AC3E}">
        <p14:creationId xmlns:p14="http://schemas.microsoft.com/office/powerpoint/2010/main" val="63013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9D2F3-98D2-4D0E-9628-A8413CF2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Narrativa Particionada</a:t>
            </a:r>
          </a:p>
        </p:txBody>
      </p:sp>
      <p:graphicFrame>
        <p:nvGraphicFramePr>
          <p:cNvPr id="15" name="Tabela 15">
            <a:extLst>
              <a:ext uri="{FF2B5EF4-FFF2-40B4-BE49-F238E27FC236}">
                <a16:creationId xmlns:a16="http://schemas.microsoft.com/office/drawing/2014/main" id="{DEDA3946-0E92-4119-90EE-CC7C266A5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60826"/>
              </p:ext>
            </p:extLst>
          </p:nvPr>
        </p:nvGraphicFramePr>
        <p:xfrm>
          <a:off x="2745189" y="1905000"/>
          <a:ext cx="8607158" cy="385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3579">
                  <a:extLst>
                    <a:ext uri="{9D8B030D-6E8A-4147-A177-3AD203B41FA5}">
                      <a16:colId xmlns:a16="http://schemas.microsoft.com/office/drawing/2014/main" val="3430899207"/>
                    </a:ext>
                  </a:extLst>
                </a:gridCol>
                <a:gridCol w="4303579">
                  <a:extLst>
                    <a:ext uri="{9D8B030D-6E8A-4147-A177-3AD203B41FA5}">
                      <a16:colId xmlns:a16="http://schemas.microsoft.com/office/drawing/2014/main" val="537052755"/>
                    </a:ext>
                  </a:extLst>
                </a:gridCol>
              </a:tblGrid>
              <a:tr h="379013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15286"/>
                  </a:ext>
                </a:extLst>
              </a:tr>
              <a:tr h="654187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Insere seu Cartão no Caixa Eletrônico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22241"/>
                  </a:ext>
                </a:extLst>
              </a:tr>
              <a:tr h="379013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Apresenta Solicitação de Senha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67484"/>
                  </a:ext>
                </a:extLst>
              </a:tr>
              <a:tr h="379013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Digita a 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03292"/>
                  </a:ext>
                </a:extLst>
              </a:tr>
              <a:tr h="654187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Exibe Menu de Operações Disponíveis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15695"/>
                  </a:ext>
                </a:extLst>
              </a:tr>
              <a:tr h="379013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Solicita Realização do Saque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06051"/>
                  </a:ext>
                </a:extLst>
              </a:tr>
              <a:tr h="654187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Requisita a Quantidade a ser Sacada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107900"/>
                  </a:ext>
                </a:extLst>
              </a:tr>
              <a:tr h="379013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Retira a Quantia Recebida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84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41080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556E6C92188A478F274F0F38BF2589" ma:contentTypeVersion="2" ma:contentTypeDescription="Crie um novo documento." ma:contentTypeScope="" ma:versionID="0c1e2242692040d512fe545cc5d1fafc">
  <xsd:schema xmlns:xsd="http://www.w3.org/2001/XMLSchema" xmlns:xs="http://www.w3.org/2001/XMLSchema" xmlns:p="http://schemas.microsoft.com/office/2006/metadata/properties" xmlns:ns2="1ba305d6-37c2-4feb-acf2-69bdcd0a3846" targetNamespace="http://schemas.microsoft.com/office/2006/metadata/properties" ma:root="true" ma:fieldsID="16128848b3be8d841c95e7f116e09759" ns2:_="">
    <xsd:import namespace="1ba305d6-37c2-4feb-acf2-69bdcd0a38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305d6-37c2-4feb-acf2-69bdcd0a3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6343BD-8F36-48D1-A0D6-F305B9C17600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80A6FA59-221D-4B78-A199-5C721170CB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DB69CE-6971-497C-BA4A-596D9DA49FE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ba305d6-37c2-4feb-acf2-69bdcd0a384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69</vt:i4>
      </vt:variant>
    </vt:vector>
  </HeadingPairs>
  <TitlesOfParts>
    <vt:vector size="70" baseType="lpstr">
      <vt:lpstr>Cacho</vt:lpstr>
      <vt:lpstr>Engenharia de Software II</vt:lpstr>
      <vt:lpstr>Conteúdo</vt:lpstr>
      <vt:lpstr>Casos de Uso</vt:lpstr>
      <vt:lpstr>O que é um Caso de Uso?</vt:lpstr>
      <vt:lpstr>Objetivos dos Casos de Uso</vt:lpstr>
      <vt:lpstr>Casos de Uso: Formato</vt:lpstr>
      <vt:lpstr>Descrição Numerada</vt:lpstr>
      <vt:lpstr>Descrição Contínua</vt:lpstr>
      <vt:lpstr>Narrativa Particionada</vt:lpstr>
      <vt:lpstr>Aplicação do Casos de Uso</vt:lpstr>
      <vt:lpstr>Casos de Uso – Negócio e Sistema</vt:lpstr>
      <vt:lpstr>Componentes do Diagrama de Casos de Uso</vt:lpstr>
      <vt:lpstr>Casos de Uso de Negócio</vt:lpstr>
      <vt:lpstr>Casos de Uso de Sistema</vt:lpstr>
      <vt:lpstr>Ator</vt:lpstr>
      <vt:lpstr>Exemplos Práticos</vt:lpstr>
      <vt:lpstr>Casos de Uso</vt:lpstr>
      <vt:lpstr>Linha de Comunicação</vt:lpstr>
      <vt:lpstr>Casos de Uso - Fronteiras</vt:lpstr>
      <vt:lpstr>Associação entre Casos de Uso</vt:lpstr>
      <vt:lpstr>Casos de Usos - Include</vt:lpstr>
      <vt:lpstr>Associações entre Casos de Uso</vt:lpstr>
      <vt:lpstr>Casos de Uso - Extend</vt:lpstr>
      <vt:lpstr>Associações entre Casos de Uso</vt:lpstr>
      <vt:lpstr>Casos de Uso - Generalização</vt:lpstr>
      <vt:lpstr>Generalização entre Atores</vt:lpstr>
      <vt:lpstr>Aspectos a Considerar</vt:lpstr>
      <vt:lpstr>Fluxos de Eventos</vt:lpstr>
      <vt:lpstr>Passos Essenciais na Elaboração de Diagramas de Casos de Uso</vt:lpstr>
      <vt:lpstr>Diagrama de Atividade</vt:lpstr>
      <vt:lpstr>Diagrama de Atividade - Introdução</vt:lpstr>
      <vt:lpstr>Exemplo</vt:lpstr>
      <vt:lpstr>Atividade e Ações</vt:lpstr>
      <vt:lpstr>Atividade e Ações - Exemplo</vt:lpstr>
      <vt:lpstr>Decisões e Junções</vt:lpstr>
      <vt:lpstr>Exemplo – Decisões e Junções</vt:lpstr>
      <vt:lpstr>Decisões e Junções - Prático</vt:lpstr>
      <vt:lpstr>Exemplo Prático</vt:lpstr>
      <vt:lpstr>Decisões e Junções - Continuando</vt:lpstr>
      <vt:lpstr>Exemplo Prático</vt:lpstr>
      <vt:lpstr>Concorrência</vt:lpstr>
      <vt:lpstr>Modelando Concorrência</vt:lpstr>
      <vt:lpstr>Invocar Outras Atividades</vt:lpstr>
      <vt:lpstr>Concorrência - Continuando</vt:lpstr>
      <vt:lpstr>Invocar Outras Atividades - Exemplo</vt:lpstr>
      <vt:lpstr>Eventos Temporais</vt:lpstr>
      <vt:lpstr>Objetos</vt:lpstr>
      <vt:lpstr>Objetos - Continuação</vt:lpstr>
      <vt:lpstr>Envio e Recepção de Sinais</vt:lpstr>
      <vt:lpstr>Envio e Recepção de Sinais - Continuação</vt:lpstr>
      <vt:lpstr>Envio e Recepção de Sinais - Continuação</vt:lpstr>
      <vt:lpstr>Pistas</vt:lpstr>
      <vt:lpstr>Pistas - Exemplo</vt:lpstr>
      <vt:lpstr>Considerações Finais</vt:lpstr>
      <vt:lpstr>Diagrama de Colaboração</vt:lpstr>
      <vt:lpstr>Diagrama de Colaboração</vt:lpstr>
      <vt:lpstr>Sequência x Colaboração</vt:lpstr>
      <vt:lpstr>Objetos</vt:lpstr>
      <vt:lpstr>Vínculos</vt:lpstr>
      <vt:lpstr>Representação de Vínculo</vt:lpstr>
      <vt:lpstr>Mensagens</vt:lpstr>
      <vt:lpstr>Mensagens - Continuação</vt:lpstr>
      <vt:lpstr>Atores</vt:lpstr>
      <vt:lpstr>Exemplo de Vínculo de Ator</vt:lpstr>
      <vt:lpstr>Condições</vt:lpstr>
      <vt:lpstr>Exemplo de Condição</vt:lpstr>
      <vt:lpstr>Auto Chamadas</vt:lpstr>
      <vt:lpstr>Exemplo de Auto Chamada</vt:lpstr>
      <vt:lpstr>Diagrama de Colaboração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Casos de Uso</dc:title>
  <dc:creator>Jonas Bodê</dc:creator>
  <cp:lastModifiedBy>MURILO LEME</cp:lastModifiedBy>
  <cp:revision>2</cp:revision>
  <dcterms:created xsi:type="dcterms:W3CDTF">2020-10-01T16:01:38Z</dcterms:created>
  <dcterms:modified xsi:type="dcterms:W3CDTF">2022-09-19T22:51:08Z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0x01010001556E6C92188A478F274F0F38BF2589</vt:lpwstr>
  </property>
  <property fmtid="{D5CDD505-2E9C-101B-9397-08002B2CF9AE}" pid="3" name="MediaServiceImageTags">
    <vt:lpwstr/>
  </property>
</Properties>
</file>