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48" r:id="rId5"/>
  </p:sldMasterIdLst>
  <p:notesMasterIdLst>
    <p:notesMasterId r:id="rId37"/>
  </p:notesMasterIdLst>
  <p:sldIdLst>
    <p:sldId id="265" r:id="rId6"/>
    <p:sldId id="266" r:id="rId7"/>
    <p:sldId id="256" r:id="rId8"/>
    <p:sldId id="262" r:id="rId9"/>
    <p:sldId id="257" r:id="rId10"/>
    <p:sldId id="258" r:id="rId11"/>
    <p:sldId id="281" r:id="rId12"/>
    <p:sldId id="296" r:id="rId13"/>
    <p:sldId id="287" r:id="rId14"/>
    <p:sldId id="277" r:id="rId15"/>
    <p:sldId id="280" r:id="rId16"/>
    <p:sldId id="286" r:id="rId17"/>
    <p:sldId id="285" r:id="rId18"/>
    <p:sldId id="289" r:id="rId19"/>
    <p:sldId id="284" r:id="rId20"/>
    <p:sldId id="290" r:id="rId21"/>
    <p:sldId id="283" r:id="rId22"/>
    <p:sldId id="268" r:id="rId23"/>
    <p:sldId id="271" r:id="rId24"/>
    <p:sldId id="270" r:id="rId25"/>
    <p:sldId id="272" r:id="rId26"/>
    <p:sldId id="291" r:id="rId27"/>
    <p:sldId id="294" r:id="rId28"/>
    <p:sldId id="293" r:id="rId29"/>
    <p:sldId id="292" r:id="rId30"/>
    <p:sldId id="295" r:id="rId31"/>
    <p:sldId id="263" r:id="rId32"/>
    <p:sldId id="273" r:id="rId33"/>
    <p:sldId id="275" r:id="rId34"/>
    <p:sldId id="261" r:id="rId35"/>
    <p:sldId id="29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8697A-2953-4CCD-AE81-3C060E357E4F}" v="597" dt="2022-04-02T13:47:16.817"/>
    <p1510:client id="{2A16B277-02A0-41DF-93F3-1D61422D04CA}" v="123" dt="2022-04-02T15:26:55.251"/>
    <p1510:client id="{3734D055-92A9-4777-9EF3-45C9AF183D4D}" v="105" dt="2022-04-02T15:51:09.012"/>
    <p1510:client id="{4B2A9020-FF9C-40EE-8872-F061A80089AF}" v="17" dt="2022-04-02T15:31:58.363"/>
    <p1510:client id="{55A395DC-0BE8-4F6A-8E80-46FAF873995A}" v="75" dt="2022-04-02T14:29:07.134"/>
    <p1510:client id="{6145D492-CCA8-4776-BD28-53553F4B4268}" v="1" dt="2022-04-02T15:25:33.604"/>
    <p1510:client id="{819B5C57-9E21-421D-A51A-C35AC93E2830}" v="11" dt="2022-04-02T14:04:04.712"/>
    <p1510:client id="{88B0A656-21DD-4438-9115-C90C37F1D8DA}" v="7" dt="2022-04-02T14:54:56.435"/>
    <p1510:client id="{961193FD-7CF9-443F-AB50-B83B8B77C6EC}" v="27" dt="2022-04-02T14:26:51.632"/>
    <p1510:client id="{9D3DA550-8285-4254-BC47-B55246ACDCF7}" v="1" dt="2022-04-02T15:26:25.063"/>
    <p1510:client id="{A088E03D-D893-4AE6-A265-21E20E81ADB7}" v="25" dt="2022-04-02T14:50:37.282"/>
    <p1510:client id="{A1F5B3D8-6DA7-49B2-B873-BA93A95C82B6}" v="5" dt="2022-04-02T13:31:54.147"/>
    <p1510:client id="{DA38CBBF-6C29-4454-8E07-BE2714DAE881}" v="308" dt="2022-04-02T14:20:06.647"/>
    <p1510:client id="{E8D4872D-5FE3-4D52-A69C-2045238967A7}" v="2" dt="2022-04-02T15:27:2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164" autoAdjust="0"/>
  </p:normalViewPr>
  <p:slideViewPr>
    <p:cSldViewPr snapToGrid="0">
      <p:cViewPr varScale="1">
        <p:scale>
          <a:sx n="81" d="100"/>
          <a:sy n="81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B6BA-695E-421F-AFEC-9F5C2806CC8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641A5-174E-4158-8797-C1BC42306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2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54E84-DDDB-4E6B-AFDE-9D4B8FD3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44D1A-EFE7-449E-B091-045A92F39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3159C-DD1D-4C5C-96D7-56017C09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859-A4CD-4D9A-92E4-11C8728FBB66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D134A-B801-4ADB-AC75-EEC7887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F34F8-553C-4D84-9FF3-3AAF1550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D2439-EAC5-4957-AD97-9338400C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DD273-996A-4BD9-B337-873FBC24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66C21-E05F-4BC9-942C-C72FEDCA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F6E2-7817-448A-AE64-C6F7FF321E74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C240D-F141-4F60-95C7-8C6A859D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BD0E1-5820-47D1-B5A8-0F20683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5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266CB1-B325-43E9-8593-D0CACC4B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E1B03-099A-4220-9196-342B9EAF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92DCC-1578-4DC6-8226-AD1F4B4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60B1-4E40-4E56-B9FF-872849BC3423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0FFEF-A562-46FD-BEBB-AE44A09E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4E7CC-1F95-4539-B937-50B7B531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6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E03-4ED5-4824-9D0B-EDE3112C9156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1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13D-49B5-40A1-98CE-2D926F897DC6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9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0E89-DF02-4D09-BE8F-287817806027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2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2B1B-7835-492D-9182-A1FD0A31BFB0}" type="datetime1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6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48-2C5D-4D3B-A507-E9D9C3D2AB99}" type="datetime1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00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0D2-E154-4558-875C-48F6D1BE4B31}" type="datetime1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15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C9C-BCBB-4DDD-A347-8C700EE78D3E}" type="datetime1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34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101-AE42-4F73-B957-D79C1AFFE5D0}" type="datetime1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7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E5130-2C1E-41EC-9D7A-4103AC12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FBD88-AF50-4A38-A068-4D4507B3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AE503-A9C6-471F-BDE6-1DDBE42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D1AE-B8A6-4866-8490-FF00853CE7E2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019BE-053F-4E86-9C8A-3D5170F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C379D-ABBE-4E39-87A9-037AE6F4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84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7DE6-A25D-434F-9D91-1B4FA5156B31}" type="datetime1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910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D0AC-187C-4D06-A6AF-A2CA43938C67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1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9781-C560-49D3-83AA-8F552C8069AB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8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BEC6-3551-4A1A-B789-93BE3F1E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4CACC-C6C4-4656-987C-0F5F47BD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089383-CE09-4895-B672-C6635C8E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63DD-4868-436A-8C98-2720CA8D7D89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77E65-BEE4-4C10-949E-BD75F3F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F58C3-9CC1-4CE5-B725-A8BF4C27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4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EAA4-1459-4570-8FA4-70A13D6D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9D8E8-2CF0-4D00-ACE4-0851E6E4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5EA77-8006-48AB-89F7-267EDD81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E9DED-A482-4C62-BE3E-ABA2DF62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445E-0E2F-48B4-AE53-B1227A7AD4BF}" type="datetime1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48D95E-3621-4456-94E3-9D7D04F9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C1EA0-C6FE-4D13-AC64-2F2FF76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7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A17CA-18CD-4285-8009-432CC709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24168F-817E-43E1-86E1-976326C1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99FD5-7CA1-4ADA-8E79-EBBE03C7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49032E-4228-407C-8DE9-E0DC0017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1E4B85-00F1-4986-AF94-327DDB57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CFA03B-D3ED-4EF7-873A-12502EED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887-03E0-4393-BEFF-EDF5AEFD1978}" type="datetime1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E21B8F-D9DA-4740-AAED-E483881C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FCC0B9-13DE-43B8-942A-057DD875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4D429-2B49-4B82-A4D3-E5D0EE4B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1AEC3E-8F42-475F-96A3-A5697670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4715-4445-436C-897F-692A5A5AA56F}" type="datetime1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409EC-B43A-4871-8205-01065B8F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F30950-B67C-4EBF-8CEA-CF7909E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DE9E44-585E-4266-9B5B-10ED1D3C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46E-9BF2-47A4-B8A9-1835F8A7459D}" type="datetime1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B96772-97AF-42B5-96D6-E139ABC3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716BD5-CC30-44BB-9799-F4A79EC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4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0D83-614C-417C-9350-7ADFB2E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7B7B8-3111-438A-B324-CF824C66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9D29A2-3FB3-46F0-B887-25773EB4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5AA365-4686-49F0-B34F-7DC67C4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70B4-4B29-433C-8187-FFE648776654}" type="datetime1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EC941-19A5-4D99-8DD5-E9562F76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BD1F5-87D9-4AEE-9645-D375510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7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F1F8A-95B3-4337-9B5E-EA6BC232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F689F7-3467-45F5-B04C-4D6198A2A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DCBDAD-0E60-4779-BBC8-8A66C248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B32B1-FB0D-4868-9FD1-BF33D866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9361-D79B-4BCB-878E-B7B1266384A2}" type="datetime1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FC409E-AA5A-4CFF-9FD8-DB01C525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8E1B63-2923-4709-B690-6FB24BFE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55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F3B9D1-5068-4D70-A94E-82DA2B90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EBA11E-4F07-434B-9499-EE8729E1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8E512-AEF3-4104-BBCC-98A2210B1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2E63-9897-44B7-9C2C-76ACB9E5FE18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676DC-6257-4947-8704-A9E7925DB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447C7-56F7-45C3-8287-3A0AC034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794C-D6C5-444A-8416-E26B8B46E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41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098D-D7B9-4CF1-B446-393A1AC299B8}" type="datetime1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90A2-11B3-487A-AFA2-F818EAAD1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8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A2463B-D454-FF25-E108-0593D6A0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>
              <a:cs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4DCEF6-1A15-283F-E9DE-56BE6B48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77" y="762137"/>
            <a:ext cx="8827168" cy="2058446"/>
          </a:xfrm>
        </p:spPr>
        <p:txBody>
          <a:bodyPr>
            <a:normAutofit/>
          </a:bodyPr>
          <a:lstStyle/>
          <a:p>
            <a:pPr algn="ctr"/>
            <a:r>
              <a:rPr lang="pt-BR" sz="5400" b="1" u="sng" dirty="0" smtClean="0">
                <a:latin typeface="Rockwell Extra Bold" panose="02060903040505020403" pitchFamily="18" charset="0"/>
                <a:cs typeface="Calibri Light"/>
              </a:rPr>
              <a:t>Aloísio </a:t>
            </a:r>
            <a:r>
              <a:rPr lang="pt-BR" sz="5400" b="1" u="sng" dirty="0">
                <a:latin typeface="Rockwell Extra Bold" panose="02060903040505020403" pitchFamily="18" charset="0"/>
                <a:cs typeface="Calibri Light"/>
              </a:rPr>
              <a:t>Magalhães e o Design no Brasil</a:t>
            </a:r>
            <a:endParaRPr lang="pt-BR" sz="5400" b="1" u="sng" dirty="0">
              <a:latin typeface="Rockwell Extra Bold" panose="02060903040505020403" pitchFamily="18" charset="0"/>
            </a:endParaRP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3611095F-12D5-49AF-8B8F-985663A6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6" y="3932076"/>
            <a:ext cx="2434610" cy="13127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4DCEF6-1A15-283F-E9DE-56BE6B485951}"/>
              </a:ext>
            </a:extLst>
          </p:cNvPr>
          <p:cNvSpPr txBox="1">
            <a:spLocks/>
          </p:cNvSpPr>
          <p:nvPr/>
        </p:nvSpPr>
        <p:spPr>
          <a:xfrm>
            <a:off x="3620386" y="5730582"/>
            <a:ext cx="4718150" cy="44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u="sng" dirty="0" smtClean="0">
                <a:latin typeface="Rockwell Condensed" panose="02060603050405020104" pitchFamily="18" charset="0"/>
                <a:cs typeface="Calibri Light"/>
              </a:rPr>
              <a:t>ARARAS 2022</a:t>
            </a:r>
            <a:endParaRPr lang="pt-BR" sz="2400" b="1" u="sng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3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3B0FAE-1B0C-4ED5-989F-2AD7631C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1" y="1537100"/>
            <a:ext cx="7230794" cy="450166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7E789F-1DE2-4DE5-9A37-86AE69F6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21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FAB941-FAEB-403F-809F-9E3774C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50" y="1602621"/>
            <a:ext cx="8989256" cy="4572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86B5B45-635E-404D-BF44-82380D46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83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C27059-AD02-4366-8782-AB8ED54D4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15" y="1277278"/>
            <a:ext cx="6485206" cy="544419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3E8F1B7-4D84-4F54-AF80-7685B2D1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3A402E-5A25-485B-9BBB-3474E307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45" y="1310031"/>
            <a:ext cx="5261865" cy="504631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80FE2DD-4490-4357-9B9A-CE1C00F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88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9540F8-B336-48BB-B111-438E4A7F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18" y="1500360"/>
            <a:ext cx="5115920" cy="485599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880483-5BC7-41E7-BF34-E44142C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7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248355-2B66-4440-AC54-DD1C5F77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7" y="1318790"/>
            <a:ext cx="5715962" cy="4938281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72FDD2D-269C-4CC1-884E-AF87F41A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41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1BA968-0181-4BEE-AE9F-399B1D24F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72" y="1582243"/>
            <a:ext cx="5923412" cy="462513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A9EDFDA-5D4D-4FAC-8E17-2F5079D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97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DC58B1-F8DC-422E-BBBB-D76794F4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95" y="1486659"/>
            <a:ext cx="4606166" cy="47865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1E757E-95BA-4D0D-87B4-5333DE21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62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4749" y="5066372"/>
            <a:ext cx="11173691" cy="147254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pt-BR" sz="2400" dirty="0" smtClean="0"/>
              <a:t>- Dom </a:t>
            </a:r>
            <a:r>
              <a:rPr lang="pt-BR" sz="2400" dirty="0"/>
              <a:t>Pedro I do Brasil na cédula de 5 Cruzeiro de 1966, </a:t>
            </a:r>
            <a:r>
              <a:rPr lang="pt-BR" sz="2400" dirty="0" smtClean="0"/>
              <a:t>modelo </a:t>
            </a:r>
            <a:r>
              <a:rPr lang="pt-BR" sz="2400" dirty="0"/>
              <a:t>desenhado por Aloísio Magalhães, que venceu o concurso do Banco Central do Brasil para a escolha do padrão Cruzeiro de 1967. </a:t>
            </a:r>
            <a:endParaRPr lang="pt-BR" sz="24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pt-BR" sz="2400" dirty="0" smtClean="0"/>
              <a:t>- </a:t>
            </a:r>
            <a:r>
              <a:rPr lang="pt-BR" sz="2400" dirty="0" smtClean="0"/>
              <a:t>O </a:t>
            </a:r>
            <a:r>
              <a:rPr lang="pt-BR" sz="2400" dirty="0"/>
              <a:t>Concurso foi em 1966 e as cédulas vigoraram a partir de 1970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2" y="1561814"/>
            <a:ext cx="5492312" cy="33866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E954F00-A471-0DC8-2A7F-C4C69E7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18</a:t>
            </a:fld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2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E954F00-A471-0DC8-2A7F-C4C69E7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6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FF3029B-30D9-509E-969D-0A300C94F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482725"/>
            <a:ext cx="5493905" cy="487362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2DF806-B265-BA7E-4B17-4F25F8778E31}"/>
              </a:ext>
            </a:extLst>
          </p:cNvPr>
          <p:cNvSpPr txBox="1"/>
          <p:nvPr/>
        </p:nvSpPr>
        <p:spPr>
          <a:xfrm>
            <a:off x="245477" y="5611091"/>
            <a:ext cx="45265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Cédula de 500 Cruzeiros desenhada por Aloisio Magalhães, 1972. Acervo Banco Itaú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38FD3-E1D6-E68C-47D2-F7333A1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83879"/>
            <a:ext cx="10515600" cy="1000538"/>
          </a:xfrm>
        </p:spPr>
        <p:txBody>
          <a:bodyPr/>
          <a:lstStyle/>
          <a:p>
            <a:r>
              <a:rPr lang="pt-BR" b="1" dirty="0" smtClean="0">
                <a:latin typeface="Rockwell Condensed" panose="02060603050405020104" pitchFamily="18" charset="0"/>
                <a:cs typeface="Calibri Light"/>
              </a:rPr>
              <a:t>Seminário</a:t>
            </a:r>
            <a:r>
              <a:rPr lang="pt-BR" b="1" dirty="0" smtClean="0">
                <a:latin typeface="Rockwell Condensed" panose="02060603050405020104" pitchFamily="18" charset="0"/>
                <a:cs typeface="Calibri Light"/>
              </a:rPr>
              <a:t> </a:t>
            </a:r>
            <a:r>
              <a:rPr lang="pt-BR" b="1" dirty="0">
                <a:latin typeface="Rockwell Condensed" panose="02060603050405020104" pitchFamily="18" charset="0"/>
                <a:cs typeface="Calibri Light"/>
              </a:rPr>
              <a:t>Design </a:t>
            </a:r>
            <a:r>
              <a:rPr lang="pt-BR" b="1" dirty="0" smtClean="0">
                <a:latin typeface="Rockwell Condensed" panose="02060603050405020104" pitchFamily="18" charset="0"/>
                <a:cs typeface="Calibri Light"/>
              </a:rPr>
              <a:t>Digital</a:t>
            </a:r>
            <a:endParaRPr lang="pt-BR" b="1" dirty="0">
              <a:latin typeface="Rockwell Condensed" panose="020606030504050201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5891E-440F-DBAC-409D-2E71AA81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07575"/>
            <a:ext cx="5181600" cy="3648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Rockwell Condensed" panose="02060603050405020104" pitchFamily="18" charset="0"/>
                <a:cs typeface="Calibri"/>
              </a:rPr>
              <a:t>Integrantes do Grupo:</a:t>
            </a:r>
          </a:p>
          <a:p>
            <a:r>
              <a:rPr lang="pt-BR" dirty="0" smtClean="0">
                <a:latin typeface="Rockwell Condensed" panose="02060603050405020104" pitchFamily="18" charset="0"/>
                <a:cs typeface="Calibri"/>
              </a:rPr>
              <a:t>Daniel </a:t>
            </a:r>
            <a:r>
              <a:rPr lang="pt-BR" dirty="0">
                <a:latin typeface="Rockwell Condensed" panose="02060603050405020104" pitchFamily="18" charset="0"/>
                <a:cs typeface="Calibri"/>
              </a:rPr>
              <a:t>França</a:t>
            </a:r>
          </a:p>
          <a:p>
            <a:r>
              <a:rPr lang="pt-BR" dirty="0">
                <a:latin typeface="Rockwell Condensed" panose="02060603050405020104" pitchFamily="18" charset="0"/>
                <a:cs typeface="Calibri"/>
              </a:rPr>
              <a:t>Douglas Hugo</a:t>
            </a:r>
          </a:p>
          <a:p>
            <a:r>
              <a:rPr lang="pt-BR" dirty="0">
                <a:latin typeface="Rockwell Condensed" panose="02060603050405020104" pitchFamily="18" charset="0"/>
                <a:cs typeface="Calibri"/>
              </a:rPr>
              <a:t>Guilherme Willian de Paula</a:t>
            </a:r>
          </a:p>
          <a:p>
            <a:r>
              <a:rPr lang="pt-BR" dirty="0">
                <a:latin typeface="Rockwell Condensed" panose="02060603050405020104" pitchFamily="18" charset="0"/>
                <a:cs typeface="Calibri"/>
              </a:rPr>
              <a:t>Regis Paulo Bento Ferreira</a:t>
            </a:r>
          </a:p>
          <a:p>
            <a:r>
              <a:rPr lang="pt-BR" dirty="0">
                <a:latin typeface="Rockwell Condensed" panose="02060603050405020104" pitchFamily="18" charset="0"/>
                <a:cs typeface="Calibri"/>
              </a:rPr>
              <a:t>Valdemir Nóia </a:t>
            </a:r>
            <a:r>
              <a:rPr lang="pt-BR" dirty="0" err="1">
                <a:latin typeface="Rockwell Condensed" panose="02060603050405020104" pitchFamily="18" charset="0"/>
                <a:cs typeface="Calibri"/>
              </a:rPr>
              <a:t>Guariento</a:t>
            </a:r>
            <a:endParaRPr lang="pt-BR" dirty="0">
              <a:latin typeface="Rockwell Condensed" panose="02060603050405020104" pitchFamily="18" charset="0"/>
              <a:cs typeface="Calibri"/>
            </a:endParaRPr>
          </a:p>
          <a:p>
            <a:r>
              <a:rPr lang="pt-BR" dirty="0" err="1">
                <a:latin typeface="Rockwell Condensed" panose="02060603050405020104" pitchFamily="18" charset="0"/>
                <a:cs typeface="Calibri"/>
              </a:rPr>
              <a:t>Witer</a:t>
            </a:r>
            <a:r>
              <a:rPr lang="pt-BR" dirty="0">
                <a:latin typeface="Rockwell Condensed" panose="02060603050405020104" pitchFamily="18" charset="0"/>
                <a:cs typeface="Calibri"/>
              </a:rPr>
              <a:t> Xavier Mendonça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011FA8C-9234-4619-AC2D-003AC425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</a:t>
            </a:fld>
            <a:endParaRPr lang="pt-BR"/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3611095F-12D5-49AF-8B8F-985663A6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" y="5321489"/>
            <a:ext cx="2434610" cy="13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E954F00-A471-0DC8-2A7F-C4C69E7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10">
            <a:extLst>
              <a:ext uri="{FF2B5EF4-FFF2-40B4-BE49-F238E27FC236}">
                <a16:creationId xmlns:a16="http://schemas.microsoft.com/office/drawing/2014/main" id="{8473C44F-3A56-D383-DC72-694D1F25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535" y="1429626"/>
            <a:ext cx="5843749" cy="4926724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8BB742-17F5-8B1A-44E3-1857EB57998C}"/>
              </a:ext>
            </a:extLst>
          </p:cNvPr>
          <p:cNvSpPr txBox="1"/>
          <p:nvPr/>
        </p:nvSpPr>
        <p:spPr>
          <a:xfrm>
            <a:off x="106878" y="5156021"/>
            <a:ext cx="41207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 </a:t>
            </a:r>
            <a:r>
              <a:rPr lang="pt-B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Anverso e reverso da nota de mil cruzeiros, de 1977. 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Fonte: Elaborada pelos autores, a partir de cédula original</a:t>
            </a:r>
            <a:r>
              <a:rPr lang="pt-BR" dirty="0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65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E954F00-A471-0DC8-2A7F-C4C69E7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90A2-11B3-487A-AFA2-F818EAAD16FF}" type="slidenum">
              <a:rPr lang="pt-BR" smtClean="0"/>
              <a:t>21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2DF806-B265-BA7E-4B17-4F25F8778E31}"/>
              </a:ext>
            </a:extLst>
          </p:cNvPr>
          <p:cNvSpPr txBox="1"/>
          <p:nvPr/>
        </p:nvSpPr>
        <p:spPr>
          <a:xfrm>
            <a:off x="670103" y="5213387"/>
            <a:ext cx="32606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Nota do Cruzeiro Novo, 1967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FE0D7C48-9007-0E95-6FE1-D34A44A56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328" y="1822584"/>
            <a:ext cx="5905500" cy="2647950"/>
          </a:xfr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1" y="516426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85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B3CB27-C448-418E-BD44-0F65FF28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4" y="562707"/>
            <a:ext cx="6527409" cy="579588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7F2E25-3C80-4AF8-81B0-1C65D643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51736-886C-4650-9EE6-C44E2074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22" y="1769422"/>
            <a:ext cx="10248406" cy="2553196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Rockwell Extra Bold" panose="02060903040505020403" pitchFamily="18" charset="0"/>
              </a:rPr>
              <a:t>Os </a:t>
            </a:r>
            <a:r>
              <a:rPr lang="pt-BR" b="1" u="sng" dirty="0" smtClean="0">
                <a:latin typeface="Rockwell Extra Bold" panose="02060903040505020403" pitchFamily="18" charset="0"/>
              </a:rPr>
              <a:t>CARTEMAS</a:t>
            </a:r>
            <a:r>
              <a:rPr lang="pt-BR" dirty="0" smtClean="0">
                <a:latin typeface="Rockwell Extra Bold" panose="02060903040505020403" pitchFamily="18" charset="0"/>
              </a:rPr>
              <a:t>:</a:t>
            </a:r>
            <a:br>
              <a:rPr lang="pt-BR" dirty="0" smtClean="0">
                <a:latin typeface="Rockwell Extra Bold" panose="02060903040505020403" pitchFamily="18" charset="0"/>
              </a:rPr>
            </a:br>
            <a:r>
              <a:rPr lang="pt-BR" dirty="0">
                <a:latin typeface="Rockwell Extra Bold" panose="02060903040505020403" pitchFamily="18" charset="0"/>
              </a:rPr>
              <a:t/>
            </a:r>
            <a:br>
              <a:rPr lang="pt-BR" dirty="0">
                <a:latin typeface="Rockwell Extra Bold" panose="02060903040505020403" pitchFamily="18" charset="0"/>
              </a:rPr>
            </a:br>
            <a:r>
              <a:rPr lang="pt-BR" dirty="0" smtClean="0">
                <a:latin typeface="Rockwell Extra Bold" panose="02060903040505020403" pitchFamily="18" charset="0"/>
              </a:rPr>
              <a:t>C</a:t>
            </a:r>
            <a:r>
              <a:rPr lang="pt-BR" dirty="0" smtClean="0">
                <a:latin typeface="Rockwell Extra Bold" panose="02060903040505020403" pitchFamily="18" charset="0"/>
              </a:rPr>
              <a:t>olagens </a:t>
            </a:r>
            <a:r>
              <a:rPr lang="pt-BR" dirty="0">
                <a:latin typeface="Rockwell Extra Bold" panose="02060903040505020403" pitchFamily="18" charset="0"/>
              </a:rPr>
              <a:t>feitas com cartões postais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22D95C-01DD-4735-B5AD-8265B51F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87C910-DF87-4159-B492-27ED412B7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87" y="1108783"/>
            <a:ext cx="7315200" cy="543012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741032-7557-45F4-8F8D-C10CFE00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24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146870" y="279889"/>
            <a:ext cx="58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u="sng" dirty="0">
                <a:latin typeface="Rockwell Extra Bold" panose="02060903040505020403" pitchFamily="18" charset="0"/>
              </a:rPr>
              <a:t>CARTEMAS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6542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9A5A34-580A-4494-BCE4-EBFE8BD6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26" y="968107"/>
            <a:ext cx="7413674" cy="557080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764297-2C23-4943-AA11-D03DB6FA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25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146870" y="279889"/>
            <a:ext cx="58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u="sng" dirty="0">
                <a:latin typeface="Rockwell Extra Bold" panose="02060903040505020403" pitchFamily="18" charset="0"/>
              </a:rPr>
              <a:t>CARTEMAS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8707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85" y="1207700"/>
            <a:ext cx="7117581" cy="486717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146870" y="279889"/>
            <a:ext cx="58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u="sng" dirty="0">
                <a:latin typeface="Rockwell Extra Bold" panose="02060903040505020403" pitchFamily="18" charset="0"/>
              </a:rPr>
              <a:t>CARTEMAS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617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5E2AC-541B-4821-E675-75C10844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0397" y="5299857"/>
            <a:ext cx="9785797" cy="1056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Foi nomeado diretor do Instituto do Patrimônio Histórico e Artístico Nacional (IPHAN) e secretário da cultura no Ministério da Educação e Cultura, dois anos depois. 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FAA3D46-67D8-0E2A-7C4B-43AB1F59A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30462" y="1748537"/>
            <a:ext cx="5181600" cy="3331029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45D6539-BB41-E014-6C87-7E62BFB1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27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40A9F33-B6E4-447A-820B-50B237C8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87" y="388876"/>
            <a:ext cx="7094517" cy="941161"/>
          </a:xfrm>
        </p:spPr>
        <p:txBody>
          <a:bodyPr/>
          <a:lstStyle/>
          <a:p>
            <a:pPr algn="ctr"/>
            <a:r>
              <a:rPr lang="pt-BR" sz="4000" dirty="0" smtClean="0">
                <a:latin typeface="Rockwell Extra Bold" panose="02060903040505020403" pitchFamily="18" charset="0"/>
              </a:rPr>
              <a:t>LEGADO</a:t>
            </a:r>
            <a:endParaRPr lang="pt-BR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5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D574B61-43B0-445D-B76B-99311A868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28" y="1225660"/>
            <a:ext cx="4764929" cy="52350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3B6419-28E2-4AA0-848E-C6E9CFD4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0A9F33-B6E4-447A-820B-50B237C8D1B2}"/>
              </a:ext>
            </a:extLst>
          </p:cNvPr>
          <p:cNvSpPr txBox="1">
            <a:spLocks/>
          </p:cNvSpPr>
          <p:nvPr/>
        </p:nvSpPr>
        <p:spPr>
          <a:xfrm>
            <a:off x="2762087" y="388876"/>
            <a:ext cx="7094517" cy="941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Extra Bold" panose="02060903040505020403" pitchFamily="18" charset="0"/>
              </a:rPr>
              <a:t>LEGADO</a:t>
            </a:r>
            <a:endParaRPr lang="pt-BR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7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CCF412-ED1E-4DF0-964C-F1A4551B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43" y="1287554"/>
            <a:ext cx="6730204" cy="5433921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F8018BE-3236-4412-8F48-72370C81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0A9F33-B6E4-447A-820B-50B237C8D1B2}"/>
              </a:ext>
            </a:extLst>
          </p:cNvPr>
          <p:cNvSpPr txBox="1">
            <a:spLocks/>
          </p:cNvSpPr>
          <p:nvPr/>
        </p:nvSpPr>
        <p:spPr>
          <a:xfrm>
            <a:off x="2762087" y="388876"/>
            <a:ext cx="7094517" cy="941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Extra Bold" panose="02060903040505020403" pitchFamily="18" charset="0"/>
              </a:rPr>
              <a:t>LEGADO</a:t>
            </a:r>
            <a:endParaRPr lang="pt-BR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82" y="321749"/>
            <a:ext cx="6151371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Aloísio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Sérgio</a:t>
            </a:r>
            <a:r>
              <a:rPr lang="en-US" sz="4000" b="1" dirty="0">
                <a:latin typeface="Calibri"/>
                <a:cs typeface="Calibri"/>
              </a:rPr>
              <a:t> Barbosa de </a:t>
            </a:r>
            <a:r>
              <a:rPr lang="en-US" sz="4000" b="1" dirty="0" err="1">
                <a:latin typeface="Calibri"/>
                <a:cs typeface="Calibri"/>
              </a:rPr>
              <a:t>Magalhães</a:t>
            </a:r>
            <a:endParaRPr lang="en-US" sz="4000" b="1" dirty="0">
              <a:latin typeface="Calibri"/>
              <a:cs typeface="Calibri"/>
            </a:endParaRPr>
          </a:p>
        </p:txBody>
      </p:sp>
      <p:pic>
        <p:nvPicPr>
          <p:cNvPr id="10" name="Imagem 10" descr="Foto preta e branca de homem sentado em banco&#10;&#10;Descrição gerada automaticamente">
            <a:extLst>
              <a:ext uri="{FF2B5EF4-FFF2-40B4-BE49-F238E27FC236}">
                <a16:creationId xmlns:a16="http://schemas.microsoft.com/office/drawing/2014/main" id="{F6640207-F622-86CD-07DC-6EFF2C27A4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401"/>
          <a:stretch/>
        </p:blipFill>
        <p:spPr>
          <a:xfrm>
            <a:off x="6645658" y="0"/>
            <a:ext cx="5543293" cy="6858000"/>
          </a:xfrm>
          <a:prstGeom prst="rect">
            <a:avLst/>
          </a:prstGeom>
          <a:effectLst/>
        </p:spPr>
      </p:pic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742FA5D7-02DB-11EE-300E-1225064CB8B0}"/>
              </a:ext>
            </a:extLst>
          </p:cNvPr>
          <p:cNvSpPr txBox="1">
            <a:spLocks/>
          </p:cNvSpPr>
          <p:nvPr/>
        </p:nvSpPr>
        <p:spPr>
          <a:xfrm>
            <a:off x="187743" y="2683823"/>
            <a:ext cx="6270171" cy="2101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considerado pioneiro na introdução do design moderno no Brasil, tendo ajudado a fundar a primeira instituição superior de design no país, intitulada como Escola Superior de desenho Industrial do Rio de Janeiro(ESDI)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C7B970B-B5C1-243C-3684-F064584F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618" y="6034897"/>
            <a:ext cx="2743200" cy="732987"/>
          </a:xfrm>
        </p:spPr>
        <p:txBody>
          <a:bodyPr/>
          <a:lstStyle/>
          <a:p>
            <a:fld id="{644D794C-D6C5-444A-8416-E26B8B46EDA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39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9F33-B6E4-447A-820B-50B237C8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87" y="388876"/>
            <a:ext cx="7094517" cy="941161"/>
          </a:xfrm>
        </p:spPr>
        <p:txBody>
          <a:bodyPr/>
          <a:lstStyle/>
          <a:p>
            <a:pPr algn="ctr"/>
            <a:r>
              <a:rPr lang="pt-BR" sz="4000" dirty="0" smtClean="0">
                <a:latin typeface="Rockwell Extra Bold" panose="02060903040505020403" pitchFamily="18" charset="0"/>
              </a:rPr>
              <a:t>LEGADO</a:t>
            </a:r>
            <a:endParaRPr lang="pt-BR" dirty="0">
              <a:latin typeface="Rockwell Extra Bold" panose="020609030405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2F922-3424-419F-A9A0-35E905226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925" y="2766950"/>
            <a:ext cx="5181600" cy="1923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dirty="0" smtClean="0">
                <a:effectLst/>
                <a:latin typeface="Calibri"/>
                <a:ea typeface="Calibri" panose="020F0502020204030204" pitchFamily="34" charset="0"/>
                <a:cs typeface="Times New Roman"/>
              </a:rPr>
              <a:t>Aloísio </a:t>
            </a:r>
            <a:r>
              <a:rPr lang="pt-BR" sz="24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Magalhães faleceu em Pádua, na Itália, em 13 de junho de 1982, após sofrer derrame cerebral.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7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id="{0B3FE874-D025-E445-857A-56D160E22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8" r="253" b="7082"/>
          <a:stretch/>
        </p:blipFill>
        <p:spPr>
          <a:xfrm>
            <a:off x="6191762" y="1963078"/>
            <a:ext cx="5162038" cy="4299529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2FF2B5-0228-718E-338D-886E067E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30</a:t>
            </a:fld>
            <a:endParaRPr lang="pt-BR"/>
          </a:p>
        </p:txBody>
      </p:sp>
      <p:sp>
        <p:nvSpPr>
          <p:cNvPr id="5" name="AutoShape 2" descr="https://brc-powerpoint.officeapps.live.com/pods/GetClipboardImage.ashx?Id=152d3e61-3489-4812-8a7b-8f66c689b74c&amp;DC=GBR1&amp;pkey=8e73dd59-25a9-406e-a179-ab9658e3a040&amp;wdwaccluster=GBR1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12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241" y="575341"/>
            <a:ext cx="9849592" cy="918792"/>
          </a:xfrm>
        </p:spPr>
        <p:txBody>
          <a:bodyPr/>
          <a:lstStyle/>
          <a:p>
            <a:pPr algn="ctr"/>
            <a:r>
              <a:rPr lang="pt-BR" dirty="0" smtClean="0">
                <a:latin typeface="Rockwell Extra Bold" panose="02060903040505020403" pitchFamily="18" charset="0"/>
              </a:rPr>
              <a:t>Bibliografia</a:t>
            </a:r>
            <a:endParaRPr lang="pt-BR" dirty="0">
              <a:latin typeface="Rockwell Extra Bold" panose="02060903040505020403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31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4388" y="1876301"/>
            <a:ext cx="111746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BUENO, Junior. 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O que é Design Gráfico? 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Jundiaí: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Ebook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, 2020. 21 p. Disponível em: https://cultura.jundiai.sp.gov.br/wp-content/uploads/2021/03/ebook-o-que-e-design-grafico_l.pdf. Acesso em: 01 abr. 2022.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CULTURAL, Instituto Itaú. 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Aloisio Magalhães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. Um design em três tempos. 2014. Disponível em: https://www.itaucultural.org.br/ocupacao/aloisio-magalhaes/. Acesso em: 01 abr. 2022.​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BRAGA, I. F. . Artigo "Aloísio Magalhães: 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cartemando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". Revista designe, do Instituto de Artes Visuais/IAV da Universidade da Cidade, UNIVERCIDADE, numero 4 de outubro 2002, p.128 a 133., 2001. ​</a:t>
            </a:r>
            <a:endParaRPr lang="pt-B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7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93" y="739327"/>
            <a:ext cx="6544615" cy="70308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História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65DD9FE-03F6-48CA-BD72-4FBD5CD80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78" y="2896230"/>
            <a:ext cx="6158247" cy="3170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>
                <a:latin typeface="Calibri"/>
                <a:ea typeface="Calibri" panose="020F0502020204030204" pitchFamily="34" charset="0"/>
                <a:cs typeface="Times New Roman"/>
              </a:rPr>
              <a:t>- </a:t>
            </a: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Nascido em Recife, formou-se em direito na Universidade Federal de Pernambuco (UFPE) em 1950, época em que trabalhava como cenógrafo e figurinista no Teatro do Estudante de Pernambuco, além de conduzir os bonecos no espetáculo.</a:t>
            </a:r>
            <a:endParaRPr lang="pt-BR" dirty="0"/>
          </a:p>
          <a:p>
            <a:pPr marL="0" indent="0" algn="just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ADBA40F-3505-489C-AC73-956B3B04B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39" y="739327"/>
            <a:ext cx="2794000" cy="3873500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D3E999-B0C3-4C24-9481-A31F77274682}"/>
              </a:ext>
            </a:extLst>
          </p:cNvPr>
          <p:cNvSpPr txBox="1"/>
          <p:nvPr/>
        </p:nvSpPr>
        <p:spPr>
          <a:xfrm>
            <a:off x="8117548" y="4802363"/>
            <a:ext cx="3062309" cy="1264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Aloísio Magalhães conduzindo boneco no Teatro de Estudante de Pernambuco no início dos anos 1950</a:t>
            </a:r>
            <a:endParaRPr lang="pt-BR" dirty="0">
              <a:latin typeface="Calibri"/>
              <a:cs typeface="Times New Roman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F599BB-56A8-8902-E673-0D3F9F62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8DCDFC8-1016-490D-94D7-680EA95F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1068779"/>
            <a:ext cx="11237520" cy="1004929"/>
          </a:xfrm>
        </p:spPr>
        <p:txBody>
          <a:bodyPr/>
          <a:lstStyle/>
          <a:p>
            <a:pPr algn="ctr"/>
            <a:r>
              <a:rPr lang="pt-BR" b="1" dirty="0">
                <a:latin typeface="Rockwell Condensed" panose="02060603050405020104" pitchFamily="18" charset="0"/>
              </a:rPr>
              <a:t>Stanley William </a:t>
            </a:r>
            <a:r>
              <a:rPr lang="pt-BR" b="1" dirty="0" err="1">
                <a:latin typeface="Rockwell Condensed" panose="02060603050405020104" pitchFamily="18" charset="0"/>
              </a:rPr>
              <a:t>Hayter</a:t>
            </a:r>
            <a:endParaRPr lang="pt-BR" b="1" dirty="0">
              <a:latin typeface="Rockwell Condensed" panose="02060603050405020104" pitchFamily="18" charset="0"/>
            </a:endParaRP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389A146-6177-4D4F-B2D1-06AC0E6C46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0" y="2243838"/>
            <a:ext cx="5181600" cy="3496567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967BCBA-1CDF-4174-B552-81229ABC9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3" y="2243837"/>
            <a:ext cx="5724897" cy="44215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Com bolsa do governo francês, estuda museologia em 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paris</a:t>
            </a:r>
            <a:r>
              <a:rPr lang="pt-BR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, entre 1951 e 1953, também frequenta o 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atelier </a:t>
            </a:r>
            <a:r>
              <a:rPr lang="pt-BR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17, um centro de divulgação de técnicas de gravura, onde é aluno do gravador 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S</a:t>
            </a:r>
            <a:r>
              <a:rPr lang="pt-BR" dirty="0" smtClean="0">
                <a:latin typeface="Calibri"/>
                <a:ea typeface="Calibri" panose="020F0502020204030204" pitchFamily="34" charset="0"/>
                <a:cs typeface="Times New Roman"/>
              </a:rPr>
              <a:t>tanley 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W</a:t>
            </a:r>
            <a:r>
              <a:rPr lang="pt-BR" dirty="0" smtClean="0">
                <a:latin typeface="Calibri"/>
                <a:ea typeface="Calibri" panose="020F0502020204030204" pitchFamily="34" charset="0"/>
                <a:cs typeface="Times New Roman"/>
              </a:rPr>
              <a:t>illiam </a:t>
            </a:r>
            <a:r>
              <a:rPr lang="pt-BR" dirty="0" err="1">
                <a:latin typeface="Calibri"/>
                <a:ea typeface="Calibri" panose="020F0502020204030204" pitchFamily="34" charset="0"/>
                <a:cs typeface="Times New Roman"/>
              </a:rPr>
              <a:t>H</a:t>
            </a:r>
            <a:r>
              <a:rPr lang="pt-BR" dirty="0" err="1" smtClean="0">
                <a:latin typeface="Calibri"/>
                <a:ea typeface="Calibri" panose="020F0502020204030204" pitchFamily="34" charset="0"/>
                <a:cs typeface="Times New Roman"/>
              </a:rPr>
              <a:t>ayter</a:t>
            </a:r>
            <a:r>
              <a:rPr lang="pt-BR" dirty="0" smtClean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pt-BR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(1901-1988).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4DA487-02B5-4F67-9A1C-67361825A415}"/>
              </a:ext>
            </a:extLst>
          </p:cNvPr>
          <p:cNvSpPr txBox="1"/>
          <p:nvPr/>
        </p:nvSpPr>
        <p:spPr>
          <a:xfrm>
            <a:off x="435512" y="5742041"/>
            <a:ext cx="5255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Considerado um dos mais importantes gravadores do século XX, em 1927 </a:t>
            </a:r>
            <a:r>
              <a:rPr lang="pt-BR" dirty="0" err="1"/>
              <a:t>Hayter</a:t>
            </a:r>
            <a:r>
              <a:rPr lang="pt-BR" dirty="0"/>
              <a:t> fundou o lendário estúdio Atelier 17 em Paris.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B699C79-A70C-C5F0-9D11-4C49FC15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5</a:t>
            </a:fld>
            <a:endParaRPr lang="pt-BR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18992" y="365694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História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1316F-B81D-4B92-BA60-11A3722D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77" y="1691676"/>
            <a:ext cx="6242235" cy="18319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sz="24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Com bolsa concedida pelo governo Americano, viaja aos Estados Unidos, onde se dedica às artes gráficas e à programação visual.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B974C-6EA3-4A9A-8EDD-8A02AB55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776" y="4215773"/>
            <a:ext cx="6242235" cy="1629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 smtClean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Foi </a:t>
            </a:r>
            <a:r>
              <a:rPr lang="pt-BR" sz="24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quando então conheceu Eugene Feldman, artista gráfico e impressor proprietário da The Falcon Press,</a:t>
            </a:r>
            <a:r>
              <a:rPr lang="pt-BR" sz="24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 </a:t>
            </a:r>
            <a:r>
              <a:rPr lang="pt-BR" sz="24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também professor na escola.</a:t>
            </a:r>
            <a:r>
              <a:rPr lang="pt-BR" sz="2400" dirty="0"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D109B23-B21E-41CD-8133-6A9C1B296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2" y="1691676"/>
            <a:ext cx="3924881" cy="301253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5E0FA9-4331-4069-B071-9227988F42A8}"/>
              </a:ext>
            </a:extLst>
          </p:cNvPr>
          <p:cNvSpPr txBox="1"/>
          <p:nvPr/>
        </p:nvSpPr>
        <p:spPr>
          <a:xfrm>
            <a:off x="6816436" y="4990132"/>
            <a:ext cx="4251367" cy="10802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“Ele realmente queria me proporcionar uma apresentação verdadeira do processo de impressão em offset”</a:t>
            </a:r>
            <a:endParaRPr lang="pt-BR" sz="2000" dirty="0">
              <a:latin typeface="Calibri"/>
              <a:cs typeface="Times New Roman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A75D34-A3C7-843B-7E43-178A8827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6</a:t>
            </a:fld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680405" y="403347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História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9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7CCA06-1A26-492D-9052-BA18C5FB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642915"/>
            <a:ext cx="6172200" cy="437805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911290-2591-4FDE-9ACC-E900FAA2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275" y="2634595"/>
            <a:ext cx="4928260" cy="23946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pt-BR" sz="2400" dirty="0">
                <a:latin typeface="Calibri"/>
                <a:ea typeface="Calibri" panose="020F0502020204030204" pitchFamily="34" charset="0"/>
                <a:cs typeface="Times New Roman"/>
              </a:rPr>
              <a:t>R</a:t>
            </a:r>
            <a:r>
              <a:rPr lang="pt-BR" sz="24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etornou ao Brasil para criar um escritório especializado na área em que estudou, realizando projetos para empresas privadas e órgãos públicos. </a:t>
            </a:r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CC64C08-70A1-4D6A-96E4-1268CEBC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7</a:t>
            </a:fld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680405" y="403347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História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2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665" y="5624512"/>
            <a:ext cx="10514012" cy="541137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Processo de Criação do LOGO para Companhia elétrica do Rio de Janeiro Light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38" y="1220252"/>
            <a:ext cx="6828310" cy="4404260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680405" y="403347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4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33000">
              <a:schemeClr val="accent3">
                <a:lumMod val="45000"/>
                <a:lumOff val="55000"/>
              </a:schemeClr>
            </a:gs>
            <a:gs pos="6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DDF74B-7A2E-41F4-A2F1-4A6FA43F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07" y="970130"/>
            <a:ext cx="6344346" cy="538622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B885FE4-D3E1-4C63-867A-FB182F1A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94C-D6C5-444A-8416-E26B8B46EDA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E71D76-02CE-4191-83AB-1B1FEA75DAEB}"/>
              </a:ext>
            </a:extLst>
          </p:cNvPr>
          <p:cNvSpPr txBox="1">
            <a:spLocks/>
          </p:cNvSpPr>
          <p:nvPr/>
        </p:nvSpPr>
        <p:spPr>
          <a:xfrm>
            <a:off x="2865773" y="219543"/>
            <a:ext cx="6544615" cy="70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atin typeface="Rockwell Condensed" panose="02060603050405020104" pitchFamily="18" charset="0"/>
                <a:cs typeface="Calibri"/>
              </a:rPr>
              <a:t>OBRAS</a:t>
            </a:r>
            <a:endParaRPr lang="pt-BR" sz="4000" b="1" dirty="0">
              <a:latin typeface="Rockwell Condensed" panose="020606030504050201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857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b07e63-e57a-48a8-b6fa-f7c35b115d70" xsi:nil="true"/>
    <lcf76f155ced4ddcb4097134ff3c332f xmlns="5a9c4d38-70ba-47fd-a395-b77fd9af823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0BFBE60E8F8D4CABD94E04C123E5C4" ma:contentTypeVersion="8" ma:contentTypeDescription="Crie um novo documento." ma:contentTypeScope="" ma:versionID="e36f87f108de8d8c920426c3fb0abbb4">
  <xsd:schema xmlns:xsd="http://www.w3.org/2001/XMLSchema" xmlns:xs="http://www.w3.org/2001/XMLSchema" xmlns:p="http://schemas.microsoft.com/office/2006/metadata/properties" xmlns:ns2="5a9c4d38-70ba-47fd-a395-b77fd9af8231" xmlns:ns3="46b07e63-e57a-48a8-b6fa-f7c35b115d70" targetNamespace="http://schemas.microsoft.com/office/2006/metadata/properties" ma:root="true" ma:fieldsID="4256287aa5cc975b5adcf7648e74f765" ns2:_="" ns3:_="">
    <xsd:import namespace="5a9c4d38-70ba-47fd-a395-b77fd9af8231"/>
    <xsd:import namespace="46b07e63-e57a-48a8-b6fa-f7c35b115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c4d38-70ba-47fd-a395-b77fd9af8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07e63-e57a-48a8-b6fa-f7c35b115d7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5b45fc-e784-42eb-887b-aed87cdcb68b}" ma:internalName="TaxCatchAll" ma:showField="CatchAllData" ma:web="46b07e63-e57a-48a8-b6fa-f7c35b115d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EACD32-FD60-4EF1-BBDA-2FAA70180589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6b07e63-e57a-48a8-b6fa-f7c35b115d70"/>
    <ds:schemaRef ds:uri="5a9c4d38-70ba-47fd-a395-b77fd9af823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1F4EF1-1814-4164-A3E4-3EC130665CD4}">
  <ds:schemaRefs>
    <ds:schemaRef ds:uri="46b07e63-e57a-48a8-b6fa-f7c35b115d70"/>
    <ds:schemaRef ds:uri="5a9c4d38-70ba-47fd-a395-b77fd9af82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85D9D5-D334-461D-AABB-35F96161EE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455</Words>
  <Application>Microsoft Office PowerPoint</Application>
  <PresentationFormat>Widescreen</PresentationFormat>
  <Paragraphs>95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Rockwell Condensed</vt:lpstr>
      <vt:lpstr>Rockwell Extra Bold</vt:lpstr>
      <vt:lpstr>Times New Roman</vt:lpstr>
      <vt:lpstr>Tema do Office</vt:lpstr>
      <vt:lpstr>Tema do Office</vt:lpstr>
      <vt:lpstr>Aloísio Magalhães e o Design no Brasil</vt:lpstr>
      <vt:lpstr>Seminário Design Digital</vt:lpstr>
      <vt:lpstr>Aloísio Sérgio Barbosa de Magalhães</vt:lpstr>
      <vt:lpstr>História</vt:lpstr>
      <vt:lpstr>Stanley William Hayter</vt:lpstr>
      <vt:lpstr> Com bolsa concedida pelo governo Americano, viaja aos Estados Unidos, onde se dedica às artes gráficas e à programação visual.</vt:lpstr>
      <vt:lpstr>Apresentação do PowerPoint</vt:lpstr>
      <vt:lpstr>Processo de Criação do LOGO para Companhia elétrica do Rio de Janeiro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 </vt:lpstr>
      <vt:lpstr> </vt:lpstr>
      <vt:lpstr>Apresentação do PowerPoint</vt:lpstr>
      <vt:lpstr>Os CARTEMAS:  Colagens feitas com cartões postais</vt:lpstr>
      <vt:lpstr>Apresentação do PowerPoint</vt:lpstr>
      <vt:lpstr>Apresentação do PowerPoint</vt:lpstr>
      <vt:lpstr>Apresentação do PowerPoint</vt:lpstr>
      <vt:lpstr>LEGADO</vt:lpstr>
      <vt:lpstr>Apresentação do PowerPoint</vt:lpstr>
      <vt:lpstr>Apresentação do PowerPoint</vt:lpstr>
      <vt:lpstr>LEGADO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carreira</dc:title>
  <dc:creator>REGIS PAULO BENTO FERREIRA</dc:creator>
  <cp:lastModifiedBy>f290ti</cp:lastModifiedBy>
  <cp:revision>17</cp:revision>
  <dcterms:created xsi:type="dcterms:W3CDTF">2022-03-30T04:03:42Z</dcterms:created>
  <dcterms:modified xsi:type="dcterms:W3CDTF">2022-04-07T23:52:29Z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0x0101008D0BFBE60E8F8D4CABD94E04C123E5C4</vt:lpwstr>
  </property>
  <property fmtid="{D5CDD505-2E9C-101B-9397-08002B2CF9AE}" pid="3" name="MediaServiceImageTags">
    <vt:lpwstr/>
  </property>
  <property fmtid="{D5CDD505-2E9C-101B-9397-08002B2CF9AE}" pid="4" name="MSIP_Label_1ada0a2f-b917-4d51-b0d0-d418a10c8b23_Enabled">
    <vt:lpwstr>true</vt:lpwstr>
  </property>
  <property fmtid="{D5CDD505-2E9C-101B-9397-08002B2CF9AE}" pid="5" name="MSIP_Label_1ada0a2f-b917-4d51-b0d0-d418a10c8b23_SetDate">
    <vt:lpwstr>2022-04-07T15:43:02Z</vt:lpwstr>
  </property>
  <property fmtid="{D5CDD505-2E9C-101B-9397-08002B2CF9AE}" pid="6" name="MSIP_Label_1ada0a2f-b917-4d51-b0d0-d418a10c8b23_Method">
    <vt:lpwstr>Standard</vt:lpwstr>
  </property>
  <property fmtid="{D5CDD505-2E9C-101B-9397-08002B2CF9AE}" pid="7" name="MSIP_Label_1ada0a2f-b917-4d51-b0d0-d418a10c8b23_Name">
    <vt:lpwstr>1ada0a2f-b917-4d51-b0d0-d418a10c8b23</vt:lpwstr>
  </property>
  <property fmtid="{D5CDD505-2E9C-101B-9397-08002B2CF9AE}" pid="8" name="MSIP_Label_1ada0a2f-b917-4d51-b0d0-d418a10c8b23_SiteId">
    <vt:lpwstr>12a3af23-a769-4654-847f-958f3d479f4a</vt:lpwstr>
  </property>
  <property fmtid="{D5CDD505-2E9C-101B-9397-08002B2CF9AE}" pid="9" name="MSIP_Label_1ada0a2f-b917-4d51-b0d0-d418a10c8b23_ActionId">
    <vt:lpwstr>8dfeea16-ecde-4ba1-9bb7-297556780e74</vt:lpwstr>
  </property>
  <property fmtid="{D5CDD505-2E9C-101B-9397-08002B2CF9AE}" pid="10" name="MSIP_Label_1ada0a2f-b917-4d51-b0d0-d418a10c8b23_ContentBits">
    <vt:lpwstr>0</vt:lpwstr>
  </property>
</Properties>
</file>