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7"/>
  </p:notesMasterIdLst>
  <p:sldIdLst>
    <p:sldId id="261" r:id="rId2"/>
    <p:sldId id="295" r:id="rId3"/>
    <p:sldId id="262" r:id="rId4"/>
    <p:sldId id="258" r:id="rId5"/>
    <p:sldId id="270" r:id="rId6"/>
    <p:sldId id="280" r:id="rId7"/>
    <p:sldId id="281" r:id="rId8"/>
    <p:sldId id="282" r:id="rId9"/>
    <p:sldId id="271" r:id="rId10"/>
    <p:sldId id="284" r:id="rId11"/>
    <p:sldId id="285" r:id="rId12"/>
    <p:sldId id="287" r:id="rId13"/>
    <p:sldId id="288" r:id="rId14"/>
    <p:sldId id="286" r:id="rId15"/>
    <p:sldId id="289" r:id="rId16"/>
    <p:sldId id="294" r:id="rId17"/>
    <p:sldId id="293" r:id="rId18"/>
    <p:sldId id="292" r:id="rId19"/>
    <p:sldId id="291" r:id="rId20"/>
    <p:sldId id="290" r:id="rId21"/>
    <p:sldId id="274" r:id="rId22"/>
    <p:sldId id="276" r:id="rId23"/>
    <p:sldId id="283" r:id="rId24"/>
    <p:sldId id="278"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WUf04kQ1v7hPIImJJT3y5tSSb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C781B4-F02C-4B69-B87F-F73D3A828682}">
  <a:tblStyle styleId="{24C781B4-F02C-4B69-B87F-F73D3A8286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10" autoAdjust="0"/>
  </p:normalViewPr>
  <p:slideViewPr>
    <p:cSldViewPr snapToGrid="0">
      <p:cViewPr varScale="1">
        <p:scale>
          <a:sx n="59" d="100"/>
          <a:sy n="59" d="100"/>
        </p:scale>
        <p:origin x="33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40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40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40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40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40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40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40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40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3" name="Google Shape;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r>
              <a:rPr lang="es-ES_tradnl" sz="1800" b="1" dirty="0">
                <a:effectLst/>
                <a:latin typeface="Calibri" panose="020F0502020204030204" pitchFamily="34" charset="0"/>
                <a:ea typeface="Times New Roman" panose="02020603050405020304" pitchFamily="18" charset="0"/>
                <a:cs typeface="Times New Roman" panose="02020603050405020304" pitchFamily="18" charset="0"/>
              </a:rPr>
              <a:t>Secuencias de escape:</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La sintaxis de las expresiones regulares nos permite utilizar las secuencias de escape que ya conocemos de otros lenguajes de programación para esos casos especiales como ser finales de línea,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tabs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barras diagonales, etc. Las principales secuencias de escape que podemos encontrar son: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39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20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82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73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941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Esta clase de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nos permite delimitar dónde queremos buscar los patrones de búsqueda. Ellos son:</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865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Estas son clases predefinidas que nos facilitan la utilización de las expresiones regulares. Ellos son:</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86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Cualquier elemento de una </a:t>
            </a:r>
            <a:r>
              <a:rPr lang="es-ES_tradnl" sz="1800" dirty="0" err="1">
                <a:effectLst/>
                <a:latin typeface="Calibri" panose="020F0502020204030204" pitchFamily="34" charset="0"/>
                <a:ea typeface="Times New Roman" panose="02020603050405020304" pitchFamily="18" charset="0"/>
              </a:rPr>
              <a:t>expresion</a:t>
            </a:r>
            <a:r>
              <a:rPr lang="es-ES_tradnl" sz="1800" dirty="0">
                <a:effectLst/>
                <a:latin typeface="Calibri" panose="020F0502020204030204" pitchFamily="34" charset="0"/>
                <a:ea typeface="Times New Roman" panose="02020603050405020304" pitchFamily="18" charset="0"/>
              </a:rPr>
              <a:t> regular puede ser seguido por otro tipo de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los </a:t>
            </a:r>
            <a:r>
              <a:rPr lang="es-ES_tradnl" sz="1800" i="1" dirty="0">
                <a:effectLst/>
                <a:latin typeface="Calibri" panose="020F0502020204030204" pitchFamily="34" charset="0"/>
                <a:ea typeface="Times New Roman" panose="02020603050405020304" pitchFamily="18" charset="0"/>
              </a:rPr>
              <a:t>iteradores</a:t>
            </a:r>
            <a:r>
              <a:rPr lang="es-ES_tradnl" sz="1800" dirty="0">
                <a:effectLst/>
                <a:latin typeface="Calibri" panose="020F0502020204030204" pitchFamily="34" charset="0"/>
                <a:ea typeface="Times New Roman" panose="02020603050405020304" pitchFamily="18" charset="0"/>
              </a:rPr>
              <a:t>. Usando estos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se puede especificar el número de ocurrencias del carácter previo, de un </a:t>
            </a:r>
            <a:r>
              <a:rPr lang="es-ES_tradnl" sz="1800" dirty="0" err="1">
                <a:effectLst/>
                <a:latin typeface="Calibri" panose="020F0502020204030204" pitchFamily="34" charset="0"/>
                <a:ea typeface="Times New Roman" panose="02020603050405020304" pitchFamily="18" charset="0"/>
              </a:rPr>
              <a:t>metacaracter</a:t>
            </a:r>
            <a:r>
              <a:rPr lang="es-ES_tradnl" sz="1800" dirty="0">
                <a:effectLst/>
                <a:latin typeface="Calibri" panose="020F0502020204030204" pitchFamily="34" charset="0"/>
                <a:ea typeface="Times New Roman" panose="02020603050405020304" pitchFamily="18" charset="0"/>
              </a:rPr>
              <a:t> o de una </a:t>
            </a:r>
            <a:r>
              <a:rPr lang="es-ES_tradnl" sz="1800" dirty="0" err="1">
                <a:effectLst/>
                <a:latin typeface="Calibri" panose="020F0502020204030204" pitchFamily="34" charset="0"/>
                <a:ea typeface="Times New Roman" panose="02020603050405020304" pitchFamily="18" charset="0"/>
              </a:rPr>
              <a:t>subexpresión</a:t>
            </a:r>
            <a:r>
              <a:rPr lang="es-ES_tradnl" sz="1800" dirty="0">
                <a:effectLst/>
                <a:latin typeface="Calibri" panose="020F0502020204030204" pitchFamily="34" charset="0"/>
                <a:ea typeface="Times New Roman" panose="02020603050405020304" pitchFamily="18" charset="0"/>
              </a:rPr>
              <a:t>. Ellos son:</a:t>
            </a:r>
          </a:p>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En estos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los dígitos entre llaves de la forma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n,m</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especifican el mínimo número de ocurrencias en n y el máximo en m.</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l" rtl="0">
              <a:spcBef>
                <a:spcPts val="400"/>
              </a:spcBef>
              <a:spcAft>
                <a:spcPts val="0"/>
              </a:spcAft>
              <a:buNone/>
            </a:pP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40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MX" sz="1800" dirty="0">
                <a:effectLst/>
                <a:latin typeface="Calibri" panose="020F0502020204030204" pitchFamily="34" charset="0"/>
                <a:ea typeface="Times New Roman" panose="02020603050405020304" pitchFamily="18" charset="0"/>
              </a:rPr>
              <a:t>Se puede especificar una serie de alternativas usando el símbolo de tubería "</a:t>
            </a:r>
            <a:r>
              <a:rPr lang="es-MX" sz="1800" b="1" dirty="0">
                <a:effectLst/>
                <a:latin typeface="Calibri" panose="020F0502020204030204" pitchFamily="34" charset="0"/>
                <a:ea typeface="Times New Roman" panose="02020603050405020304" pitchFamily="18" charset="0"/>
              </a:rPr>
              <a:t>|</a:t>
            </a:r>
            <a:r>
              <a:rPr lang="es-MX" sz="1800" dirty="0">
                <a:effectLst/>
                <a:latin typeface="Calibri" panose="020F0502020204030204" pitchFamily="34" charset="0"/>
                <a:ea typeface="Times New Roman" panose="02020603050405020304" pitchFamily="18" charset="0"/>
              </a:rPr>
              <a:t>" para separarlas, entonces </a:t>
            </a:r>
            <a:r>
              <a:rPr lang="es-MX" sz="1800" dirty="0" err="1">
                <a:effectLst/>
                <a:latin typeface="Courier New" panose="02070309020205020404" pitchFamily="49" charset="0"/>
                <a:ea typeface="Times New Roman" panose="02020603050405020304" pitchFamily="18" charset="0"/>
              </a:rPr>
              <a:t>do|re|mi</a:t>
            </a:r>
            <a:r>
              <a:rPr lang="es-MX" sz="1800" dirty="0">
                <a:effectLst/>
                <a:latin typeface="Calibri" panose="020F0502020204030204" pitchFamily="34" charset="0"/>
                <a:ea typeface="Times New Roman" panose="02020603050405020304" pitchFamily="18" charset="0"/>
              </a:rPr>
              <a:t> encontrará cualquier "do", "re", o "mi" en el texto de entrada. Las alternativas son evaluadas de izquierda a derecha, por lo tanto la primera alternativa que coincide plenamente con la expresión analizada es la que se selecciona. Por ejemplo: si se buscan </a:t>
            </a:r>
            <a:r>
              <a:rPr lang="es-MX" sz="1800" dirty="0" err="1">
                <a:effectLst/>
                <a:latin typeface="Courier New" panose="02070309020205020404" pitchFamily="49" charset="0"/>
                <a:ea typeface="Times New Roman" panose="02020603050405020304" pitchFamily="18" charset="0"/>
              </a:rPr>
              <a:t>foo|foot</a:t>
            </a:r>
            <a:r>
              <a:rPr lang="es-MX" sz="1800" dirty="0">
                <a:effectLst/>
                <a:latin typeface="Calibri" panose="020F0502020204030204" pitchFamily="34" charset="0"/>
                <a:ea typeface="Times New Roman" panose="02020603050405020304" pitchFamily="18" charset="0"/>
              </a:rPr>
              <a:t> en "</a:t>
            </a:r>
            <a:r>
              <a:rPr lang="es-MX" sz="1800" dirty="0" err="1">
                <a:effectLst/>
                <a:latin typeface="Calibri" panose="020F0502020204030204" pitchFamily="34" charset="0"/>
                <a:ea typeface="Times New Roman" panose="02020603050405020304" pitchFamily="18" charset="0"/>
              </a:rPr>
              <a:t>barefoot</a:t>
            </a:r>
            <a:r>
              <a:rPr lang="es-MX" sz="1800" dirty="0">
                <a:effectLst/>
                <a:latin typeface="Calibri" panose="020F0502020204030204" pitchFamily="34" charset="0"/>
                <a:ea typeface="Times New Roman" panose="02020603050405020304" pitchFamily="18" charset="0"/>
              </a:rPr>
              <a:t>'', sólo la parte "</a:t>
            </a:r>
            <a:r>
              <a:rPr lang="es-MX" sz="1800" dirty="0" err="1">
                <a:effectLst/>
                <a:latin typeface="Calibri" panose="020F0502020204030204" pitchFamily="34" charset="0"/>
                <a:ea typeface="Times New Roman" panose="02020603050405020304" pitchFamily="18" charset="0"/>
              </a:rPr>
              <a:t>foo</a:t>
            </a:r>
            <a:r>
              <a:rPr lang="es-MX" sz="1800" dirty="0">
                <a:effectLst/>
                <a:latin typeface="Calibri" panose="020F0502020204030204" pitchFamily="34" charset="0"/>
                <a:ea typeface="Times New Roman" panose="02020603050405020304" pitchFamily="18" charset="0"/>
              </a:rPr>
              <a:t>" da resultado positivo, porque es la primera alternativa probada, y porque tiene éxito en la búsqueda de la cadena analizada.</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267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4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3" name="Google Shape;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339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689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marR="0" lvl="0" indent="-342900">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En Python, hay dos objetos diferentes que tratan con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Regex</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b="1" dirty="0" err="1">
                <a:effectLst/>
                <a:latin typeface="Calibri" panose="020F0502020204030204" pitchFamily="34" charset="0"/>
                <a:ea typeface="Times New Roman" panose="02020603050405020304" pitchFamily="18" charset="0"/>
                <a:cs typeface="Times New Roman" panose="02020603050405020304" pitchFamily="18" charset="0"/>
              </a:rPr>
              <a:t>RegexObject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también se conoce como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Pattern</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Representa una expresión regular compilada. Proporciona todas las operaciones que se pueden realizar, como la </a:t>
            </a:r>
            <a:r>
              <a:rPr lang="es-ES_tradnl" sz="1800" u="sng" dirty="0">
                <a:effectLst/>
                <a:latin typeface="Calibri" panose="020F0502020204030204" pitchFamily="34" charset="0"/>
                <a:ea typeface="Times New Roman" panose="02020603050405020304" pitchFamily="18" charset="0"/>
                <a:cs typeface="Times New Roman" panose="02020603050405020304" pitchFamily="18" charset="0"/>
              </a:rPr>
              <a:t>coincidencia</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y la </a:t>
            </a:r>
            <a:r>
              <a:rPr lang="es-ES_tradnl" sz="1800" u="sng" dirty="0">
                <a:effectLst/>
                <a:latin typeface="Calibri" panose="020F0502020204030204" pitchFamily="34" charset="0"/>
                <a:ea typeface="Times New Roman" panose="02020603050405020304" pitchFamily="18" charset="0"/>
                <a:cs typeface="Times New Roman" panose="02020603050405020304" pitchFamily="18" charset="0"/>
              </a:rPr>
              <a:t>búsqueda</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de todas las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subcadenas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que coinciden con una expresión regular determinada.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b="1" dirty="0" err="1">
                <a:effectLst/>
                <a:latin typeface="Calibri" panose="020F0502020204030204" pitchFamily="34" charset="0"/>
                <a:ea typeface="Times New Roman" panose="02020603050405020304" pitchFamily="18" charset="0"/>
                <a:cs typeface="Times New Roman" panose="02020603050405020304" pitchFamily="18" charset="0"/>
              </a:rPr>
              <a:t>MatchObject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representa el patrón de coincidencia.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403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336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368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6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3" name="Google Shape;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9" name="Google Shape;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algn="just">
              <a:spcBef>
                <a:spcPts val="0"/>
              </a:spcBef>
              <a:spcAft>
                <a:spcPts val="0"/>
              </a:spcAf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Uno de los problemas más comunes con que nos solemos encontrar al desarrollar cualquier programa informático, es el de procesamiento de texto. Esta tarea puede resultar bastante trivial para el cerebro humano, ya que nosotros podemos detectar con facilidad que es un número y que una letra, o cuales son palabras que cumplen con un determinado patrón y cuales no; pero estas mismas tareas no son tan fáciles para una computadora. Es por esto, que el procesamiento de texto siempre ha sido uno de los temas más relevantes en las ciencias de la computación.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Luego de varias décadas de investigación se logró desarrollar un poderoso y versátil lenguaje que cualquier computadora puede utilizar para reconocer patrones de texto; este lenguaje es lo que hoy en día se conoce con el nombre de </a:t>
            </a:r>
            <a:r>
              <a:rPr lang="es-ES_tradnl" sz="1800" b="1" i="1" dirty="0">
                <a:effectLst/>
                <a:latin typeface="Calibri" panose="020F0502020204030204" pitchFamily="34" charset="0"/>
                <a:ea typeface="Times New Roman" panose="02020603050405020304" pitchFamily="18" charset="0"/>
                <a:cs typeface="Times New Roman" panose="02020603050405020304" pitchFamily="18" charset="0"/>
              </a:rPr>
              <a:t>expresiones regulares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las operaciones de validación, búsqueda, extracción y sustitución de texto ahora son tareas mucho más sencillas para las computadoras gracias a las expresiones regulares.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29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45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33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11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00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7606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234288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221154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ntenido texto">
  <p:cSld name="2_Contenido texto">
    <p:spTree>
      <p:nvGrpSpPr>
        <p:cNvPr id="1" name="Shape 12"/>
        <p:cNvGrpSpPr/>
        <p:nvPr/>
      </p:nvGrpSpPr>
      <p:grpSpPr>
        <a:xfrm>
          <a:off x="0" y="0"/>
          <a:ext cx="0" cy="0"/>
          <a:chOff x="0" y="0"/>
          <a:chExt cx="0" cy="0"/>
        </a:xfrm>
      </p:grpSpPr>
      <p:sp>
        <p:nvSpPr>
          <p:cNvPr id="13" name="Google Shape;13;p14"/>
          <p:cNvSpPr txBox="1">
            <a:spLocks noGrp="1"/>
          </p:cNvSpPr>
          <p:nvPr>
            <p:ph type="body" idx="1"/>
          </p:nvPr>
        </p:nvSpPr>
        <p:spPr>
          <a:xfrm>
            <a:off x="467543" y="1700808"/>
            <a:ext cx="8297592" cy="457144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600"/>
              </a:spcBef>
              <a:spcAft>
                <a:spcPts val="0"/>
              </a:spcAft>
              <a:buClr>
                <a:srgbClr val="000000"/>
              </a:buClr>
              <a:buSzPts val="18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4" name="Google Shape;14;p14"/>
          <p:cNvSpPr txBox="1">
            <a:spLocks noGrp="1"/>
          </p:cNvSpPr>
          <p:nvPr>
            <p:ph type="title"/>
          </p:nvPr>
        </p:nvSpPr>
        <p:spPr>
          <a:xfrm>
            <a:off x="467543" y="764704"/>
            <a:ext cx="8352930" cy="576065"/>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88703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2939442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7961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17241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13233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5569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226076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2/28/2022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49740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67916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2/28/2022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12824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6"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hyperlink" Target="https://docs.python.org/3/library/re.html" TargetMode="Externa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pypi.python.org/pypi/regex"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extLst>
              <a:ext uri="{FF2B5EF4-FFF2-40B4-BE49-F238E27FC236}">
                <a16:creationId xmlns:a16="http://schemas.microsoft.com/office/drawing/2014/main" id="{93C52A5C-D3D3-4B40-8807-E2221FF7C4B9}"/>
              </a:ext>
            </a:extLst>
          </p:cNvPr>
          <p:cNvSpPr/>
          <p:nvPr/>
        </p:nvSpPr>
        <p:spPr>
          <a:xfrm>
            <a:off x="812999" y="934943"/>
            <a:ext cx="7024715" cy="646331"/>
          </a:xfrm>
          <a:prstGeom prst="rect">
            <a:avLst/>
          </a:prstGeom>
        </p:spPr>
        <p:txBody>
          <a:bodyPr wrap="square">
            <a:spAutoFit/>
          </a:bodyPr>
          <a:lstStyle/>
          <a:p>
            <a:r>
              <a:rPr lang="es-MX" sz="3600" b="1" dirty="0"/>
              <a:t>Reconocimiento de Patrones</a:t>
            </a:r>
          </a:p>
        </p:txBody>
      </p:sp>
      <p:sp>
        <p:nvSpPr>
          <p:cNvPr id="9" name="Rectángulo 1">
            <a:extLst>
              <a:ext uri="{FF2B5EF4-FFF2-40B4-BE49-F238E27FC236}">
                <a16:creationId xmlns:a16="http://schemas.microsoft.com/office/drawing/2014/main" id="{0D712BFF-B4B4-4C3F-BEF6-C42CA2F22746}"/>
              </a:ext>
            </a:extLst>
          </p:cNvPr>
          <p:cNvSpPr/>
          <p:nvPr/>
        </p:nvSpPr>
        <p:spPr>
          <a:xfrm>
            <a:off x="1734139" y="3167390"/>
            <a:ext cx="5675721" cy="523220"/>
          </a:xfrm>
          <a:prstGeom prst="rect">
            <a:avLst/>
          </a:prstGeom>
        </p:spPr>
        <p:txBody>
          <a:bodyPr wrap="none">
            <a:spAutoFit/>
          </a:bodyPr>
          <a:lstStyle/>
          <a:p>
            <a:r>
              <a:rPr lang="es-MX" sz="2800" dirty="0"/>
              <a:t>Laboratorio 1: Expresiones Regulares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412205" y="1821017"/>
            <a:ext cx="8297592" cy="3215966"/>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tabLst>
                <a:tab pos="179388" algn="l"/>
              </a:tabLst>
            </a:pPr>
            <a:r>
              <a:rPr lang="es-ES" sz="2400" b="1" dirty="0">
                <a:latin typeface="San Serif"/>
              </a:rPr>
              <a:t>Secuencias de escape</a:t>
            </a:r>
          </a:p>
        </p:txBody>
      </p:sp>
      <p:sp>
        <p:nvSpPr>
          <p:cNvPr id="38" name="Google Shape;38;p3"/>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Componentes de las expresiones regulares</a:t>
            </a:r>
            <a:endParaRPr dirty="0"/>
          </a:p>
        </p:txBody>
      </p:sp>
      <p:graphicFrame>
        <p:nvGraphicFramePr>
          <p:cNvPr id="2" name="Table 1">
            <a:extLst>
              <a:ext uri="{FF2B5EF4-FFF2-40B4-BE49-F238E27FC236}">
                <a16:creationId xmlns:a16="http://schemas.microsoft.com/office/drawing/2014/main" id="{3A46F4EF-F4E0-451E-A3AB-D858F57A4FA3}"/>
              </a:ext>
            </a:extLst>
          </p:cNvPr>
          <p:cNvGraphicFramePr>
            <a:graphicFrameLocks noGrp="1"/>
          </p:cNvGraphicFramePr>
          <p:nvPr>
            <p:extLst>
              <p:ext uri="{D42A27DB-BD31-4B8C-83A1-F6EECF244321}">
                <p14:modId xmlns:p14="http://schemas.microsoft.com/office/powerpoint/2010/main" val="849920878"/>
              </p:ext>
            </p:extLst>
          </p:nvPr>
        </p:nvGraphicFramePr>
        <p:xfrm>
          <a:off x="412204" y="2617468"/>
          <a:ext cx="8503195" cy="3371854"/>
        </p:xfrm>
        <a:graphic>
          <a:graphicData uri="http://schemas.openxmlformats.org/drawingml/2006/table">
            <a:tbl>
              <a:tblPr firstRow="1" firstCol="1" bandRow="1">
                <a:tableStyleId>{793D81CF-94F2-401A-BA57-92F5A7B2D0C5}</a:tableStyleId>
              </a:tblPr>
              <a:tblGrid>
                <a:gridCol w="1325156">
                  <a:extLst>
                    <a:ext uri="{9D8B030D-6E8A-4147-A177-3AD203B41FA5}">
                      <a16:colId xmlns:a16="http://schemas.microsoft.com/office/drawing/2014/main" val="2713103525"/>
                    </a:ext>
                  </a:extLst>
                </a:gridCol>
                <a:gridCol w="7178039">
                  <a:extLst>
                    <a:ext uri="{9D8B030D-6E8A-4147-A177-3AD203B41FA5}">
                      <a16:colId xmlns:a16="http://schemas.microsoft.com/office/drawing/2014/main" val="4191183192"/>
                    </a:ext>
                  </a:extLst>
                </a:gridCol>
              </a:tblGrid>
              <a:tr h="674372">
                <a:tc>
                  <a:txBody>
                    <a:bodyPr/>
                    <a:lstStyle/>
                    <a:p>
                      <a:pPr marL="0" marR="0" algn="just">
                        <a:spcBef>
                          <a:spcPts val="0"/>
                        </a:spcBef>
                        <a:spcAft>
                          <a:spcPts val="0"/>
                        </a:spcAft>
                      </a:pPr>
                      <a:r>
                        <a:rPr lang="es-ES_tradnl" sz="1800" b="1" dirty="0">
                          <a:effectLst/>
                        </a:rPr>
                        <a:t>Secuencia de escape </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b="1" dirty="0">
                          <a:effectLst/>
                        </a:rPr>
                        <a:t>Significado</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3610187"/>
                  </a:ext>
                </a:extLst>
              </a:tr>
              <a:tr h="674372">
                <a:tc>
                  <a:txBody>
                    <a:bodyPr/>
                    <a:lstStyle/>
                    <a:p>
                      <a:pPr marL="0" marR="0" algn="just">
                        <a:spcBef>
                          <a:spcPts val="0"/>
                        </a:spcBef>
                        <a:spcAft>
                          <a:spcPts val="0"/>
                        </a:spcAft>
                      </a:pPr>
                      <a:r>
                        <a:rPr lang="es-ES_tradnl" sz="1800">
                          <a:effectLst/>
                        </a:rPr>
                        <a:t>\n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Nueva línea (new line). El cursor pasa a la primera posición de la línea siguiente.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2514008"/>
                  </a:ext>
                </a:extLst>
              </a:tr>
              <a:tr h="337185">
                <a:tc>
                  <a:txBody>
                    <a:bodyPr/>
                    <a:lstStyle/>
                    <a:p>
                      <a:pPr marL="0" marR="0" algn="just">
                        <a:spcBef>
                          <a:spcPts val="0"/>
                        </a:spcBef>
                        <a:spcAft>
                          <a:spcPts val="0"/>
                        </a:spcAft>
                      </a:pPr>
                      <a:r>
                        <a:rPr lang="es-ES_tradnl" sz="1800" dirty="0">
                          <a:effectLst/>
                        </a:rPr>
                        <a:t>\t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Tabulador. El cursor pasa a la siguiente posición de tabulación.</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2050082"/>
                  </a:ext>
                </a:extLst>
              </a:tr>
              <a:tr h="337185">
                <a:tc>
                  <a:txBody>
                    <a:bodyPr/>
                    <a:lstStyle/>
                    <a:p>
                      <a:pPr marL="0" marR="0" algn="just">
                        <a:spcBef>
                          <a:spcPts val="0"/>
                        </a:spcBef>
                        <a:spcAft>
                          <a:spcPts val="0"/>
                        </a:spcAft>
                      </a:pPr>
                      <a:r>
                        <a:rPr lang="es-ES_tradnl" sz="1800">
                          <a:effectLst/>
                        </a:rPr>
                        <a:t>\\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Barra diagonal inversa</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1294149"/>
                  </a:ext>
                </a:extLst>
              </a:tr>
              <a:tr h="337185">
                <a:tc>
                  <a:txBody>
                    <a:bodyPr/>
                    <a:lstStyle/>
                    <a:p>
                      <a:pPr marL="0" marR="0" algn="just">
                        <a:spcBef>
                          <a:spcPts val="0"/>
                        </a:spcBef>
                        <a:spcAft>
                          <a:spcPts val="0"/>
                        </a:spcAft>
                      </a:pPr>
                      <a:r>
                        <a:rPr lang="es-ES_tradnl" sz="1800">
                          <a:effectLst/>
                        </a:rPr>
                        <a:t>\v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Tabulación vertical.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0701240"/>
                  </a:ext>
                </a:extLst>
              </a:tr>
              <a:tr h="337185">
                <a:tc>
                  <a:txBody>
                    <a:bodyPr/>
                    <a:lstStyle/>
                    <a:p>
                      <a:pPr marL="0" marR="0" algn="just">
                        <a:spcBef>
                          <a:spcPts val="0"/>
                        </a:spcBef>
                        <a:spcAft>
                          <a:spcPts val="0"/>
                        </a:spcAft>
                      </a:pPr>
                      <a:r>
                        <a:rPr lang="es-ES_tradnl" sz="1800">
                          <a:effectLst/>
                        </a:rPr>
                        <a:t>\ooo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ASCII en notación octal.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717476"/>
                  </a:ext>
                </a:extLst>
              </a:tr>
              <a:tr h="337185">
                <a:tc>
                  <a:txBody>
                    <a:bodyPr/>
                    <a:lstStyle/>
                    <a:p>
                      <a:pPr marL="0" marR="0" algn="just">
                        <a:spcBef>
                          <a:spcPts val="0"/>
                        </a:spcBef>
                        <a:spcAft>
                          <a:spcPts val="0"/>
                        </a:spcAft>
                      </a:pPr>
                      <a:r>
                        <a:rPr lang="es-ES_tradnl" sz="1800">
                          <a:effectLst/>
                        </a:rPr>
                        <a:t>\xhh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ASCII en notación hexadecimal.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8190948"/>
                  </a:ext>
                </a:extLst>
              </a:tr>
              <a:tr h="337185">
                <a:tc>
                  <a:txBody>
                    <a:bodyPr/>
                    <a:lstStyle/>
                    <a:p>
                      <a:pPr marL="0" marR="0" algn="just">
                        <a:spcBef>
                          <a:spcPts val="0"/>
                        </a:spcBef>
                        <a:spcAft>
                          <a:spcPts val="0"/>
                        </a:spcAft>
                      </a:pPr>
                      <a:r>
                        <a:rPr lang="es-ES_tradnl" sz="1800">
                          <a:effectLst/>
                        </a:rPr>
                        <a:t>\xhhhh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Unicode en notación hexadecimal.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4967979"/>
                  </a:ext>
                </a:extLst>
              </a:tr>
            </a:tbl>
          </a:graphicData>
        </a:graphic>
      </p:graphicFrame>
    </p:spTree>
    <p:extLst>
      <p:ext uri="{BB962C8B-B14F-4D97-AF65-F5344CB8AC3E}">
        <p14:creationId xmlns:p14="http://schemas.microsoft.com/office/powerpoint/2010/main" val="425201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55"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300447" y="457686"/>
            <a:ext cx="8464730" cy="410046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Clases</a:t>
            </a:r>
            <a:r>
              <a:rPr lang="en-US" b="1" dirty="0"/>
              <a:t> de </a:t>
            </a:r>
            <a:r>
              <a:rPr lang="en-US" b="1" dirty="0" err="1"/>
              <a:t>caracteres</a:t>
            </a:r>
            <a:r>
              <a:rPr lang="en-US" b="1" dirty="0"/>
              <a:t>: </a:t>
            </a:r>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Se </a:t>
            </a:r>
            <a:r>
              <a:rPr lang="en-US" dirty="0" err="1"/>
              <a:t>pueden</a:t>
            </a:r>
            <a:r>
              <a:rPr lang="en-US" dirty="0"/>
              <a:t> </a:t>
            </a:r>
            <a:r>
              <a:rPr lang="en-US" dirty="0" err="1"/>
              <a:t>especificar</a:t>
            </a:r>
            <a:r>
              <a:rPr lang="en-US" dirty="0"/>
              <a:t> </a:t>
            </a:r>
            <a:r>
              <a:rPr lang="en-US" dirty="0" err="1"/>
              <a:t>clases</a:t>
            </a:r>
            <a:r>
              <a:rPr lang="en-US" dirty="0"/>
              <a:t> de </a:t>
            </a:r>
            <a:r>
              <a:rPr lang="en-US" dirty="0" err="1"/>
              <a:t>caracteres</a:t>
            </a:r>
            <a:r>
              <a:rPr lang="en-US" dirty="0"/>
              <a:t> </a:t>
            </a:r>
            <a:r>
              <a:rPr lang="en-US" dirty="0" err="1"/>
              <a:t>encerrando</a:t>
            </a:r>
            <a:r>
              <a:rPr lang="en-US" dirty="0"/>
              <a:t> una </a:t>
            </a:r>
            <a:r>
              <a:rPr lang="en-US" dirty="0" err="1"/>
              <a:t>lista</a:t>
            </a:r>
            <a:r>
              <a:rPr lang="en-US" dirty="0"/>
              <a:t> de </a:t>
            </a:r>
            <a:r>
              <a:rPr lang="en-US" dirty="0" err="1"/>
              <a:t>caracteres</a:t>
            </a:r>
            <a:r>
              <a:rPr lang="en-US" dirty="0"/>
              <a:t> entre </a:t>
            </a:r>
            <a:r>
              <a:rPr lang="en-US" dirty="0" err="1"/>
              <a:t>corchetes</a:t>
            </a:r>
            <a:r>
              <a:rPr lang="en-US" dirty="0"/>
              <a:t> </a:t>
            </a:r>
            <a:r>
              <a:rPr lang="en-US" i="1" dirty="0"/>
              <a:t>[]</a:t>
            </a:r>
            <a:r>
              <a:rPr lang="en-US" dirty="0"/>
              <a:t>, la que </a:t>
            </a:r>
            <a:r>
              <a:rPr lang="en-US" dirty="0" err="1"/>
              <a:t>encontrará</a:t>
            </a:r>
            <a:r>
              <a:rPr lang="en-US" dirty="0"/>
              <a:t> uno </a:t>
            </a:r>
            <a:r>
              <a:rPr lang="en-US" dirty="0" err="1"/>
              <a:t>cualquiera</a:t>
            </a:r>
            <a:r>
              <a:rPr lang="en-US" dirty="0"/>
              <a:t> de los </a:t>
            </a:r>
            <a:r>
              <a:rPr lang="en-US" dirty="0" err="1"/>
              <a:t>caracteres</a:t>
            </a:r>
            <a:r>
              <a:rPr lang="en-US" dirty="0"/>
              <a:t> de la </a:t>
            </a:r>
            <a:r>
              <a:rPr lang="en-US" dirty="0" err="1"/>
              <a:t>lista</a:t>
            </a:r>
            <a:r>
              <a:rPr lang="en-US" dirty="0"/>
              <a:t>. Si </a:t>
            </a:r>
            <a:r>
              <a:rPr lang="en-US" dirty="0" err="1"/>
              <a:t>el</a:t>
            </a:r>
            <a:r>
              <a:rPr lang="en-US" dirty="0"/>
              <a:t> primer </a:t>
            </a:r>
            <a:r>
              <a:rPr lang="en-US" dirty="0" err="1"/>
              <a:t>símbolo</a:t>
            </a:r>
            <a:r>
              <a:rPr lang="en-US" dirty="0"/>
              <a:t> </a:t>
            </a:r>
            <a:r>
              <a:rPr lang="en-US" dirty="0" err="1"/>
              <a:t>después</a:t>
            </a:r>
            <a:r>
              <a:rPr lang="en-US" dirty="0"/>
              <a:t> del "[" es "^", la </a:t>
            </a:r>
            <a:r>
              <a:rPr lang="en-US" dirty="0" err="1"/>
              <a:t>clase</a:t>
            </a:r>
            <a:r>
              <a:rPr lang="en-US" dirty="0"/>
              <a:t> </a:t>
            </a:r>
            <a:r>
              <a:rPr lang="en-US" dirty="0" err="1"/>
              <a:t>encuentra</a:t>
            </a:r>
            <a:r>
              <a:rPr lang="en-US" dirty="0"/>
              <a:t> </a:t>
            </a:r>
            <a:r>
              <a:rPr lang="en-US" dirty="0" err="1"/>
              <a:t>cualquier</a:t>
            </a:r>
            <a:r>
              <a:rPr lang="en-US" dirty="0"/>
              <a:t> </a:t>
            </a:r>
            <a:r>
              <a:rPr lang="en-US" dirty="0" err="1"/>
              <a:t>carácter</a:t>
            </a:r>
            <a:r>
              <a:rPr lang="en-US" dirty="0"/>
              <a:t> que no </a:t>
            </a:r>
            <a:r>
              <a:rPr lang="en-US" dirty="0" err="1"/>
              <a:t>está</a:t>
            </a:r>
            <a:r>
              <a:rPr lang="en-US" dirty="0"/>
              <a:t> </a:t>
            </a:r>
            <a:r>
              <a:rPr lang="en-US" dirty="0" err="1"/>
              <a:t>en</a:t>
            </a:r>
            <a:r>
              <a:rPr lang="en-US" dirty="0"/>
              <a:t> la </a:t>
            </a:r>
            <a:r>
              <a:rPr lang="en-US" dirty="0" err="1"/>
              <a:t>lista</a:t>
            </a:r>
            <a:r>
              <a:rPr lang="en-US" dirty="0"/>
              <a:t>.</a:t>
            </a:r>
          </a:p>
          <a:p>
            <a:pPr marL="635000" lvl="0" indent="-4572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a:t>Una </a:t>
            </a:r>
            <a:r>
              <a:rPr lang="en-US" dirty="0" err="1"/>
              <a:t>expresión</a:t>
            </a:r>
            <a:r>
              <a:rPr lang="en-US" dirty="0"/>
              <a:t> regular que </a:t>
            </a:r>
            <a:r>
              <a:rPr lang="en-US" dirty="0" err="1"/>
              <a:t>coincida</a:t>
            </a:r>
            <a:r>
              <a:rPr lang="en-US" dirty="0"/>
              <a:t> con las palabras “</a:t>
            </a:r>
            <a:r>
              <a:rPr lang="en-US" dirty="0" err="1"/>
              <a:t>estimado</a:t>
            </a:r>
            <a:r>
              <a:rPr lang="en-US" dirty="0"/>
              <a:t>” y “</a:t>
            </a:r>
            <a:r>
              <a:rPr lang="en-US" dirty="0" err="1"/>
              <a:t>estimada</a:t>
            </a:r>
            <a:r>
              <a:rPr lang="en-US" dirty="0"/>
              <a:t>”: /</a:t>
            </a:r>
            <a:r>
              <a:rPr lang="en-US" dirty="0" err="1"/>
              <a:t>estimad</a:t>
            </a:r>
            <a:r>
              <a:rPr lang="en-US" dirty="0"/>
              <a:t>[</a:t>
            </a:r>
            <a:r>
              <a:rPr lang="en-US" dirty="0" err="1"/>
              <a:t>oa</a:t>
            </a:r>
            <a:r>
              <a:rPr lang="en-US"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635000" lvl="0" indent="-4572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También</a:t>
            </a:r>
            <a:r>
              <a:rPr lang="en-US" dirty="0"/>
              <a:t> es </a:t>
            </a:r>
            <a:r>
              <a:rPr lang="en-US" dirty="0" err="1"/>
              <a:t>posible</a:t>
            </a:r>
            <a:r>
              <a:rPr lang="en-US" dirty="0"/>
              <a:t> usar un </a:t>
            </a:r>
            <a:r>
              <a:rPr lang="en-US" dirty="0" err="1"/>
              <a:t>rango</a:t>
            </a:r>
            <a:r>
              <a:rPr lang="en-US" dirty="0"/>
              <a:t> de </a:t>
            </a:r>
            <a:r>
              <a:rPr lang="en-US" dirty="0" err="1"/>
              <a:t>caracteres</a:t>
            </a:r>
            <a:r>
              <a:rPr lang="en-US" dirty="0"/>
              <a:t>, </a:t>
            </a:r>
            <a:r>
              <a:rPr lang="en-US" dirty="0" err="1"/>
              <a:t>usando</a:t>
            </a:r>
            <a:r>
              <a:rPr lang="en-US" dirty="0"/>
              <a:t> </a:t>
            </a:r>
            <a:r>
              <a:rPr lang="en-US" dirty="0" err="1"/>
              <a:t>el</a:t>
            </a:r>
            <a:r>
              <a:rPr lang="en-US" dirty="0"/>
              <a:t> </a:t>
            </a:r>
            <a:r>
              <a:rPr lang="en-US" dirty="0" err="1"/>
              <a:t>símbolo</a:t>
            </a:r>
            <a:r>
              <a:rPr lang="en-US" dirty="0"/>
              <a:t> de </a:t>
            </a:r>
            <a:r>
              <a:rPr lang="en-US" dirty="0" err="1"/>
              <a:t>guion</a:t>
            </a:r>
            <a:r>
              <a:rPr lang="en-US" dirty="0"/>
              <a:t> (-) entre dos </a:t>
            </a:r>
            <a:r>
              <a:rPr lang="en-US" dirty="0" err="1"/>
              <a:t>caracteres</a:t>
            </a:r>
            <a:r>
              <a:rPr lang="en-US" dirty="0"/>
              <a:t> </a:t>
            </a:r>
            <a:r>
              <a:rPr lang="en-US" dirty="0" err="1"/>
              <a:t>relacionados</a:t>
            </a:r>
            <a:r>
              <a:rPr lang="en-US" dirty="0"/>
              <a:t>:</a:t>
            </a:r>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i="1" dirty="0"/>
              <a:t>[a-z] </a:t>
            </a:r>
            <a:r>
              <a:rPr lang="en-US" dirty="0"/>
              <a:t>Para </a:t>
            </a:r>
            <a:r>
              <a:rPr lang="en-US" dirty="0" err="1"/>
              <a:t>hacer</a:t>
            </a:r>
            <a:r>
              <a:rPr lang="en-US" dirty="0"/>
              <a:t> </a:t>
            </a:r>
            <a:r>
              <a:rPr lang="en-US" dirty="0" err="1"/>
              <a:t>coincidir</a:t>
            </a:r>
            <a:r>
              <a:rPr lang="en-US" dirty="0"/>
              <a:t> </a:t>
            </a:r>
            <a:r>
              <a:rPr lang="en-US" dirty="0" err="1"/>
              <a:t>cualquier</a:t>
            </a:r>
            <a:r>
              <a:rPr lang="en-US" dirty="0"/>
              <a:t> </a:t>
            </a:r>
            <a:r>
              <a:rPr lang="en-US" dirty="0" err="1"/>
              <a:t>letra</a:t>
            </a:r>
            <a:r>
              <a:rPr lang="en-US" dirty="0"/>
              <a:t> </a:t>
            </a:r>
            <a:r>
              <a:rPr lang="en-US" dirty="0" err="1"/>
              <a:t>minúscula</a:t>
            </a:r>
            <a:endParaRPr lang="en-US" dirty="0"/>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i="1" dirty="0"/>
              <a:t>[0-9] </a:t>
            </a:r>
            <a:r>
              <a:rPr lang="en-US" dirty="0"/>
              <a:t>Para </a:t>
            </a:r>
            <a:r>
              <a:rPr lang="en-US" dirty="0" err="1"/>
              <a:t>hacer</a:t>
            </a:r>
            <a:r>
              <a:rPr lang="en-US" dirty="0"/>
              <a:t> </a:t>
            </a:r>
            <a:r>
              <a:rPr lang="en-US" dirty="0" err="1"/>
              <a:t>coincidir</a:t>
            </a:r>
            <a:r>
              <a:rPr lang="en-US" dirty="0"/>
              <a:t> </a:t>
            </a:r>
            <a:r>
              <a:rPr lang="en-US" dirty="0" err="1"/>
              <a:t>cualquier</a:t>
            </a:r>
            <a:r>
              <a:rPr lang="en-US" dirty="0"/>
              <a:t> </a:t>
            </a:r>
            <a:r>
              <a:rPr lang="en-US" dirty="0" err="1"/>
              <a:t>dígito</a:t>
            </a:r>
            <a:endParaRPr lang="en-US" dirty="0"/>
          </a:p>
        </p:txBody>
      </p:sp>
      <p:sp>
        <p:nvSpPr>
          <p:cNvPr id="60"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18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412205" y="1512276"/>
            <a:ext cx="8297592" cy="4581019"/>
          </a:xfrm>
          <a:prstGeom prst="rect">
            <a:avLst/>
          </a:prstGeom>
          <a:noFill/>
          <a:ln>
            <a:noFill/>
          </a:ln>
        </p:spPr>
        <p:txBody>
          <a:bodyPr spcFirstLastPara="1" wrap="square" lIns="45700" tIns="45700" rIns="45700" bIns="45700" anchor="t" anchorCtr="0">
            <a:normAutofit/>
          </a:bodyPr>
          <a:lstStyle/>
          <a:p>
            <a:pPr marL="177800" lvl="0" indent="0" algn="just">
              <a:spcBef>
                <a:spcPts val="0"/>
              </a:spcBef>
              <a:buSzPts val="2800"/>
              <a:buNone/>
              <a:tabLst>
                <a:tab pos="179388" algn="l"/>
              </a:tabLst>
            </a:pPr>
            <a:endParaRPr lang="es-ES" sz="2000" dirty="0">
              <a:latin typeface="San Serif"/>
            </a:endParaRPr>
          </a:p>
          <a:p>
            <a:pPr marL="177800" lvl="0" indent="0" algn="just">
              <a:spcBef>
                <a:spcPts val="0"/>
              </a:spcBef>
              <a:buSzPts val="2800"/>
              <a:buNone/>
              <a:tabLst>
                <a:tab pos="179388" algn="l"/>
              </a:tabLst>
            </a:pPr>
            <a:r>
              <a:rPr lang="es-ES" sz="2000" dirty="0">
                <a:latin typeface="San Serif"/>
              </a:rPr>
              <a:t>Si queremos hacer coincidir cualquier carácter alfanumérico en minúscula o mayúscula, podemos usar </a:t>
            </a:r>
            <a:r>
              <a:rPr lang="es-ES" sz="2000" i="1" dirty="0">
                <a:latin typeface="Agency FB" panose="020B0503020202020204" pitchFamily="34" charset="0"/>
              </a:rPr>
              <a:t>[0-9a-zA-Z]</a:t>
            </a:r>
            <a:r>
              <a:rPr lang="es-ES" sz="2000" dirty="0">
                <a:latin typeface="San Serif"/>
              </a:rPr>
              <a:t>. Esto puede escribirse alternativamente utilizando el mecanismo de unión: </a:t>
            </a:r>
            <a:r>
              <a:rPr lang="es-ES" sz="2000" dirty="0">
                <a:latin typeface="Agency FB" panose="020B0503020202020204" pitchFamily="34" charset="0"/>
              </a:rPr>
              <a:t>[0-9[a-z[A-Z]]]</a:t>
            </a:r>
            <a:r>
              <a:rPr lang="es-ES" sz="2000" dirty="0">
                <a:latin typeface="San Serif"/>
              </a:rPr>
              <a:t>.</a:t>
            </a:r>
          </a:p>
          <a:p>
            <a:pPr marL="177800" lvl="0" indent="0" algn="just">
              <a:spcBef>
                <a:spcPts val="0"/>
              </a:spcBef>
              <a:buSzPts val="2800"/>
              <a:buNone/>
              <a:tabLst>
                <a:tab pos="179388" algn="l"/>
              </a:tabLst>
            </a:pPr>
            <a:endParaRPr lang="es-ES" sz="500" dirty="0">
              <a:latin typeface="San Serif"/>
            </a:endParaRPr>
          </a:p>
          <a:p>
            <a:pPr marL="177800" lvl="0" indent="0" algn="just">
              <a:spcBef>
                <a:spcPts val="0"/>
              </a:spcBef>
              <a:buSzPts val="2800"/>
              <a:buNone/>
              <a:tabLst>
                <a:tab pos="179388" algn="l"/>
              </a:tabLst>
            </a:pPr>
            <a:r>
              <a:rPr lang="es-ES" sz="2000" i="1" dirty="0">
                <a:latin typeface="San Serif"/>
              </a:rPr>
              <a:t>Ejemplos de rangos de caracteres:</a:t>
            </a:r>
          </a:p>
          <a:p>
            <a:pPr marL="177800" lvl="0" indent="0" algn="just">
              <a:spcBef>
                <a:spcPts val="0"/>
              </a:spcBef>
              <a:buSzPts val="2800"/>
              <a:buNone/>
              <a:tabLst>
                <a:tab pos="179388" algn="l"/>
              </a:tabLst>
            </a:pPr>
            <a:endParaRPr lang="es-ES" b="1" dirty="0">
              <a:latin typeface="San Serif"/>
            </a:endParaRPr>
          </a:p>
        </p:txBody>
      </p:sp>
      <p:sp>
        <p:nvSpPr>
          <p:cNvPr id="38" name="Google Shape;38;p3"/>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Componentes de las expresiones regulares</a:t>
            </a:r>
            <a:endParaRPr dirty="0"/>
          </a:p>
        </p:txBody>
      </p:sp>
      <p:pic>
        <p:nvPicPr>
          <p:cNvPr id="4" name="Picture 3">
            <a:extLst>
              <a:ext uri="{FF2B5EF4-FFF2-40B4-BE49-F238E27FC236}">
                <a16:creationId xmlns:a16="http://schemas.microsoft.com/office/drawing/2014/main" id="{CF90E034-C30C-48B2-8CFB-395521EB84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205" y="3264302"/>
            <a:ext cx="8408268" cy="3102208"/>
          </a:xfrm>
          <a:prstGeom prst="rect">
            <a:avLst/>
          </a:prstGeom>
          <a:noFill/>
          <a:ln>
            <a:noFill/>
          </a:ln>
        </p:spPr>
      </p:pic>
    </p:spTree>
    <p:extLst>
      <p:ext uri="{BB962C8B-B14F-4D97-AF65-F5344CB8AC3E}">
        <p14:creationId xmlns:p14="http://schemas.microsoft.com/office/powerpoint/2010/main" val="282687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65155" y="605896"/>
            <a:ext cx="5626336" cy="5794418"/>
          </a:xfrm>
          <a:prstGeom prst="rect">
            <a:avLst/>
          </a:prstGeom>
        </p:spPr>
        <p:txBody>
          <a:bodyPr spcFirstLastPara="1" vert="horz" lIns="0" tIns="45720" rIns="0" bIns="45720" rtlCol="0" anchor="ctr"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Clases</a:t>
            </a:r>
            <a:r>
              <a:rPr lang="en-US" b="1" dirty="0"/>
              <a:t> de </a:t>
            </a:r>
            <a:r>
              <a:rPr lang="en-US" b="1" dirty="0" err="1"/>
              <a:t>caracteres</a:t>
            </a:r>
            <a:r>
              <a:rPr lang="en-US" b="1"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a:t>Los </a:t>
            </a:r>
            <a:r>
              <a:rPr lang="en-US" dirty="0" err="1"/>
              <a:t>paréntesis</a:t>
            </a:r>
            <a:r>
              <a:rPr lang="en-US" dirty="0"/>
              <a:t> son </a:t>
            </a:r>
            <a:r>
              <a:rPr lang="en-US" dirty="0" err="1"/>
              <a:t>metacaracteres</a:t>
            </a:r>
            <a:r>
              <a:rPr lang="en-US" dirty="0"/>
              <a:t> y </a:t>
            </a:r>
            <a:r>
              <a:rPr lang="en-US" dirty="0" err="1"/>
              <a:t>tienen</a:t>
            </a:r>
            <a:r>
              <a:rPr lang="en-US" dirty="0"/>
              <a:t> un </a:t>
            </a:r>
            <a:r>
              <a:rPr lang="en-US" dirty="0" err="1"/>
              <a:t>significado</a:t>
            </a:r>
            <a:r>
              <a:rPr lang="en-US" dirty="0"/>
              <a:t> especial.</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Expresión</a:t>
            </a:r>
            <a:r>
              <a:rPr lang="en-US" u="sng" dirty="0"/>
              <a:t> regular:</a:t>
            </a:r>
            <a:r>
              <a:rPr lang="en-US" dirty="0"/>
              <a:t> / (</a:t>
            </a:r>
            <a:r>
              <a:rPr lang="en-US" dirty="0" err="1"/>
              <a:t>esto</a:t>
            </a:r>
            <a:r>
              <a:rPr lang="en-US" dirty="0"/>
              <a:t> </a:t>
            </a:r>
            <a:r>
              <a:rPr lang="en-US" dirty="0" err="1"/>
              <a:t>está</a:t>
            </a:r>
            <a:r>
              <a:rPr lang="en-US" dirty="0"/>
              <a:t> </a:t>
            </a:r>
            <a:r>
              <a:rPr lang="en-US" dirty="0" err="1"/>
              <a:t>adentro</a:t>
            </a:r>
            <a:r>
              <a:rPr lang="en-US"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Texto</a:t>
            </a:r>
            <a:r>
              <a:rPr lang="en-US" u="sng" dirty="0"/>
              <a:t>:</a:t>
            </a:r>
            <a:r>
              <a:rPr lang="en-US" dirty="0"/>
              <a:t> </a:t>
            </a:r>
            <a:r>
              <a:rPr lang="en-US" i="1" dirty="0" err="1"/>
              <a:t>esto</a:t>
            </a:r>
            <a:r>
              <a:rPr lang="en-US" i="1" dirty="0"/>
              <a:t> </a:t>
            </a:r>
            <a:r>
              <a:rPr lang="en-US" i="1" dirty="0" err="1"/>
              <a:t>está</a:t>
            </a:r>
            <a:r>
              <a:rPr lang="en-US" i="1" dirty="0"/>
              <a:t> </a:t>
            </a:r>
            <a:r>
              <a:rPr lang="en-US" i="1" dirty="0" err="1"/>
              <a:t>afuera</a:t>
            </a:r>
            <a:r>
              <a:rPr lang="en-US" i="1" dirty="0"/>
              <a:t> (</a:t>
            </a:r>
            <a:r>
              <a:rPr lang="en-US" i="1" dirty="0" err="1"/>
              <a:t>esto</a:t>
            </a:r>
            <a:r>
              <a:rPr lang="en-US" i="1" dirty="0"/>
              <a:t> </a:t>
            </a:r>
            <a:r>
              <a:rPr lang="en-US" i="1" dirty="0" err="1"/>
              <a:t>está</a:t>
            </a:r>
            <a:r>
              <a:rPr lang="en-US" i="1" dirty="0"/>
              <a:t> </a:t>
            </a:r>
            <a:r>
              <a:rPr lang="en-US" i="1" dirty="0" err="1"/>
              <a:t>adentro</a:t>
            </a:r>
            <a:r>
              <a:rPr lang="en-US" i="1" dirty="0"/>
              <a:t>)</a:t>
            </a: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Resultado</a:t>
            </a:r>
            <a:r>
              <a:rPr lang="en-US" u="sng" dirty="0"/>
              <a:t>:</a:t>
            </a:r>
            <a:r>
              <a:rPr lang="en-US" dirty="0"/>
              <a:t> </a:t>
            </a:r>
            <a:r>
              <a:rPr lang="en-US" dirty="0" err="1"/>
              <a:t>esto</a:t>
            </a:r>
            <a:r>
              <a:rPr lang="en-US" dirty="0"/>
              <a:t> </a:t>
            </a:r>
            <a:r>
              <a:rPr lang="en-US" dirty="0" err="1"/>
              <a:t>está</a:t>
            </a:r>
            <a:r>
              <a:rPr lang="en-US" dirty="0"/>
              <a:t> </a:t>
            </a:r>
            <a:r>
              <a:rPr lang="en-US" dirty="0" err="1"/>
              <a:t>adentro</a:t>
            </a: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Precediendo</a:t>
            </a:r>
            <a:r>
              <a:rPr lang="en-US" dirty="0"/>
              <a:t> los </a:t>
            </a:r>
            <a:r>
              <a:rPr lang="en-US" dirty="0" err="1"/>
              <a:t>metacaracteres</a:t>
            </a:r>
            <a:r>
              <a:rPr lang="en-US" dirty="0"/>
              <a:t> con una barra diagonal </a:t>
            </a:r>
            <a:r>
              <a:rPr lang="en-US" dirty="0" err="1"/>
              <a:t>inversa</a:t>
            </a:r>
            <a:r>
              <a:rPr lang="en-US" dirty="0"/>
              <a:t>: /\(</a:t>
            </a:r>
            <a:r>
              <a:rPr lang="en-US" dirty="0" err="1"/>
              <a:t>esto</a:t>
            </a:r>
            <a:r>
              <a:rPr lang="en-US" dirty="0"/>
              <a:t> </a:t>
            </a:r>
            <a:r>
              <a:rPr lang="en-US" dirty="0" err="1"/>
              <a:t>está</a:t>
            </a:r>
            <a:r>
              <a:rPr lang="en-US" dirty="0"/>
              <a:t> </a:t>
            </a:r>
            <a:r>
              <a:rPr lang="en-US" dirty="0" err="1"/>
              <a:t>adentro</a:t>
            </a:r>
            <a:r>
              <a:rPr lang="en-US" dirty="0"/>
              <a:t>\)/</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	</a:t>
            </a:r>
            <a:r>
              <a:rPr lang="en-US" sz="2000" u="sng" dirty="0" err="1"/>
              <a:t>Resultado</a:t>
            </a:r>
            <a:r>
              <a:rPr lang="en-US" sz="2000" u="sng" dirty="0"/>
              <a:t>:</a:t>
            </a:r>
            <a:r>
              <a:rPr lang="en-US" sz="2000" dirty="0"/>
              <a:t> (</a:t>
            </a:r>
            <a:r>
              <a:rPr lang="en-US" sz="2000" dirty="0" err="1"/>
              <a:t>esto</a:t>
            </a:r>
            <a:r>
              <a:rPr lang="en-US" sz="2000" dirty="0"/>
              <a:t> </a:t>
            </a:r>
            <a:r>
              <a:rPr lang="en-US" sz="2000" dirty="0" err="1"/>
              <a:t>está</a:t>
            </a:r>
            <a:r>
              <a:rPr lang="en-US" sz="2000" dirty="0"/>
              <a:t> </a:t>
            </a:r>
            <a:r>
              <a:rPr lang="en-US" sz="2000" dirty="0" err="1"/>
              <a:t>adentro</a:t>
            </a:r>
            <a:r>
              <a:rPr lang="en-US" sz="2000" dirty="0"/>
              <a:t>)</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b="1" dirty="0"/>
          </a:p>
        </p:txBody>
      </p:sp>
    </p:spTree>
    <p:extLst>
      <p:ext uri="{BB962C8B-B14F-4D97-AF65-F5344CB8AC3E}">
        <p14:creationId xmlns:p14="http://schemas.microsoft.com/office/powerpoint/2010/main" val="369038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532654" y="522964"/>
            <a:ext cx="8036579" cy="4100460"/>
          </a:xfrm>
          <a:prstGeom prst="rect">
            <a:avLst/>
          </a:prstGeom>
        </p:spPr>
        <p:txBody>
          <a:bodyPr spcFirstLastPara="1" vert="horz" lIns="0" tIns="45720" rIns="0" bIns="45720" rtlCol="0" anchorCtr="0">
            <a:normAutofit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Metacaracteres</a:t>
            </a:r>
            <a:r>
              <a:rPr lang="en-US" dirty="0"/>
              <a:t>: </a:t>
            </a:r>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Los </a:t>
            </a:r>
            <a:r>
              <a:rPr lang="en-US" dirty="0" err="1"/>
              <a:t>metacaracteres</a:t>
            </a:r>
            <a:r>
              <a:rPr lang="en-US" dirty="0"/>
              <a:t> son </a:t>
            </a:r>
            <a:r>
              <a:rPr lang="en-US" dirty="0" err="1"/>
              <a:t>caracteres</a:t>
            </a:r>
            <a:r>
              <a:rPr lang="en-US" dirty="0"/>
              <a:t> </a:t>
            </a:r>
            <a:r>
              <a:rPr lang="en-US" dirty="0" err="1"/>
              <a:t>especiales</a:t>
            </a:r>
            <a:r>
              <a:rPr lang="en-US" dirty="0"/>
              <a:t> que son la </a:t>
            </a:r>
            <a:r>
              <a:rPr lang="en-US" dirty="0" err="1"/>
              <a:t>esencia</a:t>
            </a:r>
            <a:r>
              <a:rPr lang="en-US" dirty="0"/>
              <a:t> de las </a:t>
            </a:r>
            <a:r>
              <a:rPr lang="en-US" dirty="0" err="1"/>
              <a:t>expresiones</a:t>
            </a:r>
            <a:r>
              <a:rPr lang="en-US" dirty="0"/>
              <a:t> </a:t>
            </a:r>
            <a:r>
              <a:rPr lang="en-US" dirty="0" err="1"/>
              <a:t>regulares</a:t>
            </a:r>
            <a:r>
              <a:rPr lang="en-US" dirty="0"/>
              <a:t>. Son </a:t>
            </a:r>
            <a:r>
              <a:rPr lang="en-US" dirty="0" err="1"/>
              <a:t>sumamente</a:t>
            </a:r>
            <a:r>
              <a:rPr lang="en-US" dirty="0"/>
              <a:t> </a:t>
            </a:r>
            <a:r>
              <a:rPr lang="en-US" dirty="0" err="1"/>
              <a:t>importantes</a:t>
            </a:r>
            <a:r>
              <a:rPr lang="en-US" dirty="0"/>
              <a:t> y </a:t>
            </a:r>
            <a:r>
              <a:rPr lang="en-US" dirty="0" err="1"/>
              <a:t>existen</a:t>
            </a:r>
            <a:r>
              <a:rPr lang="en-US" dirty="0"/>
              <a:t> </a:t>
            </a:r>
            <a:r>
              <a:rPr lang="en-US" dirty="0" err="1"/>
              <a:t>diferentes</a:t>
            </a:r>
            <a:r>
              <a:rPr lang="en-US" dirty="0"/>
              <a:t> </a:t>
            </a:r>
            <a:r>
              <a:rPr lang="en-US" dirty="0" err="1"/>
              <a:t>tipos</a:t>
            </a:r>
            <a:r>
              <a:rPr lang="en-US"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delimitadores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clases</a:t>
            </a:r>
            <a:r>
              <a:rPr lang="en-US" dirty="0"/>
              <a:t> </a:t>
            </a:r>
            <a:r>
              <a:rPr lang="en-US" dirty="0" err="1"/>
              <a:t>predefinidas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iteradores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alternativas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subexpresiones</a:t>
            </a:r>
            <a:r>
              <a:rPr lang="en-US" dirty="0"/>
              <a:t> </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memorias</a:t>
            </a:r>
            <a:r>
              <a:rPr lang="en-US" dirty="0"/>
              <a:t> (backreferences)</a:t>
            </a:r>
          </a:p>
        </p:txBody>
      </p:sp>
      <p:sp>
        <p:nvSpPr>
          <p:cNvPr id="53"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36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66" name="Rectangle 6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a:t>Componentes de las expresiones regulares</a:t>
            </a:r>
          </a:p>
        </p:txBody>
      </p:sp>
      <p:cxnSp>
        <p:nvCxnSpPr>
          <p:cNvPr id="74" name="Straight Connector 7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a:t>Metacaracteres – delimitadores</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a:p>
        </p:txBody>
      </p:sp>
      <p:sp>
        <p:nvSpPr>
          <p:cNvPr id="76" name="Rectangle 7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12EFAC4C-E874-4CE0-910E-D79518A3F7D7}"/>
              </a:ext>
            </a:extLst>
          </p:cNvPr>
          <p:cNvGraphicFramePr>
            <a:graphicFrameLocks noGrp="1"/>
          </p:cNvGraphicFramePr>
          <p:nvPr>
            <p:extLst>
              <p:ext uri="{D42A27DB-BD31-4B8C-83A1-F6EECF244321}">
                <p14:modId xmlns:p14="http://schemas.microsoft.com/office/powerpoint/2010/main" val="1943901028"/>
              </p:ext>
            </p:extLst>
          </p:nvPr>
        </p:nvGraphicFramePr>
        <p:xfrm>
          <a:off x="475499" y="1231393"/>
          <a:ext cx="5182352" cy="4131784"/>
        </p:xfrm>
        <a:graphic>
          <a:graphicData uri="http://schemas.openxmlformats.org/drawingml/2006/table">
            <a:tbl>
              <a:tblPr firstRow="1" firstCol="1" bandRow="1">
                <a:tableStyleId>{793D81CF-94F2-401A-BA57-92F5A7B2D0C5}</a:tableStyleId>
              </a:tblPr>
              <a:tblGrid>
                <a:gridCol w="1719061">
                  <a:extLst>
                    <a:ext uri="{9D8B030D-6E8A-4147-A177-3AD203B41FA5}">
                      <a16:colId xmlns:a16="http://schemas.microsoft.com/office/drawing/2014/main" val="2388854872"/>
                    </a:ext>
                  </a:extLst>
                </a:gridCol>
                <a:gridCol w="3463291">
                  <a:extLst>
                    <a:ext uri="{9D8B030D-6E8A-4147-A177-3AD203B41FA5}">
                      <a16:colId xmlns:a16="http://schemas.microsoft.com/office/drawing/2014/main" val="17753137"/>
                    </a:ext>
                  </a:extLst>
                </a:gridCol>
              </a:tblGrid>
              <a:tr h="358369">
                <a:tc>
                  <a:txBody>
                    <a:bodyPr/>
                    <a:lstStyle/>
                    <a:p>
                      <a:pPr marL="0" marR="0" algn="just">
                        <a:spcBef>
                          <a:spcPts val="0"/>
                        </a:spcBef>
                        <a:spcAft>
                          <a:spcPts val="0"/>
                        </a:spcAft>
                      </a:pPr>
                      <a:r>
                        <a:rPr lang="es-ES_tradnl" sz="2100">
                          <a:effectLst/>
                        </a:rPr>
                        <a:t>Metacaracter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Descripción</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2571971917"/>
                  </a:ext>
                </a:extLst>
              </a:tr>
              <a:tr h="358369">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inicio de línea.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3238480872"/>
                  </a:ext>
                </a:extLst>
              </a:tr>
              <a:tr h="358369">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fin de línea.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4223554110"/>
                  </a:ext>
                </a:extLst>
              </a:tr>
              <a:tr h="358369">
                <a:tc>
                  <a:txBody>
                    <a:bodyPr/>
                    <a:lstStyle/>
                    <a:p>
                      <a:pPr marL="0" marR="0" algn="just">
                        <a:spcBef>
                          <a:spcPts val="0"/>
                        </a:spcBef>
                        <a:spcAft>
                          <a:spcPts val="0"/>
                        </a:spcAft>
                      </a:pPr>
                      <a:r>
                        <a:rPr lang="es-ES_tradnl" sz="2100">
                          <a:effectLst/>
                        </a:rPr>
                        <a:t>\A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inicio de texto.</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945167133"/>
                  </a:ext>
                </a:extLst>
              </a:tr>
              <a:tr h="358369">
                <a:tc>
                  <a:txBody>
                    <a:bodyPr/>
                    <a:lstStyle/>
                    <a:p>
                      <a:pPr marL="0" marR="0" algn="just">
                        <a:spcBef>
                          <a:spcPts val="0"/>
                        </a:spcBef>
                        <a:spcAft>
                          <a:spcPts val="0"/>
                        </a:spcAft>
                      </a:pPr>
                      <a:r>
                        <a:rPr lang="es-ES_tradnl" sz="2100">
                          <a:effectLst/>
                        </a:rPr>
                        <a:t>\Z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fin de texto.</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818384067"/>
                  </a:ext>
                </a:extLst>
              </a:tr>
              <a:tr h="990785">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dirty="0">
                          <a:effectLst/>
                        </a:rPr>
                        <a:t>cualquier carácter en la línea excepto el salto de línea \n.</a:t>
                      </a:r>
                      <a:endParaRPr lang="en-US" sz="2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516492618"/>
                  </a:ext>
                </a:extLst>
              </a:tr>
              <a:tr h="674577">
                <a:tc>
                  <a:txBody>
                    <a:bodyPr/>
                    <a:lstStyle/>
                    <a:p>
                      <a:pPr marL="0" marR="0" algn="just">
                        <a:spcBef>
                          <a:spcPts val="0"/>
                        </a:spcBef>
                        <a:spcAft>
                          <a:spcPts val="0"/>
                        </a:spcAft>
                      </a:pPr>
                      <a:r>
                        <a:rPr lang="es-ES_tradnl" sz="2100">
                          <a:effectLst/>
                        </a:rPr>
                        <a:t>\b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encuentra límite de palabra.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234085666"/>
                  </a:ext>
                </a:extLst>
              </a:tr>
              <a:tr h="674577">
                <a:tc>
                  <a:txBody>
                    <a:bodyPr/>
                    <a:lstStyle/>
                    <a:p>
                      <a:pPr marL="0" marR="0" algn="just">
                        <a:spcBef>
                          <a:spcPts val="0"/>
                        </a:spcBef>
                        <a:spcAft>
                          <a:spcPts val="0"/>
                        </a:spcAft>
                      </a:pPr>
                      <a:r>
                        <a:rPr lang="es-ES_tradnl" sz="2100">
                          <a:effectLst/>
                        </a:rPr>
                        <a:t>\B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dirty="0">
                          <a:effectLst/>
                        </a:rPr>
                        <a:t>encuentra distinto a límite de palabra.</a:t>
                      </a:r>
                      <a:endParaRPr lang="en-US" sz="2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2185374474"/>
                  </a:ext>
                </a:extLst>
              </a:tr>
            </a:tbl>
          </a:graphicData>
        </a:graphic>
      </p:graphicFrame>
    </p:spTree>
    <p:extLst>
      <p:ext uri="{BB962C8B-B14F-4D97-AF65-F5344CB8AC3E}">
        <p14:creationId xmlns:p14="http://schemas.microsoft.com/office/powerpoint/2010/main" val="192258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57" name="Rectangle 4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4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9" name="Straight Connector 4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4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dirty="0" err="1"/>
              <a:t>Componentes</a:t>
            </a:r>
            <a:r>
              <a:rPr lang="en-US" sz="3000" dirty="0"/>
              <a:t> de las </a:t>
            </a:r>
            <a:r>
              <a:rPr lang="en-US" sz="3000" dirty="0" err="1"/>
              <a:t>expresiones</a:t>
            </a:r>
            <a:r>
              <a:rPr lang="en-US" sz="3000" dirty="0"/>
              <a:t> </a:t>
            </a:r>
            <a:r>
              <a:rPr lang="en-US" sz="3000" dirty="0" err="1"/>
              <a:t>regulares</a:t>
            </a:r>
            <a:endParaRPr lang="en-US" sz="3000" dirty="0"/>
          </a:p>
        </p:txBody>
      </p:sp>
      <p:cxnSp>
        <p:nvCxnSpPr>
          <p:cNvPr id="61" name="Straight Connector 5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Metacaracteres</a:t>
            </a:r>
            <a:r>
              <a:rPr lang="en-US" b="1" dirty="0"/>
              <a:t> – </a:t>
            </a:r>
            <a:r>
              <a:rPr lang="en-US" b="1" dirty="0" err="1"/>
              <a:t>clases</a:t>
            </a:r>
            <a:r>
              <a:rPr lang="en-US" b="1" dirty="0"/>
              <a:t> </a:t>
            </a:r>
            <a:r>
              <a:rPr lang="en-US" b="1" dirty="0" err="1"/>
              <a:t>predefinidas</a:t>
            </a:r>
            <a:endParaRPr lang="en-US"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p:txBody>
      </p:sp>
      <p:sp>
        <p:nvSpPr>
          <p:cNvPr id="62" name="Rectangle 5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5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2">
            <a:extLst>
              <a:ext uri="{FF2B5EF4-FFF2-40B4-BE49-F238E27FC236}">
                <a16:creationId xmlns:a16="http://schemas.microsoft.com/office/drawing/2014/main" id="{DCD876BC-3422-4742-8DB0-1E63C382A218}"/>
              </a:ext>
            </a:extLst>
          </p:cNvPr>
          <p:cNvGraphicFramePr>
            <a:graphicFrameLocks noGrp="1"/>
          </p:cNvGraphicFramePr>
          <p:nvPr>
            <p:extLst>
              <p:ext uri="{D42A27DB-BD31-4B8C-83A1-F6EECF244321}">
                <p14:modId xmlns:p14="http://schemas.microsoft.com/office/powerpoint/2010/main" val="371849399"/>
              </p:ext>
            </p:extLst>
          </p:nvPr>
        </p:nvGraphicFramePr>
        <p:xfrm>
          <a:off x="475499" y="1623749"/>
          <a:ext cx="5259095" cy="3873090"/>
        </p:xfrm>
        <a:graphic>
          <a:graphicData uri="http://schemas.openxmlformats.org/drawingml/2006/table">
            <a:tbl>
              <a:tblPr firstRow="1" firstCol="1" bandRow="1">
                <a:tableStyleId>{793D81CF-94F2-401A-BA57-92F5A7B2D0C5}</a:tableStyleId>
              </a:tblPr>
              <a:tblGrid>
                <a:gridCol w="1604077">
                  <a:extLst>
                    <a:ext uri="{9D8B030D-6E8A-4147-A177-3AD203B41FA5}">
                      <a16:colId xmlns:a16="http://schemas.microsoft.com/office/drawing/2014/main" val="282938876"/>
                    </a:ext>
                  </a:extLst>
                </a:gridCol>
                <a:gridCol w="3655018">
                  <a:extLst>
                    <a:ext uri="{9D8B030D-6E8A-4147-A177-3AD203B41FA5}">
                      <a16:colId xmlns:a16="http://schemas.microsoft.com/office/drawing/2014/main" val="2110818273"/>
                    </a:ext>
                  </a:extLst>
                </a:gridCol>
              </a:tblGrid>
              <a:tr h="0">
                <a:tc>
                  <a:txBody>
                    <a:bodyPr/>
                    <a:lstStyle/>
                    <a:p>
                      <a:pPr marL="0" marR="0" algn="just">
                        <a:spcBef>
                          <a:spcPts val="0"/>
                        </a:spcBef>
                        <a:spcAft>
                          <a:spcPts val="0"/>
                        </a:spcAft>
                      </a:pPr>
                      <a:r>
                        <a:rPr lang="es-ES_tradnl" sz="1800">
                          <a:effectLst/>
                        </a:rPr>
                        <a:t>Metacaracter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Descripción</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805623241"/>
                  </a:ext>
                </a:extLst>
              </a:tr>
              <a:tr h="815394">
                <a:tc>
                  <a:txBody>
                    <a:bodyPr/>
                    <a:lstStyle/>
                    <a:p>
                      <a:pPr marL="0" marR="0" algn="just">
                        <a:spcBef>
                          <a:spcPts val="0"/>
                        </a:spcBef>
                        <a:spcAft>
                          <a:spcPts val="0"/>
                        </a:spcAft>
                      </a:pPr>
                      <a:r>
                        <a:rPr lang="es-ES_tradnl" sz="1800">
                          <a:effectLst/>
                        </a:rPr>
                        <a:t>\w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alfanumérico (incluye "_"); equivalente a </a:t>
                      </a:r>
                    </a:p>
                    <a:p>
                      <a:pPr marL="0" marR="0" algn="just">
                        <a:spcBef>
                          <a:spcPts val="0"/>
                        </a:spcBef>
                        <a:spcAft>
                          <a:spcPts val="0"/>
                        </a:spcAft>
                      </a:pPr>
                      <a:r>
                        <a:rPr lang="es-MX" sz="1800">
                          <a:effectLst/>
                        </a:rPr>
                        <a:t>[a-zA-Z0-9_].</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627795368"/>
                  </a:ext>
                </a:extLst>
              </a:tr>
              <a:tr h="555162">
                <a:tc>
                  <a:txBody>
                    <a:bodyPr/>
                    <a:lstStyle/>
                    <a:p>
                      <a:pPr marL="0" marR="0" algn="just">
                        <a:spcBef>
                          <a:spcPts val="0"/>
                        </a:spcBef>
                        <a:spcAft>
                          <a:spcPts val="0"/>
                        </a:spcAft>
                      </a:pPr>
                      <a:r>
                        <a:rPr lang="es-ES_tradnl" sz="1800">
                          <a:effectLst/>
                        </a:rPr>
                        <a:t>\W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no alfanumérico; equivalente a </a:t>
                      </a:r>
                      <a:r>
                        <a:rPr lang="es-MX" sz="1800">
                          <a:effectLst/>
                        </a:rPr>
                        <a:t>[^a-zA-Z0-9_]</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506354875"/>
                  </a:ext>
                </a:extLst>
              </a:tr>
              <a:tr h="555162">
                <a:tc>
                  <a:txBody>
                    <a:bodyPr/>
                    <a:lstStyle/>
                    <a:p>
                      <a:pPr marL="0" marR="0" algn="just">
                        <a:spcBef>
                          <a:spcPts val="0"/>
                        </a:spcBef>
                        <a:spcAft>
                          <a:spcPts val="0"/>
                        </a:spcAft>
                      </a:pPr>
                      <a:r>
                        <a:rPr lang="es-ES_tradnl" sz="1800">
                          <a:effectLst/>
                        </a:rPr>
                        <a:t>\d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numérico; equivalente a </a:t>
                      </a:r>
                      <a:r>
                        <a:rPr lang="es-MX" sz="1800">
                          <a:effectLst/>
                        </a:rPr>
                        <a:t>[0-9]</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2884894240"/>
                  </a:ext>
                </a:extLst>
              </a:tr>
              <a:tr h="555162">
                <a:tc>
                  <a:txBody>
                    <a:bodyPr/>
                    <a:lstStyle/>
                    <a:p>
                      <a:pPr marL="0" marR="0" algn="just">
                        <a:spcBef>
                          <a:spcPts val="0"/>
                        </a:spcBef>
                        <a:spcAft>
                          <a:spcPts val="0"/>
                        </a:spcAft>
                      </a:pPr>
                      <a:r>
                        <a:rPr lang="es-ES_tradnl" sz="1800">
                          <a:effectLst/>
                        </a:rPr>
                        <a:t>\D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no numérico; equivalente a </a:t>
                      </a:r>
                      <a:r>
                        <a:rPr lang="es-MX" sz="1800">
                          <a:effectLst/>
                        </a:rPr>
                        <a:t>[^0-9]</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2649924554"/>
                  </a:ext>
                </a:extLst>
              </a:tr>
              <a:tr h="555162">
                <a:tc>
                  <a:txBody>
                    <a:bodyPr/>
                    <a:lstStyle/>
                    <a:p>
                      <a:pPr marL="0" marR="0" algn="just">
                        <a:spcBef>
                          <a:spcPts val="0"/>
                        </a:spcBef>
                        <a:spcAft>
                          <a:spcPts val="0"/>
                        </a:spcAft>
                      </a:pPr>
                      <a:r>
                        <a:rPr lang="es-ES_tradnl" sz="1800">
                          <a:effectLst/>
                        </a:rPr>
                        <a:t>\s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cualquier espacio; equivalente a </a:t>
                      </a:r>
                      <a:r>
                        <a:rPr lang="es-MX" sz="1800">
                          <a:effectLst/>
                        </a:rPr>
                        <a:t>[ \t\n\r\f\v]</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528396677"/>
                  </a:ext>
                </a:extLst>
              </a:tr>
              <a:tr h="555162">
                <a:tc>
                  <a:txBody>
                    <a:bodyPr/>
                    <a:lstStyle/>
                    <a:p>
                      <a:pPr marL="0" marR="0" algn="just">
                        <a:spcBef>
                          <a:spcPts val="0"/>
                        </a:spcBef>
                        <a:spcAft>
                          <a:spcPts val="0"/>
                        </a:spcAft>
                      </a:pPr>
                      <a:r>
                        <a:rPr lang="es-ES_tradnl" sz="1800">
                          <a:effectLst/>
                        </a:rPr>
                        <a:t>\S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dirty="0">
                          <a:effectLst/>
                        </a:rPr>
                        <a:t>un no espacio; equivale a </a:t>
                      </a:r>
                      <a:r>
                        <a:rPr lang="es-MX" sz="1800" dirty="0">
                          <a:effectLst/>
                        </a:rPr>
                        <a:t>[ ^\t\n\r\f\v]</a:t>
                      </a:r>
                      <a:r>
                        <a:rPr lang="es-ES_tradnl" sz="1800" dirty="0">
                          <a:effectLst/>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774006685"/>
                  </a:ext>
                </a:extLst>
              </a:tr>
            </a:tbl>
          </a:graphicData>
        </a:graphic>
      </p:graphicFrame>
    </p:spTree>
    <p:extLst>
      <p:ext uri="{BB962C8B-B14F-4D97-AF65-F5344CB8AC3E}">
        <p14:creationId xmlns:p14="http://schemas.microsoft.com/office/powerpoint/2010/main" val="410781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a:t>Componentes de las expresiones regulares</a:t>
            </a:r>
          </a:p>
        </p:txBody>
      </p:sp>
      <p:cxnSp>
        <p:nvCxnSpPr>
          <p:cNvPr id="51" name="Straight Connector 5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a:t>Metacaracteres – iteradores</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a:p>
        </p:txBody>
      </p:sp>
      <p:sp>
        <p:nvSpPr>
          <p:cNvPr id="53" name="Rectangle 5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87D94A57-0F5D-4598-A8C9-7BAD1592EB8E}"/>
              </a:ext>
            </a:extLst>
          </p:cNvPr>
          <p:cNvGraphicFramePr>
            <a:graphicFrameLocks noGrp="1"/>
          </p:cNvGraphicFramePr>
          <p:nvPr>
            <p:extLst>
              <p:ext uri="{D42A27DB-BD31-4B8C-83A1-F6EECF244321}">
                <p14:modId xmlns:p14="http://schemas.microsoft.com/office/powerpoint/2010/main" val="1609095351"/>
              </p:ext>
            </p:extLst>
          </p:nvPr>
        </p:nvGraphicFramePr>
        <p:xfrm>
          <a:off x="475499" y="1602028"/>
          <a:ext cx="5182351" cy="3390512"/>
        </p:xfrm>
        <a:graphic>
          <a:graphicData uri="http://schemas.openxmlformats.org/drawingml/2006/table">
            <a:tbl>
              <a:tblPr firstRow="1" firstCol="1" bandRow="1">
                <a:tableStyleId>{793D81CF-94F2-401A-BA57-92F5A7B2D0C5}</a:tableStyleId>
              </a:tblPr>
              <a:tblGrid>
                <a:gridCol w="1588101">
                  <a:extLst>
                    <a:ext uri="{9D8B030D-6E8A-4147-A177-3AD203B41FA5}">
                      <a16:colId xmlns:a16="http://schemas.microsoft.com/office/drawing/2014/main" val="1361037828"/>
                    </a:ext>
                  </a:extLst>
                </a:gridCol>
                <a:gridCol w="3594250">
                  <a:extLst>
                    <a:ext uri="{9D8B030D-6E8A-4147-A177-3AD203B41FA5}">
                      <a16:colId xmlns:a16="http://schemas.microsoft.com/office/drawing/2014/main" val="4258751619"/>
                    </a:ext>
                  </a:extLst>
                </a:gridCol>
              </a:tblGrid>
              <a:tr h="294075">
                <a:tc>
                  <a:txBody>
                    <a:bodyPr/>
                    <a:lstStyle/>
                    <a:p>
                      <a:pPr marL="0" marR="0" algn="just">
                        <a:spcBef>
                          <a:spcPts val="0"/>
                        </a:spcBef>
                        <a:spcAft>
                          <a:spcPts val="0"/>
                        </a:spcAft>
                      </a:pPr>
                      <a:r>
                        <a:rPr lang="es-ES_tradnl" sz="1700" b="1">
                          <a:effectLst/>
                        </a:rPr>
                        <a:t>Metacaracter</a:t>
                      </a:r>
                      <a:endParaRPr lang="en-US" sz="1700" b="1">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b="1">
                          <a:effectLst/>
                        </a:rPr>
                        <a:t>Descripción</a:t>
                      </a:r>
                      <a:endParaRPr lang="en-US" sz="1700" b="1">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863853223"/>
                  </a:ext>
                </a:extLst>
              </a:tr>
              <a:tr h="553553">
                <a:tc>
                  <a:txBody>
                    <a:bodyPr/>
                    <a:lstStyle/>
                    <a:p>
                      <a:pPr marL="0" marR="0" algn="just">
                        <a:spcBef>
                          <a:spcPts val="0"/>
                        </a:spcBef>
                        <a:spcAft>
                          <a:spcPts val="0"/>
                        </a:spcAft>
                      </a:pPr>
                      <a:r>
                        <a:rPr lang="es-ES_tradnl" sz="1700">
                          <a:effectLst/>
                        </a:rPr>
                        <a:t>{n,m}</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por lo menos n pero no más de m veces.</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4294845019"/>
                  </a:ext>
                </a:extLst>
              </a:tr>
              <a:tr h="294075">
                <a:tc>
                  <a:txBody>
                    <a:bodyPr/>
                    <a:lstStyle/>
                    <a:p>
                      <a:pPr marL="0" marR="0" algn="just">
                        <a:spcBef>
                          <a:spcPts val="0"/>
                        </a:spcBef>
                        <a:spcAft>
                          <a:spcPts val="0"/>
                        </a:spcAft>
                      </a:pPr>
                      <a:r>
                        <a:rPr lang="es-ES_tradnl" sz="1700">
                          <a:effectLst/>
                        </a:rPr>
                        <a:t>{n}</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exactamente n veces.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328382789"/>
                  </a:ext>
                </a:extLst>
              </a:tr>
              <a:tr h="294075">
                <a:tc>
                  <a:txBody>
                    <a:bodyPr/>
                    <a:lstStyle/>
                    <a:p>
                      <a:pPr marL="0" marR="0" algn="just">
                        <a:spcBef>
                          <a:spcPts val="0"/>
                        </a:spcBef>
                        <a:spcAft>
                          <a:spcPts val="0"/>
                        </a:spcAft>
                      </a:pPr>
                      <a:r>
                        <a:rPr lang="es-ES_tradnl" sz="1700">
                          <a:effectLst/>
                        </a:rPr>
                        <a:t>{n,}</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por lo menos n veces.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4039448264"/>
                  </a:ext>
                </a:extLst>
              </a:tr>
              <a:tr h="294075">
                <a:tc>
                  <a:txBody>
                    <a:bodyPr/>
                    <a:lstStyle/>
                    <a:p>
                      <a:pPr marL="0" marR="0" algn="just">
                        <a:spcBef>
                          <a:spcPts val="0"/>
                        </a:spcBef>
                        <a:spcAft>
                          <a:spcPts val="0"/>
                        </a:spcAft>
                      </a:pPr>
                      <a:r>
                        <a:rPr lang="es-ES_tradnl" sz="1700">
                          <a:effectLst/>
                        </a:rPr>
                        <a:t>{,m}</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no más de m veces</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2858951547"/>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cero o más repeticiones, similar a </a:t>
                      </a:r>
                      <a:r>
                        <a:rPr lang="es-MX" sz="1700">
                          <a:effectLst/>
                        </a:rPr>
                        <a:t>{0,}</a:t>
                      </a:r>
                      <a:r>
                        <a:rPr lang="es-ES_tradnl" sz="1700">
                          <a:effectLst/>
                        </a:rPr>
                        <a:t>.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968984984"/>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una o más repeticiones, similar a </a:t>
                      </a:r>
                      <a:r>
                        <a:rPr lang="es-MX" sz="1700">
                          <a:effectLst/>
                        </a:rPr>
                        <a:t>{1,}</a:t>
                      </a:r>
                      <a:r>
                        <a:rPr lang="es-ES_tradnl" sz="1700">
                          <a:effectLst/>
                        </a:rPr>
                        <a:t>.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1702839490"/>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Opcional, cero o una repetición, similar a </a:t>
                      </a:r>
                      <a:r>
                        <a:rPr lang="es-MX" sz="1700">
                          <a:effectLst/>
                        </a:rPr>
                        <a:t>{0,1}</a:t>
                      </a: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444931070"/>
                  </a:ext>
                </a:extLst>
              </a:tr>
            </a:tbl>
          </a:graphicData>
        </a:graphic>
      </p:graphicFrame>
    </p:spTree>
    <p:extLst>
      <p:ext uri="{BB962C8B-B14F-4D97-AF65-F5344CB8AC3E}">
        <p14:creationId xmlns:p14="http://schemas.microsoft.com/office/powerpoint/2010/main" val="112755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85248" y="605896"/>
            <a:ext cx="5510993" cy="5646208"/>
          </a:xfrm>
          <a:prstGeom prst="rect">
            <a:avLst/>
          </a:prstGeom>
        </p:spPr>
        <p:txBody>
          <a:bodyPr spcFirstLastPara="1" vert="horz" lIns="0" tIns="45720" rIns="0" bIns="45720" rtlCol="0" anchor="ctr" anchorCtr="0">
            <a:normAutofit fontScale="92500"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alternativas</a:t>
            </a: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Se </a:t>
            </a:r>
            <a:r>
              <a:rPr lang="en-US" sz="2400" dirty="0" err="1"/>
              <a:t>puede</a:t>
            </a:r>
            <a:r>
              <a:rPr lang="en-US" sz="2400" dirty="0"/>
              <a:t> </a:t>
            </a:r>
            <a:r>
              <a:rPr lang="en-US" sz="2400" dirty="0" err="1"/>
              <a:t>especificar</a:t>
            </a:r>
            <a:r>
              <a:rPr lang="en-US" sz="2400" dirty="0"/>
              <a:t> una </a:t>
            </a:r>
            <a:r>
              <a:rPr lang="en-US" sz="2400" dirty="0" err="1"/>
              <a:t>serie</a:t>
            </a:r>
            <a:r>
              <a:rPr lang="en-US" sz="2400" dirty="0"/>
              <a:t> de </a:t>
            </a:r>
            <a:r>
              <a:rPr lang="en-US" sz="2400" dirty="0" err="1"/>
              <a:t>alternativas</a:t>
            </a:r>
            <a:r>
              <a:rPr lang="en-US" sz="2400" dirty="0"/>
              <a:t> </a:t>
            </a:r>
            <a:r>
              <a:rPr lang="en-US" sz="2400" dirty="0" err="1"/>
              <a:t>usando</a:t>
            </a:r>
            <a:r>
              <a:rPr lang="en-US" sz="2400" dirty="0"/>
              <a:t> </a:t>
            </a:r>
            <a:r>
              <a:rPr lang="en-US" sz="2400" dirty="0" err="1"/>
              <a:t>el</a:t>
            </a:r>
            <a:r>
              <a:rPr lang="en-US" sz="2400" dirty="0"/>
              <a:t> </a:t>
            </a:r>
            <a:r>
              <a:rPr lang="en-US" sz="2400" dirty="0" err="1"/>
              <a:t>símbolo</a:t>
            </a:r>
            <a:r>
              <a:rPr lang="en-US" sz="2400" dirty="0"/>
              <a:t> de </a:t>
            </a:r>
            <a:r>
              <a:rPr lang="en-US" sz="2400" dirty="0" err="1"/>
              <a:t>tubería</a:t>
            </a:r>
            <a:r>
              <a:rPr lang="en-US" sz="2400" dirty="0"/>
              <a:t> "|" para </a:t>
            </a:r>
            <a:r>
              <a:rPr lang="en-US" sz="2400" dirty="0" err="1"/>
              <a:t>separarlas</a:t>
            </a: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¿La </a:t>
            </a:r>
            <a:r>
              <a:rPr lang="en-US" sz="2400" dirty="0" err="1"/>
              <a:t>siguiente</a:t>
            </a:r>
            <a:r>
              <a:rPr lang="en-US" sz="2400" dirty="0"/>
              <a:t> </a:t>
            </a:r>
            <a:r>
              <a:rPr lang="en-US" sz="2400" dirty="0" err="1"/>
              <a:t>expresión</a:t>
            </a:r>
            <a:r>
              <a:rPr lang="en-US" sz="2400" dirty="0"/>
              <a:t> con que coincide?: / </a:t>
            </a:r>
            <a:r>
              <a:rPr lang="en-US" sz="2400" dirty="0" err="1"/>
              <a:t>Licencia</a:t>
            </a:r>
            <a:r>
              <a:rPr lang="en-US" sz="2400" dirty="0"/>
              <a:t>: </a:t>
            </a:r>
            <a:r>
              <a:rPr lang="en-US" sz="2400" dirty="0" err="1"/>
              <a:t>si|no</a:t>
            </a:r>
            <a:r>
              <a:rPr lang="en-US" sz="2400" dirty="0"/>
              <a:t> /</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o	</a:t>
            </a:r>
            <a:r>
              <a:rPr lang="en-US" sz="2000" dirty="0" err="1"/>
              <a:t>Licencia</a:t>
            </a:r>
            <a:r>
              <a:rPr lang="en-US" sz="2000" dirty="0"/>
              <a:t>: </a:t>
            </a:r>
            <a:r>
              <a:rPr lang="en-US" sz="2000" dirty="0" err="1"/>
              <a:t>si</a:t>
            </a:r>
            <a:r>
              <a:rPr lang="en-US" sz="2000" dirty="0"/>
              <a:t> </a:t>
            </a:r>
            <a:r>
              <a:rPr lang="en-US" sz="2000" b="1" dirty="0"/>
              <a:t>o</a:t>
            </a:r>
            <a:r>
              <a:rPr lang="en-US" sz="2000" dirty="0"/>
              <a:t> </a:t>
            </a:r>
            <a:r>
              <a:rPr lang="en-US" sz="2000" dirty="0" err="1"/>
              <a:t>Licencia</a:t>
            </a:r>
            <a:r>
              <a:rPr lang="en-US" sz="2000" dirty="0"/>
              <a:t>: no</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o	</a:t>
            </a:r>
            <a:r>
              <a:rPr lang="en-US" sz="2000" dirty="0" err="1"/>
              <a:t>Licencia</a:t>
            </a:r>
            <a:r>
              <a:rPr lang="en-US" sz="2000" dirty="0"/>
              <a:t>: </a:t>
            </a:r>
            <a:r>
              <a:rPr lang="en-US" sz="2000" dirty="0" err="1"/>
              <a:t>si</a:t>
            </a:r>
            <a:r>
              <a:rPr lang="en-US" sz="2000" dirty="0"/>
              <a:t> </a:t>
            </a:r>
            <a:r>
              <a:rPr lang="en-US" sz="2000" b="1" dirty="0"/>
              <a:t>o</a:t>
            </a:r>
            <a:r>
              <a:rPr lang="en-US" sz="2000" dirty="0"/>
              <a:t> no</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Usar </a:t>
            </a:r>
            <a:r>
              <a:rPr lang="en-US" sz="2400" dirty="0" err="1"/>
              <a:t>paréntesis</a:t>
            </a:r>
            <a:r>
              <a:rPr lang="en-US" sz="2400" dirty="0"/>
              <a:t> para </a:t>
            </a:r>
            <a:r>
              <a:rPr lang="en-US" sz="2400" dirty="0" err="1"/>
              <a:t>definir</a:t>
            </a:r>
            <a:r>
              <a:rPr lang="en-US" sz="2400" dirty="0"/>
              <a:t> </a:t>
            </a:r>
            <a:r>
              <a:rPr lang="en-US" sz="2400" dirty="0" err="1"/>
              <a:t>grupos</a:t>
            </a:r>
            <a:r>
              <a:rPr lang="en-US" sz="2400" dirty="0"/>
              <a:t> de </a:t>
            </a:r>
            <a:r>
              <a:rPr lang="en-US" sz="2400" dirty="0" err="1"/>
              <a:t>alternancia</a:t>
            </a:r>
            <a:r>
              <a:rPr lang="en-US" sz="2400" dirty="0"/>
              <a:t>: </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	/ </a:t>
            </a:r>
            <a:r>
              <a:rPr lang="en-US" sz="2000" dirty="0" err="1"/>
              <a:t>Licencia</a:t>
            </a:r>
            <a:r>
              <a:rPr lang="en-US" sz="2000" dirty="0"/>
              <a:t>: (</a:t>
            </a:r>
            <a:r>
              <a:rPr lang="en-US" sz="2000" dirty="0" err="1"/>
              <a:t>si|no</a:t>
            </a:r>
            <a:r>
              <a:rPr lang="en-US" sz="2000" dirty="0"/>
              <a:t>) /</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foo(</a:t>
            </a:r>
            <a:r>
              <a:rPr lang="en-US" sz="2400" dirty="0" err="1"/>
              <a:t>bar|foo</a:t>
            </a:r>
            <a:r>
              <a:rPr lang="en-US" sz="2400" dirty="0"/>
              <a:t>) --&gt; </a:t>
            </a:r>
            <a:r>
              <a:rPr lang="en-US" sz="2400" dirty="0" err="1"/>
              <a:t>encuentra</a:t>
            </a:r>
            <a:r>
              <a:rPr lang="en-US" sz="2400" dirty="0"/>
              <a:t> las </a:t>
            </a:r>
            <a:r>
              <a:rPr lang="en-US" sz="2400" dirty="0" err="1"/>
              <a:t>cadenas</a:t>
            </a:r>
            <a:r>
              <a:rPr lang="en-US" sz="2400" dirty="0"/>
              <a:t> '</a:t>
            </a:r>
            <a:r>
              <a:rPr lang="en-US" sz="2400" dirty="0" err="1"/>
              <a:t>foobar</a:t>
            </a:r>
            <a:r>
              <a:rPr lang="en-US" sz="2400" dirty="0"/>
              <a:t>' o '</a:t>
            </a:r>
            <a:r>
              <a:rPr lang="en-US" sz="2400" dirty="0" err="1"/>
              <a:t>foofoo</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p:txBody>
      </p:sp>
    </p:spTree>
    <p:extLst>
      <p:ext uri="{BB962C8B-B14F-4D97-AF65-F5344CB8AC3E}">
        <p14:creationId xmlns:p14="http://schemas.microsoft.com/office/powerpoint/2010/main" val="407791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40491" y="605896"/>
            <a:ext cx="5535218" cy="5646208"/>
          </a:xfrm>
          <a:prstGeom prst="rect">
            <a:avLst/>
          </a:prstGeom>
        </p:spPr>
        <p:txBody>
          <a:bodyPr spcFirstLastPara="1" vert="horz" lIns="0" tIns="45720" rIns="0" bIns="45720" rtlCol="0" anchor="ctr"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subexpresiones</a:t>
            </a:r>
            <a:endParaRPr lang="en-US" sz="2400" b="1" dirty="0"/>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La </a:t>
            </a:r>
            <a:r>
              <a:rPr lang="en-US" sz="2400" dirty="0" err="1"/>
              <a:t>construcción</a:t>
            </a:r>
            <a:r>
              <a:rPr lang="en-US" sz="2400" dirty="0"/>
              <a:t> ( ... ) </a:t>
            </a:r>
            <a:r>
              <a:rPr lang="en-US" sz="2400" dirty="0" err="1"/>
              <a:t>también</a:t>
            </a:r>
            <a:r>
              <a:rPr lang="en-US" sz="2400" dirty="0"/>
              <a:t> </a:t>
            </a:r>
            <a:r>
              <a:rPr lang="en-US" sz="2400" dirty="0" err="1"/>
              <a:t>puede</a:t>
            </a:r>
            <a:r>
              <a:rPr lang="en-US" sz="2400" dirty="0"/>
              <a:t> ser </a:t>
            </a:r>
            <a:r>
              <a:rPr lang="en-US" sz="2400" dirty="0" err="1"/>
              <a:t>empleada</a:t>
            </a:r>
            <a:r>
              <a:rPr lang="en-US" sz="2400" dirty="0"/>
              <a:t> para </a:t>
            </a:r>
            <a:r>
              <a:rPr lang="en-US" sz="2400" dirty="0" err="1"/>
              <a:t>definir</a:t>
            </a:r>
            <a:r>
              <a:rPr lang="en-US" sz="2400" dirty="0"/>
              <a:t> </a:t>
            </a:r>
            <a:r>
              <a:rPr lang="en-US" sz="2400" dirty="0" err="1"/>
              <a:t>subexpresiones</a:t>
            </a:r>
            <a:r>
              <a:rPr lang="en-US" sz="2400" dirty="0"/>
              <a:t> de </a:t>
            </a:r>
            <a:r>
              <a:rPr lang="en-US" sz="2400" dirty="0" err="1"/>
              <a:t>expresiones</a:t>
            </a:r>
            <a:r>
              <a:rPr lang="en-US" sz="2400" dirty="0"/>
              <a:t> </a:t>
            </a:r>
            <a:r>
              <a:rPr lang="en-US" sz="2400" dirty="0" err="1"/>
              <a:t>regulares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a:t>
            </a:r>
            <a:r>
              <a:rPr lang="en-US" sz="2400" dirty="0" err="1"/>
              <a:t>foobar</a:t>
            </a:r>
            <a:r>
              <a:rPr lang="en-US" sz="2400" dirty="0"/>
              <a:t>){10} --&gt; </a:t>
            </a:r>
            <a:r>
              <a:rPr lang="en-US" sz="2400" dirty="0" err="1"/>
              <a:t>encuentra</a:t>
            </a:r>
            <a:r>
              <a:rPr lang="en-US" sz="2400" dirty="0"/>
              <a:t> </a:t>
            </a:r>
            <a:r>
              <a:rPr lang="en-US" sz="2400" dirty="0" err="1"/>
              <a:t>cadenas</a:t>
            </a:r>
            <a:r>
              <a:rPr lang="en-US" sz="2400" dirty="0"/>
              <a:t> que </a:t>
            </a:r>
            <a:r>
              <a:rPr lang="en-US" sz="2400" dirty="0" err="1"/>
              <a:t>contienen</a:t>
            </a:r>
            <a:r>
              <a:rPr lang="en-US" sz="2400" dirty="0"/>
              <a:t> 10 </a:t>
            </a:r>
            <a:r>
              <a:rPr lang="en-US" sz="2400" dirty="0" err="1"/>
              <a:t>instancias</a:t>
            </a:r>
            <a:r>
              <a:rPr lang="en-US" sz="2400" dirty="0"/>
              <a:t> de '</a:t>
            </a:r>
            <a:r>
              <a:rPr lang="en-US" sz="2400" dirty="0" err="1"/>
              <a:t>foobar</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foob</a:t>
            </a:r>
            <a:r>
              <a:rPr lang="en-US" sz="2400" dirty="0"/>
              <a:t>([0-9]|a+)r --&gt; </a:t>
            </a:r>
            <a:r>
              <a:rPr lang="en-US" sz="2400" dirty="0" err="1"/>
              <a:t>encuentra</a:t>
            </a:r>
            <a:r>
              <a:rPr lang="en-US" sz="2400" dirty="0"/>
              <a:t> 'foob0r', 'foob1r' , '</a:t>
            </a:r>
            <a:r>
              <a:rPr lang="en-US" sz="2400" dirty="0" err="1"/>
              <a:t>foobar</a:t>
            </a:r>
            <a:r>
              <a:rPr lang="en-US" sz="2400" dirty="0"/>
              <a:t>', '</a:t>
            </a:r>
            <a:r>
              <a:rPr lang="en-US" sz="2400" dirty="0" err="1"/>
              <a:t>foobaar</a:t>
            </a:r>
            <a:r>
              <a:rPr lang="en-US" sz="2400" dirty="0"/>
              <a:t>', '</a:t>
            </a:r>
            <a:r>
              <a:rPr lang="en-US" sz="2400" dirty="0" err="1"/>
              <a:t>foobaar</a:t>
            </a:r>
            <a:r>
              <a:rPr lang="en-US" sz="2400" dirty="0"/>
              <a:t>' etc.</a:t>
            </a:r>
          </a:p>
        </p:txBody>
      </p:sp>
    </p:spTree>
    <p:extLst>
      <p:ext uri="{BB962C8B-B14F-4D97-AF65-F5344CB8AC3E}">
        <p14:creationId xmlns:p14="http://schemas.microsoft.com/office/powerpoint/2010/main" val="9071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6"/>
          <p:cNvSpPr txBox="1">
            <a:spLocks noGrp="1"/>
          </p:cNvSpPr>
          <p:nvPr>
            <p:ph type="body" idx="1"/>
          </p:nvPr>
        </p:nvSpPr>
        <p:spPr>
          <a:xfrm>
            <a:off x="452553" y="2795092"/>
            <a:ext cx="8297592" cy="2346536"/>
          </a:xfrm>
          <a:prstGeom prst="rect">
            <a:avLst/>
          </a:prstGeom>
          <a:noFill/>
          <a:ln>
            <a:noFill/>
          </a:ln>
        </p:spPr>
        <p:txBody>
          <a:bodyPr spcFirstLastPara="1" wrap="square" lIns="45700" tIns="45700" rIns="45700" bIns="45700" anchor="t" anchorCtr="0">
            <a:normAutofit/>
          </a:bodyPr>
          <a:lstStyle/>
          <a:p>
            <a:pPr marL="179388" lvl="0" indent="-1588" algn="just">
              <a:spcBef>
                <a:spcPts val="0"/>
              </a:spcBef>
              <a:buSzPts val="2800"/>
              <a:buNone/>
            </a:pPr>
            <a:r>
              <a:rPr lang="es-ES" sz="2400" dirty="0">
                <a:latin typeface="San Serif"/>
              </a:rPr>
              <a:t>El participante identificará el uso de expresiones regulares para emparejar y extraer patrones de caracteres dentro de un texto, a partir del paquete </a:t>
            </a:r>
            <a:r>
              <a:rPr lang="es-ES" sz="2400" b="1" dirty="0">
                <a:latin typeface="San Serif"/>
              </a:rPr>
              <a:t>re</a:t>
            </a:r>
            <a:r>
              <a:rPr lang="es-ES" sz="2400" dirty="0">
                <a:latin typeface="San Serif"/>
              </a:rPr>
              <a:t> implementado en Python.</a:t>
            </a:r>
            <a:endParaRPr sz="2400" dirty="0">
              <a:latin typeface="San Serif"/>
            </a:endParaRPr>
          </a:p>
        </p:txBody>
      </p:sp>
      <p:sp>
        <p:nvSpPr>
          <p:cNvPr id="56" name="Google Shape;56;p6"/>
          <p:cNvSpPr txBox="1">
            <a:spLocks noGrp="1"/>
          </p:cNvSpPr>
          <p:nvPr>
            <p:ph type="title"/>
          </p:nvPr>
        </p:nvSpPr>
        <p:spPr>
          <a:xfrm>
            <a:off x="452553" y="1858988"/>
            <a:ext cx="8352930" cy="576065"/>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000000"/>
              </a:buClr>
              <a:buSzPct val="100000"/>
              <a:buFont typeface="Arial"/>
              <a:buNone/>
            </a:pPr>
            <a:r>
              <a:rPr lang="es-MX" sz="2800" dirty="0"/>
              <a:t>Objetivo</a:t>
            </a:r>
            <a:endParaRPr dirty="0"/>
          </a:p>
        </p:txBody>
      </p:sp>
      <p:sp>
        <p:nvSpPr>
          <p:cNvPr id="2" name="Rectángulo 1">
            <a:extLst>
              <a:ext uri="{FF2B5EF4-FFF2-40B4-BE49-F238E27FC236}">
                <a16:creationId xmlns:a16="http://schemas.microsoft.com/office/drawing/2014/main" id="{93C52A5C-D3D3-4B40-8807-E2221FF7C4B9}"/>
              </a:ext>
            </a:extLst>
          </p:cNvPr>
          <p:cNvSpPr/>
          <p:nvPr/>
        </p:nvSpPr>
        <p:spPr>
          <a:xfrm>
            <a:off x="225170" y="712875"/>
            <a:ext cx="3497561" cy="523220"/>
          </a:xfrm>
          <a:prstGeom prst="rect">
            <a:avLst/>
          </a:prstGeom>
        </p:spPr>
        <p:txBody>
          <a:bodyPr wrap="none">
            <a:spAutoFit/>
          </a:bodyPr>
          <a:lstStyle/>
          <a:p>
            <a:r>
              <a:rPr lang="es-MX" sz="2800" b="1" dirty="0"/>
              <a:t>Expresiones Regulares</a:t>
            </a:r>
          </a:p>
        </p:txBody>
      </p:sp>
    </p:spTree>
    <p:extLst>
      <p:ext uri="{BB962C8B-B14F-4D97-AF65-F5344CB8AC3E}">
        <p14:creationId xmlns:p14="http://schemas.microsoft.com/office/powerpoint/2010/main" val="288198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264370" y="647002"/>
            <a:ext cx="5687459" cy="5646208"/>
          </a:xfrm>
          <a:prstGeom prst="rect">
            <a:avLst/>
          </a:prstGeom>
        </p:spPr>
        <p:txBody>
          <a:bodyPr spcFirstLastPara="1" vert="horz" lIns="0" tIns="45720" rIns="0" bIns="45720" rtlCol="0" anchor="ctr" anchorCtr="0">
            <a:normAutofit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memorias</a:t>
            </a:r>
            <a:r>
              <a:rPr lang="en-US" sz="2400" b="1" dirty="0"/>
              <a:t> (backreferences)</a:t>
            </a:r>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Los </a:t>
            </a:r>
            <a:r>
              <a:rPr lang="en-US" sz="2400" dirty="0" err="1"/>
              <a:t>metacaracteres</a:t>
            </a:r>
            <a:r>
              <a:rPr lang="en-US" sz="2400" dirty="0"/>
              <a:t> \1 a \9 son </a:t>
            </a:r>
            <a:r>
              <a:rPr lang="en-US" sz="2400" dirty="0" err="1"/>
              <a:t>interpretados</a:t>
            </a:r>
            <a:r>
              <a:rPr lang="en-US" sz="2400" dirty="0"/>
              <a:t> </a:t>
            </a:r>
            <a:r>
              <a:rPr lang="en-US" sz="2400" dirty="0" err="1"/>
              <a:t>como</a:t>
            </a:r>
            <a:r>
              <a:rPr lang="en-US" sz="2400" dirty="0"/>
              <a:t> </a:t>
            </a:r>
            <a:r>
              <a:rPr lang="en-US" sz="2400" dirty="0" err="1"/>
              <a:t>memorias</a:t>
            </a:r>
            <a:r>
              <a:rPr lang="en-US" sz="2400" dirty="0"/>
              <a:t>. \ </a:t>
            </a:r>
            <a:r>
              <a:rPr lang="en-US" sz="2400" dirty="0" err="1"/>
              <a:t>encuentra</a:t>
            </a:r>
            <a:r>
              <a:rPr lang="en-US" sz="2400" dirty="0"/>
              <a:t> la </a:t>
            </a:r>
            <a:r>
              <a:rPr lang="en-US" sz="2400" dirty="0" err="1"/>
              <a:t>subexpresión</a:t>
            </a:r>
            <a:r>
              <a:rPr lang="en-US" sz="2400" dirty="0"/>
              <a:t> </a:t>
            </a:r>
            <a:r>
              <a:rPr lang="en-US" sz="2400" dirty="0" err="1"/>
              <a:t>previamente</a:t>
            </a:r>
            <a:r>
              <a:rPr lang="en-US" sz="2400" dirty="0"/>
              <a:t> </a:t>
            </a:r>
            <a:r>
              <a:rPr lang="en-US" sz="2400" dirty="0" err="1"/>
              <a:t>encontrada</a:t>
            </a:r>
            <a:r>
              <a:rPr lang="en-US" sz="2400"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(.)\1+ --&gt; </a:t>
            </a:r>
            <a:r>
              <a:rPr lang="en-US" sz="2400" dirty="0" err="1"/>
              <a:t>encuentra</a:t>
            </a:r>
            <a:r>
              <a:rPr lang="en-US" sz="2400" dirty="0"/>
              <a:t> '</a:t>
            </a:r>
            <a:r>
              <a:rPr lang="en-US" sz="2400" dirty="0" err="1"/>
              <a:t>aaaa</a:t>
            </a:r>
            <a:r>
              <a:rPr lang="en-US" sz="2400" dirty="0"/>
              <a:t>' y 'cc'.</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(.+)\1+ --&gt; </a:t>
            </a:r>
            <a:r>
              <a:rPr lang="en-US" sz="2400" dirty="0" err="1"/>
              <a:t>también</a:t>
            </a:r>
            <a:r>
              <a:rPr lang="en-US" sz="2400" dirty="0"/>
              <a:t> </a:t>
            </a:r>
            <a:r>
              <a:rPr lang="en-US" sz="2400" dirty="0" err="1"/>
              <a:t>encuentra</a:t>
            </a:r>
            <a:r>
              <a:rPr lang="en-US" sz="2400" dirty="0"/>
              <a:t> '</a:t>
            </a:r>
            <a:r>
              <a:rPr lang="en-US" sz="2400" dirty="0" err="1"/>
              <a:t>abab</a:t>
            </a:r>
            <a:r>
              <a:rPr lang="en-US" sz="2400" dirty="0"/>
              <a:t>' y '123123'</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(['"]?)(\d+)\1 --&gt; </a:t>
            </a:r>
            <a:r>
              <a:rPr lang="en-US" sz="2400" dirty="0" err="1"/>
              <a:t>encuentra</a:t>
            </a:r>
            <a:r>
              <a:rPr lang="en-US" sz="2400" dirty="0"/>
              <a:t> '"13" (entre </a:t>
            </a:r>
            <a:r>
              <a:rPr lang="en-US" sz="2400" dirty="0" err="1"/>
              <a:t>comillas</a:t>
            </a:r>
            <a:r>
              <a:rPr lang="en-US" sz="2400" dirty="0"/>
              <a:t> </a:t>
            </a:r>
            <a:r>
              <a:rPr lang="en-US" sz="2400" dirty="0" err="1"/>
              <a:t>dobles</a:t>
            </a:r>
            <a:r>
              <a:rPr lang="en-US" sz="2400" dirty="0"/>
              <a:t>), o '4' (entre </a:t>
            </a:r>
            <a:r>
              <a:rPr lang="en-US" sz="2400" dirty="0" err="1"/>
              <a:t>comillas</a:t>
            </a:r>
            <a:r>
              <a:rPr lang="en-US" sz="2400" dirty="0"/>
              <a:t> simples) o 77 (sin </a:t>
            </a:r>
            <a:r>
              <a:rPr lang="en-US" sz="2400" dirty="0" err="1"/>
              <a:t>comillas</a:t>
            </a:r>
            <a:r>
              <a:rPr lang="en-US" sz="2400" dirty="0"/>
              <a:t>), </a:t>
            </a:r>
            <a:r>
              <a:rPr lang="en-US" sz="2400" dirty="0" err="1"/>
              <a:t>etcétera</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b="1" dirty="0"/>
          </a:p>
        </p:txBody>
      </p:sp>
    </p:spTree>
    <p:extLst>
      <p:ext uri="{BB962C8B-B14F-4D97-AF65-F5344CB8AC3E}">
        <p14:creationId xmlns:p14="http://schemas.microsoft.com/office/powerpoint/2010/main" val="310947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3858509" y="634946"/>
            <a:ext cx="4803797" cy="1450757"/>
          </a:xfrm>
          <a:prstGeom prst="rect">
            <a:avLst/>
          </a:prstGeom>
        </p:spPr>
        <p:txBody>
          <a:bodyPr spcFirstLastPara="1" vert="horz" lIns="91440" tIns="45720" rIns="91440" bIns="45720" rtlCol="0" anchor="b" anchorCtr="0">
            <a:normAutofit/>
          </a:bodyPr>
          <a:lstStyle/>
          <a:p>
            <a:pPr>
              <a:lnSpc>
                <a:spcPct val="85000"/>
              </a:lnSpc>
              <a:spcBef>
                <a:spcPct val="0"/>
              </a:spcBef>
              <a:buSzPct val="100000"/>
            </a:pPr>
            <a:r>
              <a:rPr lang="en-US" sz="4400"/>
              <a:t>Expresiones regulares con Python</a:t>
            </a:r>
          </a:p>
        </p:txBody>
      </p:sp>
      <p:pic>
        <p:nvPicPr>
          <p:cNvPr id="4" name="Imagen 3" descr="Icono&#10;&#10;Descripción generada automáticamente">
            <a:extLst>
              <a:ext uri="{FF2B5EF4-FFF2-40B4-BE49-F238E27FC236}">
                <a16:creationId xmlns:a16="http://schemas.microsoft.com/office/drawing/2014/main" id="{E129FAB3-B979-4725-A3C2-9E889D6CBD16}"/>
              </a:ext>
            </a:extLst>
          </p:cNvPr>
          <p:cNvPicPr>
            <a:picLocks noChangeAspect="1"/>
          </p:cNvPicPr>
          <p:nvPr/>
        </p:nvPicPr>
        <p:blipFill rotWithShape="1">
          <a:blip r:embed="rId3">
            <a:extLst>
              <a:ext uri="{28A0092B-C50C-407E-A947-70E740481C1C}">
                <a14:useLocalDpi xmlns:a14="http://schemas.microsoft.com/office/drawing/2010/main" val="0"/>
              </a:ext>
            </a:extLst>
          </a:blip>
          <a:srcRect l="4458" r="-3" b="-3"/>
          <a:stretch/>
        </p:blipFill>
        <p:spPr>
          <a:xfrm>
            <a:off x="800234" y="581098"/>
            <a:ext cx="2365753" cy="2476136"/>
          </a:xfrm>
          <a:prstGeom prst="rect">
            <a:avLst/>
          </a:prstGeom>
        </p:spPr>
      </p:pic>
      <p:cxnSp>
        <p:nvCxnSpPr>
          <p:cNvPr id="51" name="Straight Connector 5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5935" y="2086188"/>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Imagen 3" descr="Icono&#10;&#10;Descripción generada automáticamente">
            <a:extLst>
              <a:ext uri="{FF2B5EF4-FFF2-40B4-BE49-F238E27FC236}">
                <a16:creationId xmlns:a16="http://schemas.microsoft.com/office/drawing/2014/main" id="{FCFA542F-0B81-4A29-BE04-B44D6BF9AE9E}"/>
              </a:ext>
            </a:extLst>
          </p:cNvPr>
          <p:cNvPicPr>
            <a:picLocks noChangeAspect="1"/>
          </p:cNvPicPr>
          <p:nvPr/>
        </p:nvPicPr>
        <p:blipFill rotWithShape="1">
          <a:blip r:embed="rId4">
            <a:extLst>
              <a:ext uri="{28A0092B-C50C-407E-A947-70E740481C1C}">
                <a14:useLocalDpi xmlns:a14="http://schemas.microsoft.com/office/drawing/2010/main" val="0"/>
              </a:ext>
            </a:extLst>
          </a:blip>
          <a:srcRect t="4983" b="5980"/>
          <a:stretch/>
        </p:blipFill>
        <p:spPr>
          <a:xfrm>
            <a:off x="592601" y="3218101"/>
            <a:ext cx="2781017" cy="2476136"/>
          </a:xfrm>
          <a:prstGeom prst="rect">
            <a:avLst/>
          </a:prstGeom>
        </p:spPr>
      </p:pic>
      <p:sp>
        <p:nvSpPr>
          <p:cNvPr id="8" name="Google Shape;37;p3">
            <a:extLst>
              <a:ext uri="{FF2B5EF4-FFF2-40B4-BE49-F238E27FC236}">
                <a16:creationId xmlns:a16="http://schemas.microsoft.com/office/drawing/2014/main" id="{89A795E2-4B1C-4E17-BB20-BAFA66AB7D03}"/>
              </a:ext>
            </a:extLst>
          </p:cNvPr>
          <p:cNvSpPr txBox="1">
            <a:spLocks/>
          </p:cNvSpPr>
          <p:nvPr/>
        </p:nvSpPr>
        <p:spPr>
          <a:xfrm>
            <a:off x="3858509" y="2198914"/>
            <a:ext cx="4803797" cy="3670180"/>
          </a:xfrm>
          <a:prstGeom prst="rect">
            <a:avLst/>
          </a:prstGeom>
        </p:spPr>
        <p:txBody>
          <a:bodyPr spcFirstLastPara="1" vert="horz" lIns="0" tIns="45720" rIns="0" bIns="45720" rtlCol="0" anchorCtr="0">
            <a:norm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2pPr>
            <a:lvl3pPr marL="1371600" marR="0" lvl="2"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9pPr>
          </a:lstStyle>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Implementadas con el módulo </a:t>
            </a:r>
            <a:r>
              <a:rPr lang="en-US" sz="1800" b="1">
                <a:solidFill>
                  <a:schemeClr val="tx1">
                    <a:lumMod val="75000"/>
                    <a:lumOff val="25000"/>
                  </a:schemeClr>
                </a:solidFill>
                <a:latin typeface="+mn-lt"/>
                <a:ea typeface="+mn-ea"/>
                <a:cs typeface="+mn-cs"/>
              </a:rPr>
              <a:t>re</a:t>
            </a:r>
            <a:r>
              <a:rPr lang="en-US" sz="1800">
                <a:solidFill>
                  <a:schemeClr val="tx1">
                    <a:lumMod val="75000"/>
                    <a:lumOff val="25000"/>
                  </a:schemeClr>
                </a:solidFill>
                <a:latin typeface="+mn-lt"/>
                <a:ea typeface="+mn-ea"/>
                <a:cs typeface="+mn-cs"/>
              </a:rPr>
              <a:t>: </a:t>
            </a:r>
            <a:r>
              <a:rPr lang="en-US" sz="1800">
                <a:solidFill>
                  <a:schemeClr val="tx1">
                    <a:lumMod val="75000"/>
                    <a:lumOff val="25000"/>
                  </a:schemeClr>
                </a:solidFill>
                <a:latin typeface="+mn-lt"/>
                <a:ea typeface="+mn-ea"/>
                <a:cs typeface="+mn-cs"/>
                <a:hlinkClick r:id="rId5"/>
              </a:rPr>
              <a:t>https://docs.python.org/3/library/re.html</a:t>
            </a:r>
            <a:r>
              <a:rPr lang="en-US" sz="1800">
                <a:solidFill>
                  <a:schemeClr val="tx1">
                    <a:lumMod val="75000"/>
                    <a:lumOff val="25000"/>
                  </a:schemeClr>
                </a:solidFill>
                <a:latin typeface="+mn-lt"/>
                <a:ea typeface="+mn-ea"/>
                <a:cs typeface="+mn-cs"/>
              </a:rPr>
              <a:t> </a:t>
            </a:r>
          </a:p>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 importando el modulo de regex de python</a:t>
            </a:r>
          </a:p>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import re</a:t>
            </a:r>
          </a:p>
          <a:p>
            <a:pPr marL="114300" indent="0" defTabSz="914400">
              <a:lnSpc>
                <a:spcPct val="90000"/>
              </a:lnSpc>
              <a:buClr>
                <a:schemeClr val="accent1"/>
              </a:buClr>
              <a:buFont typeface="Calibri" panose="020F0502020204030204" pitchFamily="34" charset="0"/>
              <a:buNone/>
            </a:pPr>
            <a:endParaRPr lang="en-US" sz="1800">
              <a:solidFill>
                <a:schemeClr val="tx1">
                  <a:lumMod val="75000"/>
                  <a:lumOff val="25000"/>
                </a:schemeClr>
              </a:solidFill>
              <a:latin typeface="+mn-lt"/>
              <a:ea typeface="+mn-ea"/>
              <a:cs typeface="+mn-cs"/>
            </a:endParaRPr>
          </a:p>
          <a:p>
            <a:pPr marL="11430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En Python, hay dos objetos diferentes que tratan con Regex:</a:t>
            </a:r>
          </a:p>
          <a:p>
            <a:pPr defTabSz="914400">
              <a:lnSpc>
                <a:spcPct val="90000"/>
              </a:lnSpc>
              <a:buClr>
                <a:schemeClr val="accent1"/>
              </a:buClr>
              <a:buFont typeface="Calibri" panose="020F0502020204030204" pitchFamily="34" charset="0"/>
            </a:pPr>
            <a:r>
              <a:rPr lang="en-US" sz="1800" b="1">
                <a:solidFill>
                  <a:schemeClr val="tx1">
                    <a:lumMod val="75000"/>
                    <a:lumOff val="25000"/>
                  </a:schemeClr>
                </a:solidFill>
                <a:latin typeface="+mn-lt"/>
                <a:ea typeface="+mn-ea"/>
                <a:cs typeface="+mn-cs"/>
              </a:rPr>
              <a:t>RegexObject</a:t>
            </a:r>
            <a:r>
              <a:rPr lang="en-US" sz="1800">
                <a:solidFill>
                  <a:schemeClr val="tx1">
                    <a:lumMod val="75000"/>
                    <a:lumOff val="25000"/>
                  </a:schemeClr>
                </a:solidFill>
                <a:latin typeface="+mn-lt"/>
                <a:ea typeface="+mn-ea"/>
                <a:cs typeface="+mn-cs"/>
              </a:rPr>
              <a:t>: también se conoce como </a:t>
            </a:r>
            <a:r>
              <a:rPr lang="en-US" sz="1800" i="1">
                <a:solidFill>
                  <a:schemeClr val="tx1">
                    <a:lumMod val="75000"/>
                    <a:lumOff val="25000"/>
                  </a:schemeClr>
                </a:solidFill>
                <a:latin typeface="+mn-lt"/>
                <a:ea typeface="+mn-ea"/>
                <a:cs typeface="+mn-cs"/>
              </a:rPr>
              <a:t>Pattern Object</a:t>
            </a:r>
            <a:r>
              <a:rPr lang="en-US" sz="1800">
                <a:solidFill>
                  <a:schemeClr val="tx1">
                    <a:lumMod val="75000"/>
                    <a:lumOff val="25000"/>
                  </a:schemeClr>
                </a:solidFill>
                <a:latin typeface="+mn-lt"/>
                <a:ea typeface="+mn-ea"/>
                <a:cs typeface="+mn-cs"/>
              </a:rPr>
              <a:t>. Representa una expresión regular compilada.</a:t>
            </a:r>
          </a:p>
          <a:p>
            <a:pPr defTabSz="914400">
              <a:lnSpc>
                <a:spcPct val="90000"/>
              </a:lnSpc>
              <a:buClr>
                <a:schemeClr val="accent1"/>
              </a:buClr>
              <a:buFont typeface="Calibri" panose="020F0502020204030204" pitchFamily="34" charset="0"/>
            </a:pPr>
            <a:r>
              <a:rPr lang="en-US" sz="1800" b="1">
                <a:solidFill>
                  <a:schemeClr val="tx1">
                    <a:lumMod val="75000"/>
                    <a:lumOff val="25000"/>
                  </a:schemeClr>
                </a:solidFill>
                <a:latin typeface="+mn-lt"/>
                <a:ea typeface="+mn-ea"/>
                <a:cs typeface="+mn-cs"/>
              </a:rPr>
              <a:t>MatchObject</a:t>
            </a:r>
            <a:r>
              <a:rPr lang="en-US" sz="1800">
                <a:solidFill>
                  <a:schemeClr val="tx1">
                    <a:lumMod val="75000"/>
                    <a:lumOff val="25000"/>
                  </a:schemeClr>
                </a:solidFill>
                <a:latin typeface="+mn-lt"/>
                <a:ea typeface="+mn-ea"/>
                <a:cs typeface="+mn-cs"/>
              </a:rPr>
              <a:t>: representa el patrón de coincidencia.</a:t>
            </a:r>
          </a:p>
          <a:p>
            <a:pPr defTabSz="914400">
              <a:lnSpc>
                <a:spcPct val="90000"/>
              </a:lnSpc>
              <a:buClr>
                <a:schemeClr val="accent1"/>
              </a:buClr>
              <a:buFont typeface="Calibri" panose="020F0502020204030204" pitchFamily="34" charset="0"/>
            </a:pPr>
            <a:endParaRPr lang="en-US" sz="1800">
              <a:solidFill>
                <a:schemeClr val="tx1">
                  <a:lumMod val="75000"/>
                  <a:lumOff val="25000"/>
                </a:schemeClr>
              </a:solidFill>
              <a:latin typeface="+mn-lt"/>
              <a:ea typeface="+mn-ea"/>
              <a:cs typeface="+mn-cs"/>
            </a:endParaRPr>
          </a:p>
        </p:txBody>
      </p:sp>
      <p:sp>
        <p:nvSpPr>
          <p:cNvPr id="53" name="Rectangle 5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753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a:lnSpc>
                <a:spcPct val="85000"/>
              </a:lnSpc>
              <a:spcBef>
                <a:spcPct val="0"/>
              </a:spcBef>
              <a:buSzPct val="100000"/>
            </a:pPr>
            <a:r>
              <a:rPr lang="en-US" sz="3100">
                <a:solidFill>
                  <a:srgbClr val="FFFFFF"/>
                </a:solidFill>
              </a:rPr>
              <a:t>Tarea</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556512" y="605896"/>
            <a:ext cx="4810247" cy="5646208"/>
          </a:xfrm>
          <a:prstGeom prst="rect">
            <a:avLst/>
          </a:prstGeom>
        </p:spPr>
        <p:txBody>
          <a:bodyPr spcFirstLastPara="1" vert="horz" lIns="0" tIns="45720" rIns="0" bIns="45720" rtlCol="0" anchor="ctr" anchorCtr="0">
            <a:normAutofit/>
          </a:bodyPr>
          <a:lstStyle/>
          <a:p>
            <a:pPr marL="114300" lvl="0" indent="0">
              <a:lnSpc>
                <a:spcPct val="90000"/>
              </a:lnSpc>
              <a:buClr>
                <a:schemeClr val="accent1"/>
              </a:buClr>
              <a:buFont typeface="Calibri" panose="020F0502020204030204" pitchFamily="34" charset="0"/>
              <a:buNone/>
            </a:pPr>
            <a:r>
              <a:rPr lang="en-US"/>
              <a:t>Se tiene un archivo (dates.txt), donde cada línea de este corresponde a una nota médica y cada nota tiene una fecha que debe extraerse, pero cada fecha está codificada en uno de muchos formatos. Por ejemplo, se muestra a continuación una lista de algunas de las variantes que se puede encontrar en este conjunto de datos:</a:t>
            </a:r>
          </a:p>
          <a:p>
            <a:pPr lvl="0">
              <a:lnSpc>
                <a:spcPct val="90000"/>
              </a:lnSpc>
              <a:buClr>
                <a:schemeClr val="accent1"/>
              </a:buClr>
            </a:pPr>
            <a:r>
              <a:rPr lang="en-US"/>
              <a:t>04/20/2009; 04/20/09; 4/20/09; 4/3/09</a:t>
            </a:r>
          </a:p>
          <a:p>
            <a:pPr lvl="0">
              <a:lnSpc>
                <a:spcPct val="90000"/>
              </a:lnSpc>
              <a:buClr>
                <a:schemeClr val="accent1"/>
              </a:buClr>
            </a:pPr>
            <a:r>
              <a:rPr lang="en-US"/>
              <a:t>Mar-20-2009; Mar 20, 2009; March 20, 2009; Mar. 20, 2009; Mar 20 2009;</a:t>
            </a:r>
          </a:p>
          <a:p>
            <a:pPr lvl="0">
              <a:lnSpc>
                <a:spcPct val="90000"/>
              </a:lnSpc>
              <a:buClr>
                <a:schemeClr val="accent1"/>
              </a:buClr>
            </a:pPr>
            <a:r>
              <a:rPr lang="en-US"/>
              <a:t>20 Mar 2009; 20 March 2009; 20 Mar. 2009; 20 March, 2009</a:t>
            </a:r>
          </a:p>
          <a:p>
            <a:pPr lvl="0">
              <a:lnSpc>
                <a:spcPct val="90000"/>
              </a:lnSpc>
              <a:buClr>
                <a:schemeClr val="accent1"/>
              </a:buClr>
            </a:pPr>
            <a:r>
              <a:rPr lang="en-US"/>
              <a:t>Mar 20th, 2009; Mar 21st, 2009; Mar 22nd, 2009</a:t>
            </a:r>
          </a:p>
          <a:p>
            <a:pPr lvl="0">
              <a:lnSpc>
                <a:spcPct val="90000"/>
              </a:lnSpc>
              <a:buClr>
                <a:schemeClr val="accent1"/>
              </a:buClr>
            </a:pPr>
            <a:r>
              <a:rPr lang="en-US"/>
              <a:t>Feb 2009; Sep 2009; Oct 2010</a:t>
            </a:r>
          </a:p>
          <a:p>
            <a:pPr lvl="0">
              <a:lnSpc>
                <a:spcPct val="90000"/>
              </a:lnSpc>
              <a:buClr>
                <a:schemeClr val="accent1"/>
              </a:buClr>
            </a:pPr>
            <a:r>
              <a:rPr lang="en-US"/>
              <a:t>6/2008; 12/2009</a:t>
            </a:r>
          </a:p>
          <a:p>
            <a:pPr lvl="0">
              <a:lnSpc>
                <a:spcPct val="90000"/>
              </a:lnSpc>
              <a:buClr>
                <a:schemeClr val="accent1"/>
              </a:buClr>
            </a:pPr>
            <a:r>
              <a:rPr lang="en-US"/>
              <a:t>2009; 2010</a:t>
            </a:r>
          </a:p>
          <a:p>
            <a:pPr lvl="0">
              <a:lnSpc>
                <a:spcPct val="90000"/>
              </a:lnSpc>
              <a:buClr>
                <a:schemeClr val="accent1"/>
              </a:buClr>
            </a:pPr>
            <a:endParaRPr lang="en-US"/>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a:p>
        </p:txBody>
      </p:sp>
    </p:spTree>
    <p:extLst>
      <p:ext uri="{BB962C8B-B14F-4D97-AF65-F5344CB8AC3E}">
        <p14:creationId xmlns:p14="http://schemas.microsoft.com/office/powerpoint/2010/main" val="3106731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a:lnSpc>
                <a:spcPct val="85000"/>
              </a:lnSpc>
              <a:spcBef>
                <a:spcPct val="0"/>
              </a:spcBef>
              <a:buSzPct val="100000"/>
            </a:pPr>
            <a:r>
              <a:rPr lang="en-US" sz="3100">
                <a:solidFill>
                  <a:srgbClr val="FFFFFF"/>
                </a:solidFill>
              </a:rPr>
              <a:t>Tarea</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37450" y="432211"/>
            <a:ext cx="5462987" cy="6056162"/>
          </a:xfrm>
          <a:prstGeom prst="rect">
            <a:avLst/>
          </a:prstGeom>
        </p:spPr>
        <p:txBody>
          <a:bodyPr spcFirstLastPara="1" vert="horz" lIns="0" tIns="45720" rIns="0" bIns="45720" rtlCol="0" anchor="ctr" anchorCtr="0">
            <a:normAutofit lnSpcReduction="10000"/>
          </a:bodyPr>
          <a:lstStyle/>
          <a:p>
            <a:pPr marL="114300" lvl="0" indent="0">
              <a:lnSpc>
                <a:spcPct val="90000"/>
              </a:lnSpc>
              <a:buClr>
                <a:schemeClr val="accent1"/>
              </a:buClr>
              <a:buFont typeface="Calibri" panose="020F0502020204030204" pitchFamily="34" charset="0"/>
              <a:buNone/>
            </a:pPr>
            <a:r>
              <a:rPr lang="en-US" sz="1800" dirty="0"/>
              <a:t>La </a:t>
            </a:r>
            <a:r>
              <a:rPr lang="en-US" sz="1800" dirty="0" err="1"/>
              <a:t>actividad</a:t>
            </a:r>
            <a:r>
              <a:rPr lang="en-US" sz="1800" dirty="0"/>
              <a:t> </a:t>
            </a:r>
            <a:r>
              <a:rPr lang="en-US" sz="1800" dirty="0" err="1"/>
              <a:t>consiste</a:t>
            </a:r>
            <a:r>
              <a:rPr lang="en-US" sz="1800" dirty="0"/>
              <a:t> </a:t>
            </a:r>
            <a:r>
              <a:rPr lang="en-US" sz="1800" dirty="0" err="1"/>
              <a:t>en</a:t>
            </a:r>
            <a:r>
              <a:rPr lang="en-US" sz="1800" dirty="0"/>
              <a:t>:</a:t>
            </a:r>
          </a:p>
          <a:p>
            <a:pPr marL="114300" lvl="0" indent="0">
              <a:lnSpc>
                <a:spcPct val="90000"/>
              </a:lnSpc>
              <a:buClr>
                <a:schemeClr val="accent1"/>
              </a:buClr>
              <a:buFont typeface="Calibri" panose="020F0502020204030204" pitchFamily="34" charset="0"/>
              <a:buNone/>
              <a:tabLst>
                <a:tab pos="463550" algn="l"/>
              </a:tabLst>
            </a:pPr>
            <a:r>
              <a:rPr lang="en-US" sz="1800" dirty="0"/>
              <a:t>a)	</a:t>
            </a:r>
            <a:r>
              <a:rPr lang="en-US" sz="1800" dirty="0" err="1"/>
              <a:t>Identificar</a:t>
            </a:r>
            <a:r>
              <a:rPr lang="en-US" sz="1800" dirty="0"/>
              <a:t> </a:t>
            </a:r>
            <a:r>
              <a:rPr lang="en-US" sz="1800" dirty="0" err="1"/>
              <a:t>correctamente</a:t>
            </a:r>
            <a:r>
              <a:rPr lang="en-US" sz="1800" dirty="0"/>
              <a:t> </a:t>
            </a:r>
            <a:r>
              <a:rPr lang="en-US" sz="1800" dirty="0" err="1"/>
              <a:t>todas</a:t>
            </a:r>
            <a:r>
              <a:rPr lang="en-US" sz="1800" dirty="0"/>
              <a:t> las </a:t>
            </a:r>
            <a:r>
              <a:rPr lang="en-US" sz="1800" dirty="0" err="1"/>
              <a:t>diferentes</a:t>
            </a:r>
            <a:r>
              <a:rPr lang="en-US" sz="1800" dirty="0"/>
              <a:t> </a:t>
            </a:r>
            <a:r>
              <a:rPr lang="en-US" sz="1800" dirty="0" err="1"/>
              <a:t>variantes</a:t>
            </a:r>
            <a:r>
              <a:rPr lang="en-US" sz="1800" dirty="0"/>
              <a:t> de </a:t>
            </a:r>
            <a:r>
              <a:rPr lang="en-US" sz="1800" dirty="0" err="1"/>
              <a:t>fecha</a:t>
            </a:r>
            <a:r>
              <a:rPr lang="en-US" sz="1800" dirty="0"/>
              <a:t> </a:t>
            </a:r>
            <a:r>
              <a:rPr lang="en-US" sz="1800" dirty="0" err="1"/>
              <a:t>codificadas</a:t>
            </a:r>
            <a:r>
              <a:rPr lang="en-US" sz="1800" dirty="0"/>
              <a:t> </a:t>
            </a:r>
            <a:r>
              <a:rPr lang="en-US" sz="1800" dirty="0" err="1"/>
              <a:t>en</a:t>
            </a:r>
            <a:r>
              <a:rPr lang="en-US" sz="1800" dirty="0"/>
              <a:t> </a:t>
            </a:r>
            <a:r>
              <a:rPr lang="en-US" sz="1800" dirty="0" err="1"/>
              <a:t>este</a:t>
            </a:r>
            <a:r>
              <a:rPr lang="en-US" sz="1800" dirty="0"/>
              <a:t> conjunto de </a:t>
            </a:r>
            <a:r>
              <a:rPr lang="en-US" sz="1800" dirty="0" err="1"/>
              <a:t>datos</a:t>
            </a:r>
            <a:r>
              <a:rPr lang="en-US" sz="1800" dirty="0"/>
              <a:t>, </a:t>
            </a:r>
            <a:r>
              <a:rPr lang="en-US" sz="1800" dirty="0" err="1"/>
              <a:t>normalizar</a:t>
            </a:r>
            <a:r>
              <a:rPr lang="en-US" sz="1800" dirty="0"/>
              <a:t> y </a:t>
            </a:r>
            <a:r>
              <a:rPr lang="en-US" sz="1800" dirty="0" err="1"/>
              <a:t>ordenar</a:t>
            </a:r>
            <a:r>
              <a:rPr lang="en-US" sz="1800" dirty="0"/>
              <a:t> </a:t>
            </a:r>
            <a:r>
              <a:rPr lang="en-US" sz="1800" dirty="0" err="1"/>
              <a:t>adecuadamente</a:t>
            </a:r>
            <a:r>
              <a:rPr lang="en-US" sz="1800" dirty="0"/>
              <a:t> las </a:t>
            </a:r>
            <a:r>
              <a:rPr lang="en-US" sz="1800" dirty="0" err="1"/>
              <a:t>fechas</a:t>
            </a:r>
            <a:r>
              <a:rPr lang="en-US" sz="1800" dirty="0"/>
              <a:t>.</a:t>
            </a:r>
          </a:p>
          <a:p>
            <a:pPr marL="114300" lvl="0" indent="0">
              <a:lnSpc>
                <a:spcPct val="90000"/>
              </a:lnSpc>
              <a:buClr>
                <a:schemeClr val="accent1"/>
              </a:buClr>
              <a:buFont typeface="Calibri" panose="020F0502020204030204" pitchFamily="34" charset="0"/>
              <a:buNone/>
            </a:pPr>
            <a:r>
              <a:rPr lang="en-US" sz="1800" dirty="0"/>
              <a:t>b)	Una </a:t>
            </a:r>
            <a:r>
              <a:rPr lang="en-US" sz="1800" dirty="0" err="1"/>
              <a:t>vez</a:t>
            </a:r>
            <a:r>
              <a:rPr lang="en-US" sz="1800" dirty="0"/>
              <a:t> que </a:t>
            </a:r>
            <a:r>
              <a:rPr lang="en-US" sz="1800" dirty="0" err="1"/>
              <a:t>haya</a:t>
            </a:r>
            <a:r>
              <a:rPr lang="en-US" sz="1800" dirty="0"/>
              <a:t> </a:t>
            </a:r>
            <a:r>
              <a:rPr lang="en-US" sz="1800" dirty="0" err="1"/>
              <a:t>extraído</a:t>
            </a:r>
            <a:r>
              <a:rPr lang="en-US" sz="1800" dirty="0"/>
              <a:t> </a:t>
            </a:r>
            <a:r>
              <a:rPr lang="en-US" sz="1800" dirty="0" err="1"/>
              <a:t>estos</a:t>
            </a:r>
            <a:r>
              <a:rPr lang="en-US" sz="1800" dirty="0"/>
              <a:t> </a:t>
            </a:r>
            <a:r>
              <a:rPr lang="en-US" sz="1800" dirty="0" err="1"/>
              <a:t>patrones</a:t>
            </a:r>
            <a:r>
              <a:rPr lang="en-US" sz="1800" dirty="0"/>
              <a:t> de </a:t>
            </a:r>
            <a:r>
              <a:rPr lang="en-US" sz="1800" dirty="0" err="1"/>
              <a:t>fecha</a:t>
            </a:r>
            <a:r>
              <a:rPr lang="en-US" sz="1800" dirty="0"/>
              <a:t> del </a:t>
            </a:r>
            <a:r>
              <a:rPr lang="en-US" sz="1800" dirty="0" err="1"/>
              <a:t>texto</a:t>
            </a:r>
            <a:r>
              <a:rPr lang="en-US" sz="1800" dirty="0"/>
              <a:t>, </a:t>
            </a:r>
            <a:r>
              <a:rPr lang="en-US" sz="1800" dirty="0" err="1"/>
              <a:t>el</a:t>
            </a:r>
            <a:r>
              <a:rPr lang="en-US" sz="1800" dirty="0"/>
              <a:t> </a:t>
            </a:r>
            <a:r>
              <a:rPr lang="en-US" sz="1800" dirty="0" err="1"/>
              <a:t>siguiente</a:t>
            </a:r>
            <a:r>
              <a:rPr lang="en-US" sz="1800" dirty="0"/>
              <a:t> paso es </a:t>
            </a:r>
            <a:r>
              <a:rPr lang="en-US" sz="1800" dirty="0" err="1"/>
              <a:t>clasificarlos</a:t>
            </a:r>
            <a:r>
              <a:rPr lang="en-US" sz="1800" dirty="0"/>
              <a:t> </a:t>
            </a:r>
            <a:r>
              <a:rPr lang="en-US" sz="1800" dirty="0" err="1"/>
              <a:t>en</a:t>
            </a:r>
            <a:r>
              <a:rPr lang="en-US" sz="1800" dirty="0"/>
              <a:t> </a:t>
            </a:r>
            <a:r>
              <a:rPr lang="en-US" sz="1800" dirty="0" err="1"/>
              <a:t>orden</a:t>
            </a:r>
            <a:r>
              <a:rPr lang="en-US" sz="1800" dirty="0"/>
              <a:t> </a:t>
            </a:r>
            <a:r>
              <a:rPr lang="en-US" sz="1800" dirty="0" err="1"/>
              <a:t>cronológico</a:t>
            </a:r>
            <a:r>
              <a:rPr lang="en-US" sz="1800" dirty="0"/>
              <a:t> </a:t>
            </a:r>
            <a:r>
              <a:rPr lang="en-US" sz="1800" dirty="0" err="1"/>
              <a:t>ascendente</a:t>
            </a:r>
            <a:r>
              <a:rPr lang="en-US" sz="1800" dirty="0"/>
              <a:t> de </a:t>
            </a:r>
            <a:r>
              <a:rPr lang="en-US" sz="1800" dirty="0" err="1"/>
              <a:t>acuerdo</a:t>
            </a:r>
            <a:r>
              <a:rPr lang="en-US" sz="1800" dirty="0"/>
              <a:t> con las </a:t>
            </a:r>
            <a:r>
              <a:rPr lang="en-US" sz="1800" dirty="0" err="1"/>
              <a:t>siguientes</a:t>
            </a:r>
            <a:r>
              <a:rPr lang="en-US" sz="1800" dirty="0"/>
              <a:t> </a:t>
            </a:r>
            <a:r>
              <a:rPr lang="en-US" sz="1800" dirty="0" err="1"/>
              <a:t>reglas</a:t>
            </a:r>
            <a:r>
              <a:rPr lang="en-US" sz="1800" dirty="0"/>
              <a:t>:</a:t>
            </a:r>
          </a:p>
          <a:p>
            <a:pPr lvl="0">
              <a:lnSpc>
                <a:spcPct val="90000"/>
              </a:lnSpc>
              <a:buClr>
                <a:schemeClr val="accent1"/>
              </a:buClr>
            </a:pPr>
            <a:r>
              <a:rPr lang="en-US" sz="1800" dirty="0" err="1"/>
              <a:t>Todas</a:t>
            </a:r>
            <a:r>
              <a:rPr lang="en-US" sz="1800" dirty="0"/>
              <a:t> las </a:t>
            </a:r>
            <a:r>
              <a:rPr lang="en-US" sz="1800" dirty="0" err="1"/>
              <a:t>fechas</a:t>
            </a:r>
            <a:r>
              <a:rPr lang="en-US" sz="1800" dirty="0"/>
              <a:t> </a:t>
            </a:r>
            <a:r>
              <a:rPr lang="en-US" sz="1800" dirty="0" err="1"/>
              <a:t>están</a:t>
            </a:r>
            <a:r>
              <a:rPr lang="en-US" sz="1800" dirty="0"/>
              <a:t> </a:t>
            </a:r>
            <a:r>
              <a:rPr lang="en-US" sz="1800" dirty="0" err="1"/>
              <a:t>en</a:t>
            </a:r>
            <a:r>
              <a:rPr lang="en-US" sz="1800" dirty="0"/>
              <a:t> </a:t>
            </a:r>
            <a:r>
              <a:rPr lang="en-US" sz="1800" dirty="0" err="1"/>
              <a:t>formato</a:t>
            </a:r>
            <a:r>
              <a:rPr lang="en-US" sz="1800" dirty="0"/>
              <a:t> xx/xx/xx son mm/dd/aa</a:t>
            </a:r>
          </a:p>
          <a:p>
            <a:pPr lvl="0">
              <a:lnSpc>
                <a:spcPct val="90000"/>
              </a:lnSpc>
              <a:buClr>
                <a:schemeClr val="accent1"/>
              </a:buClr>
            </a:pPr>
            <a:r>
              <a:rPr lang="en-US" sz="1800" dirty="0" err="1"/>
              <a:t>Todas</a:t>
            </a:r>
            <a:r>
              <a:rPr lang="en-US" sz="1800" dirty="0"/>
              <a:t> las </a:t>
            </a:r>
            <a:r>
              <a:rPr lang="en-US" sz="1800" dirty="0" err="1"/>
              <a:t>fechas</a:t>
            </a:r>
            <a:r>
              <a:rPr lang="en-US" sz="1800" dirty="0"/>
              <a:t> </a:t>
            </a:r>
            <a:r>
              <a:rPr lang="en-US" sz="1800" dirty="0" err="1"/>
              <a:t>en</a:t>
            </a:r>
            <a:r>
              <a:rPr lang="en-US" sz="1800" dirty="0"/>
              <a:t> las que </a:t>
            </a:r>
            <a:r>
              <a:rPr lang="en-US" sz="1800" dirty="0" err="1"/>
              <a:t>el</a:t>
            </a:r>
            <a:r>
              <a:rPr lang="en-US" sz="1800" dirty="0"/>
              <a:t> </a:t>
            </a:r>
            <a:r>
              <a:rPr lang="en-US" sz="1800" dirty="0" err="1"/>
              <a:t>año</a:t>
            </a:r>
            <a:r>
              <a:rPr lang="en-US" sz="1800" dirty="0"/>
              <a:t> </a:t>
            </a:r>
            <a:r>
              <a:rPr lang="en-US" sz="1800" dirty="0" err="1"/>
              <a:t>está</a:t>
            </a:r>
            <a:r>
              <a:rPr lang="en-US" sz="1800" dirty="0"/>
              <a:t> </a:t>
            </a:r>
            <a:r>
              <a:rPr lang="en-US" sz="1800" dirty="0" err="1"/>
              <a:t>codificado</a:t>
            </a:r>
            <a:r>
              <a:rPr lang="en-US" sz="1800" dirty="0"/>
              <a:t> </a:t>
            </a:r>
            <a:r>
              <a:rPr lang="en-US" sz="1800" dirty="0" err="1"/>
              <a:t>en</a:t>
            </a:r>
            <a:r>
              <a:rPr lang="en-US" sz="1800" dirty="0"/>
              <a:t> solo dos </a:t>
            </a:r>
            <a:r>
              <a:rPr lang="en-US" sz="1800" dirty="0" err="1"/>
              <a:t>dígitos</a:t>
            </a:r>
            <a:r>
              <a:rPr lang="en-US" sz="1800" dirty="0"/>
              <a:t> </a:t>
            </a:r>
            <a:r>
              <a:rPr lang="en-US" sz="1800" dirty="0" err="1"/>
              <a:t>corresponden</a:t>
            </a:r>
            <a:r>
              <a:rPr lang="en-US" sz="1800" dirty="0"/>
              <a:t> a </a:t>
            </a:r>
            <a:r>
              <a:rPr lang="en-US" sz="1800" dirty="0" err="1"/>
              <a:t>años</a:t>
            </a:r>
            <a:r>
              <a:rPr lang="en-US" sz="1800" dirty="0"/>
              <a:t> </a:t>
            </a:r>
            <a:r>
              <a:rPr lang="en-US" sz="1800" dirty="0" err="1"/>
              <a:t>posteriores</a:t>
            </a:r>
            <a:r>
              <a:rPr lang="en-US" sz="1800" dirty="0"/>
              <a:t> a la </a:t>
            </a:r>
            <a:r>
              <a:rPr lang="en-US" sz="1800" dirty="0" err="1"/>
              <a:t>década</a:t>
            </a:r>
            <a:r>
              <a:rPr lang="en-US" sz="1800" dirty="0"/>
              <a:t> de 1900 (p. </a:t>
            </a:r>
            <a:r>
              <a:rPr lang="en-US" sz="1800" dirty="0" err="1"/>
              <a:t>Ej</a:t>
            </a:r>
            <a:r>
              <a:rPr lang="en-US" sz="1800" dirty="0"/>
              <a:t>., 1/5/89 es </a:t>
            </a:r>
            <a:r>
              <a:rPr lang="en-US" sz="1800" dirty="0" err="1"/>
              <a:t>el</a:t>
            </a:r>
            <a:r>
              <a:rPr lang="en-US" sz="1800" dirty="0"/>
              <a:t> 5 de </a:t>
            </a:r>
            <a:r>
              <a:rPr lang="en-US" sz="1800" dirty="0" err="1"/>
              <a:t>enero</a:t>
            </a:r>
            <a:r>
              <a:rPr lang="en-US" sz="1800" dirty="0"/>
              <a:t> de 1989).</a:t>
            </a:r>
          </a:p>
          <a:p>
            <a:pPr lvl="0">
              <a:lnSpc>
                <a:spcPct val="90000"/>
              </a:lnSpc>
              <a:buClr>
                <a:schemeClr val="accent1"/>
              </a:buClr>
            </a:pPr>
            <a:r>
              <a:rPr lang="en-US" sz="1800" dirty="0"/>
              <a:t>Si </a:t>
            </a:r>
            <a:r>
              <a:rPr lang="en-US" sz="1800" dirty="0" err="1"/>
              <a:t>falta</a:t>
            </a:r>
            <a:r>
              <a:rPr lang="en-US" sz="1800" dirty="0"/>
              <a:t> </a:t>
            </a:r>
            <a:r>
              <a:rPr lang="en-US" sz="1800" dirty="0" err="1"/>
              <a:t>el</a:t>
            </a:r>
            <a:r>
              <a:rPr lang="en-US" sz="1800" dirty="0"/>
              <a:t> día (p. </a:t>
            </a:r>
            <a:r>
              <a:rPr lang="en-US" sz="1800" dirty="0" err="1"/>
              <a:t>Ej</a:t>
            </a:r>
            <a:r>
              <a:rPr lang="en-US" sz="1800" dirty="0"/>
              <a:t>., 9/2009), </a:t>
            </a:r>
            <a:r>
              <a:rPr lang="en-US" sz="1800" dirty="0" err="1"/>
              <a:t>suponga</a:t>
            </a:r>
            <a:r>
              <a:rPr lang="en-US" sz="1800" dirty="0"/>
              <a:t> que es </a:t>
            </a:r>
            <a:r>
              <a:rPr lang="en-US" sz="1800" dirty="0" err="1"/>
              <a:t>el</a:t>
            </a:r>
            <a:r>
              <a:rPr lang="en-US" sz="1800" dirty="0"/>
              <a:t> primer día del </a:t>
            </a:r>
            <a:r>
              <a:rPr lang="en-US" sz="1800" dirty="0" err="1"/>
              <a:t>mes</a:t>
            </a:r>
            <a:r>
              <a:rPr lang="en-US" sz="1800" dirty="0"/>
              <a:t> (p. </a:t>
            </a:r>
            <a:r>
              <a:rPr lang="en-US" sz="1800" dirty="0" err="1"/>
              <a:t>Ej</a:t>
            </a:r>
            <a:r>
              <a:rPr lang="en-US" sz="1800" dirty="0"/>
              <a:t>., </a:t>
            </a:r>
            <a:r>
              <a:rPr lang="en-US" sz="1800" dirty="0" err="1"/>
              <a:t>septiembre</a:t>
            </a:r>
            <a:r>
              <a:rPr lang="en-US" sz="1800" dirty="0"/>
              <a:t>, 1 de 2009).</a:t>
            </a:r>
          </a:p>
          <a:p>
            <a:pPr lvl="0">
              <a:lnSpc>
                <a:spcPct val="90000"/>
              </a:lnSpc>
              <a:buClr>
                <a:schemeClr val="accent1"/>
              </a:buClr>
            </a:pPr>
            <a:r>
              <a:rPr lang="en-US" sz="1800" dirty="0"/>
              <a:t>Si </a:t>
            </a:r>
            <a:r>
              <a:rPr lang="en-US" sz="1800" dirty="0" err="1"/>
              <a:t>falta</a:t>
            </a:r>
            <a:r>
              <a:rPr lang="en-US" sz="1800" dirty="0"/>
              <a:t> </a:t>
            </a:r>
            <a:r>
              <a:rPr lang="en-US" sz="1800" dirty="0" err="1"/>
              <a:t>el</a:t>
            </a:r>
            <a:r>
              <a:rPr lang="en-US" sz="1800" dirty="0"/>
              <a:t> </a:t>
            </a:r>
            <a:r>
              <a:rPr lang="en-US" sz="1800" dirty="0" err="1"/>
              <a:t>mes</a:t>
            </a:r>
            <a:r>
              <a:rPr lang="en-US" sz="1800" dirty="0"/>
              <a:t> (por </a:t>
            </a:r>
            <a:r>
              <a:rPr lang="en-US" sz="1800" dirty="0" err="1"/>
              <a:t>ejemplo</a:t>
            </a:r>
            <a:r>
              <a:rPr lang="en-US" sz="1800" dirty="0"/>
              <a:t>, 2010), </a:t>
            </a:r>
            <a:r>
              <a:rPr lang="en-US" sz="1800" dirty="0" err="1"/>
              <a:t>suponga</a:t>
            </a:r>
            <a:r>
              <a:rPr lang="en-US" sz="1800" dirty="0"/>
              <a:t> que es </a:t>
            </a:r>
            <a:r>
              <a:rPr lang="en-US" sz="1800" dirty="0" err="1"/>
              <a:t>el</a:t>
            </a:r>
            <a:r>
              <a:rPr lang="en-US" sz="1800" dirty="0"/>
              <a:t> primero de </a:t>
            </a:r>
            <a:r>
              <a:rPr lang="en-US" sz="1800" dirty="0" err="1"/>
              <a:t>enero</a:t>
            </a:r>
            <a:r>
              <a:rPr lang="en-US" sz="1800" dirty="0"/>
              <a:t> de ese </a:t>
            </a:r>
            <a:r>
              <a:rPr lang="en-US" sz="1800" dirty="0" err="1"/>
              <a:t>año</a:t>
            </a:r>
            <a:r>
              <a:rPr lang="en-US" sz="1800" dirty="0"/>
              <a:t> (p. </a:t>
            </a:r>
            <a:r>
              <a:rPr lang="en-US" sz="1800" dirty="0" err="1"/>
              <a:t>Ej</a:t>
            </a:r>
            <a:r>
              <a:rPr lang="en-US" sz="1800" dirty="0"/>
              <a:t>., </a:t>
            </a:r>
            <a:r>
              <a:rPr lang="en-US" sz="1800" dirty="0" err="1"/>
              <a:t>enero</a:t>
            </a:r>
            <a:r>
              <a:rPr lang="en-US" sz="1800" dirty="0"/>
              <a:t>, 1 de 2010).</a:t>
            </a:r>
          </a:p>
          <a:p>
            <a:pPr lvl="0">
              <a:lnSpc>
                <a:spcPct val="90000"/>
              </a:lnSpc>
              <a:buClr>
                <a:schemeClr val="accent1"/>
              </a:buClr>
            </a:pPr>
            <a:r>
              <a:rPr lang="en-US" sz="1800" dirty="0" err="1"/>
              <a:t>Tenga</a:t>
            </a:r>
            <a:r>
              <a:rPr lang="en-US" sz="1800" dirty="0"/>
              <a:t> </a:t>
            </a:r>
            <a:r>
              <a:rPr lang="en-US" sz="1800" dirty="0" err="1"/>
              <a:t>cuidado</a:t>
            </a:r>
            <a:r>
              <a:rPr lang="en-US" sz="1800" dirty="0"/>
              <a:t> con los </a:t>
            </a:r>
            <a:r>
              <a:rPr lang="en-US" sz="1800" dirty="0" err="1"/>
              <a:t>posibles</a:t>
            </a:r>
            <a:r>
              <a:rPr lang="en-US" sz="1800" dirty="0"/>
              <a:t> </a:t>
            </a:r>
            <a:r>
              <a:rPr lang="en-US" sz="1800" dirty="0" err="1"/>
              <a:t>errores</a:t>
            </a:r>
            <a:r>
              <a:rPr lang="en-US" sz="1800" dirty="0"/>
              <a:t> </a:t>
            </a:r>
            <a:r>
              <a:rPr lang="en-US" sz="1800" dirty="0" err="1"/>
              <a:t>tipográficos</a:t>
            </a:r>
            <a:r>
              <a:rPr lang="en-US" sz="1800" dirty="0"/>
              <a:t>, </a:t>
            </a:r>
            <a:r>
              <a:rPr lang="en-US" sz="1800" dirty="0" err="1"/>
              <a:t>ya</a:t>
            </a:r>
            <a:r>
              <a:rPr lang="en-US" sz="1800" dirty="0"/>
              <a:t> que </a:t>
            </a:r>
            <a:r>
              <a:rPr lang="en-US" sz="1800" dirty="0" err="1"/>
              <a:t>este</a:t>
            </a:r>
            <a:r>
              <a:rPr lang="en-US" sz="1800" dirty="0"/>
              <a:t> es un conjunto de </a:t>
            </a:r>
            <a:r>
              <a:rPr lang="en-US" sz="1800" dirty="0" err="1"/>
              <a:t>datos</a:t>
            </a:r>
            <a:r>
              <a:rPr lang="en-US" sz="1800" dirty="0"/>
              <a:t> </a:t>
            </a:r>
            <a:r>
              <a:rPr lang="en-US" sz="1800" dirty="0" err="1"/>
              <a:t>derivados</a:t>
            </a:r>
            <a:r>
              <a:rPr lang="en-US" sz="1800" dirty="0"/>
              <a:t> de la </a:t>
            </a:r>
            <a:r>
              <a:rPr lang="en-US" sz="1800" dirty="0" err="1"/>
              <a:t>vida</a:t>
            </a:r>
            <a:r>
              <a:rPr lang="en-US" sz="1800" dirty="0"/>
              <a:t> real.</a:t>
            </a:r>
          </a:p>
          <a:p>
            <a:pPr marL="114300" lvl="0" indent="0">
              <a:lnSpc>
                <a:spcPct val="90000"/>
              </a:lnSpc>
              <a:buClr>
                <a:schemeClr val="accent1"/>
              </a:buClr>
              <a:buFont typeface="Calibri" panose="020F0502020204030204" pitchFamily="34" charset="0"/>
              <a:buNone/>
            </a:pPr>
            <a:r>
              <a:rPr lang="en-US" sz="1800" dirty="0" err="1"/>
              <a:t>Esta</a:t>
            </a:r>
            <a:r>
              <a:rPr lang="en-US" sz="1800" dirty="0"/>
              <a:t> </a:t>
            </a:r>
            <a:r>
              <a:rPr lang="en-US" sz="1800" dirty="0" err="1"/>
              <a:t>función</a:t>
            </a:r>
            <a:r>
              <a:rPr lang="en-US" sz="1800" dirty="0"/>
              <a:t> </a:t>
            </a:r>
            <a:r>
              <a:rPr lang="en-US" sz="1800" dirty="0" err="1"/>
              <a:t>debería</a:t>
            </a:r>
            <a:r>
              <a:rPr lang="en-US" sz="1800" dirty="0"/>
              <a:t> </a:t>
            </a:r>
            <a:r>
              <a:rPr lang="en-US" sz="1800" dirty="0" err="1"/>
              <a:t>devolver</a:t>
            </a:r>
            <a:r>
              <a:rPr lang="en-US" sz="1800" dirty="0"/>
              <a:t> una </a:t>
            </a:r>
            <a:r>
              <a:rPr lang="en-US" sz="1800" dirty="0" err="1"/>
              <a:t>lista</a:t>
            </a:r>
            <a:r>
              <a:rPr lang="en-US" sz="1800" dirty="0"/>
              <a:t> de </a:t>
            </a:r>
            <a:r>
              <a:rPr lang="en-US" sz="1800" dirty="0" err="1"/>
              <a:t>longitud</a:t>
            </a:r>
            <a:r>
              <a:rPr lang="en-US" sz="1800" dirty="0"/>
              <a:t> 500.</a:t>
            </a:r>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sz="1800" dirty="0"/>
          </a:p>
        </p:txBody>
      </p:sp>
    </p:spTree>
    <p:extLst>
      <p:ext uri="{BB962C8B-B14F-4D97-AF65-F5344CB8AC3E}">
        <p14:creationId xmlns:p14="http://schemas.microsoft.com/office/powerpoint/2010/main" val="144849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82" name="Rectangle 5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6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6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65">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3731078" y="634946"/>
            <a:ext cx="4931229"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kern="1200" spc="-50" baseline="0" dirty="0" err="1">
                <a:solidFill>
                  <a:schemeClr val="tx1">
                    <a:lumMod val="75000"/>
                    <a:lumOff val="25000"/>
                  </a:schemeClr>
                </a:solidFill>
                <a:latin typeface="+mj-lt"/>
                <a:ea typeface="+mj-ea"/>
                <a:cs typeface="+mj-cs"/>
              </a:rPr>
              <a:t>Conclusiones</a:t>
            </a:r>
            <a:endParaRPr lang="en-US" kern="1200" spc="-50" baseline="0" dirty="0">
              <a:solidFill>
                <a:schemeClr val="tx1">
                  <a:lumMod val="75000"/>
                  <a:lumOff val="25000"/>
                </a:schemeClr>
              </a:solidFill>
              <a:latin typeface="+mj-lt"/>
              <a:ea typeface="+mj-ea"/>
              <a:cs typeface="+mj-cs"/>
            </a:endParaRPr>
          </a:p>
        </p:txBody>
      </p:sp>
      <p:pic>
        <p:nvPicPr>
          <p:cNvPr id="5" name="Imagen 3">
            <a:extLst>
              <a:ext uri="{FF2B5EF4-FFF2-40B4-BE49-F238E27FC236}">
                <a16:creationId xmlns:a16="http://schemas.microsoft.com/office/drawing/2014/main" id="{F0CCBF36-E77B-4D9B-9F4B-A3DA04CB5065}"/>
              </a:ext>
            </a:extLst>
          </p:cNvPr>
          <p:cNvPicPr>
            <a:picLocks noChangeAspect="1"/>
          </p:cNvPicPr>
          <p:nvPr/>
        </p:nvPicPr>
        <p:blipFill rotWithShape="1">
          <a:blip r:embed="rId3">
            <a:extLst>
              <a:ext uri="{28A0092B-C50C-407E-A947-70E740481C1C}">
                <a14:useLocalDpi xmlns:a14="http://schemas.microsoft.com/office/drawing/2010/main" val="0"/>
              </a:ext>
            </a:extLst>
          </a:blip>
          <a:srcRect l="37977" r="32562" b="3"/>
          <a:stretch/>
        </p:blipFill>
        <p:spPr>
          <a:xfrm>
            <a:off x="475499" y="640081"/>
            <a:ext cx="3000986" cy="5314406"/>
          </a:xfrm>
          <a:prstGeom prst="rect">
            <a:avLst/>
          </a:prstGeom>
        </p:spPr>
      </p:pic>
      <p:cxnSp>
        <p:nvCxnSpPr>
          <p:cNvPr id="86" name="Straight Connector 67">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2086188"/>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3731076" y="2198914"/>
            <a:ext cx="4931230" cy="4024140"/>
          </a:xfrm>
          <a:prstGeom prst="rect">
            <a:avLst/>
          </a:prstGeom>
        </p:spPr>
        <p:txBody>
          <a:bodyPr spcFirstLastPara="1" vert="horz" lIns="0" tIns="45720" rIns="0" bIns="45720" rtlCol="0" anchorCtr="0">
            <a:normAutofit fontScale="92500" lnSpcReduction="10000"/>
          </a:bodyPr>
          <a:lstStyle/>
          <a:p>
            <a:pPr indent="-228600" algn="just">
              <a:lnSpc>
                <a:spcPct val="90000"/>
              </a:lnSpc>
              <a:spcAft>
                <a:spcPts val="800"/>
              </a:spcAft>
              <a:buClr>
                <a:schemeClr val="accent1"/>
              </a:buClr>
              <a:buFont typeface="Calibri" panose="020F0502020204030204" pitchFamily="34" charset="0"/>
              <a:buChar char="•"/>
            </a:pPr>
            <a:r>
              <a:rPr lang="en-US" sz="1800" dirty="0"/>
              <a:t>Las expresiones regulares pueden parecer indescifrables (¡algunas lo son!) pero son muy útiles cuando se necesita encontrar patrones en un texto. Sin embargo, escribir una expresión regular desde cero no es trivial. Una buena idea es buscar primero algunas opciones en Internet y seleccionar una que sea simple, pero que funcione bien en la mayoría de los casos.</a:t>
            </a:r>
          </a:p>
          <a:p>
            <a:pPr indent="-228600" algn="just">
              <a:lnSpc>
                <a:spcPct val="90000"/>
              </a:lnSpc>
              <a:spcAft>
                <a:spcPts val="800"/>
              </a:spcAft>
              <a:buClr>
                <a:schemeClr val="accent1"/>
              </a:buClr>
              <a:buFont typeface="Calibri" panose="020F0502020204030204" pitchFamily="34" charset="0"/>
              <a:buChar char="•"/>
            </a:pPr>
            <a:r>
              <a:rPr lang="en-US" sz="1800" dirty="0"/>
              <a:t>La forma más rápida para aprender a hacer expresiones regulares es mediante ejemplos, ir probando combinaciones y comprobar en tiempo real el resultado. No hay una solución única en cada caso. Un método de resolver las expresiones complejas es mediante la técnica de divide y vencerás, extraer cada subfuncionalidad y colocarla por separado, pero se puede optar por soluciones más compactas.</a:t>
            </a:r>
          </a:p>
        </p:txBody>
      </p:sp>
      <p:sp>
        <p:nvSpPr>
          <p:cNvPr id="87" name="Rectangle 69">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96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103" name="Rectangle 90">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92">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 name="Straight Connector 94">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6" name="Rectangle 9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Google Shape;86;p11"/>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a:solidFill>
                  <a:srgbClr val="FFFFFF"/>
                </a:solidFill>
              </a:rPr>
              <a:t>Referencias</a:t>
            </a:r>
          </a:p>
        </p:txBody>
      </p:sp>
      <p:sp>
        <p:nvSpPr>
          <p:cNvPr id="85" name="Google Shape;85;p11"/>
          <p:cNvSpPr txBox="1">
            <a:spLocks noGrp="1"/>
          </p:cNvSpPr>
          <p:nvPr>
            <p:ph type="body" idx="1"/>
          </p:nvPr>
        </p:nvSpPr>
        <p:spPr>
          <a:xfrm>
            <a:off x="496376" y="644491"/>
            <a:ext cx="8151222" cy="3917787"/>
          </a:xfrm>
          <a:prstGeom prst="rect">
            <a:avLst/>
          </a:prstGeom>
        </p:spPr>
        <p:txBody>
          <a:bodyPr spcFirstLastPara="1" vert="horz" lIns="0" tIns="45720" rIns="0" bIns="45720" rtlCol="0" anchorCtr="0">
            <a:normAutofit/>
          </a:bodyPr>
          <a:lstStyle/>
          <a:p>
            <a:pPr>
              <a:lnSpc>
                <a:spcPct val="90000"/>
              </a:lnSpc>
              <a:buClr>
                <a:schemeClr val="accent1"/>
              </a:buClr>
            </a:pPr>
            <a:r>
              <a:rPr lang="en-US" dirty="0"/>
              <a:t>Applied Text Analysis with Python / by Benjamin Bengfort, Rebecca </a:t>
            </a:r>
            <a:r>
              <a:rPr lang="en-US" dirty="0" err="1"/>
              <a:t>Bilbro</a:t>
            </a:r>
            <a:r>
              <a:rPr lang="en-US" dirty="0"/>
              <a:t>, Tony Ojeda : O'Reilly Media, Inc. [2018] 1 </a:t>
            </a:r>
            <a:r>
              <a:rPr lang="en-US" dirty="0" err="1"/>
              <a:t>recurso</a:t>
            </a:r>
            <a:r>
              <a:rPr lang="en-US" dirty="0"/>
              <a:t> </a:t>
            </a:r>
            <a:r>
              <a:rPr lang="en-US" dirty="0" err="1"/>
              <a:t>en</a:t>
            </a:r>
            <a:r>
              <a:rPr lang="en-US" dirty="0"/>
              <a:t> </a:t>
            </a:r>
            <a:r>
              <a:rPr lang="en-US" dirty="0" err="1"/>
              <a:t>línea</a:t>
            </a:r>
            <a:r>
              <a:rPr lang="en-US" dirty="0"/>
              <a:t> (xii, 334 </a:t>
            </a:r>
            <a:r>
              <a:rPr lang="en-US" dirty="0" err="1"/>
              <a:t>páginas</a:t>
            </a:r>
            <a:r>
              <a:rPr lang="en-US" dirty="0"/>
              <a:t>) : </a:t>
            </a:r>
            <a:r>
              <a:rPr lang="en-US" dirty="0" err="1"/>
              <a:t>ilustraciones</a:t>
            </a:r>
            <a:r>
              <a:rPr lang="en-US" dirty="0"/>
              <a:t> https://www.oreilly.com/library/view/applied-text-analysis/9781491963036/</a:t>
            </a:r>
          </a:p>
          <a:p>
            <a:pPr>
              <a:lnSpc>
                <a:spcPct val="90000"/>
              </a:lnSpc>
              <a:buClr>
                <a:schemeClr val="accent1"/>
              </a:buClr>
            </a:pPr>
            <a:r>
              <a:rPr lang="en-US" dirty="0"/>
              <a:t>Natural language processing recipes : unlocking text data with machine learning and deep learning using Python / </a:t>
            </a:r>
            <a:r>
              <a:rPr lang="en-US" dirty="0" err="1"/>
              <a:t>Akshay</a:t>
            </a:r>
            <a:r>
              <a:rPr lang="en-US" dirty="0"/>
              <a:t> Kulkarni, Adarsha </a:t>
            </a:r>
            <a:r>
              <a:rPr lang="en-US" dirty="0" err="1"/>
              <a:t>Shivananda</a:t>
            </a:r>
            <a:r>
              <a:rPr lang="en-US" dirty="0"/>
              <a:t> -- [Berkeley, California] : </a:t>
            </a:r>
            <a:r>
              <a:rPr lang="en-US" dirty="0" err="1"/>
              <a:t>Apress</a:t>
            </a:r>
            <a:r>
              <a:rPr lang="en-US" dirty="0"/>
              <a:t>, [2019].--  xxv, 234 </a:t>
            </a:r>
            <a:r>
              <a:rPr lang="en-US" dirty="0" err="1"/>
              <a:t>páginas</a:t>
            </a:r>
            <a:r>
              <a:rPr lang="en-US" dirty="0"/>
              <a:t> : </a:t>
            </a:r>
            <a:r>
              <a:rPr lang="en-US" dirty="0" err="1"/>
              <a:t>ilustraciones</a:t>
            </a:r>
            <a:endParaRPr lang="en-US" dirty="0"/>
          </a:p>
          <a:p>
            <a:pPr>
              <a:lnSpc>
                <a:spcPct val="90000"/>
              </a:lnSpc>
              <a:buClr>
                <a:schemeClr val="accent1"/>
              </a:buClr>
            </a:pPr>
            <a:r>
              <a:rPr lang="en-US" dirty="0"/>
              <a:t>Natural Language Processing with Python: Analyzing Text with the Natural Language Toolkit 1st Edition / by Steven Bird, Ewan Klein, Edward </a:t>
            </a:r>
            <a:r>
              <a:rPr lang="en-US" dirty="0" err="1"/>
              <a:t>Loper</a:t>
            </a:r>
            <a:r>
              <a:rPr lang="en-US" dirty="0"/>
              <a:t> : O'Reilly Media, Inc. [2009] 1 </a:t>
            </a:r>
            <a:r>
              <a:rPr lang="en-US" dirty="0" err="1"/>
              <a:t>recurso</a:t>
            </a:r>
            <a:r>
              <a:rPr lang="en-US" dirty="0"/>
              <a:t> </a:t>
            </a:r>
            <a:r>
              <a:rPr lang="en-US" dirty="0" err="1"/>
              <a:t>en</a:t>
            </a:r>
            <a:r>
              <a:rPr lang="en-US" dirty="0"/>
              <a:t> </a:t>
            </a:r>
            <a:r>
              <a:rPr lang="en-US" dirty="0" err="1"/>
              <a:t>línea</a:t>
            </a:r>
            <a:r>
              <a:rPr lang="en-US" dirty="0"/>
              <a:t> (xi, 512 </a:t>
            </a:r>
            <a:r>
              <a:rPr lang="en-US" dirty="0" err="1"/>
              <a:t>páginas</a:t>
            </a:r>
            <a:r>
              <a:rPr lang="en-US" dirty="0"/>
              <a:t>) : </a:t>
            </a:r>
            <a:r>
              <a:rPr lang="en-US" dirty="0" err="1"/>
              <a:t>ilustraciones</a:t>
            </a:r>
            <a:r>
              <a:rPr lang="en-US" dirty="0"/>
              <a:t> https://itbook.store/books/9780596516499 </a:t>
            </a:r>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dirty="0"/>
          </a:p>
        </p:txBody>
      </p:sp>
      <p:sp>
        <p:nvSpPr>
          <p:cNvPr id="108" name="Rectangle 100">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467543" y="1700808"/>
            <a:ext cx="8091842" cy="3515769"/>
          </a:xfrm>
          <a:prstGeom prst="rect">
            <a:avLst/>
          </a:prstGeom>
          <a:noFill/>
          <a:ln>
            <a:noFill/>
          </a:ln>
        </p:spPr>
        <p:txBody>
          <a:bodyPr spcFirstLastPara="1" wrap="square" lIns="45700" tIns="45700" rIns="45700" bIns="45700" anchor="t" anchorCtr="0">
            <a:normAutofit/>
          </a:bodyPr>
          <a:lstStyle/>
          <a:p>
            <a:pPr marL="628650" lvl="0" indent="-514350" algn="just" fontAlgn="base">
              <a:buFont typeface="+mj-lt"/>
              <a:buAutoNum type="arabicPeriod"/>
            </a:pPr>
            <a:r>
              <a:rPr lang="es-ES" sz="2400" dirty="0">
                <a:latin typeface="San Serif"/>
              </a:rPr>
              <a:t>¿Qué son expresiones regulares?</a:t>
            </a:r>
          </a:p>
          <a:p>
            <a:pPr marL="628650" lvl="0" indent="-514350" algn="just" fontAlgn="base">
              <a:buFont typeface="+mj-lt"/>
              <a:buAutoNum type="arabicPeriod"/>
            </a:pPr>
            <a:r>
              <a:rPr lang="es-ES" sz="2400" dirty="0" err="1">
                <a:latin typeface="San Serif"/>
              </a:rPr>
              <a:t>Metacaracteres</a:t>
            </a:r>
            <a:endParaRPr lang="es-ES" sz="2400" dirty="0">
              <a:latin typeface="San Serif"/>
            </a:endParaRPr>
          </a:p>
          <a:p>
            <a:pPr marL="628650" lvl="0" indent="-514350" algn="just" fontAlgn="base">
              <a:buFont typeface="+mj-lt"/>
              <a:buAutoNum type="arabicPeriod"/>
            </a:pPr>
            <a:r>
              <a:rPr lang="es-ES" sz="2400" dirty="0">
                <a:latin typeface="San Serif"/>
              </a:rPr>
              <a:t>Construcción de expresiones regulares</a:t>
            </a:r>
            <a:endParaRPr lang="es-MX" sz="2400" dirty="0">
              <a:latin typeface="San Serif"/>
            </a:endParaRPr>
          </a:p>
        </p:txBody>
      </p:sp>
      <p:sp>
        <p:nvSpPr>
          <p:cNvPr id="62" name="Google Shape;62;p7"/>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a:t>Contenido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475499" y="4550229"/>
            <a:ext cx="8181805" cy="1057655"/>
          </a:xfrm>
          <a:prstGeom prst="rect">
            <a:avLst/>
          </a:prstGeom>
        </p:spPr>
        <p:txBody>
          <a:bodyPr spcFirstLastPara="1" vert="horz" lIns="91440" tIns="45720" rIns="91440" bIns="45720" rtlCol="0" anchor="b" anchorCtr="0">
            <a:normAutofit/>
          </a:bodyPr>
          <a:lstStyle/>
          <a:p>
            <a:pPr marL="0" lvl="0" indent="0">
              <a:lnSpc>
                <a:spcPct val="85000"/>
              </a:lnSpc>
              <a:spcBef>
                <a:spcPct val="0"/>
              </a:spcBef>
              <a:spcAft>
                <a:spcPts val="0"/>
              </a:spcAft>
              <a:buClr>
                <a:srgbClr val="000000"/>
              </a:buClr>
              <a:buSzPct val="100000"/>
            </a:pPr>
            <a:r>
              <a:rPr lang="en-US" sz="5200">
                <a:solidFill>
                  <a:schemeClr val="tx1">
                    <a:lumMod val="85000"/>
                    <a:lumOff val="15000"/>
                  </a:schemeClr>
                </a:solidFill>
              </a:rPr>
              <a:t>Introducción</a:t>
            </a:r>
          </a:p>
        </p:txBody>
      </p:sp>
      <p:pic>
        <p:nvPicPr>
          <p:cNvPr id="3" name="Picture 2" descr="Text, letter&#10;&#10;Description automatically generated">
            <a:extLst>
              <a:ext uri="{FF2B5EF4-FFF2-40B4-BE49-F238E27FC236}">
                <a16:creationId xmlns:a16="http://schemas.microsoft.com/office/drawing/2014/main" id="{100DE0A8-508E-448D-ADD4-2F21A7067402}"/>
              </a:ext>
            </a:extLst>
          </p:cNvPr>
          <p:cNvPicPr>
            <a:picLocks noChangeAspect="1"/>
          </p:cNvPicPr>
          <p:nvPr/>
        </p:nvPicPr>
        <p:blipFill>
          <a:blip r:embed="rId3"/>
          <a:stretch>
            <a:fillRect/>
          </a:stretch>
        </p:blipFill>
        <p:spPr>
          <a:xfrm>
            <a:off x="476593" y="1503516"/>
            <a:ext cx="2484588" cy="1875863"/>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sp>
        <p:nvSpPr>
          <p:cNvPr id="51" name="Rectangle 50">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8" descr="Expresiones regulares básicas - [forCode]">
            <a:extLst>
              <a:ext uri="{FF2B5EF4-FFF2-40B4-BE49-F238E27FC236}">
                <a16:creationId xmlns:a16="http://schemas.microsoft.com/office/drawing/2014/main" id="{A7438968-3204-4AEA-BF3A-EB320057828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324654" y="1829618"/>
            <a:ext cx="2484588" cy="1223659"/>
          </a:xfrm>
          <a:prstGeom prst="rect">
            <a:avLst/>
          </a:prstGeom>
        </p:spPr>
      </p:pic>
      <p:sp>
        <p:nvSpPr>
          <p:cNvPr id="53" name="Rectangle 52">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rain on a screen&#10;&#10;Description automatically generated with low confidence">
            <a:extLst>
              <a:ext uri="{FF2B5EF4-FFF2-40B4-BE49-F238E27FC236}">
                <a16:creationId xmlns:a16="http://schemas.microsoft.com/office/drawing/2014/main" id="{C07EEBF9-9E1D-4D0C-987D-CF4F3F0EC30F}"/>
              </a:ext>
            </a:extLst>
          </p:cNvPr>
          <p:cNvPicPr>
            <a:picLocks noChangeAspect="1"/>
          </p:cNvPicPr>
          <p:nvPr/>
        </p:nvPicPr>
        <p:blipFill>
          <a:blip r:embed="rId5"/>
          <a:stretch>
            <a:fillRect/>
          </a:stretch>
        </p:blipFill>
        <p:spPr>
          <a:xfrm>
            <a:off x="6172716" y="1609111"/>
            <a:ext cx="2484588" cy="1664673"/>
          </a:xfrm>
          <a:prstGeom prst="rect">
            <a:avLst/>
          </a:prstGeom>
        </p:spPr>
      </p:pic>
      <p:cxnSp>
        <p:nvCxnSpPr>
          <p:cNvPr id="55" name="Straight Connector 54">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56">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58">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323526" y="2060572"/>
            <a:ext cx="8352930" cy="1499861"/>
          </a:xfrm>
          <a:prstGeom prst="rect">
            <a:avLst/>
          </a:prstGeom>
          <a:noFill/>
          <a:ln>
            <a:noFill/>
          </a:ln>
        </p:spPr>
        <p:txBody>
          <a:bodyPr spcFirstLastPara="1" wrap="square" lIns="45700" tIns="45700" rIns="45700" bIns="45700" anchor="t" anchorCtr="0">
            <a:normAutofit lnSpcReduction="10000"/>
          </a:bodyPr>
          <a:lstStyle/>
          <a:p>
            <a:pPr marL="179388" lvl="0" indent="-1588" algn="just">
              <a:spcBef>
                <a:spcPts val="0"/>
              </a:spcBef>
              <a:buSzPts val="2800"/>
              <a:buNone/>
            </a:pPr>
            <a:r>
              <a:rPr lang="es-MX" sz="3200" dirty="0">
                <a:latin typeface="San Serif"/>
              </a:rPr>
              <a:t>Son </a:t>
            </a:r>
            <a:r>
              <a:rPr lang="es-ES" sz="3200" dirty="0">
                <a:latin typeface="San Serif"/>
              </a:rPr>
              <a:t>patrones que se utilizan para hacer coincidir combinaciones de caracteres en cadenas de texto.</a:t>
            </a:r>
            <a:endParaRPr lang="es-MX" sz="3200" dirty="0">
              <a:latin typeface="San Serif"/>
            </a:endParaRPr>
          </a:p>
          <a:p>
            <a:pPr marL="342900" lvl="0" indent="-165100" algn="l" rtl="0">
              <a:lnSpc>
                <a:spcPct val="100000"/>
              </a:lnSpc>
              <a:spcBef>
                <a:spcPts val="0"/>
              </a:spcBef>
              <a:spcAft>
                <a:spcPts val="0"/>
              </a:spcAft>
              <a:buClr>
                <a:srgbClr val="000000"/>
              </a:buClr>
              <a:buSzPts val="2800"/>
              <a:buNone/>
            </a:pPr>
            <a:endParaRPr sz="3200" dirty="0"/>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pic>
        <p:nvPicPr>
          <p:cNvPr id="3" name="Picture 2" descr="Diagram&#10;&#10;Description automatically generated with medium confidence">
            <a:extLst>
              <a:ext uri="{FF2B5EF4-FFF2-40B4-BE49-F238E27FC236}">
                <a16:creationId xmlns:a16="http://schemas.microsoft.com/office/drawing/2014/main" id="{986E1500-639C-4EAB-B178-2111E458B46B}"/>
              </a:ext>
            </a:extLst>
          </p:cNvPr>
          <p:cNvPicPr>
            <a:picLocks noChangeAspect="1"/>
          </p:cNvPicPr>
          <p:nvPr/>
        </p:nvPicPr>
        <p:blipFill>
          <a:blip r:embed="rId3"/>
          <a:stretch>
            <a:fillRect/>
          </a:stretch>
        </p:blipFill>
        <p:spPr>
          <a:xfrm>
            <a:off x="5574357" y="3429000"/>
            <a:ext cx="2563803" cy="2563803"/>
          </a:xfrm>
          <a:prstGeom prst="rect">
            <a:avLst/>
          </a:prstGeom>
        </p:spPr>
      </p:pic>
      <p:pic>
        <p:nvPicPr>
          <p:cNvPr id="6" name="Picture 5" descr="A picture containing text, outdoor, sign, dark&#10;&#10;Description automatically generated">
            <a:extLst>
              <a:ext uri="{FF2B5EF4-FFF2-40B4-BE49-F238E27FC236}">
                <a16:creationId xmlns:a16="http://schemas.microsoft.com/office/drawing/2014/main" id="{CB223F45-B3AF-4886-A64A-C55709CF5926}"/>
              </a:ext>
            </a:extLst>
          </p:cNvPr>
          <p:cNvPicPr>
            <a:picLocks noChangeAspect="1"/>
          </p:cNvPicPr>
          <p:nvPr/>
        </p:nvPicPr>
        <p:blipFill>
          <a:blip r:embed="rId4"/>
          <a:stretch>
            <a:fillRect/>
          </a:stretch>
        </p:blipFill>
        <p:spPr>
          <a:xfrm>
            <a:off x="1249250" y="3172867"/>
            <a:ext cx="3399383" cy="3399383"/>
          </a:xfrm>
          <a:prstGeom prst="rect">
            <a:avLst/>
          </a:prstGeom>
        </p:spPr>
      </p:pic>
    </p:spTree>
    <p:extLst>
      <p:ext uri="{BB962C8B-B14F-4D97-AF65-F5344CB8AC3E}">
        <p14:creationId xmlns:p14="http://schemas.microsoft.com/office/powerpoint/2010/main" val="406757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6" name="Google Shape;37;p3">
            <a:extLst>
              <a:ext uri="{FF2B5EF4-FFF2-40B4-BE49-F238E27FC236}">
                <a16:creationId xmlns:a16="http://schemas.microsoft.com/office/drawing/2014/main" id="{EDB6D980-6AF4-46F0-880E-E00F65CE5D1A}"/>
              </a:ext>
            </a:extLst>
          </p:cNvPr>
          <p:cNvSpPr txBox="1">
            <a:spLocks noGrp="1"/>
          </p:cNvSpPr>
          <p:nvPr>
            <p:ph type="body" idx="1"/>
          </p:nvPr>
        </p:nvSpPr>
        <p:spPr>
          <a:xfrm>
            <a:off x="228599" y="1863090"/>
            <a:ext cx="8591873" cy="4149090"/>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pPr>
            <a:r>
              <a:rPr lang="es-ES" sz="2200" dirty="0">
                <a:latin typeface="San Serif"/>
              </a:rPr>
              <a:t>Pueden incluir patrones de coincidencia literal, de repetición, de composición, de ramificación, y otras sofisticadas reglas de reconocimiento de texto. </a:t>
            </a:r>
          </a:p>
          <a:p>
            <a:pPr marL="177800" lvl="0" indent="0" algn="just">
              <a:spcBef>
                <a:spcPts val="0"/>
              </a:spcBef>
              <a:buSzPts val="2800"/>
              <a:buNone/>
            </a:pPr>
            <a:endParaRPr lang="es-ES" sz="2200" dirty="0">
              <a:latin typeface="San Serif"/>
            </a:endParaRPr>
          </a:p>
          <a:p>
            <a:pPr marL="635000" lvl="0" indent="-457200" algn="just">
              <a:spcBef>
                <a:spcPts val="0"/>
              </a:spcBef>
              <a:buSzPts val="2800"/>
              <a:buFont typeface="Wingdings" panose="05000000000000000000" pitchFamily="2" charset="2"/>
              <a:buChar char="ü"/>
            </a:pPr>
            <a:r>
              <a:rPr lang="es-ES" sz="2200" dirty="0">
                <a:latin typeface="San Serif"/>
              </a:rPr>
              <a:t>Deberían formar parte del arsenal de cualquier buen programador. Pueden ahorrarnos muchas líneas de código.</a:t>
            </a:r>
          </a:p>
          <a:p>
            <a:pPr marL="177800" lvl="0" indent="0" algn="just">
              <a:spcBef>
                <a:spcPts val="0"/>
              </a:spcBef>
              <a:buSzPts val="2800"/>
              <a:buNone/>
            </a:pPr>
            <a:endParaRPr lang="es-ES" sz="2200" dirty="0">
              <a:latin typeface="San Serif"/>
            </a:endParaRPr>
          </a:p>
          <a:p>
            <a:pPr marL="635000" lvl="0" indent="-457200" algn="just">
              <a:spcBef>
                <a:spcPts val="0"/>
              </a:spcBef>
              <a:buSzPts val="2800"/>
              <a:buFont typeface="Wingdings" panose="05000000000000000000" pitchFamily="2" charset="2"/>
              <a:buChar char="ü"/>
            </a:pPr>
            <a:r>
              <a:rPr lang="es-ES" sz="2200" dirty="0">
                <a:latin typeface="San Serif"/>
              </a:rPr>
              <a:t>Permiten filtrar textos para encontrar coincidencias, extraer partes específicas de un texto, comprobar la validez de fechas, documentos de identidad o contraseñas. Se pueden utilizar para reemplazar texto con unas características concretas por otro, y muchos más usos.</a:t>
            </a:r>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spTree>
    <p:extLst>
      <p:ext uri="{BB962C8B-B14F-4D97-AF65-F5344CB8AC3E}">
        <p14:creationId xmlns:p14="http://schemas.microsoft.com/office/powerpoint/2010/main" val="343281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228599" y="1863090"/>
            <a:ext cx="8591873" cy="4149090"/>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pPr>
            <a:r>
              <a:rPr lang="es-ES" sz="2400" dirty="0">
                <a:latin typeface="San Serif"/>
              </a:rPr>
              <a:t>Son omnipresentes: JavaScript, Ruby, Python, Java, etc., en línea de comandos como grep y </a:t>
            </a:r>
            <a:r>
              <a:rPr lang="es-ES" sz="2400" dirty="0" err="1">
                <a:latin typeface="San Serif"/>
              </a:rPr>
              <a:t>find</a:t>
            </a:r>
            <a:r>
              <a:rPr lang="es-ES" sz="2400" dirty="0">
                <a:latin typeface="San Serif"/>
              </a:rPr>
              <a:t>, y </a:t>
            </a:r>
            <a:r>
              <a:rPr lang="es-ES" sz="2400" dirty="0" err="1">
                <a:latin typeface="San Serif"/>
              </a:rPr>
              <a:t>Atom</a:t>
            </a:r>
            <a:r>
              <a:rPr lang="es-ES" sz="2400" dirty="0">
                <a:latin typeface="San Serif"/>
              </a:rPr>
              <a:t> o </a:t>
            </a:r>
            <a:r>
              <a:rPr lang="es-ES" sz="2400" dirty="0" err="1">
                <a:latin typeface="San Serif"/>
              </a:rPr>
              <a:t>VSCode</a:t>
            </a:r>
            <a:r>
              <a:rPr lang="es-ES" sz="2400" dirty="0">
                <a:latin typeface="San Serif"/>
              </a:rPr>
              <a:t> para realizar búsquedas avanzadas.</a:t>
            </a:r>
          </a:p>
          <a:p>
            <a:pPr marL="635000" lvl="0" indent="-457200" algn="just">
              <a:spcBef>
                <a:spcPts val="0"/>
              </a:spcBef>
              <a:buSzPts val="2800"/>
              <a:buFont typeface="Wingdings" panose="05000000000000000000" pitchFamily="2" charset="2"/>
              <a:buChar char="ü"/>
            </a:pPr>
            <a:endParaRPr lang="es-ES" sz="2400" dirty="0">
              <a:latin typeface="San Serif"/>
            </a:endParaRPr>
          </a:p>
          <a:p>
            <a:pPr marL="635000" lvl="0" indent="-457200" algn="just">
              <a:spcBef>
                <a:spcPts val="0"/>
              </a:spcBef>
              <a:buSzPts val="2800"/>
              <a:buFont typeface="Wingdings" panose="05000000000000000000" pitchFamily="2" charset="2"/>
              <a:buChar char="ü"/>
            </a:pPr>
            <a:r>
              <a:rPr lang="es-ES" sz="2400" dirty="0">
                <a:latin typeface="San Serif"/>
              </a:rPr>
              <a:t>Curva de aprendizaje difícil. Pueden ser difíciles de dominar y muy complejas de leer y entender si no se escriben con cuidado.</a:t>
            </a:r>
          </a:p>
          <a:p>
            <a:pPr marL="177800" lvl="0" indent="0" algn="just">
              <a:spcBef>
                <a:spcPts val="0"/>
              </a:spcBef>
              <a:buSzPts val="2800"/>
              <a:buNone/>
            </a:pPr>
            <a:endParaRPr lang="es-ES" sz="2400" dirty="0">
              <a:latin typeface="San Serif"/>
            </a:endParaRPr>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pic>
        <p:nvPicPr>
          <p:cNvPr id="4" name="Picture 3">
            <a:extLst>
              <a:ext uri="{FF2B5EF4-FFF2-40B4-BE49-F238E27FC236}">
                <a16:creationId xmlns:a16="http://schemas.microsoft.com/office/drawing/2014/main" id="{4EF55030-96FE-495F-8A3F-9CBF82C407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1" y="5143500"/>
            <a:ext cx="6972300" cy="1200150"/>
          </a:xfrm>
          <a:prstGeom prst="rect">
            <a:avLst/>
          </a:prstGeom>
          <a:noFill/>
          <a:ln>
            <a:noFill/>
          </a:ln>
        </p:spPr>
      </p:pic>
    </p:spTree>
    <p:extLst>
      <p:ext uri="{BB962C8B-B14F-4D97-AF65-F5344CB8AC3E}">
        <p14:creationId xmlns:p14="http://schemas.microsoft.com/office/powerpoint/2010/main" val="12195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3100">
                <a:solidFill>
                  <a:srgbClr val="FFFFFF"/>
                </a:solidFill>
              </a:rPr>
              <a:t>Grupos de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85248" y="475753"/>
            <a:ext cx="5389475" cy="5646208"/>
          </a:xfrm>
          <a:prstGeom prst="rect">
            <a:avLst/>
          </a:prstGeom>
        </p:spPr>
        <p:txBody>
          <a:bodyPr spcFirstLastPara="1" vert="horz" lIns="0" tIns="45720" rIns="0" bIns="45720" rtlCol="0" anchor="ctr" anchorCtr="0">
            <a:normAutofit/>
          </a:bodyPr>
          <a:lstStyle/>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BRE</a:t>
            </a:r>
            <a:r>
              <a:rPr lang="en-US" dirty="0"/>
              <a:t> (</a:t>
            </a:r>
            <a:r>
              <a:rPr lang="en-US" i="1" dirty="0"/>
              <a:t>Basic Regular Expression</a:t>
            </a:r>
            <a:r>
              <a:rPr lang="en-US" dirty="0"/>
              <a:t>): Las </a:t>
            </a:r>
            <a:r>
              <a:rPr lang="en-US" dirty="0" err="1"/>
              <a:t>expresiones</a:t>
            </a:r>
            <a:r>
              <a:rPr lang="en-US" dirty="0"/>
              <a:t> </a:t>
            </a:r>
            <a:r>
              <a:rPr lang="en-US" dirty="0" err="1"/>
              <a:t>regulares</a:t>
            </a:r>
            <a:r>
              <a:rPr lang="en-US" dirty="0"/>
              <a:t> </a:t>
            </a:r>
            <a:r>
              <a:rPr lang="en-US" dirty="0" err="1"/>
              <a:t>básicas</a:t>
            </a:r>
            <a:r>
              <a:rPr lang="en-US" dirty="0"/>
              <a:t>, </a:t>
            </a:r>
            <a:r>
              <a:rPr lang="en-US" dirty="0" err="1"/>
              <a:t>estándar</a:t>
            </a:r>
            <a:r>
              <a:rPr lang="en-US" dirty="0"/>
              <a:t> POSIX.</a:t>
            </a:r>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ERE</a:t>
            </a:r>
            <a:r>
              <a:rPr lang="en-US" dirty="0"/>
              <a:t> (</a:t>
            </a:r>
            <a:r>
              <a:rPr lang="en-US" i="1" dirty="0"/>
              <a:t>Extended Regular Expression</a:t>
            </a:r>
            <a:r>
              <a:rPr lang="en-US" dirty="0"/>
              <a:t>): Las </a:t>
            </a:r>
            <a:r>
              <a:rPr lang="en-US" dirty="0" err="1"/>
              <a:t>expresiones</a:t>
            </a:r>
            <a:r>
              <a:rPr lang="en-US" dirty="0"/>
              <a:t> </a:t>
            </a:r>
            <a:r>
              <a:rPr lang="en-US" dirty="0" err="1"/>
              <a:t>regulares</a:t>
            </a:r>
            <a:r>
              <a:rPr lang="en-US" dirty="0"/>
              <a:t> </a:t>
            </a:r>
            <a:r>
              <a:rPr lang="en-US" dirty="0" err="1"/>
              <a:t>extendidas</a:t>
            </a:r>
            <a:r>
              <a:rPr lang="en-US" dirty="0"/>
              <a:t>, </a:t>
            </a:r>
            <a:r>
              <a:rPr lang="en-US" dirty="0" err="1"/>
              <a:t>también</a:t>
            </a:r>
            <a:r>
              <a:rPr lang="en-US" dirty="0"/>
              <a:t> </a:t>
            </a:r>
            <a:r>
              <a:rPr lang="en-US" dirty="0" err="1"/>
              <a:t>estándar</a:t>
            </a:r>
            <a:r>
              <a:rPr lang="en-US" dirty="0"/>
              <a:t> POSIX.</a:t>
            </a:r>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PCRE</a:t>
            </a:r>
            <a:r>
              <a:rPr lang="en-US" dirty="0"/>
              <a:t> (</a:t>
            </a:r>
            <a:r>
              <a:rPr lang="en-US" i="1" dirty="0"/>
              <a:t>Perl Compatible Regular Expression</a:t>
            </a:r>
            <a:r>
              <a:rPr lang="en-US" dirty="0"/>
              <a:t>): Las </a:t>
            </a:r>
            <a:r>
              <a:rPr lang="en-US" dirty="0" err="1"/>
              <a:t>expresiones</a:t>
            </a:r>
            <a:r>
              <a:rPr lang="en-US" dirty="0"/>
              <a:t> </a:t>
            </a:r>
            <a:r>
              <a:rPr lang="en-US" dirty="0" err="1"/>
              <a:t>regulares</a:t>
            </a:r>
            <a:r>
              <a:rPr lang="en-US" dirty="0"/>
              <a:t> compatibles con Perl son la </a:t>
            </a:r>
            <a:r>
              <a:rPr lang="en-US" dirty="0" err="1"/>
              <a:t>implementación</a:t>
            </a:r>
            <a:r>
              <a:rPr lang="en-US" dirty="0"/>
              <a:t> de las regex para </a:t>
            </a:r>
            <a:r>
              <a:rPr lang="en-US" dirty="0" err="1"/>
              <a:t>el</a:t>
            </a:r>
            <a:r>
              <a:rPr lang="en-US" dirty="0"/>
              <a:t> </a:t>
            </a:r>
            <a:r>
              <a:rPr lang="en-US" dirty="0" err="1"/>
              <a:t>lenguaje</a:t>
            </a:r>
            <a:r>
              <a:rPr lang="en-US" dirty="0"/>
              <a:t> de </a:t>
            </a:r>
            <a:r>
              <a:rPr lang="en-US" dirty="0" err="1"/>
              <a:t>programación</a:t>
            </a:r>
            <a:r>
              <a:rPr lang="en-US" dirty="0"/>
              <a:t> </a:t>
            </a:r>
            <a:r>
              <a:rPr lang="en-US" dirty="0" err="1"/>
              <a:t>perl</a:t>
            </a:r>
            <a:endParaRPr lang="en-US" dirty="0"/>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endParaRPr lang="en-US" dirty="0"/>
          </a:p>
          <a:p>
            <a:pPr marL="0" indent="0" algn="just">
              <a:lnSpc>
                <a:spcPct val="90000"/>
              </a:lnSpc>
              <a:spcBef>
                <a:spcPts val="0"/>
              </a:spcBef>
              <a:spcAft>
                <a:spcPts val="600"/>
              </a:spcAft>
              <a:buClr>
                <a:schemeClr val="accent1"/>
              </a:buClr>
              <a:buSzPts val="2800"/>
              <a:buFont typeface="Calibri" panose="020F0502020204030204" pitchFamily="34" charset="0"/>
              <a:buNone/>
            </a:pPr>
            <a:r>
              <a:rPr lang="en-US" dirty="0">
                <a:effectLst/>
              </a:rPr>
              <a:t>El </a:t>
            </a:r>
            <a:r>
              <a:rPr lang="en-US" dirty="0" err="1">
                <a:effectLst/>
              </a:rPr>
              <a:t>módulo</a:t>
            </a:r>
            <a:r>
              <a:rPr lang="en-US" dirty="0">
                <a:effectLst/>
              </a:rPr>
              <a:t> </a:t>
            </a:r>
            <a:r>
              <a:rPr lang="en-US" dirty="0" err="1">
                <a:effectLst/>
              </a:rPr>
              <a:t>estándar</a:t>
            </a:r>
            <a:r>
              <a:rPr lang="en-US" dirty="0">
                <a:effectLst/>
              </a:rPr>
              <a:t> de Python para </a:t>
            </a:r>
            <a:r>
              <a:rPr lang="en-US" dirty="0" err="1">
                <a:effectLst/>
              </a:rPr>
              <a:t>expresiones</a:t>
            </a:r>
            <a:r>
              <a:rPr lang="en-US" dirty="0">
                <a:effectLst/>
              </a:rPr>
              <a:t> </a:t>
            </a:r>
            <a:r>
              <a:rPr lang="en-US" dirty="0" err="1">
                <a:effectLst/>
              </a:rPr>
              <a:t>regulares</a:t>
            </a:r>
            <a:r>
              <a:rPr lang="en-US" dirty="0">
                <a:effectLst/>
              </a:rPr>
              <a:t> – re – solo </a:t>
            </a:r>
            <a:r>
              <a:rPr lang="en-US" dirty="0" err="1">
                <a:effectLst/>
              </a:rPr>
              <a:t>admite</a:t>
            </a:r>
            <a:r>
              <a:rPr lang="en-US" dirty="0">
                <a:effectLst/>
              </a:rPr>
              <a:t> </a:t>
            </a:r>
            <a:r>
              <a:rPr lang="en-US" dirty="0" err="1">
                <a:effectLst/>
              </a:rPr>
              <a:t>expresiones</a:t>
            </a:r>
            <a:r>
              <a:rPr lang="en-US" dirty="0">
                <a:effectLst/>
              </a:rPr>
              <a:t> </a:t>
            </a:r>
            <a:r>
              <a:rPr lang="en-US" dirty="0" err="1">
                <a:effectLst/>
              </a:rPr>
              <a:t>regulares</a:t>
            </a:r>
            <a:r>
              <a:rPr lang="en-US" dirty="0">
                <a:effectLst/>
              </a:rPr>
              <a:t> al </a:t>
            </a:r>
            <a:r>
              <a:rPr lang="en-US" dirty="0" err="1">
                <a:effectLst/>
              </a:rPr>
              <a:t>estilo</a:t>
            </a:r>
            <a:r>
              <a:rPr lang="en-US" dirty="0">
                <a:effectLst/>
              </a:rPr>
              <a:t> Perl. Hay un </a:t>
            </a:r>
            <a:r>
              <a:rPr lang="en-US" dirty="0" err="1">
                <a:effectLst/>
              </a:rPr>
              <a:t>esfuerzo</a:t>
            </a:r>
            <a:r>
              <a:rPr lang="en-US" dirty="0">
                <a:effectLst/>
              </a:rPr>
              <a:t> por </a:t>
            </a:r>
            <a:r>
              <a:rPr lang="en-US" dirty="0" err="1">
                <a:effectLst/>
              </a:rPr>
              <a:t>escribir</a:t>
            </a:r>
            <a:r>
              <a:rPr lang="en-US" dirty="0">
                <a:effectLst/>
              </a:rPr>
              <a:t> un nuevo </a:t>
            </a:r>
            <a:r>
              <a:rPr lang="en-US" dirty="0" err="1">
                <a:effectLst/>
              </a:rPr>
              <a:t>módulo</a:t>
            </a:r>
            <a:r>
              <a:rPr lang="en-US" dirty="0">
                <a:effectLst/>
              </a:rPr>
              <a:t> de </a:t>
            </a:r>
            <a:r>
              <a:rPr lang="en-US" dirty="0" err="1">
                <a:effectLst/>
              </a:rPr>
              <a:t>expresiones</a:t>
            </a:r>
            <a:r>
              <a:rPr lang="en-US" dirty="0">
                <a:effectLst/>
              </a:rPr>
              <a:t> </a:t>
            </a:r>
            <a:r>
              <a:rPr lang="en-US" dirty="0" err="1">
                <a:effectLst/>
              </a:rPr>
              <a:t>regulares</a:t>
            </a:r>
            <a:r>
              <a:rPr lang="en-US" dirty="0">
                <a:effectLst/>
              </a:rPr>
              <a:t> con </a:t>
            </a:r>
            <a:r>
              <a:rPr lang="en-US" dirty="0" err="1">
                <a:effectLst/>
              </a:rPr>
              <a:t>mejor</a:t>
            </a:r>
            <a:r>
              <a:rPr lang="en-US" dirty="0">
                <a:effectLst/>
              </a:rPr>
              <a:t> </a:t>
            </a:r>
            <a:r>
              <a:rPr lang="en-US" dirty="0" err="1">
                <a:effectLst/>
              </a:rPr>
              <a:t>soporte</a:t>
            </a:r>
            <a:r>
              <a:rPr lang="en-US" dirty="0">
                <a:effectLst/>
              </a:rPr>
              <a:t> de </a:t>
            </a:r>
            <a:r>
              <a:rPr lang="en-US" dirty="0" err="1">
                <a:effectLst/>
              </a:rPr>
              <a:t>estilo</a:t>
            </a:r>
            <a:r>
              <a:rPr lang="en-US" dirty="0">
                <a:effectLst/>
              </a:rPr>
              <a:t> POSIX </a:t>
            </a:r>
            <a:r>
              <a:rPr lang="en-US" dirty="0" err="1">
                <a:effectLst/>
              </a:rPr>
              <a:t>en</a:t>
            </a:r>
            <a:endParaRPr lang="en-US" dirty="0">
              <a:effectLst/>
            </a:endParaRPr>
          </a:p>
          <a:p>
            <a:pPr marL="0" indent="0" algn="just">
              <a:lnSpc>
                <a:spcPct val="90000"/>
              </a:lnSpc>
              <a:spcBef>
                <a:spcPts val="0"/>
              </a:spcBef>
              <a:spcAft>
                <a:spcPts val="600"/>
              </a:spcAft>
              <a:buClr>
                <a:schemeClr val="accent1"/>
              </a:buClr>
              <a:buSzPts val="2800"/>
              <a:buFont typeface="Calibri" panose="020F0502020204030204" pitchFamily="34" charset="0"/>
              <a:buNone/>
            </a:pPr>
            <a:r>
              <a:rPr lang="en-US" dirty="0">
                <a:effectLst/>
              </a:rPr>
              <a:t> </a:t>
            </a:r>
            <a:r>
              <a:rPr lang="en-US" u="sng" dirty="0">
                <a:effectLst/>
                <a:hlinkClick r:id="rId3"/>
              </a:rPr>
              <a:t>https://pypi.python.org/pypi/regex</a:t>
            </a:r>
            <a:r>
              <a:rPr lang="en-US" dirty="0">
                <a:effectLst/>
              </a:rPr>
              <a:t>.</a:t>
            </a:r>
          </a:p>
        </p:txBody>
      </p:sp>
    </p:spTree>
    <p:extLst>
      <p:ext uri="{BB962C8B-B14F-4D97-AF65-F5344CB8AC3E}">
        <p14:creationId xmlns:p14="http://schemas.microsoft.com/office/powerpoint/2010/main" val="215348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470263" y="576350"/>
            <a:ext cx="8294914" cy="3981796"/>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Literales</a:t>
            </a:r>
            <a:r>
              <a:rPr lang="en-US" sz="2400"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Cualquier</a:t>
            </a:r>
            <a:r>
              <a:rPr lang="en-US" sz="2400" dirty="0"/>
              <a:t> </a:t>
            </a:r>
            <a:r>
              <a:rPr lang="en-US" sz="2400" dirty="0" err="1"/>
              <a:t>carácter</a:t>
            </a:r>
            <a:r>
              <a:rPr lang="en-US" sz="2400" dirty="0"/>
              <a:t> se </a:t>
            </a:r>
            <a:r>
              <a:rPr lang="en-US" sz="2400" dirty="0" err="1"/>
              <a:t>encuentra</a:t>
            </a:r>
            <a:r>
              <a:rPr lang="en-US" sz="2400" dirty="0"/>
              <a:t> a </a:t>
            </a:r>
            <a:r>
              <a:rPr lang="en-US" sz="2400" dirty="0" err="1"/>
              <a:t>sí</a:t>
            </a:r>
            <a:r>
              <a:rPr lang="en-US" sz="2400" dirty="0"/>
              <a:t> </a:t>
            </a:r>
            <a:r>
              <a:rPr lang="en-US" sz="2400" dirty="0" err="1"/>
              <a:t>mismo</a:t>
            </a:r>
            <a:r>
              <a:rPr lang="en-US" sz="2400" dirty="0"/>
              <a:t>, a </a:t>
            </a:r>
            <a:r>
              <a:rPr lang="en-US" sz="2400" dirty="0" err="1"/>
              <a:t>menos</a:t>
            </a:r>
            <a:r>
              <a:rPr lang="en-US" sz="2400" dirty="0"/>
              <a:t> que se </a:t>
            </a:r>
            <a:r>
              <a:rPr lang="en-US" sz="2400" dirty="0" err="1"/>
              <a:t>trate</a:t>
            </a:r>
            <a:r>
              <a:rPr lang="en-US" sz="2400" dirty="0"/>
              <a:t> de un </a:t>
            </a:r>
            <a:r>
              <a:rPr lang="en-US" sz="2400" dirty="0" err="1"/>
              <a:t>metacaracter</a:t>
            </a:r>
            <a:r>
              <a:rPr lang="en-US" sz="2400" dirty="0"/>
              <a:t> con </a:t>
            </a:r>
            <a:r>
              <a:rPr lang="en-US" sz="2400" dirty="0" err="1"/>
              <a:t>significado</a:t>
            </a:r>
            <a:r>
              <a:rPr lang="en-US" sz="2400" dirty="0"/>
              <a:t> especial.</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Una </a:t>
            </a:r>
            <a:r>
              <a:rPr lang="en-US" sz="2400" dirty="0" err="1"/>
              <a:t>serie</a:t>
            </a:r>
            <a:r>
              <a:rPr lang="en-US" sz="2400" dirty="0"/>
              <a:t> de </a:t>
            </a:r>
            <a:r>
              <a:rPr lang="en-US" sz="2400" dirty="0" err="1"/>
              <a:t>caracteres</a:t>
            </a:r>
            <a:r>
              <a:rPr lang="en-US" sz="2400" dirty="0"/>
              <a:t> </a:t>
            </a:r>
            <a:r>
              <a:rPr lang="en-US" sz="2400" dirty="0" err="1"/>
              <a:t>encuentra</a:t>
            </a:r>
            <a:r>
              <a:rPr lang="en-US" sz="2400" dirty="0"/>
              <a:t> </a:t>
            </a:r>
            <a:r>
              <a:rPr lang="en-US" sz="2400" dirty="0" err="1"/>
              <a:t>esa</a:t>
            </a:r>
            <a:r>
              <a:rPr lang="en-US" sz="2400" dirty="0"/>
              <a:t> </a:t>
            </a:r>
            <a:r>
              <a:rPr lang="en-US" sz="2400" dirty="0" err="1"/>
              <a:t>misma</a:t>
            </a:r>
            <a:r>
              <a:rPr lang="en-US" sz="2400" dirty="0"/>
              <a:t> </a:t>
            </a:r>
            <a:r>
              <a:rPr lang="en-US" sz="2400" dirty="0" err="1"/>
              <a:t>serie</a:t>
            </a:r>
            <a:r>
              <a:rPr lang="en-US" sz="2400" dirty="0"/>
              <a:t> </a:t>
            </a:r>
            <a:r>
              <a:rPr lang="en-US" sz="2400" dirty="0" err="1"/>
              <a:t>en</a:t>
            </a:r>
            <a:r>
              <a:rPr lang="en-US" sz="2400" dirty="0"/>
              <a:t> </a:t>
            </a:r>
            <a:r>
              <a:rPr lang="en-US" sz="2400" dirty="0" err="1"/>
              <a:t>el</a:t>
            </a:r>
            <a:r>
              <a:rPr lang="en-US" sz="2400" dirty="0"/>
              <a:t> </a:t>
            </a:r>
            <a:r>
              <a:rPr lang="en-US" sz="2400" dirty="0" err="1"/>
              <a:t>texto</a:t>
            </a:r>
            <a:r>
              <a:rPr lang="en-US" sz="2400" dirty="0"/>
              <a:t> de entrada, por </a:t>
            </a:r>
            <a:r>
              <a:rPr lang="en-US" sz="2400" dirty="0" err="1"/>
              <a:t>ejemplo</a:t>
            </a:r>
            <a:r>
              <a:rPr lang="en-US" sz="2400" dirty="0"/>
              <a:t>, / ser / </a:t>
            </a:r>
            <a:r>
              <a:rPr lang="en-US" sz="2400" dirty="0" err="1"/>
              <a:t>encontrará</a:t>
            </a:r>
            <a:r>
              <a:rPr lang="en-US" sz="2400" dirty="0"/>
              <a:t> </a:t>
            </a:r>
            <a:r>
              <a:rPr lang="en-US" sz="2400" dirty="0" err="1"/>
              <a:t>todas</a:t>
            </a:r>
            <a:r>
              <a:rPr lang="en-US" sz="2400" dirty="0"/>
              <a:t> las </a:t>
            </a:r>
            <a:r>
              <a:rPr lang="en-US" sz="2400" dirty="0" err="1"/>
              <a:t>apariciones</a:t>
            </a:r>
            <a:r>
              <a:rPr lang="en-US" sz="2400" dirty="0"/>
              <a:t> de “ser” </a:t>
            </a:r>
            <a:r>
              <a:rPr lang="en-US" sz="2400" dirty="0" err="1"/>
              <a:t>en</a:t>
            </a:r>
            <a:r>
              <a:rPr lang="en-US" sz="2400" dirty="0"/>
              <a:t> </a:t>
            </a:r>
            <a:r>
              <a:rPr lang="en-US" sz="2400" dirty="0" err="1"/>
              <a:t>el</a:t>
            </a:r>
            <a:r>
              <a:rPr lang="en-US" sz="2400" dirty="0"/>
              <a:t> </a:t>
            </a:r>
            <a:r>
              <a:rPr lang="en-US" sz="2400" dirty="0" err="1"/>
              <a:t>texto</a:t>
            </a:r>
            <a:r>
              <a:rPr lang="en-US" sz="2400" dirty="0"/>
              <a:t> que </a:t>
            </a:r>
            <a:r>
              <a:rPr lang="en-US" sz="2400" dirty="0" err="1"/>
              <a:t>procesamos</a:t>
            </a:r>
            <a:r>
              <a:rPr lang="en-US" sz="2400" dirty="0"/>
              <a:t> (</a:t>
            </a:r>
            <a:r>
              <a:rPr lang="en-US" sz="2400" b="1" i="1" dirty="0"/>
              <a:t>ser</a:t>
            </a:r>
            <a:r>
              <a:rPr lang="en-US" sz="2400" i="1" dirty="0"/>
              <a:t>, o no </a:t>
            </a:r>
            <a:r>
              <a:rPr lang="en-US" sz="2400" b="1" i="1" dirty="0"/>
              <a:t>ser</a:t>
            </a:r>
            <a:r>
              <a:rPr lang="en-US" sz="2400" dirty="0"/>
              <a:t>).</a:t>
            </a:r>
          </a:p>
        </p:txBody>
      </p:sp>
      <p:sp>
        <p:nvSpPr>
          <p:cNvPr id="53"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9700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Blanco">
  <a:themeElements>
    <a:clrScheme name="Blanco">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281</TotalTime>
  <Words>2472</Words>
  <Application>Microsoft Office PowerPoint</Application>
  <PresentationFormat>On-screen Show (4:3)</PresentationFormat>
  <Paragraphs>219</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Agency FB</vt:lpstr>
      <vt:lpstr>Arial</vt:lpstr>
      <vt:lpstr>Calibri</vt:lpstr>
      <vt:lpstr>Calibri Light</vt:lpstr>
      <vt:lpstr>Courier New</vt:lpstr>
      <vt:lpstr>San Serif</vt:lpstr>
      <vt:lpstr>Wingdings</vt:lpstr>
      <vt:lpstr>Retrospect</vt:lpstr>
      <vt:lpstr>PowerPoint Presentation</vt:lpstr>
      <vt:lpstr>Objetivo</vt:lpstr>
      <vt:lpstr>Contenido</vt:lpstr>
      <vt:lpstr>Introducción</vt:lpstr>
      <vt:lpstr>Expresiones regulares (regular expression, regex o regexp)</vt:lpstr>
      <vt:lpstr>Expresiones regulares (regular expression, regex o regexp)</vt:lpstr>
      <vt:lpstr>Expresiones regulares (regular expression, regex o regexp)</vt:lpstr>
      <vt:lpstr>Grupos de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Expresiones regulares con Python</vt:lpstr>
      <vt:lpstr>Tarea</vt:lpstr>
      <vt:lpstr>Tarea</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 ENRIQUE ARGOTA VEGA</cp:lastModifiedBy>
  <cp:revision>26</cp:revision>
  <dcterms:modified xsi:type="dcterms:W3CDTF">2022-02-28T17:11:15Z</dcterms:modified>
</cp:coreProperties>
</file>