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56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D4A8F-319F-4BE2-BA5E-0BE537B0C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A2314A-DF8A-420A-95C4-9418A0EC9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AE5A30-C16D-4042-A3B4-23C3AB13D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43C8-4A0B-4F3A-942C-EF6C65E82C82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3069E5-9B82-45A0-8AC6-9EAD103B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800C1D-B20C-416B-890C-688C2FCF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2DA6-A13F-4234-9273-9401A602A4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29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2589F-3351-4B8B-90CC-8EC318BB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FDF76E-5CA8-48ED-8889-6D983C59D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80918A-A1EB-4008-962C-E4C387B7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43C8-4A0B-4F3A-942C-EF6C65E82C82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F78E23-C6BB-434F-8188-27AA038B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018727-62E6-4BC6-8D0B-EAE46DB3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2DA6-A13F-4234-9273-9401A602A4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75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B4B15E-DE18-4EED-923B-69390046E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78D001B-F7F2-4215-A480-7C3610C2B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1C0627-6F81-4466-953F-541B7E8D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43C8-4A0B-4F3A-942C-EF6C65E82C82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084FE9-9D3B-4D26-9391-465FB441F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EF91BC-4C0D-4C8B-8CCA-9C4D869D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2DA6-A13F-4234-9273-9401A602A4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44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44245-6059-4A84-A32F-83810508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E40738-A578-4F6C-A4B0-9A06EC01D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1D52B8-DF79-45A0-8BE0-5FFAC30F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43C8-4A0B-4F3A-942C-EF6C65E82C82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2F0540-B39E-4FF9-9728-F56DCBB9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D3A691-9E5A-452D-B1B7-3B7C8E39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2DA6-A13F-4234-9273-9401A602A4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27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D07AB-5E9F-4CC0-B64C-53B16CBAB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FFC9D8-092A-48AA-B373-DB0FE8508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25F2E4-7B6F-439C-84B4-8AD18634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43C8-4A0B-4F3A-942C-EF6C65E82C82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8AAF11-52FE-476E-9963-999E78A4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1D981A-DD0D-4D30-8690-BB6D2159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2DA6-A13F-4234-9273-9401A602A4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295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F83AB-104E-432E-9C6C-F3B4B772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131F0B-B325-4CF6-96B1-BA30493BF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78079D-D99D-44D7-BFD2-C21C408C3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92C44D-CD1A-40F9-8BF5-8BF225D6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43C8-4A0B-4F3A-942C-EF6C65E82C82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A49EEC-52C4-44C4-8654-D5F8F82F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6522F2-7C2A-4C5E-9BD7-753B8096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2DA6-A13F-4234-9273-9401A602A4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21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5732C-BE72-47B8-A547-B49F5D22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6B5147-088A-46DE-8DAC-AD168ADFD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B54B8A-A524-458E-BC8E-DB5CCFD5E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0AC7E87-8CCD-4DD7-BB83-8F0483262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B05259-A21E-42E8-A916-F777BFBA4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833151F-6C49-4CF1-AA35-CAEE6EC4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43C8-4A0B-4F3A-942C-EF6C65E82C82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E4EA85F-06A0-4338-B8D3-390179808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1F6A737-6832-4DD4-84E2-427AA5E1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2DA6-A13F-4234-9273-9401A602A4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2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685E6-BD33-4A9C-84CE-C53998088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3E391E-7A35-4F29-8F81-AF9D3783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43C8-4A0B-4F3A-942C-EF6C65E82C82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7634242-6C7E-43DB-A6D5-63F8641F0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E5D2B2-8DBA-43D3-8BB7-0E99C685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2DA6-A13F-4234-9273-9401A602A4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74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DF51385-B44E-4BDA-BCBE-6F40366E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43C8-4A0B-4F3A-942C-EF6C65E82C82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1369F53-8DC9-4D51-B3DF-4BC1332A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291D38-5341-4249-9B58-2F121951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2DA6-A13F-4234-9273-9401A602A4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69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62D43-40C2-4F2A-AD7C-64F03B1F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BE875E-139C-4F5D-8F0A-E6346D12E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A27D9D-84B6-4B50-A24C-DB143EF29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58A791-9137-4CFB-95C3-82208AF1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43C8-4A0B-4F3A-942C-EF6C65E82C82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B7717F-BA30-42E1-BDFF-21D12930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57B466-C77A-494D-A002-10FD6B13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2DA6-A13F-4234-9273-9401A602A4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06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23589-97C5-4794-AFFF-8B98C4B1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6EABA8C-F815-4B64-AA82-72AE60D5B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9C7FB2-904E-4F00-8F04-CA4C1539E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B69C2C-A4AA-4D70-839A-BFEBD220D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43C8-4A0B-4F3A-942C-EF6C65E82C82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FE3D1F-51A1-44FA-8450-8B65D121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08F46F-8E07-4F35-9180-A0976F00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2DA6-A13F-4234-9273-9401A602A4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04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3A3573-C4CB-453B-B080-88D2C2FFD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B5506B-BEA1-44CB-8775-E07545B28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8C1313-0A8E-4A94-9389-C330E01B9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243C8-4A0B-4F3A-942C-EF6C65E82C82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45676-3069-4FDE-85E1-A96E53793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7B2ABB-A9F7-4BB4-B4E6-1019268A2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A2DA6-A13F-4234-9273-9401A602A4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81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E86B-B975-4B78-9E80-A1DE7697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Scripts Foco Aprendizagem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22357-ABFA-4186-84EA-1107692C7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1)</a:t>
            </a:r>
          </a:p>
          <a:p>
            <a:r>
              <a:rPr lang="pt-BR" dirty="0"/>
              <a:t>Input: </a:t>
            </a:r>
            <a:r>
              <a:rPr lang="pt-BR" dirty="0">
                <a:solidFill>
                  <a:srgbClr val="FF0000"/>
                </a:solidFill>
              </a:rPr>
              <a:t>Microdados do SARESP</a:t>
            </a:r>
          </a:p>
          <a:p>
            <a:r>
              <a:rPr lang="pt-BR" dirty="0"/>
              <a:t>Output: Dados de alunos e turmas normalizados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/>
              <a:t>2)</a:t>
            </a:r>
          </a:p>
          <a:p>
            <a:r>
              <a:rPr lang="pt-BR" dirty="0"/>
              <a:t>Input: </a:t>
            </a:r>
            <a:r>
              <a:rPr lang="pt-BR" dirty="0">
                <a:solidFill>
                  <a:srgbClr val="FF0000"/>
                </a:solidFill>
              </a:rPr>
              <a:t>Parâmetros dos itens</a:t>
            </a:r>
          </a:p>
          <a:p>
            <a:r>
              <a:rPr lang="pt-BR" dirty="0"/>
              <a:t>Output: Classificação dos itens por habilidades; Lista dos IDs de exame; Relacionamento de ID do item, código da habilidade e ID do exame</a:t>
            </a:r>
          </a:p>
        </p:txBody>
      </p:sp>
    </p:spTree>
    <p:extLst>
      <p:ext uri="{BB962C8B-B14F-4D97-AF65-F5344CB8AC3E}">
        <p14:creationId xmlns:p14="http://schemas.microsoft.com/office/powerpoint/2010/main" val="57803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E86B-B975-4B78-9E80-A1DE7697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Scripts Foco Aprendizagem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22357-ABFA-4186-84EA-1107692C7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b="1" dirty="0"/>
              <a:t>3)</a:t>
            </a:r>
          </a:p>
          <a:p>
            <a:r>
              <a:rPr lang="pt-BR" dirty="0"/>
              <a:t>Input: </a:t>
            </a:r>
            <a:r>
              <a:rPr lang="pt-BR" dirty="0">
                <a:solidFill>
                  <a:srgbClr val="FF0000"/>
                </a:solidFill>
              </a:rPr>
              <a:t>Parâmetros dos itens</a:t>
            </a:r>
          </a:p>
          <a:p>
            <a:r>
              <a:rPr lang="pt-BR" dirty="0"/>
              <a:t>Output: ID do item, parâmetros e gabarito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/>
              <a:t>4)</a:t>
            </a:r>
          </a:p>
          <a:p>
            <a:r>
              <a:rPr lang="pt-BR" dirty="0"/>
              <a:t>Input: </a:t>
            </a:r>
            <a:r>
              <a:rPr lang="pt-BR" dirty="0">
                <a:solidFill>
                  <a:srgbClr val="FF0000"/>
                </a:solidFill>
              </a:rPr>
              <a:t>Microdados SARESP</a:t>
            </a:r>
          </a:p>
          <a:p>
            <a:r>
              <a:rPr lang="pt-BR" dirty="0"/>
              <a:t>Output: Microdados SARESP normalizado; Relacionamento de escolas-série com alunos que fizeram SARESP; Associação de série e ciclo; Relação de turmas, séries e escolas; Proficiência dos alunos por exame; Proficiência média das turmas; Proficiência média das séries; Relação dos exames; Informação sobre itens de 2012 a 2017; Relação entre itens e habilidades (2012 a 2017)</a:t>
            </a:r>
          </a:p>
        </p:txBody>
      </p:sp>
    </p:spTree>
    <p:extLst>
      <p:ext uri="{BB962C8B-B14F-4D97-AF65-F5344CB8AC3E}">
        <p14:creationId xmlns:p14="http://schemas.microsoft.com/office/powerpoint/2010/main" val="244817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E86B-B975-4B78-9E80-A1DE7697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Scripts Foco Aprendizagem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22357-ABFA-4186-84EA-1107692C7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1" dirty="0"/>
              <a:t>5)</a:t>
            </a:r>
          </a:p>
          <a:p>
            <a:r>
              <a:rPr lang="pt-BR" dirty="0"/>
              <a:t>Input: Microdados do SARESP normalizado; Proficiência dos alunos por exame; Informação sobre itens de 2012 a 2017</a:t>
            </a:r>
          </a:p>
          <a:p>
            <a:r>
              <a:rPr lang="pt-BR" dirty="0"/>
              <a:t>Output: Relação das EEs; Grau de domínio por aluno; Grau de domínio por turma; Grau de domínio por escola; </a:t>
            </a:r>
          </a:p>
          <a:p>
            <a:pPr marL="0" indent="0">
              <a:buNone/>
            </a:pPr>
            <a:r>
              <a:rPr lang="pt-BR" b="1" dirty="0"/>
              <a:t>6 e 7)</a:t>
            </a:r>
          </a:p>
          <a:p>
            <a:r>
              <a:rPr lang="pt-BR" dirty="0"/>
              <a:t>Input: Grau de domínio por aluno; Informação sobre itens de 2012 a 2017</a:t>
            </a:r>
          </a:p>
          <a:p>
            <a:r>
              <a:rPr lang="pt-BR" dirty="0"/>
              <a:t>Output: Grau de domínio por turma normalizado; Grau de domínio por escola normalizado; Grau de domínio por DE; Grau de domínio por Rede</a:t>
            </a:r>
          </a:p>
        </p:txBody>
      </p:sp>
    </p:spTree>
    <p:extLst>
      <p:ext uri="{BB962C8B-B14F-4D97-AF65-F5344CB8AC3E}">
        <p14:creationId xmlns:p14="http://schemas.microsoft.com/office/powerpoint/2010/main" val="38854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E86B-B975-4B78-9E80-A1DE7697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Scripts Foco Aprendizagem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22357-ABFA-4186-84EA-1107692C7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/>
              <a:t>8)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Input: Grau de domínio por escola normalizado; Grau de domínio por DE; Grau de domínio por Rede</a:t>
            </a:r>
          </a:p>
          <a:p>
            <a:r>
              <a:rPr lang="pt-BR" dirty="0"/>
              <a:t>Output: Média histórica do grau de domínio por escola, DE e Rede (desde 2015)</a:t>
            </a:r>
          </a:p>
          <a:p>
            <a:pPr marL="0" indent="0">
              <a:buNone/>
            </a:pPr>
            <a:r>
              <a:rPr lang="pt-BR" b="1" dirty="0"/>
              <a:t>9)</a:t>
            </a:r>
          </a:p>
          <a:p>
            <a:r>
              <a:rPr lang="pt-BR" dirty="0"/>
              <a:t>Input: </a:t>
            </a:r>
            <a:r>
              <a:rPr lang="pt-BR" dirty="0">
                <a:solidFill>
                  <a:srgbClr val="FF0000"/>
                </a:solidFill>
              </a:rPr>
              <a:t>Dados de alunos matriculados (ano corrente)</a:t>
            </a:r>
            <a:r>
              <a:rPr lang="pt-BR" dirty="0"/>
              <a:t>; Grau de domínio por aluno</a:t>
            </a:r>
          </a:p>
          <a:p>
            <a:r>
              <a:rPr lang="pt-BR" dirty="0"/>
              <a:t>Output: Grau de domínio por aluno normalizado (ano corrente); Média de grau de domínio por turma, série, escola, DE e Rede (retrospectiva e prospectiva)</a:t>
            </a:r>
          </a:p>
        </p:txBody>
      </p:sp>
    </p:spTree>
    <p:extLst>
      <p:ext uri="{BB962C8B-B14F-4D97-AF65-F5344CB8AC3E}">
        <p14:creationId xmlns:p14="http://schemas.microsoft.com/office/powerpoint/2010/main" val="326913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E86B-B975-4B78-9E80-A1DE7697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Scripts Foco Aprendizagem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22357-ABFA-4186-84EA-1107692C7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338" y="2946958"/>
            <a:ext cx="2370438" cy="34788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r>
              <a:rPr lang="pt-BR" sz="2400" dirty="0"/>
              <a:t>ITEM	</a:t>
            </a:r>
          </a:p>
          <a:p>
            <a:pPr marL="0" indent="0">
              <a:buNone/>
            </a:pPr>
            <a:r>
              <a:rPr lang="pt-BR" sz="2400" dirty="0"/>
              <a:t>CODIGO VUNESP</a:t>
            </a:r>
          </a:p>
          <a:p>
            <a:pPr marL="0" indent="0">
              <a:buNone/>
            </a:pPr>
            <a:r>
              <a:rPr lang="pt-BR" sz="2400" dirty="0"/>
              <a:t>GAB	</a:t>
            </a:r>
          </a:p>
          <a:p>
            <a:pPr marL="0" indent="0">
              <a:buNone/>
            </a:pPr>
            <a:r>
              <a:rPr lang="pt-BR" sz="2400" dirty="0"/>
              <a:t>HAB	</a:t>
            </a:r>
          </a:p>
          <a:p>
            <a:pPr marL="0" indent="0">
              <a:buNone/>
            </a:pPr>
            <a:r>
              <a:rPr lang="pt-BR" sz="2400" dirty="0"/>
              <a:t>a N(0,1)	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B8DE89-BA6A-41A1-BA56-4C23715B4C4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23704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b="1" dirty="0"/>
          </a:p>
          <a:p>
            <a:pPr marL="0" indent="0">
              <a:buFont typeface="Arial" panose="020B0604020202020204" pitchFamily="34" charset="0"/>
              <a:buNone/>
            </a:pPr>
            <a:endParaRPr lang="pt-BR" b="1" dirty="0"/>
          </a:p>
          <a:p>
            <a:pPr marL="0" indent="0">
              <a:buFont typeface="Arial" panose="020B0604020202020204" pitchFamily="34" charset="0"/>
              <a:buNone/>
            </a:pPr>
            <a:endParaRPr lang="pt-BR" b="1" dirty="0"/>
          </a:p>
          <a:p>
            <a:pPr marL="0" indent="0">
              <a:buFont typeface="Arial" panose="020B0604020202020204" pitchFamily="34" charset="0"/>
              <a:buNone/>
            </a:pPr>
            <a:endParaRPr lang="pt-BR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NR_RA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NR_DIG_RA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SG_UF_RA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NM_ALUNO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DT_NASCMTO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NM_FILIAL_1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NM_FILIAL_2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BB9634-D86E-46A9-BDC2-67339DC56F5C}"/>
              </a:ext>
            </a:extLst>
          </p:cNvPr>
          <p:cNvSpPr txBox="1">
            <a:spLocks/>
          </p:cNvSpPr>
          <p:nvPr/>
        </p:nvSpPr>
        <p:spPr>
          <a:xfrm>
            <a:off x="3361038" y="3225113"/>
            <a:ext cx="2370438" cy="31216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dirty="0"/>
              <a:t>NR_CEP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dirty="0"/>
              <a:t>CD_ESCOLA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dirty="0"/>
              <a:t>NR_GRAU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dirty="0"/>
              <a:t>NR_SERIE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dirty="0"/>
              <a:t>CD_TURMA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dirty="0"/>
              <a:t>NR_CLASSE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BA2259-7E34-41A9-BC76-462758243BBC}"/>
              </a:ext>
            </a:extLst>
          </p:cNvPr>
          <p:cNvSpPr txBox="1">
            <a:spLocks/>
          </p:cNvSpPr>
          <p:nvPr/>
        </p:nvSpPr>
        <p:spPr>
          <a:xfrm>
            <a:off x="990600" y="1938767"/>
            <a:ext cx="4694538" cy="1008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Colunas Matrículas de Alunos 2018: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58E7F3-6820-4605-8079-5E13E6D50699}"/>
              </a:ext>
            </a:extLst>
          </p:cNvPr>
          <p:cNvSpPr txBox="1">
            <a:spLocks/>
          </p:cNvSpPr>
          <p:nvPr/>
        </p:nvSpPr>
        <p:spPr>
          <a:xfrm>
            <a:off x="6096000" y="1978025"/>
            <a:ext cx="5667632" cy="110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Colunas Parâmetros dos Itens por série e disciplina: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4D32E-F21F-48B8-A2F7-BB295EC03174}"/>
              </a:ext>
            </a:extLst>
          </p:cNvPr>
          <p:cNvSpPr txBox="1">
            <a:spLocks/>
          </p:cNvSpPr>
          <p:nvPr/>
        </p:nvSpPr>
        <p:spPr>
          <a:xfrm>
            <a:off x="8830962" y="2946958"/>
            <a:ext cx="2370438" cy="3478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2400" dirty="0"/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dirty="0"/>
              <a:t>b N(0,1)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dirty="0"/>
              <a:t>c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dirty="0"/>
              <a:t>a (250,50)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dirty="0"/>
              <a:t>b (250,50)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3561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EA4077E-50A7-401D-966E-A736EB26A5E7}"/>
              </a:ext>
            </a:extLst>
          </p:cNvPr>
          <p:cNvSpPr/>
          <p:nvPr/>
        </p:nvSpPr>
        <p:spPr>
          <a:xfrm>
            <a:off x="6095999" y="1820636"/>
            <a:ext cx="1366157" cy="8395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Grades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3C3667B-AB2B-4BA5-A5D1-C4C5F2BE6011}"/>
              </a:ext>
            </a:extLst>
          </p:cNvPr>
          <p:cNvSpPr/>
          <p:nvPr/>
        </p:nvSpPr>
        <p:spPr>
          <a:xfrm>
            <a:off x="5482318" y="3313340"/>
            <a:ext cx="1424667" cy="8395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Skills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F87CFD3-72A3-4C42-8D67-50FD9997175C}"/>
              </a:ext>
            </a:extLst>
          </p:cNvPr>
          <p:cNvSpPr/>
          <p:nvPr/>
        </p:nvSpPr>
        <p:spPr>
          <a:xfrm>
            <a:off x="3045279" y="4155621"/>
            <a:ext cx="1405619" cy="7524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Areas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FB67555-AD08-44BC-99B2-9014E4918CF0}"/>
              </a:ext>
            </a:extLst>
          </p:cNvPr>
          <p:cNvSpPr/>
          <p:nvPr/>
        </p:nvSpPr>
        <p:spPr>
          <a:xfrm>
            <a:off x="1470932" y="2348590"/>
            <a:ext cx="1492704" cy="839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/>
              <a:t>Prospective</a:t>
            </a:r>
            <a:r>
              <a:rPr lang="pt-BR" sz="2000" dirty="0"/>
              <a:t> </a:t>
            </a:r>
            <a:r>
              <a:rPr lang="pt-BR" sz="2000" dirty="0" err="1"/>
              <a:t>Results</a:t>
            </a:r>
            <a:endParaRPr lang="pt-BR" sz="20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12029B9-9A8C-4BA7-A80B-78C699869CB3}"/>
              </a:ext>
            </a:extLst>
          </p:cNvPr>
          <p:cNvSpPr/>
          <p:nvPr/>
        </p:nvSpPr>
        <p:spPr>
          <a:xfrm>
            <a:off x="9425667" y="2492830"/>
            <a:ext cx="1492704" cy="936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Retrospective</a:t>
            </a:r>
            <a:r>
              <a:rPr lang="pt-BR" dirty="0"/>
              <a:t> </a:t>
            </a:r>
            <a:r>
              <a:rPr lang="pt-BR" dirty="0" err="1"/>
              <a:t>Results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0D820B1-E8B1-4848-BA9F-B9A9BD076320}"/>
              </a:ext>
            </a:extLst>
          </p:cNvPr>
          <p:cNvSpPr/>
          <p:nvPr/>
        </p:nvSpPr>
        <p:spPr>
          <a:xfrm>
            <a:off x="5219701" y="461279"/>
            <a:ext cx="1424667" cy="768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Cycles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B7A88DE-C704-4DF8-AD9B-1A281688B60A}"/>
              </a:ext>
            </a:extLst>
          </p:cNvPr>
          <p:cNvSpPr/>
          <p:nvPr/>
        </p:nvSpPr>
        <p:spPr>
          <a:xfrm>
            <a:off x="4899932" y="5551717"/>
            <a:ext cx="1566181" cy="8395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Relevances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6CB6B9F-7ADD-41AE-86A9-5EC36272C8DE}"/>
              </a:ext>
            </a:extLst>
          </p:cNvPr>
          <p:cNvSpPr/>
          <p:nvPr/>
        </p:nvSpPr>
        <p:spPr>
          <a:xfrm>
            <a:off x="1338943" y="5449660"/>
            <a:ext cx="1360714" cy="8395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/>
              <a:t>Competences</a:t>
            </a:r>
            <a:endParaRPr lang="pt-BR" sz="1600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3A85BDA-39F3-4ED4-A178-F6CF5ED63034}"/>
              </a:ext>
            </a:extLst>
          </p:cNvPr>
          <p:cNvCxnSpPr>
            <a:stCxn id="9" idx="3"/>
            <a:endCxn id="6" idx="1"/>
          </p:cNvCxnSpPr>
          <p:nvPr/>
        </p:nvCxnSpPr>
        <p:spPr>
          <a:xfrm flipV="1">
            <a:off x="2963636" y="2240418"/>
            <a:ext cx="3132363" cy="527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CCDA5C0-44FE-46C9-81B3-A4E4073EF78E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2963636" y="2768372"/>
            <a:ext cx="2518682" cy="964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97AAA13-61A1-48C0-AB6C-41F1D2002FD0}"/>
              </a:ext>
            </a:extLst>
          </p:cNvPr>
          <p:cNvCxnSpPr>
            <a:stCxn id="11" idx="2"/>
            <a:endCxn id="6" idx="0"/>
          </p:cNvCxnSpPr>
          <p:nvPr/>
        </p:nvCxnSpPr>
        <p:spPr>
          <a:xfrm>
            <a:off x="5932035" y="1230079"/>
            <a:ext cx="847043" cy="590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266D06E5-843C-427F-991F-E5280F508393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7462156" y="2240418"/>
            <a:ext cx="1963511" cy="720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547C7825-3DBC-4964-9BF9-FFAA425F4D91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6906985" y="2960915"/>
            <a:ext cx="2518682" cy="772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C7761CCF-4D15-4BBE-9D63-D58F2C58D5B4}"/>
              </a:ext>
            </a:extLst>
          </p:cNvPr>
          <p:cNvCxnSpPr>
            <a:stCxn id="8" idx="3"/>
            <a:endCxn id="7" idx="2"/>
          </p:cNvCxnSpPr>
          <p:nvPr/>
        </p:nvCxnSpPr>
        <p:spPr>
          <a:xfrm flipV="1">
            <a:off x="4450898" y="4152904"/>
            <a:ext cx="1743754" cy="378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A5625894-F427-46DD-965A-6E2D60F874E7}"/>
              </a:ext>
            </a:extLst>
          </p:cNvPr>
          <p:cNvCxnSpPr>
            <a:stCxn id="8" idx="2"/>
            <a:endCxn id="13" idx="3"/>
          </p:cNvCxnSpPr>
          <p:nvPr/>
        </p:nvCxnSpPr>
        <p:spPr>
          <a:xfrm flipH="1">
            <a:off x="2699657" y="4908096"/>
            <a:ext cx="1048432" cy="961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8F12158-7D69-47BA-845D-0065794A7468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2699657" y="5869442"/>
            <a:ext cx="2200275" cy="102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6270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412</Words>
  <Application>Microsoft Office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Scripts Foco Aprendizagem</vt:lpstr>
      <vt:lpstr>Scripts Foco Aprendizagem</vt:lpstr>
      <vt:lpstr>Scripts Foco Aprendizagem</vt:lpstr>
      <vt:lpstr>Scripts Foco Aprendizagem</vt:lpstr>
      <vt:lpstr>Scripts Foco Aprendizagem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Marcello Caron Saiani</dc:creator>
  <cp:lastModifiedBy>Marcello Saiani</cp:lastModifiedBy>
  <cp:revision>16</cp:revision>
  <dcterms:created xsi:type="dcterms:W3CDTF">2019-01-08T11:24:01Z</dcterms:created>
  <dcterms:modified xsi:type="dcterms:W3CDTF">2019-01-08T17:00:37Z</dcterms:modified>
</cp:coreProperties>
</file>