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0" r:id="rId4"/>
    <p:sldId id="258" r:id="rId5"/>
    <p:sldId id="260" r:id="rId6"/>
    <p:sldId id="259" r:id="rId7"/>
    <p:sldId id="261" r:id="rId8"/>
    <p:sldId id="262" r:id="rId9"/>
    <p:sldId id="264" r:id="rId10"/>
    <p:sldId id="263" r:id="rId11"/>
    <p:sldId id="267" r:id="rId12"/>
    <p:sldId id="271" r:id="rId13"/>
    <p:sldId id="266" r:id="rId14"/>
    <p:sldId id="273" r:id="rId15"/>
    <p:sldId id="274" r:id="rId16"/>
    <p:sldId id="265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9BF76-5427-A547-8824-5B9534FAA075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24A74-7AB3-7F44-B32B-14DB49CEA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38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word embedding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Zhiping Fu, </a:t>
            </a:r>
            <a:r>
              <a:rPr lang="en-US" dirty="0" err="1"/>
              <a:t>Weiwei</a:t>
            </a:r>
            <a:r>
              <a:rPr lang="en-US" dirty="0"/>
              <a:t> li and Yufeng yuan</a:t>
            </a:r>
          </a:p>
          <a:p>
            <a:r>
              <a:rPr lang="en-US" dirty="0"/>
              <a:t>      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     2/16/2017</a:t>
            </a:r>
          </a:p>
        </p:txBody>
      </p:sp>
    </p:spTree>
    <p:extLst>
      <p:ext uri="{BB962C8B-B14F-4D97-AF65-F5344CB8AC3E}">
        <p14:creationId xmlns:p14="http://schemas.microsoft.com/office/powerpoint/2010/main" val="25543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project: parallel word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CBOW and Skip-gram include </a:t>
            </a:r>
          </a:p>
          <a:p>
            <a:pPr lvl="0"/>
            <a:r>
              <a:rPr lang="en-US" dirty="0"/>
              <a:t>Suitable for big corpus, TB level</a:t>
            </a:r>
          </a:p>
          <a:p>
            <a:pPr lvl="0"/>
            <a:r>
              <a:rPr lang="en-US" dirty="0"/>
              <a:t>High parallelism, include data and model level parallelism</a:t>
            </a:r>
          </a:p>
          <a:p>
            <a:pPr lvl="0"/>
            <a:r>
              <a:rPr lang="en-US" dirty="0"/>
              <a:t>Reasonable training time</a:t>
            </a:r>
          </a:p>
          <a:p>
            <a:pPr lvl="0"/>
            <a:r>
              <a:rPr lang="en-US" dirty="0"/>
              <a:t>Java and python </a:t>
            </a:r>
          </a:p>
          <a:p>
            <a:pPr lvl="0"/>
            <a:r>
              <a:rPr lang="en-US" dirty="0"/>
              <a:t>Hadoop, Spark and </a:t>
            </a:r>
            <a:r>
              <a:rPr lang="en-US" dirty="0" err="1"/>
              <a:t>Tensorflow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Related work </a:t>
            </a:r>
          </a:p>
          <a:p>
            <a:r>
              <a:rPr lang="en-US" dirty="0"/>
              <a:t>Proposed research </a:t>
            </a:r>
          </a:p>
          <a:p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746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958" y="151002"/>
            <a:ext cx="9436724" cy="1411334"/>
          </a:xfrm>
        </p:spPr>
        <p:txBody>
          <a:bodyPr/>
          <a:lstStyle/>
          <a:p>
            <a:r>
              <a:rPr lang="en-US" dirty="0"/>
              <a:t>Word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2063" y="1661020"/>
                <a:ext cx="11569836" cy="5343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Word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Vect</m:t>
                    </m:r>
                  </m:oMath>
                </a14:m>
                <a:endParaRPr lang="en-US" dirty="0"/>
              </a:p>
              <a:p>
                <a:pPr lvl="1"/>
                <a:r>
                  <a:rPr lang="en-US" altLang="zh-CN" dirty="0"/>
                  <a:t>Word2vec is a group of related models that are used to produce word embeddings. These models are shallow, two-layer neural networks that are trained to reconstruct linguistic contexts of words.</a:t>
                </a:r>
              </a:p>
              <a:p>
                <a:pPr lvl="1"/>
                <a:r>
                  <a:rPr lang="en-US" altLang="zh-CN" dirty="0"/>
                  <a:t>Word2vec takes as its input a large corpus of text and produces a vector space, typically of several hundred dimensions, with each unique word in the corpus being assigned a corresponding vector in the space.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063" y="1661020"/>
                <a:ext cx="11569836" cy="5343787"/>
              </a:xfrm>
              <a:blipFill rotWithShape="0">
                <a:blip r:embed="rId2"/>
                <a:stretch>
                  <a:fillRect l="-1054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44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958" y="151002"/>
            <a:ext cx="9436724" cy="1411334"/>
          </a:xfrm>
        </p:spPr>
        <p:txBody>
          <a:bodyPr/>
          <a:lstStyle/>
          <a:p>
            <a:r>
              <a:rPr lang="en-US" dirty="0"/>
              <a:t>Word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63" y="1661020"/>
            <a:ext cx="11569836" cy="5343787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Word vectors are positioned in the vector space 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such that words that share common contexts 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in the corpus are located in close proximity 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to one another in the space.</a:t>
            </a:r>
          </a:p>
          <a:p>
            <a:pPr lvl="1"/>
            <a:r>
              <a:rPr lang="en-US" altLang="zh-CN" dirty="0"/>
              <a:t>Word2vec maps each word to a vector, </a:t>
            </a:r>
          </a:p>
          <a:p>
            <a:pPr marL="0" indent="0">
              <a:buNone/>
            </a:pPr>
            <a:r>
              <a:rPr lang="en-US" altLang="zh-CN" sz="2000" dirty="0"/>
              <a:t>          which expresses the relationship between words.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84" y="2397327"/>
            <a:ext cx="5625873" cy="4378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69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958" y="151002"/>
            <a:ext cx="9436724" cy="1411334"/>
          </a:xfrm>
        </p:spPr>
        <p:txBody>
          <a:bodyPr/>
          <a:lstStyle/>
          <a:p>
            <a:r>
              <a:rPr lang="en-US" dirty="0"/>
              <a:t>Word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63" y="1661020"/>
            <a:ext cx="11569836" cy="53437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Word2Vect maps the relationship between</a:t>
            </a:r>
          </a:p>
          <a:p>
            <a:pPr marL="0" indent="0">
              <a:buNone/>
            </a:pPr>
            <a:r>
              <a:rPr lang="en-US" dirty="0"/>
              <a:t>   the word of male to the </a:t>
            </a:r>
            <a:r>
              <a:rPr lang="en-US" altLang="zh-CN" dirty="0"/>
              <a:t>closet word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female.</a:t>
            </a:r>
          </a:p>
          <a:p>
            <a:pPr lvl="1"/>
            <a:r>
              <a:rPr lang="en-US" dirty="0"/>
              <a:t>Man to Woman</a:t>
            </a:r>
          </a:p>
          <a:p>
            <a:pPr lvl="1"/>
            <a:r>
              <a:rPr lang="en-US" dirty="0"/>
              <a:t>Uncle to Aunt</a:t>
            </a:r>
          </a:p>
          <a:p>
            <a:pPr lvl="1"/>
            <a:r>
              <a:rPr lang="en-US" dirty="0"/>
              <a:t>King to Queen</a:t>
            </a:r>
          </a:p>
          <a:p>
            <a:r>
              <a:rPr lang="en-US" altLang="zh-CN" dirty="0"/>
              <a:t>And it maps the relationship between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noun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to its plural form.</a:t>
            </a:r>
          </a:p>
          <a:p>
            <a:pPr lvl="1"/>
            <a:r>
              <a:rPr lang="en-US" altLang="zh-CN" dirty="0"/>
              <a:t>King to Kings</a:t>
            </a:r>
          </a:p>
          <a:p>
            <a:pPr lvl="1"/>
            <a:r>
              <a:rPr lang="en-US" altLang="zh-CN" dirty="0"/>
              <a:t>Queen to Queens</a:t>
            </a:r>
          </a:p>
          <a:p>
            <a:r>
              <a:rPr lang="en-US" altLang="zh-CN" dirty="0"/>
              <a:t>The vectors representing the same relationship keep</a:t>
            </a:r>
          </a:p>
          <a:p>
            <a:pPr marL="0" indent="0">
              <a:buNone/>
            </a:pPr>
            <a:r>
              <a:rPr lang="en-US" altLang="zh-CN" dirty="0"/>
              <a:t>   parallel.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84" y="2397327"/>
            <a:ext cx="5625873" cy="4378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2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958" y="151002"/>
            <a:ext cx="9436724" cy="1411334"/>
          </a:xfrm>
        </p:spPr>
        <p:txBody>
          <a:bodyPr/>
          <a:lstStyle/>
          <a:p>
            <a:r>
              <a:rPr lang="en-US" dirty="0"/>
              <a:t>Word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2063" y="1661020"/>
                <a:ext cx="11569836" cy="534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𝑘𝑖𝑛𝑔𝑠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𝑘𝑖𝑛𝑔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parallel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𝑞𝑢𝑒𝑒𝑛𝑠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𝑞𝑢𝑒𝑒𝑛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Vector offset method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𝑎𝑏</m:t>
                        </m:r>
                      </m:e>
                    </m:acc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𝑐𝑑</m:t>
                        </m:r>
                      </m:e>
                    </m:acc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𝑎𝑏</m:t>
                        </m:r>
                      </m:e>
                    </m:acc>
                    <m:r>
                      <a:rPr lang="en-US" altLang="zh-CN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∥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𝑐𝑑</m:t>
                        </m:r>
                      </m:e>
                    </m:acc>
                    <m:r>
                      <a:rPr lang="en-US" altLang="zh-CN" b="0" i="1" dirty="0" smtClean="0">
                        <a:latin typeface="Cambria Math" charset="0"/>
                      </a:rPr>
                      <m:t>, 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altLang="zh-CN" dirty="0"/>
                  <a:t>king to kings vs. queen to queens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𝑘𝑖𝑛𝑔𝑠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𝑘𝑖𝑛𝑔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𝑞𝑢𝑒𝑒𝑛𝑠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𝑞𝑢𝑒𝑒𝑛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400" dirty="0"/>
                  <a:t>The relationship between words projected to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altLang="zh-CN" sz="2400" dirty="0"/>
                  <a:t>   that of vectors.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063" y="1661020"/>
                <a:ext cx="11569836" cy="5343787"/>
              </a:xfrm>
              <a:blipFill rotWithShape="0">
                <a:blip r:embed="rId2"/>
                <a:stretch>
                  <a:fillRect l="-1054" t="-7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84" y="2397327"/>
            <a:ext cx="5625873" cy="4378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7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review corpus:100,000 movie reviews </a:t>
            </a:r>
          </a:p>
          <a:p>
            <a:r>
              <a:rPr lang="en-US" dirty="0"/>
              <a:t>The size of vocabulary table reaches 89,527</a:t>
            </a:r>
          </a:p>
        </p:txBody>
      </p:sp>
    </p:spTree>
    <p:extLst>
      <p:ext uri="{BB962C8B-B14F-4D97-AF65-F5344CB8AC3E}">
        <p14:creationId xmlns:p14="http://schemas.microsoft.com/office/powerpoint/2010/main" val="320385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set contains 19558 questions</a:t>
            </a:r>
          </a:p>
          <a:p>
            <a:pPr lvl="1"/>
            <a:r>
              <a:rPr lang="en-US" dirty="0"/>
              <a:t>14 categories </a:t>
            </a:r>
          </a:p>
          <a:p>
            <a:pPr lvl="1"/>
            <a:r>
              <a:rPr lang="en-US" dirty="0"/>
              <a:t>capital-common-countries, capital-world</a:t>
            </a:r>
          </a:p>
          <a:p>
            <a:pPr lvl="1"/>
            <a:r>
              <a:rPr lang="en-US" dirty="0"/>
              <a:t>currency, city-in-state, family, gram1-adjective-to-adverb</a:t>
            </a:r>
          </a:p>
          <a:p>
            <a:pPr lvl="1"/>
            <a:r>
              <a:rPr lang="en-US" dirty="0"/>
              <a:t>gram2-opposite, gram3-comparative, gram4-superlative</a:t>
            </a:r>
          </a:p>
          <a:p>
            <a:pPr lvl="1"/>
            <a:r>
              <a:rPr lang="en-US" dirty="0"/>
              <a:t>gram5-present-participle, gram6-nationality-adjective</a:t>
            </a:r>
          </a:p>
          <a:p>
            <a:pPr lvl="1"/>
            <a:r>
              <a:rPr lang="en-US" dirty="0"/>
              <a:t>gram7-past-tense, gram8-plural and gram9-plural-verbs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9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95760" y="2967335"/>
            <a:ext cx="3400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50097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Related work </a:t>
            </a:r>
          </a:p>
          <a:p>
            <a:r>
              <a:rPr lang="en-US" dirty="0"/>
              <a:t>Proposed research </a:t>
            </a:r>
          </a:p>
          <a:p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746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word embedding?</a:t>
            </a:r>
          </a:p>
          <a:p>
            <a:pPr lvl="1"/>
            <a:r>
              <a:rPr lang="en-US" dirty="0"/>
              <a:t>Word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</a:rPr>
              <a:t>V</a:t>
            </a:r>
            <a:r>
              <a:rPr lang="en-US" dirty="0">
                <a:sym typeface="Wingdings" panose="05000000000000000000" pitchFamily="2" charset="2"/>
              </a:rPr>
              <a:t>ector</a:t>
            </a:r>
            <a:endParaRPr lang="en-US" dirty="0"/>
          </a:p>
          <a:p>
            <a:r>
              <a:rPr lang="en-US" dirty="0"/>
              <a:t>First step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Language Model (NNLM)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62" y="1086551"/>
            <a:ext cx="6121967" cy="50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9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lower dimensions </a:t>
            </a:r>
          </a:p>
          <a:p>
            <a:pPr lvl="1"/>
            <a:r>
              <a:rPr lang="en-US" dirty="0"/>
              <a:t>context related (word sequence)</a:t>
            </a:r>
          </a:p>
          <a:p>
            <a:pPr lvl="1"/>
            <a:r>
              <a:rPr lang="en-US" dirty="0"/>
              <a:t>Syntax and semantic include </a:t>
            </a:r>
          </a:p>
          <a:p>
            <a:pPr lvl="1"/>
            <a:r>
              <a:rPr lang="en-US" dirty="0"/>
              <a:t>Easy to use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62" y="1086551"/>
            <a:ext cx="6121967" cy="50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>
                <a:solidFill>
                  <a:srgbClr val="FF0000"/>
                </a:solidFill>
              </a:rPr>
              <a:t>Related work </a:t>
            </a:r>
          </a:p>
          <a:p>
            <a:r>
              <a:rPr lang="en-US" dirty="0"/>
              <a:t>Proposed research </a:t>
            </a:r>
          </a:p>
          <a:p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23111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Neural Net Language Model (NNLM)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at el., 2003 </a:t>
            </a:r>
          </a:p>
          <a:p>
            <a:r>
              <a:rPr lang="en-US" dirty="0"/>
              <a:t>Unsupervised </a:t>
            </a:r>
            <a:r>
              <a:rPr lang="en-US" dirty="0">
                <a:sym typeface="Wingdings" panose="05000000000000000000" pitchFamily="2" charset="2"/>
              </a:rPr>
              <a:t> supervised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88" y="1395826"/>
            <a:ext cx="6799412" cy="5051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1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 &amp;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Mikolov</a:t>
            </a:r>
            <a:r>
              <a:rPr lang="en-US" dirty="0"/>
              <a:t> et al., 2013</a:t>
            </a:r>
          </a:p>
          <a:p>
            <a:r>
              <a:rPr lang="en-US" dirty="0"/>
              <a:t>Continuous Bag-of-Words Model (CBWM)</a:t>
            </a:r>
          </a:p>
          <a:p>
            <a:r>
              <a:rPr lang="en-US" dirty="0"/>
              <a:t>Continuous Skip-gram Model (Skip-gram)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04" y="1776096"/>
            <a:ext cx="5485130" cy="4015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6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of output layer is too big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Hierarchical </a:t>
            </a:r>
            <a:r>
              <a:rPr lang="en-US" dirty="0" err="1"/>
              <a:t>Softmax</a:t>
            </a:r>
            <a:endParaRPr lang="en-US" dirty="0"/>
          </a:p>
          <a:p>
            <a:pPr lvl="1"/>
            <a:r>
              <a:rPr lang="en-US" dirty="0"/>
              <a:t>Negative sampling-Noise Contrastive Estimation (NCE) </a:t>
            </a:r>
          </a:p>
          <a:p>
            <a:pPr lvl="1"/>
            <a:r>
              <a:rPr lang="en-US" dirty="0"/>
              <a:t>Subsampling of frequent 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982" y="3719900"/>
            <a:ext cx="4876072" cy="3029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981" y="14101"/>
            <a:ext cx="4856527" cy="35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Related work </a:t>
            </a:r>
          </a:p>
          <a:p>
            <a:r>
              <a:rPr lang="en-US" dirty="0">
                <a:solidFill>
                  <a:srgbClr val="FF0000"/>
                </a:solidFill>
              </a:rPr>
              <a:t>Proposed research </a:t>
            </a:r>
          </a:p>
          <a:p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616997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807</TotalTime>
  <Words>299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DengXian</vt:lpstr>
      <vt:lpstr>宋体</vt:lpstr>
      <vt:lpstr>Arial</vt:lpstr>
      <vt:lpstr>Cambria Math</vt:lpstr>
      <vt:lpstr>Trebuchet MS</vt:lpstr>
      <vt:lpstr>Tw Cen MT</vt:lpstr>
      <vt:lpstr>Wingdings</vt:lpstr>
      <vt:lpstr>Circuit</vt:lpstr>
      <vt:lpstr>Parallel word embedding</vt:lpstr>
      <vt:lpstr>content</vt:lpstr>
      <vt:lpstr>motivation</vt:lpstr>
      <vt:lpstr>motivation</vt:lpstr>
      <vt:lpstr>content</vt:lpstr>
      <vt:lpstr>Feedforward Neural Net Language Model (NNLM)</vt:lpstr>
      <vt:lpstr>CBOW &amp; SKIP-GRAM</vt:lpstr>
      <vt:lpstr>Problems &amp;solutions</vt:lpstr>
      <vt:lpstr>content</vt:lpstr>
      <vt:lpstr>Out project: parallel word embedding</vt:lpstr>
      <vt:lpstr>content</vt:lpstr>
      <vt:lpstr>Word vector</vt:lpstr>
      <vt:lpstr>Word vector</vt:lpstr>
      <vt:lpstr>Word vector</vt:lpstr>
      <vt:lpstr>Word vector</vt:lpstr>
      <vt:lpstr>Test data set </vt:lpstr>
      <vt:lpstr>Test data 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word embedding</dc:title>
  <dc:creator>danielfu</dc:creator>
  <cp:lastModifiedBy>danielfu</cp:lastModifiedBy>
  <cp:revision>50</cp:revision>
  <dcterms:created xsi:type="dcterms:W3CDTF">2017-02-01T22:18:58Z</dcterms:created>
  <dcterms:modified xsi:type="dcterms:W3CDTF">2017-02-16T21:40:05Z</dcterms:modified>
</cp:coreProperties>
</file>