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iwei_Li@student.uml.edu" TargetMode="External"/><Relationship Id="rId2" Type="http://schemas.openxmlformats.org/officeDocument/2006/relationships/hyperlink" Target="mailto:Zhiping_Fu@student.uml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ufeng_Yuan@student.uml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eploy/distribut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Parallel word embedding</a:t>
            </a:r>
            <a:br>
              <a:rPr lang="en-US" b="1" dirty="0"/>
            </a:br>
            <a:r>
              <a:rPr lang="en-US" b="1" dirty="0"/>
              <a:t>--- Distributed </a:t>
            </a:r>
            <a:r>
              <a:rPr lang="en-US" b="1" dirty="0" err="1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Zhiping Fu, </a:t>
            </a:r>
            <a:r>
              <a:rPr lang="en-US" u="sng" dirty="0">
                <a:hlinkClick r:id="rId2"/>
              </a:rPr>
              <a:t>Zhiping_Fu@student.uml.edu</a:t>
            </a:r>
            <a:endParaRPr lang="en-US" dirty="0"/>
          </a:p>
          <a:p>
            <a:r>
              <a:rPr lang="en-US" dirty="0"/>
              <a:t>Weiwei Li, </a:t>
            </a:r>
            <a:r>
              <a:rPr lang="en-US" u="sng" dirty="0">
                <a:hlinkClick r:id="rId3"/>
              </a:rPr>
              <a:t>Weiwei_Li@student.uml.edu</a:t>
            </a:r>
            <a:endParaRPr lang="en-US" dirty="0"/>
          </a:p>
          <a:p>
            <a:r>
              <a:rPr lang="en-US" dirty="0"/>
              <a:t>Yufeng Yuan, </a:t>
            </a:r>
            <a:r>
              <a:rPr lang="en-US" u="sng" dirty="0">
                <a:hlinkClick r:id="rId4"/>
              </a:rPr>
              <a:t>Yufeng_Yuan@student.uml.edu</a:t>
            </a:r>
            <a:endParaRPr lang="en-US" u="sng" dirty="0"/>
          </a:p>
          <a:p>
            <a:r>
              <a:rPr lang="en-US" dirty="0"/>
              <a:t>                                                                                                 4/27/2017</a:t>
            </a:r>
          </a:p>
        </p:txBody>
      </p:sp>
    </p:spTree>
    <p:extLst>
      <p:ext uri="{BB962C8B-B14F-4D97-AF65-F5344CB8AC3E}">
        <p14:creationId xmlns:p14="http://schemas.microsoft.com/office/powerpoint/2010/main" val="265655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Slice Servers</a:t>
            </a:r>
          </a:p>
          <a:p>
            <a:pPr lvl="1"/>
            <a:r>
              <a:rPr lang="en-US" dirty="0"/>
              <a:t>python Large_Scale_Word2Vector.py --</a:t>
            </a:r>
            <a:r>
              <a:rPr lang="en-US" dirty="0" err="1"/>
              <a:t>ps_hosts</a:t>
            </a:r>
            <a:r>
              <a:rPr lang="en-US" dirty="0"/>
              <a:t>=localhost:2222,localhost:2223 --</a:t>
            </a:r>
            <a:r>
              <a:rPr lang="en-US" dirty="0" err="1"/>
              <a:t>job_name</a:t>
            </a:r>
            <a:r>
              <a:rPr lang="en-US" dirty="0"/>
              <a:t>=</a:t>
            </a:r>
            <a:r>
              <a:rPr lang="en-US" dirty="0" err="1"/>
              <a:t>ps</a:t>
            </a:r>
            <a:r>
              <a:rPr lang="en-US" dirty="0"/>
              <a:t> --</a:t>
            </a:r>
            <a:r>
              <a:rPr lang="en-US" dirty="0" err="1"/>
              <a:t>task_index</a:t>
            </a:r>
            <a:r>
              <a:rPr lang="en-US" dirty="0"/>
              <a:t>=0</a:t>
            </a:r>
          </a:p>
          <a:p>
            <a:pPr lvl="1"/>
            <a:r>
              <a:rPr lang="en-US" dirty="0"/>
              <a:t>python Large_Scale_Word2Vector.py --</a:t>
            </a:r>
            <a:r>
              <a:rPr lang="en-US" dirty="0" err="1"/>
              <a:t>ps_hosts</a:t>
            </a:r>
            <a:r>
              <a:rPr lang="en-US" dirty="0"/>
              <a:t>=localhost:2222,localhost:2223 --</a:t>
            </a:r>
            <a:r>
              <a:rPr lang="en-US" dirty="0" err="1"/>
              <a:t>job_name</a:t>
            </a:r>
            <a:r>
              <a:rPr lang="en-US" dirty="0"/>
              <a:t>=</a:t>
            </a:r>
            <a:r>
              <a:rPr lang="en-US" dirty="0" err="1"/>
              <a:t>ps</a:t>
            </a:r>
            <a:r>
              <a:rPr lang="en-US" dirty="0"/>
              <a:t> --</a:t>
            </a:r>
            <a:r>
              <a:rPr lang="en-US" dirty="0" err="1"/>
              <a:t>task_index</a:t>
            </a:r>
            <a:r>
              <a:rPr lang="en-US" dirty="0"/>
              <a:t>=1</a:t>
            </a:r>
          </a:p>
          <a:p>
            <a:r>
              <a:rPr lang="en-US" dirty="0"/>
              <a:t>Setup master driver</a:t>
            </a:r>
          </a:p>
          <a:p>
            <a:pPr lvl="1"/>
            <a:r>
              <a:rPr lang="en-US" dirty="0"/>
              <a:t>python Large_Scale_Word2Vector.py --</a:t>
            </a:r>
            <a:r>
              <a:rPr lang="en-US" dirty="0" err="1"/>
              <a:t>ps_hosts</a:t>
            </a:r>
            <a:r>
              <a:rPr lang="en-US" dirty="0"/>
              <a:t>=localhost:2222,localhost:2223 --</a:t>
            </a:r>
            <a:r>
              <a:rPr lang="en-US" dirty="0" err="1"/>
              <a:t>job_name</a:t>
            </a:r>
            <a:r>
              <a:rPr lang="en-US" dirty="0"/>
              <a:t>=master --</a:t>
            </a:r>
            <a:r>
              <a:rPr lang="en-US" dirty="0" err="1"/>
              <a:t>work_folder</a:t>
            </a:r>
            <a:r>
              <a:rPr lang="en-US" dirty="0"/>
              <a:t>=.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3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6530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97944"/>
            <a:ext cx="10948987" cy="4978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Movie review dataset: vocabulary reaches 60656 with word frequency large than 5, and the tokenized words reach 26,031,113.</a:t>
            </a:r>
          </a:p>
          <a:p>
            <a:r>
              <a:rPr lang="en-US" dirty="0"/>
              <a:t>Training parameters</a:t>
            </a:r>
          </a:p>
          <a:p>
            <a:pPr lvl="1"/>
            <a:r>
              <a:rPr lang="en-US" dirty="0"/>
              <a:t>Start learning rate: 0.025</a:t>
            </a:r>
          </a:p>
          <a:p>
            <a:pPr lvl="1"/>
            <a:r>
              <a:rPr lang="en-US" dirty="0"/>
              <a:t>Negative samples: 10</a:t>
            </a:r>
          </a:p>
          <a:p>
            <a:pPr lvl="1"/>
            <a:r>
              <a:rPr lang="en-US" dirty="0"/>
              <a:t>High frequency sampling rate: 0.001</a:t>
            </a:r>
          </a:p>
          <a:p>
            <a:pPr lvl="1"/>
            <a:r>
              <a:rPr lang="en-US" dirty="0"/>
              <a:t>Word vector dimension: 100</a:t>
            </a:r>
          </a:p>
          <a:p>
            <a:pPr lvl="1"/>
            <a:r>
              <a:rPr lang="en-US" dirty="0"/>
              <a:t>Context window size: 5</a:t>
            </a:r>
          </a:p>
          <a:p>
            <a:r>
              <a:rPr lang="en-US" dirty="0"/>
              <a:t>4 worker thread, 2 Slice Servers, one single machine</a:t>
            </a:r>
          </a:p>
          <a:p>
            <a:pPr lvl="1"/>
            <a:r>
              <a:rPr lang="en-US" dirty="0"/>
              <a:t>AWS computing optimized VM, 4-kenel, 16G memory</a:t>
            </a:r>
          </a:p>
          <a:p>
            <a:pPr lvl="1"/>
            <a:r>
              <a:rPr lang="en-US" dirty="0"/>
              <a:t>10 iterations one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83238"/>
              </p:ext>
            </p:extLst>
          </p:nvPr>
        </p:nvGraphicFramePr>
        <p:xfrm>
          <a:off x="3715658" y="618512"/>
          <a:ext cx="8476342" cy="61016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71586">
                  <a:extLst>
                    <a:ext uri="{9D8B030D-6E8A-4147-A177-3AD203B41FA5}">
                      <a16:colId xmlns:a16="http://schemas.microsoft.com/office/drawing/2014/main" val="944551018"/>
                    </a:ext>
                  </a:extLst>
                </a:gridCol>
                <a:gridCol w="1037066">
                  <a:extLst>
                    <a:ext uri="{9D8B030D-6E8A-4147-A177-3AD203B41FA5}">
                      <a16:colId xmlns:a16="http://schemas.microsoft.com/office/drawing/2014/main" val="2475805103"/>
                    </a:ext>
                  </a:extLst>
                </a:gridCol>
                <a:gridCol w="1038112">
                  <a:extLst>
                    <a:ext uri="{9D8B030D-6E8A-4147-A177-3AD203B41FA5}">
                      <a16:colId xmlns:a16="http://schemas.microsoft.com/office/drawing/2014/main" val="3230545276"/>
                    </a:ext>
                  </a:extLst>
                </a:gridCol>
                <a:gridCol w="1191790">
                  <a:extLst>
                    <a:ext uri="{9D8B030D-6E8A-4147-A177-3AD203B41FA5}">
                      <a16:colId xmlns:a16="http://schemas.microsoft.com/office/drawing/2014/main" val="4066729258"/>
                    </a:ext>
                  </a:extLst>
                </a:gridCol>
                <a:gridCol w="1237788">
                  <a:extLst>
                    <a:ext uri="{9D8B030D-6E8A-4147-A177-3AD203B41FA5}">
                      <a16:colId xmlns:a16="http://schemas.microsoft.com/office/drawing/2014/main" val="676669379"/>
                    </a:ext>
                  </a:extLst>
                </a:gridCol>
              </a:tblGrid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Skg-15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Skg-45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Cbow-15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Cbow-45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49498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Family(462)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333518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Currency(40)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904113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City-in-state(1500)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443809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Capital-common-countries(420)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98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447657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Capital-world(815)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871654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Gram1-adjective-to-adverb(992)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1938939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Gram2-opposite(756)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2004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Gram3-comparative(1332)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7435188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Gram4-superlative(1056)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164463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Gram5-present-participle(930)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88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94754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Gram6-nationality-adjective(1371)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217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4882276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Gram7-past-tense(1482)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127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553594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Gram8-plural(1190)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370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370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302703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Gram9-plural-verbs(812)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675456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0.18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0.06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7899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346274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questions are from [6]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4792"/>
            <a:ext cx="3667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93505"/>
              </p:ext>
            </p:extLst>
          </p:nvPr>
        </p:nvGraphicFramePr>
        <p:xfrm>
          <a:off x="4965623" y="0"/>
          <a:ext cx="7226377" cy="698862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47691">
                  <a:extLst>
                    <a:ext uri="{9D8B030D-6E8A-4147-A177-3AD203B41FA5}">
                      <a16:colId xmlns:a16="http://schemas.microsoft.com/office/drawing/2014/main" val="3951476518"/>
                    </a:ext>
                  </a:extLst>
                </a:gridCol>
                <a:gridCol w="1678726">
                  <a:extLst>
                    <a:ext uri="{9D8B030D-6E8A-4147-A177-3AD203B41FA5}">
                      <a16:colId xmlns:a16="http://schemas.microsoft.com/office/drawing/2014/main" val="1826127541"/>
                    </a:ext>
                  </a:extLst>
                </a:gridCol>
                <a:gridCol w="1496449">
                  <a:extLst>
                    <a:ext uri="{9D8B030D-6E8A-4147-A177-3AD203B41FA5}">
                      <a16:colId xmlns:a16="http://schemas.microsoft.com/office/drawing/2014/main" val="1335527700"/>
                    </a:ext>
                  </a:extLst>
                </a:gridCol>
                <a:gridCol w="1778685">
                  <a:extLst>
                    <a:ext uri="{9D8B030D-6E8A-4147-A177-3AD203B41FA5}">
                      <a16:colId xmlns:a16="http://schemas.microsoft.com/office/drawing/2014/main" val="449912640"/>
                    </a:ext>
                  </a:extLst>
                </a:gridCol>
                <a:gridCol w="1624826">
                  <a:extLst>
                    <a:ext uri="{9D8B030D-6E8A-4147-A177-3AD203B41FA5}">
                      <a16:colId xmlns:a16="http://schemas.microsoft.com/office/drawing/2014/main" val="427851424"/>
                    </a:ext>
                  </a:extLst>
                </a:gridCol>
              </a:tblGrid>
              <a:tr h="2059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Skg-15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Skg-45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Cbow-15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Cbow-45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102170327"/>
                  </a:ext>
                </a:extLst>
              </a:tr>
              <a:tr h="715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good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'really', 'better',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'but', 'though',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'.'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'really', 'better', 'well', 'but', 'very'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'one', 'but', 'is', 'really', ','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'better', 'much', 'done', 'well', 'was'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3336343917"/>
                  </a:ext>
                </a:extLst>
              </a:tr>
              <a:tr h="894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'terrible', 'awful',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'ok', 'worst',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'least'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'terrible', 'awful', 'worst', 'worse', 'seriously'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'...', 'really', 'just', 'could', 'like'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'awful', 'worse', 'worst', 'terrible', 'seriously'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321759589"/>
                  </a:ext>
                </a:extLst>
              </a:tr>
              <a:tr h="1066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excellent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'great', 'superb', 'terrific', 'performances', 'outstanding'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'superb', 'outstanding', 'great', 'terrific', 'fine'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'wonderful', 'performances', 'cast', 'always', 'brilliant'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'brilliant', 'superb', 'outstanding', 'fantastic', 'performances'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2997255082"/>
                  </a:ext>
                </a:extLst>
              </a:tr>
              <a:tr h="710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'his', 'he', 'who', 'a', 'as'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'he', 'his', 'who', 'himself', 'him'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'he', 'who', 'him', 'men', 'girl'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'himself', 'his', 'who', 'him', 'sees'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3471210452"/>
                  </a:ext>
                </a:extLst>
              </a:tr>
              <a:tr h="715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woman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'her', 'she', '</a:t>
                      </a:r>
                      <a:r>
                        <a:rPr lang="en-US" sz="1200" kern="100" dirty="0" err="1">
                          <a:effectLst/>
                        </a:rPr>
                        <a:t>herself','husband</a:t>
                      </a:r>
                      <a:r>
                        <a:rPr lang="en-US" sz="1200" kern="100" dirty="0">
                          <a:effectLst/>
                        </a:rPr>
                        <a:t>', 'mother'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'her', 'she', 'herself', 'girl', 'husband'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'she', 'who', 'mother', 'he', 'wife'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'himself', 'his', 'who', 'him', 'sees'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1550008323"/>
                  </a:ext>
                </a:extLst>
              </a:tr>
              <a:tr h="894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teacher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'school', 'teachers', 'students', 'student', 'teenager'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'school', 'students', 'teachers', 'teaching', 'student'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'brother', 'eventually', 'parents', 'loves', 'meet'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'parents', 'mother', 'student', 'loves', 'daughters'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55147677"/>
                  </a:ext>
                </a:extLst>
              </a:tr>
              <a:tr h="8887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apple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'break', 'broken', 'broke', 'along', 'pie'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'bottle', 'drinking', 'wine', 'drink', 'drunk'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'writer/director', 'bust', 'keeps', 'incompetent', 'alive'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'discontinuity', 'floor', 'sits', 'table', 'band'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1627397912"/>
                  </a:ext>
                </a:extLst>
              </a:tr>
              <a:tr h="894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'wearing', 'blue', 'around', 'hair', 'a'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'blue', 'wearing', 'hat', 'wear', 'black'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'guy', 'walk', 'gets', 'front', 'enter'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'blue', 'wearing', 'shadow', 'cigarette', 'torch'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18288059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772" y="3171147"/>
            <a:ext cx="42817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Skip-gram works well than </a:t>
            </a:r>
            <a:r>
              <a:rPr lang="en-US" sz="2000" dirty="0" err="1">
                <a:solidFill>
                  <a:schemeClr val="bg1"/>
                </a:solidFill>
              </a:rPr>
              <a:t>cbow</a:t>
            </a:r>
            <a:r>
              <a:rPr lang="en-US" sz="2000" dirty="0">
                <a:solidFill>
                  <a:schemeClr val="bg1"/>
                </a:solidFill>
              </a:rPr>
              <a:t> model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Captures more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>
                <a:solidFill>
                  <a:srgbClr val="FF0000"/>
                </a:solidFill>
              </a:rPr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2807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Auto deployment tool to simplify to the system setup process;</a:t>
            </a:r>
          </a:p>
          <a:p>
            <a:r>
              <a:rPr lang="en-US" dirty="0"/>
              <a:t>Combine with Spark and HDFS to support larger dataset and enhance data parallelism.</a:t>
            </a:r>
          </a:p>
        </p:txBody>
      </p:sp>
    </p:spTree>
    <p:extLst>
      <p:ext uri="{BB962C8B-B14F-4D97-AF65-F5344CB8AC3E}">
        <p14:creationId xmlns:p14="http://schemas.microsoft.com/office/powerpoint/2010/main" val="22085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>
                <a:solidFill>
                  <a:srgbClr val="FF0000"/>
                </a:solidFill>
              </a:rPr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0577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590129"/>
              </p:ext>
            </p:extLst>
          </p:nvPr>
        </p:nvGraphicFramePr>
        <p:xfrm>
          <a:off x="1141412" y="2249484"/>
          <a:ext cx="7813901" cy="26563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5377">
                  <a:extLst>
                    <a:ext uri="{9D8B030D-6E8A-4147-A177-3AD203B41FA5}">
                      <a16:colId xmlns:a16="http://schemas.microsoft.com/office/drawing/2014/main" val="3839950733"/>
                    </a:ext>
                  </a:extLst>
                </a:gridCol>
                <a:gridCol w="6228524">
                  <a:extLst>
                    <a:ext uri="{9D8B030D-6E8A-4147-A177-3AD203B41FA5}">
                      <a16:colId xmlns:a16="http://schemas.microsoft.com/office/drawing/2014/main" val="406301315"/>
                    </a:ext>
                  </a:extLst>
                </a:gridCol>
              </a:tblGrid>
              <a:tr h="6640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92609"/>
                  </a:ext>
                </a:extLst>
              </a:tr>
              <a:tr h="664086">
                <a:tc>
                  <a:txBody>
                    <a:bodyPr/>
                    <a:lstStyle/>
                    <a:p>
                      <a:r>
                        <a:rPr lang="en-US" dirty="0"/>
                        <a:t>Zhiping 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Skip-gram model, skip-gram</a:t>
                      </a:r>
                      <a:r>
                        <a:rPr lang="en-US" baseline="0" dirty="0"/>
                        <a:t> model training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52434"/>
                  </a:ext>
                </a:extLst>
              </a:tr>
              <a:tr h="664086">
                <a:tc>
                  <a:txBody>
                    <a:bodyPr/>
                    <a:lstStyle/>
                    <a:p>
                      <a:r>
                        <a:rPr lang="en-US" dirty="0"/>
                        <a:t>Weiwei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CBOW model,</a:t>
                      </a:r>
                      <a:r>
                        <a:rPr lang="en-US" baseline="0" dirty="0"/>
                        <a:t> CBOW model training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52484"/>
                  </a:ext>
                </a:extLst>
              </a:tr>
              <a:tr h="664086">
                <a:tc>
                  <a:txBody>
                    <a:bodyPr/>
                    <a:lstStyle/>
                    <a:p>
                      <a:r>
                        <a:rPr lang="en-US" dirty="0"/>
                        <a:t>Yufeng</a:t>
                      </a:r>
                      <a:r>
                        <a:rPr lang="en-US" baseline="0" dirty="0"/>
                        <a:t> Yuan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r>
                        <a:rPr lang="en-US" baseline="0" dirty="0"/>
                        <a:t> solution review, build vocabulary, articles tokenize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395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1548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486" y="1712686"/>
            <a:ext cx="10813143" cy="51453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[1] </a:t>
            </a:r>
            <a:r>
              <a:rPr lang="en-US" dirty="0" err="1"/>
              <a:t>Mikolov</a:t>
            </a:r>
            <a:r>
              <a:rPr lang="en-US" dirty="0"/>
              <a:t>, T., Chen, K., </a:t>
            </a:r>
            <a:r>
              <a:rPr lang="en-US" dirty="0" err="1"/>
              <a:t>Corrado</a:t>
            </a:r>
            <a:r>
              <a:rPr lang="en-US" dirty="0"/>
              <a:t>, G., &amp; Dean, J. (2013). Efficient estimation of word representations in vector space. </a:t>
            </a:r>
            <a:r>
              <a:rPr lang="en-US" i="1" dirty="0" err="1"/>
              <a:t>arXiv</a:t>
            </a:r>
            <a:r>
              <a:rPr lang="en-US" i="1" dirty="0"/>
              <a:t> preprint arXiv:1301.3781</a:t>
            </a:r>
            <a:r>
              <a:rPr lang="en-US" dirty="0"/>
              <a:t>.</a:t>
            </a:r>
          </a:p>
          <a:p>
            <a:r>
              <a:rPr lang="en-US" dirty="0"/>
              <a:t>[2] </a:t>
            </a:r>
            <a:r>
              <a:rPr lang="en-US" dirty="0" err="1"/>
              <a:t>Mikolov</a:t>
            </a:r>
            <a:r>
              <a:rPr lang="en-US" dirty="0"/>
              <a:t>, T., </a:t>
            </a:r>
            <a:r>
              <a:rPr lang="en-US" dirty="0" err="1"/>
              <a:t>Sutskever</a:t>
            </a:r>
            <a:r>
              <a:rPr lang="en-US" dirty="0"/>
              <a:t>, I., Chen, K., </a:t>
            </a:r>
            <a:r>
              <a:rPr lang="en-US" dirty="0" err="1"/>
              <a:t>Corrado</a:t>
            </a:r>
            <a:r>
              <a:rPr lang="en-US" dirty="0"/>
              <a:t>, G. S., &amp; Dean, J. (2013). Distributed representations of words and phrases and their compositionality. In </a:t>
            </a:r>
            <a:r>
              <a:rPr lang="en-US" i="1" dirty="0"/>
              <a:t>Advances in neural information processing systems</a:t>
            </a:r>
            <a:r>
              <a:rPr lang="en-US" dirty="0"/>
              <a:t> (pp. 3111-3119).</a:t>
            </a:r>
          </a:p>
          <a:p>
            <a:r>
              <a:rPr lang="en-US" dirty="0"/>
              <a:t>[3] </a:t>
            </a:r>
            <a:r>
              <a:rPr lang="en-US" dirty="0" err="1"/>
              <a:t>Ordentlich</a:t>
            </a:r>
            <a:r>
              <a:rPr lang="en-US" dirty="0"/>
              <a:t>, E., Yang, L., Feng, A., </a:t>
            </a:r>
            <a:r>
              <a:rPr lang="en-US" dirty="0" err="1"/>
              <a:t>Cnudde</a:t>
            </a:r>
            <a:r>
              <a:rPr lang="en-US" dirty="0"/>
              <a:t>, P., </a:t>
            </a:r>
            <a:r>
              <a:rPr lang="en-US" dirty="0" err="1"/>
              <a:t>Grbovic</a:t>
            </a:r>
            <a:r>
              <a:rPr lang="en-US" dirty="0"/>
              <a:t>, M., </a:t>
            </a:r>
            <a:r>
              <a:rPr lang="en-US" dirty="0" err="1"/>
              <a:t>Djuric</a:t>
            </a:r>
            <a:r>
              <a:rPr lang="en-US" dirty="0"/>
              <a:t>, N., ... &amp; Owens, G. (2016, October). Network-Efficient Distributed Word2vec Training System for Large Vocabularies. In </a:t>
            </a:r>
            <a:r>
              <a:rPr lang="en-US" i="1" dirty="0"/>
              <a:t>Proceedings of the 25th ACM International on Conference on Information and Knowledge Management</a:t>
            </a:r>
            <a:r>
              <a:rPr lang="en-US" dirty="0"/>
              <a:t> (pp. 1139-1148). ACM.</a:t>
            </a:r>
          </a:p>
          <a:p>
            <a:r>
              <a:rPr lang="en-US" dirty="0"/>
              <a:t>[4] </a:t>
            </a:r>
            <a:r>
              <a:rPr lang="en-US" u="sng" dirty="0">
                <a:hlinkClick r:id="rId2"/>
              </a:rPr>
              <a:t>https://www.tensorflow.org/deploy/distributed</a:t>
            </a:r>
            <a:endParaRPr lang="en-US" dirty="0"/>
          </a:p>
          <a:p>
            <a:r>
              <a:rPr lang="en-US" dirty="0"/>
              <a:t>[5] Maas, A. L., Daly, R. E., Pham, P. T., Huang, D., Ng, A. Y., &amp; Potts, C. (2011, June). Learning word vectors for sentiment analysis. In </a:t>
            </a:r>
            <a:r>
              <a:rPr lang="en-US" i="1" dirty="0"/>
              <a:t>Proceedings of the 49th Annual Meeting of the Association for Computational Linguistics: Human Language Technologies-Volume 1</a:t>
            </a:r>
            <a:r>
              <a:rPr lang="en-US" dirty="0"/>
              <a:t> (pp. 142-150). Association for Computational Linguistics.</a:t>
            </a:r>
          </a:p>
          <a:p>
            <a:r>
              <a:rPr lang="en-US" dirty="0"/>
              <a:t>[6] http://download.tensorflow.org/data/questions-words.txt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610857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Q&amp;A</a:t>
            </a:r>
          </a:p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THANKS!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70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based word embedding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6343" y="1785258"/>
                <a:ext cx="10740571" cy="46300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d: vector dimension, 100 ~ 500</a:t>
                </a:r>
              </a:p>
              <a:p>
                <a:r>
                  <a:rPr lang="en-US" dirty="0"/>
                  <a:t>w: context window size, 5 ~ 10</a:t>
                </a:r>
              </a:p>
              <a:p>
                <a:r>
                  <a:rPr lang="en-US" dirty="0"/>
                  <a:t>n: the number of random negative examples per context word, 5 </a:t>
                </a:r>
                <a:r>
                  <a:rPr lang="en-US"/>
                  <a:t>~ 10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w=10, n = 10, d=500, r(10, 10, 500) = 200,000 bytes</a:t>
                </a:r>
              </a:p>
              <a:p>
                <a:r>
                  <a:rPr lang="en-US" dirty="0"/>
                  <a:t>dataset with 50 billion words and one week training latency, required at least 1300Gbits/sec [3]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343" y="1785258"/>
                <a:ext cx="10740571" cy="4630056"/>
              </a:xfrm>
              <a:blipFill>
                <a:blip r:embed="rId2"/>
                <a:stretch>
                  <a:fillRect l="-1135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28" y="0"/>
            <a:ext cx="4876072" cy="302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1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9" y="0"/>
            <a:ext cx="9905998" cy="1478570"/>
          </a:xfrm>
        </p:spPr>
        <p:txBody>
          <a:bodyPr/>
          <a:lstStyle/>
          <a:p>
            <a:r>
              <a:rPr lang="en-US" dirty="0"/>
              <a:t>Idea[3]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4514" y="1106599"/>
                <a:ext cx="11713028" cy="57514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Column-wise partitioning</a:t>
                </a:r>
              </a:p>
              <a:p>
                <a:r>
                  <a:rPr lang="en-US" dirty="0"/>
                  <a:t>Computing done at PS shards</a:t>
                </a:r>
              </a:p>
              <a:p>
                <a:r>
                  <a:rPr lang="en-US" dirty="0"/>
                  <a:t>Word index traffic </a:t>
                </a:r>
              </a:p>
              <a:p>
                <a:r>
                  <a:rPr lang="en-US" dirty="0"/>
                  <a:t>Implementation</a:t>
                </a:r>
              </a:p>
              <a:p>
                <a:pPr lvl="1"/>
                <a:r>
                  <a:rPr lang="en-US" dirty="0"/>
                  <a:t>Programing Language: Java and Scala.</a:t>
                </a:r>
              </a:p>
              <a:p>
                <a:pPr lvl="1"/>
                <a:r>
                  <a:rPr lang="en-US" dirty="0"/>
                  <a:t>Hadoop YARN: worker management.</a:t>
                </a:r>
              </a:p>
              <a:p>
                <a:pPr lvl="1"/>
                <a:r>
                  <a:rPr lang="en-US" dirty="0"/>
                  <a:t>Slider: launch worker process in YARN.</a:t>
                </a:r>
              </a:p>
              <a:p>
                <a:pPr lvl="1"/>
                <a:r>
                  <a:rPr lang="en-US" dirty="0"/>
                  <a:t>Spark: vocabulary generation(map-reduce).</a:t>
                </a:r>
              </a:p>
              <a:p>
                <a:pPr lvl="1"/>
                <a:r>
                  <a:rPr lang="en-US" dirty="0"/>
                  <a:t>Hadoop Distributed file System ( HDFS): dataset storage.</a:t>
                </a:r>
              </a:p>
              <a:p>
                <a:pPr lvl="1"/>
                <a:r>
                  <a:rPr lang="en-US" dirty="0" err="1"/>
                  <a:t>Netty</a:t>
                </a:r>
                <a:r>
                  <a:rPr lang="en-US" dirty="0"/>
                  <a:t> client-server library: RPC layer, communication.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∗4</m:t>
                    </m:r>
                  </m:oMath>
                </a14:m>
                <a:r>
                  <a:rPr lang="en-US" dirty="0"/>
                  <a:t>, reduce “d”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4514" y="1106599"/>
                <a:ext cx="11713028" cy="5751401"/>
              </a:xfrm>
              <a:blipFill>
                <a:blip r:embed="rId2"/>
                <a:stretch>
                  <a:fillRect l="-1093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7" y="0"/>
            <a:ext cx="553161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5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>
                <a:solidFill>
                  <a:srgbClr val="FF0000"/>
                </a:solidFill>
              </a:rPr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8567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09" y="2097088"/>
            <a:ext cx="9905999" cy="4187598"/>
          </a:xfrm>
        </p:spPr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Sub computing graph</a:t>
            </a:r>
          </a:p>
          <a:p>
            <a:pPr lvl="0"/>
            <a:r>
              <a:rPr lang="en-US" dirty="0"/>
              <a:t>CBOW and Skip-gram model</a:t>
            </a:r>
          </a:p>
          <a:p>
            <a:pPr lvl="0"/>
            <a:r>
              <a:rPr lang="en-US" dirty="0"/>
              <a:t>Dynamic context window </a:t>
            </a:r>
          </a:p>
          <a:p>
            <a:pPr lvl="0"/>
            <a:r>
              <a:rPr lang="en-US" dirty="0"/>
              <a:t>Negative Sampling </a:t>
            </a:r>
          </a:p>
          <a:p>
            <a:pPr lvl="1"/>
            <a:r>
              <a:rPr lang="en-US" dirty="0"/>
              <a:t>replace full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lvl="0"/>
            <a:r>
              <a:rPr lang="en-US" dirty="0"/>
              <a:t>Subsampling of Frequent Words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09" y="1683450"/>
            <a:ext cx="7057191" cy="51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3535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Load vocabulary</a:t>
            </a:r>
          </a:p>
          <a:p>
            <a:pPr lvl="0"/>
            <a:r>
              <a:rPr lang="en-US" dirty="0"/>
              <a:t>Setup sub computing graph and sub </a:t>
            </a:r>
            <a:r>
              <a:rPr lang="en-US" dirty="0" err="1"/>
              <a:t>Tensorflow</a:t>
            </a:r>
            <a:r>
              <a:rPr lang="en-US" dirty="0"/>
              <a:t> session </a:t>
            </a:r>
          </a:p>
          <a:p>
            <a:pPr lvl="0"/>
            <a:r>
              <a:rPr lang="en-US" dirty="0"/>
              <a:t>Setup worker thread </a:t>
            </a:r>
          </a:p>
          <a:p>
            <a:pPr lvl="0"/>
            <a:r>
              <a:rPr lang="en-US" dirty="0"/>
              <a:t>Setup checker thread to do evaluation of current word vectors</a:t>
            </a:r>
          </a:p>
          <a:p>
            <a:pPr lvl="0"/>
            <a:r>
              <a:rPr lang="en-US" dirty="0"/>
              <a:t>Wait until all workers are done, and assemble the word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Scan work directory to get the whole training files list</a:t>
            </a:r>
          </a:p>
          <a:p>
            <a:pPr lvl="0"/>
            <a:r>
              <a:rPr lang="en-US" dirty="0"/>
              <a:t>Tokenize one training file, map to index according to the vocabulary table</a:t>
            </a:r>
          </a:p>
          <a:p>
            <a:pPr lvl="0"/>
            <a:r>
              <a:rPr lang="en-US" dirty="0"/>
              <a:t>Generate training word pair and subsampling index, and send them to all Slice sub graphs</a:t>
            </a:r>
          </a:p>
          <a:p>
            <a:pPr lvl="0"/>
            <a:r>
              <a:rPr lang="en-US" dirty="0"/>
              <a:t>Gather partial dot production result from all Slices, do sigmoid, and send back to all Slice sub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</TotalTime>
  <Words>1038</Words>
  <Application>Microsoft Office PowerPoint</Application>
  <PresentationFormat>Widescreen</PresentationFormat>
  <Paragraphs>270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Parallel word embedding --- Distributed Tensorflow</vt:lpstr>
      <vt:lpstr>content</vt:lpstr>
      <vt:lpstr>PS based word embedding </vt:lpstr>
      <vt:lpstr>Idea[3]</vt:lpstr>
      <vt:lpstr>content</vt:lpstr>
      <vt:lpstr>Our system architecture</vt:lpstr>
      <vt:lpstr>content</vt:lpstr>
      <vt:lpstr>Master driver</vt:lpstr>
      <vt:lpstr>Worker thread</vt:lpstr>
      <vt:lpstr>How to run?</vt:lpstr>
      <vt:lpstr>content</vt:lpstr>
      <vt:lpstr>Train parameters</vt:lpstr>
      <vt:lpstr>PowerPoint Presentation</vt:lpstr>
      <vt:lpstr>PowerPoint Presentation</vt:lpstr>
      <vt:lpstr>content</vt:lpstr>
      <vt:lpstr>Future work</vt:lpstr>
      <vt:lpstr>content</vt:lpstr>
      <vt:lpstr>assignment</vt:lpstr>
      <vt:lpstr>content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word embedding --- Distributed Tensorflow</dc:title>
  <dc:creator>傅志平</dc:creator>
  <cp:lastModifiedBy>傅志平</cp:lastModifiedBy>
  <cp:revision>24</cp:revision>
  <dcterms:created xsi:type="dcterms:W3CDTF">2017-04-26T16:26:34Z</dcterms:created>
  <dcterms:modified xsi:type="dcterms:W3CDTF">2017-04-26T19:30:02Z</dcterms:modified>
</cp:coreProperties>
</file>