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9" r:id="rId8"/>
    <p:sldId id="270" r:id="rId9"/>
    <p:sldId id="268" r:id="rId10"/>
    <p:sldId id="267" r:id="rId11"/>
    <p:sldId id="265" r:id="rId12"/>
    <p:sldId id="274" r:id="rId13"/>
    <p:sldId id="266" r:id="rId14"/>
    <p:sldId id="273" r:id="rId15"/>
    <p:sldId id="271" r:id="rId16"/>
    <p:sldId id="272" r:id="rId1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45130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242192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242255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33464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3103438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250042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182410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309512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288876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403331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9/6/2024</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‹nº›</a:t>
            </a:fld>
            <a:endParaRPr lang="en-US"/>
          </a:p>
        </p:txBody>
      </p:sp>
    </p:spTree>
    <p:extLst>
      <p:ext uri="{BB962C8B-B14F-4D97-AF65-F5344CB8AC3E}">
        <p14:creationId xmlns:p14="http://schemas.microsoft.com/office/powerpoint/2010/main" val="375702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9/6/2024</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‹nº›</a:t>
            </a:fld>
            <a:endParaRPr lang="en-US" dirty="0"/>
          </a:p>
        </p:txBody>
      </p:sp>
    </p:spTree>
    <p:extLst>
      <p:ext uri="{BB962C8B-B14F-4D97-AF65-F5344CB8AC3E}">
        <p14:creationId xmlns:p14="http://schemas.microsoft.com/office/powerpoint/2010/main" val="279896525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Azul pintar e rosa uma mistura">
            <a:extLst>
              <a:ext uri="{FF2B5EF4-FFF2-40B4-BE49-F238E27FC236}">
                <a16:creationId xmlns:a16="http://schemas.microsoft.com/office/drawing/2014/main" id="{7E2CE24A-8995-6E2C-19EB-76A3516ADAF7}"/>
              </a:ext>
            </a:extLst>
          </p:cNvPr>
          <p:cNvPicPr>
            <a:picLocks noChangeAspect="1"/>
          </p:cNvPicPr>
          <p:nvPr/>
        </p:nvPicPr>
        <p:blipFill>
          <a:blip r:embed="rId2">
            <a:alphaModFix amt="35000"/>
          </a:blip>
          <a:srcRect t="15709" r="-1" b="-1"/>
          <a:stretch/>
        </p:blipFill>
        <p:spPr>
          <a:xfrm>
            <a:off x="20" y="10"/>
            <a:ext cx="12188921" cy="6857990"/>
          </a:xfrm>
          <a:prstGeom prst="rect">
            <a:avLst/>
          </a:prstGeom>
        </p:spPr>
      </p:pic>
      <p:sp>
        <p:nvSpPr>
          <p:cNvPr id="2" name="Título 1">
            <a:extLst>
              <a:ext uri="{FF2B5EF4-FFF2-40B4-BE49-F238E27FC236}">
                <a16:creationId xmlns:a16="http://schemas.microsoft.com/office/drawing/2014/main" id="{BB5FCC8A-3220-CF32-F083-3F8E73F80281}"/>
              </a:ext>
            </a:extLst>
          </p:cNvPr>
          <p:cNvSpPr>
            <a:spLocks noGrp="1"/>
          </p:cNvSpPr>
          <p:nvPr>
            <p:ph type="ctrTitle"/>
          </p:nvPr>
        </p:nvSpPr>
        <p:spPr>
          <a:xfrm>
            <a:off x="0" y="1151953"/>
            <a:ext cx="12192000" cy="1229921"/>
          </a:xfrm>
        </p:spPr>
        <p:txBody>
          <a:bodyPr>
            <a:normAutofit/>
          </a:bodyPr>
          <a:lstStyle/>
          <a:p>
            <a:pPr algn="ctr"/>
            <a:r>
              <a:rPr lang="pt-PT" sz="7200" b="1" dirty="0">
                <a:solidFill>
                  <a:srgbClr val="FFFFFF"/>
                </a:solidFill>
                <a:latin typeface="Amasis MT Pro Medium" panose="02040604050005020304" pitchFamily="18" charset="0"/>
              </a:rPr>
              <a:t>Howard Gardner</a:t>
            </a:r>
          </a:p>
        </p:txBody>
      </p:sp>
      <p:grpSp>
        <p:nvGrpSpPr>
          <p:cNvPr id="11" name="Group 10">
            <a:extLst>
              <a:ext uri="{FF2B5EF4-FFF2-40B4-BE49-F238E27FC236}">
                <a16:creationId xmlns:a16="http://schemas.microsoft.com/office/drawing/2014/main" id="{3A87D413-7BAA-462C-B2E4-D3E7F1B849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6BB714E6-B071-4696-ACD5-A9A96F92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A303CB3D-0086-4A58-BDAE-F18B143EE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20" name="Imagem 19" descr="Uma imagem com Cara humana, pessoa, gravata, camisa&#10;&#10;Descrição gerada automaticamente">
            <a:extLst>
              <a:ext uri="{FF2B5EF4-FFF2-40B4-BE49-F238E27FC236}">
                <a16:creationId xmlns:a16="http://schemas.microsoft.com/office/drawing/2014/main" id="{43892F63-9FA0-F6C7-5F6D-51EAE17BA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4996" y="2767655"/>
            <a:ext cx="5542007" cy="3695410"/>
          </a:xfrm>
          <a:prstGeom prst="rect">
            <a:avLst/>
          </a:prstGeom>
        </p:spPr>
      </p:pic>
    </p:spTree>
    <p:extLst>
      <p:ext uri="{BB962C8B-B14F-4D97-AF65-F5344CB8AC3E}">
        <p14:creationId xmlns:p14="http://schemas.microsoft.com/office/powerpoint/2010/main" val="877179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365572"/>
            <a:ext cx="9093200" cy="1325563"/>
          </a:xfrm>
        </p:spPr>
        <p:txBody>
          <a:bodyPr>
            <a:normAutofit/>
          </a:bodyPr>
          <a:lstStyle/>
          <a:p>
            <a:r>
              <a:rPr lang="pt-PT" i="1" dirty="0"/>
              <a:t>Features</a:t>
            </a:r>
            <a:r>
              <a:rPr lang="pt-PT" dirty="0"/>
              <a:t> para medir níveis de foco</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200" y="1691135"/>
            <a:ext cx="9633076" cy="4485828"/>
          </a:xfrm>
        </p:spPr>
        <p:txBody>
          <a:bodyPr>
            <a:normAutofit/>
          </a:bodyPr>
          <a:lstStyle/>
          <a:p>
            <a:pPr>
              <a:lnSpc>
                <a:spcPct val="120000"/>
              </a:lnSpc>
            </a:pPr>
            <a:r>
              <a:rPr lang="pt-PT" dirty="0"/>
              <a:t>Reconhecimento expressões</a:t>
            </a:r>
          </a:p>
          <a:p>
            <a:pPr>
              <a:lnSpc>
                <a:spcPct val="120000"/>
              </a:lnSpc>
            </a:pPr>
            <a:r>
              <a:rPr lang="pt-PT" dirty="0"/>
              <a:t>Análise do movimento corporal</a:t>
            </a:r>
          </a:p>
          <a:p>
            <a:pPr>
              <a:lnSpc>
                <a:spcPct val="120000"/>
              </a:lnSpc>
            </a:pPr>
            <a:r>
              <a:rPr lang="pt-PT" dirty="0"/>
              <a:t>Reconhecimento de voz e sincronização</a:t>
            </a:r>
          </a:p>
          <a:p>
            <a:pPr>
              <a:lnSpc>
                <a:spcPct val="120000"/>
              </a:lnSpc>
            </a:pPr>
            <a:r>
              <a:rPr lang="pt-PT" dirty="0"/>
              <a:t>Análise do tempo de reação</a:t>
            </a:r>
          </a:p>
          <a:p>
            <a:pPr>
              <a:lnSpc>
                <a:spcPct val="120000"/>
              </a:lnSpc>
            </a:pPr>
            <a:r>
              <a:rPr lang="pt-PT" dirty="0"/>
              <a:t>Manutenção do contacto visual</a:t>
            </a:r>
          </a:p>
          <a:p>
            <a:pPr>
              <a:lnSpc>
                <a:spcPct val="120000"/>
              </a:lnSpc>
            </a:pPr>
            <a:r>
              <a:rPr lang="pt-PT" dirty="0"/>
              <a:t>Reconhecimento da postura</a:t>
            </a:r>
          </a:p>
          <a:p>
            <a:pPr>
              <a:lnSpc>
                <a:spcPct val="120000"/>
              </a:lnSpc>
            </a:pPr>
            <a:r>
              <a:rPr lang="pt-PT" dirty="0"/>
              <a:t>Reconhecimento de atividade manual</a:t>
            </a:r>
          </a:p>
          <a:p>
            <a:pPr>
              <a:lnSpc>
                <a:spcPct val="120000"/>
              </a:lnSpc>
            </a:pPr>
            <a:r>
              <a:rPr lang="pt-PT" dirty="0"/>
              <a:t>Deteção de tarefas inadequadas</a:t>
            </a:r>
          </a:p>
          <a:p>
            <a:pPr>
              <a:lnSpc>
                <a:spcPct val="120000"/>
              </a:lnSpc>
            </a:pPr>
            <a:r>
              <a:rPr lang="pt-PT" dirty="0"/>
              <a:t>Deteção de expressões de acordo e desacordo</a:t>
            </a:r>
          </a:p>
          <a:p>
            <a:pPr marL="0" indent="0">
              <a:buNone/>
            </a:pPr>
            <a:endParaRPr lang="pt-PT" dirty="0"/>
          </a:p>
        </p:txBody>
      </p:sp>
    </p:spTree>
    <p:extLst>
      <p:ext uri="{BB962C8B-B14F-4D97-AF65-F5344CB8AC3E}">
        <p14:creationId xmlns:p14="http://schemas.microsoft.com/office/powerpoint/2010/main" val="3983884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668049"/>
            <a:ext cx="8331200" cy="1325563"/>
          </a:xfrm>
        </p:spPr>
        <p:txBody>
          <a:bodyPr>
            <a:normAutofit/>
          </a:bodyPr>
          <a:lstStyle/>
          <a:p>
            <a:r>
              <a:rPr lang="pt-PT" dirty="0"/>
              <a:t>Estudo na Universidade de Aveiro </a:t>
            </a:r>
            <a:r>
              <a:rPr lang="pt-PT" sz="1200" dirty="0"/>
              <a:t>(10)</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200" y="2096712"/>
            <a:ext cx="9633076" cy="4273607"/>
          </a:xfrm>
        </p:spPr>
        <p:txBody>
          <a:bodyPr>
            <a:normAutofit lnSpcReduction="10000"/>
          </a:bodyPr>
          <a:lstStyle/>
          <a:p>
            <a:r>
              <a:rPr lang="pt-PT" dirty="0"/>
              <a:t>Estudo realizado em 2018</a:t>
            </a:r>
          </a:p>
          <a:p>
            <a:r>
              <a:rPr lang="pt-PT" dirty="0"/>
              <a:t>Sistema informático capaz de monitorizar o foco de cada estudante ao longo da aula</a:t>
            </a:r>
          </a:p>
          <a:p>
            <a:r>
              <a:rPr lang="pt-PT" dirty="0"/>
              <a:t>“O sistema calcula a pose da cabeça de cada pessoa utilizando um conjunto de características retiradas da face, previamente detetada na imagem, por forma a estimar para onde estão a olhar”</a:t>
            </a:r>
          </a:p>
          <a:p>
            <a:r>
              <a:rPr lang="pt-PT" dirty="0"/>
              <a:t>A forte ligação entre a posição da cabeça e o foco, lembram os investigadores que a pose da cabeça contribui em 88,7 por cento para o foco de um participante.</a:t>
            </a:r>
          </a:p>
          <a:p>
            <a:r>
              <a:rPr lang="pt-PT" sz="2100" dirty="0"/>
              <a:t>“É importante mencionar que o nosso sistema não é capaz de estimar a atenção da plateia, mas apenas o seu foco. A atenção é algo complicado de se estimar, visto que um participante pode olhar para o orador ou para os conteúdos projetados durante toda a aula, o que indicaria estar atento, mas a sua mente pode estar a divagar noutros pensamentos”</a:t>
            </a:r>
          </a:p>
          <a:p>
            <a:pPr marL="0" indent="0">
              <a:buNone/>
            </a:pPr>
            <a:endParaRPr lang="pt-PT" sz="1200" dirty="0"/>
          </a:p>
          <a:p>
            <a:pPr marL="0" indent="0">
              <a:buNone/>
            </a:pPr>
            <a:r>
              <a:rPr lang="pt-PT" sz="1300" dirty="0"/>
              <a:t>(10) https://maissuperior.com/2018/11/22/medir-a-atencao-dos-estudantes-durante-as-aulas-e-possivel/</a:t>
            </a:r>
          </a:p>
        </p:txBody>
      </p:sp>
    </p:spTree>
    <p:extLst>
      <p:ext uri="{BB962C8B-B14F-4D97-AF65-F5344CB8AC3E}">
        <p14:creationId xmlns:p14="http://schemas.microsoft.com/office/powerpoint/2010/main" val="97343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668049"/>
            <a:ext cx="8331200" cy="1325563"/>
          </a:xfrm>
        </p:spPr>
        <p:txBody>
          <a:bodyPr>
            <a:normAutofit/>
          </a:bodyPr>
          <a:lstStyle/>
          <a:p>
            <a:r>
              <a:rPr lang="pt-PT" dirty="0"/>
              <a:t>Estudo na Universidade de Aveiro </a:t>
            </a:r>
            <a:r>
              <a:rPr lang="pt-PT" sz="1200" dirty="0"/>
              <a:t>(10)</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200" y="2096712"/>
            <a:ext cx="9633076" cy="4273607"/>
          </a:xfrm>
        </p:spPr>
        <p:txBody>
          <a:bodyPr>
            <a:normAutofit lnSpcReduction="10000"/>
          </a:bodyPr>
          <a:lstStyle/>
          <a:p>
            <a:r>
              <a:rPr lang="pt-PT" dirty="0"/>
              <a:t>Estudo realizado em 2018</a:t>
            </a:r>
          </a:p>
          <a:p>
            <a:r>
              <a:rPr lang="pt-PT" dirty="0"/>
              <a:t>Sistema informático capaz de monitorizar o foco de cada estudante ao longo da aula</a:t>
            </a:r>
          </a:p>
          <a:p>
            <a:r>
              <a:rPr lang="pt-PT" dirty="0"/>
              <a:t>“O sistema calcula a pose da cabeça de cada pessoa utilizando um conjunto de características retiradas da face, previamente detetada na imagem, por forma a estimar para onde estão a olhar”</a:t>
            </a:r>
          </a:p>
          <a:p>
            <a:r>
              <a:rPr lang="pt-PT" dirty="0"/>
              <a:t>A forte ligação entre a posição da cabeça e o foco, lembram os investigadores que a pose da cabeça contribui em 88,7 por cento para o foco de um participante.</a:t>
            </a:r>
          </a:p>
          <a:p>
            <a:r>
              <a:rPr lang="pt-PT" sz="2100" dirty="0"/>
              <a:t>“É importante mencionar que o nosso sistema não é capaz de estimar a atenção da plateia, mas apenas o seu foco. A atenção é algo complicado de se estimar, visto que um participante pode olhar para o orador ou para os conteúdos projetados durante toda a aula, o que indicaria estar atento, mas a sua mente pode estar a divagar noutros pensamentos”</a:t>
            </a:r>
          </a:p>
          <a:p>
            <a:pPr marL="0" indent="0">
              <a:buNone/>
            </a:pPr>
            <a:endParaRPr lang="pt-PT" sz="1200" dirty="0"/>
          </a:p>
          <a:p>
            <a:pPr marL="0" indent="0">
              <a:buNone/>
            </a:pPr>
            <a:r>
              <a:rPr lang="pt-PT" sz="1300" dirty="0"/>
              <a:t>(10) https://maissuperior.com/2018/11/22/medir-a-atencao-dos-estudantes-durante-as-aulas-e-possivel/</a:t>
            </a:r>
          </a:p>
        </p:txBody>
      </p:sp>
      <p:pic>
        <p:nvPicPr>
          <p:cNvPr id="6148" name="Picture 4">
            <a:extLst>
              <a:ext uri="{FF2B5EF4-FFF2-40B4-BE49-F238E27FC236}">
                <a16:creationId xmlns:a16="http://schemas.microsoft.com/office/drawing/2014/main" id="{8598CAA9-DF69-93D1-0A1A-DC428D694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840" y="575642"/>
            <a:ext cx="10145271" cy="570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947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477145"/>
            <a:ext cx="9370202" cy="1325563"/>
          </a:xfrm>
        </p:spPr>
        <p:txBody>
          <a:bodyPr>
            <a:noAutofit/>
          </a:bodyPr>
          <a:lstStyle/>
          <a:p>
            <a:r>
              <a:rPr lang="pt-PT" sz="2800" dirty="0"/>
              <a:t>Students’ Classroom Behavior Detection System Incorporating Deformable DETR with Swin Transformer and Light-Weight Feature Pyramid Network </a:t>
            </a:r>
            <a:r>
              <a:rPr lang="pt-PT" sz="1200" dirty="0"/>
              <a:t>(11)</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200" y="2096713"/>
            <a:ext cx="7685037" cy="4080250"/>
          </a:xfrm>
        </p:spPr>
        <p:txBody>
          <a:bodyPr>
            <a:normAutofit fontScale="92500" lnSpcReduction="20000"/>
          </a:bodyPr>
          <a:lstStyle/>
          <a:p>
            <a:r>
              <a:rPr lang="pt-PT" dirty="0"/>
              <a:t>Artigo publicado em 2023 na China</a:t>
            </a:r>
          </a:p>
          <a:p>
            <a:pPr marL="0" indent="0">
              <a:buNone/>
            </a:pPr>
            <a:endParaRPr lang="pt-PT" dirty="0"/>
          </a:p>
          <a:p>
            <a:r>
              <a:rPr lang="pt-PT" dirty="0"/>
              <a:t>Sistema de deteção comportamental dos estudantes na sala de aula</a:t>
            </a:r>
          </a:p>
          <a:p>
            <a:endParaRPr lang="pt-PT" dirty="0"/>
          </a:p>
          <a:p>
            <a:r>
              <a:rPr lang="pt-PT" dirty="0"/>
              <a:t>Principais ferramentas:</a:t>
            </a:r>
          </a:p>
          <a:p>
            <a:pPr lvl="1"/>
            <a:r>
              <a:rPr lang="pt-PT" sz="1700" b="1" dirty="0"/>
              <a:t>YOLOv7</a:t>
            </a:r>
            <a:r>
              <a:rPr lang="pt-PT" sz="1700" dirty="0"/>
              <a:t>: detetar e localizar objetos em imagens e vídeos em tempo real</a:t>
            </a:r>
            <a:endParaRPr lang="pt-PT" sz="1700" b="1" dirty="0"/>
          </a:p>
          <a:p>
            <a:pPr lvl="1">
              <a:lnSpc>
                <a:spcPct val="110000"/>
              </a:lnSpc>
            </a:pPr>
            <a:r>
              <a:rPr lang="pt-PT" sz="1700" b="1" dirty="0"/>
              <a:t>Deformable DETR</a:t>
            </a:r>
            <a:r>
              <a:rPr lang="pt-PT" sz="1700" dirty="0"/>
              <a:t>: melhora a eficiência e precisão na deteção de objetos em imagens, especialmente em zonas complexas.</a:t>
            </a:r>
          </a:p>
          <a:p>
            <a:pPr lvl="1">
              <a:lnSpc>
                <a:spcPct val="110000"/>
              </a:lnSpc>
            </a:pPr>
            <a:r>
              <a:rPr lang="pt-PT" sz="1700" b="1" dirty="0"/>
              <a:t>Swin Transformer</a:t>
            </a:r>
            <a:r>
              <a:rPr lang="pt-PT" sz="1700" dirty="0"/>
              <a:t>: útil no processamento de imagens.</a:t>
            </a:r>
          </a:p>
          <a:p>
            <a:pPr lvl="1">
              <a:lnSpc>
                <a:spcPct val="110000"/>
              </a:lnSpc>
            </a:pPr>
            <a:r>
              <a:rPr lang="en-US" sz="1700" b="1" dirty="0"/>
              <a:t>Light-weight Feature Pyramid Network </a:t>
            </a:r>
            <a:r>
              <a:rPr lang="en-US" sz="1700" dirty="0"/>
              <a:t>(FPN)</a:t>
            </a:r>
            <a:r>
              <a:rPr lang="pt-PT" sz="1700" dirty="0"/>
              <a:t>: melhora a deteção de objetos em ambientes com detalhes e variações.</a:t>
            </a:r>
            <a:endParaRPr lang="en-US" dirty="0"/>
          </a:p>
          <a:p>
            <a:pPr marL="0" indent="0">
              <a:buNone/>
            </a:pPr>
            <a:endParaRPr lang="en-US" dirty="0"/>
          </a:p>
          <a:p>
            <a:pPr marL="0" indent="0">
              <a:buNone/>
            </a:pPr>
            <a:endParaRPr lang="en-US" dirty="0"/>
          </a:p>
          <a:p>
            <a:pPr marL="0" indent="0">
              <a:buNone/>
            </a:pPr>
            <a:r>
              <a:rPr lang="pt-PT" sz="1300" dirty="0"/>
              <a:t>(11) https://www.mdpi.com/2079-8954/11/7/372</a:t>
            </a:r>
          </a:p>
        </p:txBody>
      </p:sp>
    </p:spTree>
    <p:extLst>
      <p:ext uri="{BB962C8B-B14F-4D97-AF65-F5344CB8AC3E}">
        <p14:creationId xmlns:p14="http://schemas.microsoft.com/office/powerpoint/2010/main" val="183302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477145"/>
            <a:ext cx="9370202" cy="1325563"/>
          </a:xfrm>
        </p:spPr>
        <p:txBody>
          <a:bodyPr>
            <a:noAutofit/>
          </a:bodyPr>
          <a:lstStyle/>
          <a:p>
            <a:r>
              <a:rPr lang="pt-PT" sz="2800" dirty="0"/>
              <a:t>Students’ Classroom Behavior Detection System Incorporating Deformable DETR with Swin Transformer and Light-Weight Feature Pyramid Network </a:t>
            </a:r>
            <a:r>
              <a:rPr lang="pt-PT" sz="1200" dirty="0"/>
              <a:t>(10)</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200" y="2096713"/>
            <a:ext cx="7685037" cy="4080250"/>
          </a:xfrm>
        </p:spPr>
        <p:txBody>
          <a:bodyPr>
            <a:normAutofit fontScale="92500" lnSpcReduction="20000"/>
          </a:bodyPr>
          <a:lstStyle/>
          <a:p>
            <a:r>
              <a:rPr lang="pt-PT" dirty="0"/>
              <a:t>Artigo publicado em 2023 na China</a:t>
            </a:r>
          </a:p>
          <a:p>
            <a:pPr marL="0" indent="0">
              <a:buNone/>
            </a:pPr>
            <a:endParaRPr lang="pt-PT" dirty="0"/>
          </a:p>
          <a:p>
            <a:r>
              <a:rPr lang="pt-PT" dirty="0"/>
              <a:t>Sistema de deteção comportamental dos estudantes na sala de aula</a:t>
            </a:r>
          </a:p>
          <a:p>
            <a:endParaRPr lang="pt-PT" dirty="0"/>
          </a:p>
          <a:p>
            <a:r>
              <a:rPr lang="pt-PT" dirty="0"/>
              <a:t>Principais ferramentas:</a:t>
            </a:r>
          </a:p>
          <a:p>
            <a:pPr lvl="1"/>
            <a:r>
              <a:rPr lang="pt-PT" sz="1700" b="1" dirty="0"/>
              <a:t>YOLOv7</a:t>
            </a:r>
            <a:r>
              <a:rPr lang="pt-PT" sz="1700" dirty="0"/>
              <a:t>: detetar e localizar objetos em imagens e vídeos em tempo real</a:t>
            </a:r>
            <a:endParaRPr lang="pt-PT" sz="1700" b="1" dirty="0"/>
          </a:p>
          <a:p>
            <a:pPr lvl="1">
              <a:lnSpc>
                <a:spcPct val="110000"/>
              </a:lnSpc>
            </a:pPr>
            <a:r>
              <a:rPr lang="pt-PT" sz="1700" b="1" dirty="0"/>
              <a:t>Deformable DETR</a:t>
            </a:r>
            <a:r>
              <a:rPr lang="pt-PT" sz="1700" dirty="0"/>
              <a:t>: melhora a eficiência e precisão na deteção de objetos em imagens, especialmente em zonas complexas.</a:t>
            </a:r>
          </a:p>
          <a:p>
            <a:pPr lvl="1">
              <a:lnSpc>
                <a:spcPct val="110000"/>
              </a:lnSpc>
            </a:pPr>
            <a:r>
              <a:rPr lang="pt-PT" sz="1700" b="1" dirty="0"/>
              <a:t>Swin Transformer</a:t>
            </a:r>
            <a:r>
              <a:rPr lang="pt-PT" sz="1700" dirty="0"/>
              <a:t>: útil no processamento de imagens.</a:t>
            </a:r>
          </a:p>
          <a:p>
            <a:pPr lvl="1">
              <a:lnSpc>
                <a:spcPct val="110000"/>
              </a:lnSpc>
            </a:pPr>
            <a:r>
              <a:rPr lang="en-US" sz="1700" b="1" dirty="0"/>
              <a:t>Light-weight Feature Pyramid Network </a:t>
            </a:r>
            <a:r>
              <a:rPr lang="en-US" sz="1700" dirty="0"/>
              <a:t>(FPN)</a:t>
            </a:r>
            <a:r>
              <a:rPr lang="pt-PT" sz="1700" dirty="0"/>
              <a:t>: melhora a deteção de objetos em ambientes com detalhes e variações.</a:t>
            </a:r>
            <a:endParaRPr lang="en-US" dirty="0"/>
          </a:p>
          <a:p>
            <a:pPr marL="0" indent="0">
              <a:buNone/>
            </a:pPr>
            <a:endParaRPr lang="en-US" dirty="0"/>
          </a:p>
          <a:p>
            <a:pPr marL="0" indent="0">
              <a:buNone/>
            </a:pPr>
            <a:endParaRPr lang="en-US" dirty="0"/>
          </a:p>
          <a:p>
            <a:pPr marL="0" indent="0">
              <a:buNone/>
            </a:pPr>
            <a:r>
              <a:rPr lang="pt-PT" sz="1300" dirty="0"/>
              <a:t>(11) https://www.mdpi.com/2079-8954/11/7/372</a:t>
            </a:r>
          </a:p>
        </p:txBody>
      </p:sp>
      <p:pic>
        <p:nvPicPr>
          <p:cNvPr id="5122" name="Picture 2" descr="Systems 11 00372 g009 550">
            <a:extLst>
              <a:ext uri="{FF2B5EF4-FFF2-40B4-BE49-F238E27FC236}">
                <a16:creationId xmlns:a16="http://schemas.microsoft.com/office/drawing/2014/main" id="{825E4768-A271-0ABA-6472-58FE8B264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40" y="219572"/>
            <a:ext cx="10414072" cy="641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7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477145"/>
            <a:ext cx="9370202" cy="1325563"/>
          </a:xfrm>
        </p:spPr>
        <p:txBody>
          <a:bodyPr>
            <a:noAutofit/>
          </a:bodyPr>
          <a:lstStyle/>
          <a:p>
            <a:r>
              <a:rPr lang="pt-PT" sz="2800" dirty="0"/>
              <a:t>Students’ Classroom Behavior Detection System Incorporating Deformable DETR with Swin Transformer and Light-Weight Feature Pyramid Network </a:t>
            </a:r>
            <a:r>
              <a:rPr lang="pt-PT" sz="1200" dirty="0"/>
              <a:t>(11)</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199" y="2112776"/>
            <a:ext cx="9493419" cy="4284142"/>
          </a:xfrm>
        </p:spPr>
        <p:txBody>
          <a:bodyPr>
            <a:normAutofit fontScale="77500" lnSpcReduction="20000"/>
          </a:bodyPr>
          <a:lstStyle/>
          <a:p>
            <a:r>
              <a:rPr lang="pt-PT" sz="2400" b="1" dirty="0"/>
              <a:t>Features avaliadas:</a:t>
            </a:r>
          </a:p>
          <a:p>
            <a:pPr lvl="1">
              <a:lnSpc>
                <a:spcPct val="120000"/>
              </a:lnSpc>
            </a:pPr>
            <a:r>
              <a:rPr lang="pt-PT" sz="2400" dirty="0"/>
              <a:t>Postura corporal</a:t>
            </a:r>
          </a:p>
          <a:p>
            <a:pPr lvl="1">
              <a:lnSpc>
                <a:spcPct val="120000"/>
              </a:lnSpc>
            </a:pPr>
            <a:r>
              <a:rPr lang="pt-PT" sz="2400" dirty="0"/>
              <a:t>Posição da cabeça</a:t>
            </a:r>
          </a:p>
          <a:p>
            <a:pPr lvl="1">
              <a:lnSpc>
                <a:spcPct val="120000"/>
              </a:lnSpc>
            </a:pPr>
            <a:r>
              <a:rPr lang="pt-PT" sz="2400" dirty="0"/>
              <a:t>Expressões faciais</a:t>
            </a:r>
          </a:p>
          <a:p>
            <a:pPr lvl="1">
              <a:lnSpc>
                <a:spcPct val="120000"/>
              </a:lnSpc>
            </a:pPr>
            <a:r>
              <a:rPr lang="pt-PT" sz="2400" dirty="0"/>
              <a:t>Movimento dos olhos</a:t>
            </a:r>
          </a:p>
          <a:p>
            <a:pPr lvl="1">
              <a:lnSpc>
                <a:spcPct val="120000"/>
              </a:lnSpc>
            </a:pPr>
            <a:r>
              <a:rPr lang="pt-PT" sz="2400" dirty="0"/>
              <a:t>Gestos e ações com as mãos</a:t>
            </a:r>
          </a:p>
          <a:p>
            <a:pPr lvl="1">
              <a:lnSpc>
                <a:spcPct val="120000"/>
              </a:lnSpc>
            </a:pPr>
            <a:r>
              <a:rPr lang="pt-PT" sz="2400" dirty="0"/>
              <a:t>Movimento global</a:t>
            </a:r>
          </a:p>
          <a:p>
            <a:pPr lvl="1">
              <a:lnSpc>
                <a:spcPct val="120000"/>
              </a:lnSpc>
            </a:pPr>
            <a:r>
              <a:rPr lang="pt-PT" sz="2400" dirty="0"/>
              <a:t>Interações com outros alunos</a:t>
            </a:r>
          </a:p>
          <a:p>
            <a:pPr lvl="1"/>
            <a:endParaRPr lang="pt-PT" dirty="0"/>
          </a:p>
          <a:p>
            <a:r>
              <a:rPr lang="en-US" dirty="0"/>
              <a:t>“To assess the performance of our method, we present the detection results for seven distinct classroom behaviors, and these behaviors include writing, reading, lookup, turning heads, standing up, raising hands, and engaging in group discussions.”</a:t>
            </a:r>
          </a:p>
          <a:p>
            <a:endParaRPr lang="en-US" dirty="0"/>
          </a:p>
          <a:p>
            <a:pPr marL="0" indent="0">
              <a:buNone/>
            </a:pPr>
            <a:r>
              <a:rPr lang="pt-PT" sz="1400" dirty="0"/>
              <a:t>(11) https://www.mdpi.com/2079-8954/11/7/372</a:t>
            </a:r>
          </a:p>
        </p:txBody>
      </p:sp>
    </p:spTree>
    <p:extLst>
      <p:ext uri="{BB962C8B-B14F-4D97-AF65-F5344CB8AC3E}">
        <p14:creationId xmlns:p14="http://schemas.microsoft.com/office/powerpoint/2010/main" val="303398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477145"/>
            <a:ext cx="9370202" cy="1325563"/>
          </a:xfrm>
        </p:spPr>
        <p:txBody>
          <a:bodyPr>
            <a:noAutofit/>
          </a:bodyPr>
          <a:lstStyle/>
          <a:p>
            <a:r>
              <a:rPr lang="pt-PT" sz="2800" dirty="0"/>
              <a:t>Students’ Classroom Behavior Detection System Incorporating Deformable DETR with Swin Transformer and Light-</a:t>
            </a:r>
            <a:r>
              <a:rPr lang="pt-PT" sz="2800" dirty="0" err="1"/>
              <a:t>Weight</a:t>
            </a:r>
            <a:r>
              <a:rPr lang="pt-PT" sz="2800" dirty="0"/>
              <a:t> Feature Pyramid Network </a:t>
            </a:r>
            <a:r>
              <a:rPr lang="pt-PT" sz="1200" dirty="0"/>
              <a:t>(10)</a:t>
            </a:r>
          </a:p>
        </p:txBody>
      </p:sp>
      <p:pic>
        <p:nvPicPr>
          <p:cNvPr id="4100" name="Picture 4" descr="Systems 11 00372 g012 550">
            <a:extLst>
              <a:ext uri="{FF2B5EF4-FFF2-40B4-BE49-F238E27FC236}">
                <a16:creationId xmlns:a16="http://schemas.microsoft.com/office/drawing/2014/main" id="{FF33B141-AA6F-F803-9330-4D66EBB6D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899" y="200146"/>
            <a:ext cx="6676201" cy="645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8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176D2185-CF8A-8354-B553-73DD2A1A6416}"/>
              </a:ext>
            </a:extLst>
          </p:cNvPr>
          <p:cNvSpPr>
            <a:spLocks noGrp="1"/>
          </p:cNvSpPr>
          <p:nvPr>
            <p:ph type="title"/>
          </p:nvPr>
        </p:nvSpPr>
        <p:spPr>
          <a:xfrm>
            <a:off x="457200" y="668049"/>
            <a:ext cx="7685037" cy="1325563"/>
          </a:xfrm>
        </p:spPr>
        <p:txBody>
          <a:bodyPr>
            <a:normAutofit/>
          </a:bodyPr>
          <a:lstStyle/>
          <a:p>
            <a:r>
              <a:rPr lang="pt-PT" dirty="0"/>
              <a:t>Biografia </a:t>
            </a:r>
            <a:r>
              <a:rPr lang="pt-PT" sz="1200" dirty="0"/>
              <a:t>(1)</a:t>
            </a:r>
            <a:endParaRPr lang="pt-PT" dirty="0"/>
          </a:p>
        </p:txBody>
      </p:sp>
      <p:sp>
        <p:nvSpPr>
          <p:cNvPr id="3" name="Marcador de Posição de Conteúdo 2">
            <a:extLst>
              <a:ext uri="{FF2B5EF4-FFF2-40B4-BE49-F238E27FC236}">
                <a16:creationId xmlns:a16="http://schemas.microsoft.com/office/drawing/2014/main" id="{FC71BAE4-4CD0-E7D1-F2FE-2F45BA976BAB}"/>
              </a:ext>
            </a:extLst>
          </p:cNvPr>
          <p:cNvSpPr>
            <a:spLocks noGrp="1"/>
          </p:cNvSpPr>
          <p:nvPr>
            <p:ph idx="1"/>
          </p:nvPr>
        </p:nvSpPr>
        <p:spPr>
          <a:xfrm>
            <a:off x="457200" y="2096713"/>
            <a:ext cx="7685037" cy="4080250"/>
          </a:xfrm>
        </p:spPr>
        <p:txBody>
          <a:bodyPr>
            <a:normAutofit lnSpcReduction="10000"/>
          </a:bodyPr>
          <a:lstStyle/>
          <a:p>
            <a:r>
              <a:rPr lang="pt-PT" dirty="0"/>
              <a:t>Psicólogo e educador norte americano</a:t>
            </a:r>
          </a:p>
          <a:p>
            <a:endParaRPr lang="pt-PT" dirty="0"/>
          </a:p>
          <a:p>
            <a:r>
              <a:rPr lang="pt-PT" dirty="0"/>
              <a:t> Professor da Universidade de Harvard</a:t>
            </a:r>
          </a:p>
          <a:p>
            <a:pPr marL="0" indent="0">
              <a:buNone/>
            </a:pPr>
            <a:endParaRPr lang="pt-PT" dirty="0"/>
          </a:p>
          <a:p>
            <a:r>
              <a:rPr lang="pt-PT" dirty="0"/>
              <a:t>Nasceu em 11 julho 1943, Pensilvânia EUA</a:t>
            </a:r>
          </a:p>
          <a:p>
            <a:endParaRPr lang="pt-PT" dirty="0"/>
          </a:p>
          <a:p>
            <a:r>
              <a:rPr lang="pt-PT" dirty="0"/>
              <a:t>Conhecido pela sua teoria das inteligências Múltiplas (</a:t>
            </a:r>
            <a:r>
              <a:rPr lang="pt-PT" i="1" dirty="0"/>
              <a:t>Multiple Intelligences</a:t>
            </a:r>
            <a:r>
              <a:rPr lang="pt-PT" dirty="0"/>
              <a:t>)</a:t>
            </a:r>
          </a:p>
          <a:p>
            <a:endParaRPr lang="pt-PT" dirty="0"/>
          </a:p>
          <a:p>
            <a:endParaRPr lang="pt-PT" dirty="0"/>
          </a:p>
          <a:p>
            <a:pPr marL="0" indent="0">
              <a:buNone/>
            </a:pPr>
            <a:r>
              <a:rPr lang="pt-PT" sz="1200" dirty="0"/>
              <a:t>(1) https://www.niu.edu/citl/resources/guides/instructional-guide/gardners-theory-of-multiple-intelligences.shtml</a:t>
            </a:r>
          </a:p>
        </p:txBody>
      </p:sp>
      <p:pic>
        <p:nvPicPr>
          <p:cNvPr id="1026" name="Picture 2" descr="Frames Of Mind: The Theory Of Multiple Intelligences by Howard Gardner |  Goodreads">
            <a:extLst>
              <a:ext uri="{FF2B5EF4-FFF2-40B4-BE49-F238E27FC236}">
                <a16:creationId xmlns:a16="http://schemas.microsoft.com/office/drawing/2014/main" id="{AC148B8F-3402-F925-FA2C-B0A8CD9E2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397" y="306348"/>
            <a:ext cx="2289983" cy="381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71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176D2185-CF8A-8354-B553-73DD2A1A6416}"/>
              </a:ext>
            </a:extLst>
          </p:cNvPr>
          <p:cNvSpPr>
            <a:spLocks noGrp="1"/>
          </p:cNvSpPr>
          <p:nvPr>
            <p:ph type="title"/>
          </p:nvPr>
        </p:nvSpPr>
        <p:spPr>
          <a:xfrm>
            <a:off x="457200" y="668049"/>
            <a:ext cx="8209280" cy="1325563"/>
          </a:xfrm>
        </p:spPr>
        <p:txBody>
          <a:bodyPr>
            <a:normAutofit/>
          </a:bodyPr>
          <a:lstStyle/>
          <a:p>
            <a:r>
              <a:rPr lang="pt-PT" dirty="0"/>
              <a:t>Teoria das Inteligências Múltiplas </a:t>
            </a:r>
            <a:r>
              <a:rPr lang="pt-PT" sz="1200" dirty="0"/>
              <a:t>(2)</a:t>
            </a:r>
          </a:p>
        </p:txBody>
      </p:sp>
      <p:sp>
        <p:nvSpPr>
          <p:cNvPr id="3" name="Marcador de Posição de Conteúdo 2">
            <a:extLst>
              <a:ext uri="{FF2B5EF4-FFF2-40B4-BE49-F238E27FC236}">
                <a16:creationId xmlns:a16="http://schemas.microsoft.com/office/drawing/2014/main" id="{FC71BAE4-4CD0-E7D1-F2FE-2F45BA976BAB}"/>
              </a:ext>
            </a:extLst>
          </p:cNvPr>
          <p:cNvSpPr>
            <a:spLocks noGrp="1"/>
          </p:cNvSpPr>
          <p:nvPr>
            <p:ph idx="1"/>
          </p:nvPr>
        </p:nvSpPr>
        <p:spPr>
          <a:xfrm>
            <a:off x="457200" y="2096712"/>
            <a:ext cx="8906760" cy="4608888"/>
          </a:xfrm>
        </p:spPr>
        <p:txBody>
          <a:bodyPr>
            <a:normAutofit fontScale="62500" lnSpcReduction="20000"/>
          </a:bodyPr>
          <a:lstStyle/>
          <a:p>
            <a:r>
              <a:rPr lang="pt-PT" sz="2900" dirty="0"/>
              <a:t>Inteligência vai além das três categorias tradicionais: visual, auditiva e cinestética</a:t>
            </a:r>
          </a:p>
          <a:p>
            <a:pPr marL="0" indent="0">
              <a:buNone/>
            </a:pPr>
            <a:endParaRPr lang="pt-PT" sz="2900" dirty="0"/>
          </a:p>
          <a:p>
            <a:r>
              <a:rPr lang="pt-PT" sz="2900" dirty="0"/>
              <a:t>Novas Formas de Inteligência:</a:t>
            </a:r>
          </a:p>
          <a:p>
            <a:pPr lvl="1">
              <a:lnSpc>
                <a:spcPct val="170000"/>
              </a:lnSpc>
            </a:pPr>
            <a:r>
              <a:rPr lang="pt-PT" dirty="0"/>
              <a:t>Inteligência Linguística</a:t>
            </a:r>
          </a:p>
          <a:p>
            <a:pPr lvl="1">
              <a:lnSpc>
                <a:spcPct val="170000"/>
              </a:lnSpc>
            </a:pPr>
            <a:r>
              <a:rPr lang="pt-PT" dirty="0"/>
              <a:t>Inteligência Lógico-Matemática</a:t>
            </a:r>
          </a:p>
          <a:p>
            <a:pPr lvl="1">
              <a:lnSpc>
                <a:spcPct val="170000"/>
              </a:lnSpc>
            </a:pPr>
            <a:r>
              <a:rPr lang="pt-PT" dirty="0"/>
              <a:t>Inteligência Espacial</a:t>
            </a:r>
          </a:p>
          <a:p>
            <a:pPr lvl="1">
              <a:lnSpc>
                <a:spcPct val="170000"/>
              </a:lnSpc>
            </a:pPr>
            <a:r>
              <a:rPr lang="pt-PT" dirty="0"/>
              <a:t>Inteligência Musical</a:t>
            </a:r>
          </a:p>
          <a:p>
            <a:pPr lvl="1">
              <a:lnSpc>
                <a:spcPct val="170000"/>
              </a:lnSpc>
            </a:pPr>
            <a:r>
              <a:rPr lang="pt-PT" dirty="0"/>
              <a:t>Inteligência Corporal-Cinestésica</a:t>
            </a:r>
          </a:p>
          <a:p>
            <a:pPr lvl="1">
              <a:lnSpc>
                <a:spcPct val="170000"/>
              </a:lnSpc>
            </a:pPr>
            <a:r>
              <a:rPr lang="pt-PT" dirty="0"/>
              <a:t>Inteligência Interpessoal</a:t>
            </a:r>
          </a:p>
          <a:p>
            <a:pPr lvl="1">
              <a:lnSpc>
                <a:spcPct val="170000"/>
              </a:lnSpc>
            </a:pPr>
            <a:r>
              <a:rPr lang="pt-PT" dirty="0"/>
              <a:t>Inteligência Intrapessoal</a:t>
            </a:r>
          </a:p>
          <a:p>
            <a:pPr lvl="1">
              <a:lnSpc>
                <a:spcPct val="170000"/>
              </a:lnSpc>
            </a:pPr>
            <a:r>
              <a:rPr lang="pt-PT" dirty="0"/>
              <a:t>Inteligência Naturalista</a:t>
            </a:r>
          </a:p>
          <a:p>
            <a:pPr lvl="1">
              <a:lnSpc>
                <a:spcPct val="170000"/>
              </a:lnSpc>
            </a:pPr>
            <a:r>
              <a:rPr lang="pt-PT" dirty="0"/>
              <a:t>Inteligência Existencial</a:t>
            </a:r>
          </a:p>
          <a:p>
            <a:pPr marL="457200" lvl="1" indent="0">
              <a:lnSpc>
                <a:spcPct val="170000"/>
              </a:lnSpc>
              <a:buNone/>
            </a:pPr>
            <a:r>
              <a:rPr lang="pt-PT" sz="1900" dirty="0"/>
              <a:t>(2)</a:t>
            </a:r>
            <a:endParaRPr lang="pt-PT" dirty="0"/>
          </a:p>
        </p:txBody>
      </p:sp>
      <p:pic>
        <p:nvPicPr>
          <p:cNvPr id="4" name="Imagem 3">
            <a:extLst>
              <a:ext uri="{FF2B5EF4-FFF2-40B4-BE49-F238E27FC236}">
                <a16:creationId xmlns:a16="http://schemas.microsoft.com/office/drawing/2014/main" id="{EBE39439-31BE-4905-4EDC-7F660A4A89FA}"/>
              </a:ext>
            </a:extLst>
          </p:cNvPr>
          <p:cNvPicPr>
            <a:picLocks noChangeAspect="1"/>
          </p:cNvPicPr>
          <p:nvPr/>
        </p:nvPicPr>
        <p:blipFill>
          <a:blip r:embed="rId3"/>
          <a:stretch>
            <a:fillRect/>
          </a:stretch>
        </p:blipFill>
        <p:spPr>
          <a:xfrm>
            <a:off x="5118286" y="2797635"/>
            <a:ext cx="4608386" cy="3504581"/>
          </a:xfrm>
          <a:prstGeom prst="rect">
            <a:avLst/>
          </a:prstGeom>
        </p:spPr>
      </p:pic>
    </p:spTree>
    <p:extLst>
      <p:ext uri="{BB962C8B-B14F-4D97-AF65-F5344CB8AC3E}">
        <p14:creationId xmlns:p14="http://schemas.microsoft.com/office/powerpoint/2010/main" val="107121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176D2185-CF8A-8354-B553-73DD2A1A6416}"/>
              </a:ext>
            </a:extLst>
          </p:cNvPr>
          <p:cNvSpPr>
            <a:spLocks noGrp="1"/>
          </p:cNvSpPr>
          <p:nvPr>
            <p:ph type="title"/>
          </p:nvPr>
        </p:nvSpPr>
        <p:spPr>
          <a:xfrm>
            <a:off x="457200" y="668049"/>
            <a:ext cx="7685037" cy="1325563"/>
          </a:xfrm>
        </p:spPr>
        <p:txBody>
          <a:bodyPr>
            <a:normAutofit/>
          </a:bodyPr>
          <a:lstStyle/>
          <a:p>
            <a:r>
              <a:rPr lang="pt-PT" dirty="0"/>
              <a:t>Conceitos</a:t>
            </a:r>
            <a:endParaRPr lang="pt-PT" sz="1200" dirty="0"/>
          </a:p>
        </p:txBody>
      </p:sp>
      <p:sp>
        <p:nvSpPr>
          <p:cNvPr id="3" name="Marcador de Posição de Conteúdo 2">
            <a:extLst>
              <a:ext uri="{FF2B5EF4-FFF2-40B4-BE49-F238E27FC236}">
                <a16:creationId xmlns:a16="http://schemas.microsoft.com/office/drawing/2014/main" id="{FC71BAE4-4CD0-E7D1-F2FE-2F45BA976BAB}"/>
              </a:ext>
            </a:extLst>
          </p:cNvPr>
          <p:cNvSpPr>
            <a:spLocks noGrp="1"/>
          </p:cNvSpPr>
          <p:nvPr>
            <p:ph idx="1"/>
          </p:nvPr>
        </p:nvSpPr>
        <p:spPr>
          <a:xfrm>
            <a:off x="457200" y="2096713"/>
            <a:ext cx="7685037" cy="4080250"/>
          </a:xfrm>
        </p:spPr>
        <p:txBody>
          <a:bodyPr>
            <a:normAutofit fontScale="92500" lnSpcReduction="10000"/>
          </a:bodyPr>
          <a:lstStyle/>
          <a:p>
            <a:r>
              <a:rPr lang="pt-PT" dirty="0"/>
              <a:t>Cada indivíduo possui fraquezas e qualidades em várias inteligências o que leva aos educadores decidirem a melhor forma de apresentar e oferecer o material para que os seus "alunos" captem a informação da melhor forma. </a:t>
            </a:r>
            <a:r>
              <a:rPr lang="pt-PT" sz="1200" dirty="0"/>
              <a:t>(3)</a:t>
            </a:r>
          </a:p>
          <a:p>
            <a:pPr marL="0" indent="0">
              <a:buNone/>
            </a:pPr>
            <a:endParaRPr lang="pt-PT" dirty="0"/>
          </a:p>
          <a:p>
            <a:r>
              <a:rPr lang="pt-PT" dirty="0"/>
              <a:t>Estilos de Aprendizagem </a:t>
            </a:r>
            <a:r>
              <a:rPr lang="pt-PT" b="0" i="0" dirty="0">
                <a:solidFill>
                  <a:srgbClr val="E8E8E8"/>
                </a:solidFill>
                <a:effectLst/>
                <a:latin typeface="Google Sans"/>
              </a:rPr>
              <a:t>≠ </a:t>
            </a:r>
            <a:r>
              <a:rPr lang="pt-PT" dirty="0"/>
              <a:t>Inteligências </a:t>
            </a:r>
            <a:r>
              <a:rPr lang="pt-PT" sz="1200" dirty="0"/>
              <a:t>(4)</a:t>
            </a:r>
            <a:endParaRPr lang="pt-PT" dirty="0"/>
          </a:p>
          <a:p>
            <a:endParaRPr lang="pt-PT" dirty="0"/>
          </a:p>
          <a:p>
            <a:r>
              <a:rPr lang="en-US" dirty="0"/>
              <a:t>"When teachers and parents and students themselves don't just think in terms of smart and dumb but think in terms of various strengths and weaknesses and how they can be used to master curriculum.“ </a:t>
            </a:r>
            <a:r>
              <a:rPr lang="en-US" sz="1200" dirty="0"/>
              <a:t>(5)</a:t>
            </a:r>
            <a:endParaRPr lang="en-US" dirty="0"/>
          </a:p>
          <a:p>
            <a:endParaRPr lang="pt-PT" dirty="0"/>
          </a:p>
          <a:p>
            <a:pPr marL="0" indent="0">
              <a:buNone/>
            </a:pPr>
            <a:r>
              <a:rPr lang="pt-PT" sz="1200" dirty="0"/>
              <a:t>(3) https://infed.org/mobi/howard-gardner-multiple-intelligences-and-education/</a:t>
            </a:r>
          </a:p>
          <a:p>
            <a:pPr marL="0" indent="0">
              <a:buNone/>
            </a:pPr>
            <a:r>
              <a:rPr lang="pt-PT" sz="1200" dirty="0"/>
              <a:t>(4) https://www.niu.edu/citl/resources/guides/instructional-guide/gardners-theory-of-multiple-intelligences.shtml</a:t>
            </a:r>
          </a:p>
          <a:p>
            <a:pPr marL="0" indent="0">
              <a:buNone/>
            </a:pPr>
            <a:r>
              <a:rPr lang="pt-PT" sz="1200" dirty="0"/>
              <a:t>(5) https://youtu.be/lIiU5KXBjBE?si=g75K4LjnVoKp-19W</a:t>
            </a:r>
          </a:p>
        </p:txBody>
      </p:sp>
    </p:spTree>
    <p:extLst>
      <p:ext uri="{BB962C8B-B14F-4D97-AF65-F5344CB8AC3E}">
        <p14:creationId xmlns:p14="http://schemas.microsoft.com/office/powerpoint/2010/main" val="312874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176D2185-CF8A-8354-B553-73DD2A1A6416}"/>
              </a:ext>
            </a:extLst>
          </p:cNvPr>
          <p:cNvSpPr>
            <a:spLocks noGrp="1"/>
          </p:cNvSpPr>
          <p:nvPr>
            <p:ph type="title"/>
          </p:nvPr>
        </p:nvSpPr>
        <p:spPr>
          <a:xfrm>
            <a:off x="457200" y="668049"/>
            <a:ext cx="7685037" cy="1325563"/>
          </a:xfrm>
        </p:spPr>
        <p:txBody>
          <a:bodyPr>
            <a:normAutofit/>
          </a:bodyPr>
          <a:lstStyle/>
          <a:p>
            <a:r>
              <a:rPr lang="pt-PT" dirty="0"/>
              <a:t>Conceitos</a:t>
            </a:r>
          </a:p>
        </p:txBody>
      </p:sp>
      <p:sp>
        <p:nvSpPr>
          <p:cNvPr id="3" name="Marcador de Posição de Conteúdo 2">
            <a:extLst>
              <a:ext uri="{FF2B5EF4-FFF2-40B4-BE49-F238E27FC236}">
                <a16:creationId xmlns:a16="http://schemas.microsoft.com/office/drawing/2014/main" id="{FC71BAE4-4CD0-E7D1-F2FE-2F45BA976BAB}"/>
              </a:ext>
            </a:extLst>
          </p:cNvPr>
          <p:cNvSpPr>
            <a:spLocks noGrp="1"/>
          </p:cNvSpPr>
          <p:nvPr>
            <p:ph idx="1"/>
          </p:nvPr>
        </p:nvSpPr>
        <p:spPr>
          <a:xfrm>
            <a:off x="457200" y="2096713"/>
            <a:ext cx="9486193" cy="4080250"/>
          </a:xfrm>
        </p:spPr>
        <p:txBody>
          <a:bodyPr>
            <a:normAutofit fontScale="85000" lnSpcReduction="20000"/>
          </a:bodyPr>
          <a:lstStyle/>
          <a:p>
            <a:r>
              <a:rPr lang="pt-PT" dirty="0"/>
              <a:t>“Em vez da inteligência ser uma coisa singular, como se fosse um computador dentro do nosso cérebro, temos vários computadores diferentes no nosso cérebro e eu chamo-os inteligências.” </a:t>
            </a:r>
            <a:r>
              <a:rPr lang="pt-PT" sz="1300" dirty="0"/>
              <a:t>(6)</a:t>
            </a:r>
          </a:p>
          <a:p>
            <a:endParaRPr lang="pt-PT" dirty="0"/>
          </a:p>
          <a:p>
            <a:r>
              <a:rPr lang="pt-PT" dirty="0"/>
              <a:t>“Temos vários computadores diferentes e qualquer pessoa que seja educador deveria pensar nisso porque significa que não podemos ensaiar todas as pessoas da mesma forma porque as pessoas não aprendem da mesma forma e particularmente quando ensinamos algo devemos apresentá-lo de várias formas diferentes porque assim atingimos mais inteligências e mais pessoas com perfis diferentes de inteligência”</a:t>
            </a:r>
            <a:r>
              <a:rPr lang="pt-PT" sz="1300" dirty="0"/>
              <a:t> (6)</a:t>
            </a:r>
          </a:p>
          <a:p>
            <a:endParaRPr lang="pt-PT" dirty="0"/>
          </a:p>
          <a:p>
            <a:r>
              <a:rPr lang="pt-PT" dirty="0"/>
              <a:t>“Três estilos de trabalho que estavam a ser promovidos na sala de aulas, um deles era Envolver e Persistir, significa que os alunos foram ensinados a se focar projetos por longos períodos de tempo e a não desistir, outro era Explorar e Correr Riscos e Experimentar e aprender com os erros e o terceiro estilo chamado Reflexão, os alunos eram constantemente instruídos a pensar sobre o que estavam a fazer e a verbalizar para explicar o seu processo e quais os objetivos e também para avaliar o que estava a funcionar, o que não e o porquê.” </a:t>
            </a:r>
            <a:r>
              <a:rPr lang="pt-PT" sz="1300" dirty="0"/>
              <a:t>(6)</a:t>
            </a:r>
          </a:p>
          <a:p>
            <a:endParaRPr lang="pt-PT" sz="1300" dirty="0"/>
          </a:p>
          <a:p>
            <a:pPr marL="0" indent="0">
              <a:buNone/>
            </a:pPr>
            <a:r>
              <a:rPr lang="pt-PT" sz="1400" dirty="0"/>
              <a:t>(6) https://www.youtube.com/watch?v=xUUtRsMlzbU&amp;ab_channel=ProjectZero</a:t>
            </a:r>
          </a:p>
        </p:txBody>
      </p:sp>
    </p:spTree>
    <p:extLst>
      <p:ext uri="{BB962C8B-B14F-4D97-AF65-F5344CB8AC3E}">
        <p14:creationId xmlns:p14="http://schemas.microsoft.com/office/powerpoint/2010/main" val="365876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668049"/>
            <a:ext cx="7685037" cy="1325563"/>
          </a:xfrm>
        </p:spPr>
        <p:txBody>
          <a:bodyPr>
            <a:normAutofit/>
          </a:bodyPr>
          <a:lstStyle/>
          <a:p>
            <a:r>
              <a:rPr lang="pt-PT" i="1" dirty="0"/>
              <a:t>Project Zero </a:t>
            </a:r>
            <a:r>
              <a:rPr lang="pt-PT" sz="1200" dirty="0"/>
              <a:t>(7)</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201" y="2096713"/>
            <a:ext cx="4907279" cy="4080250"/>
          </a:xfrm>
        </p:spPr>
        <p:txBody>
          <a:bodyPr>
            <a:normAutofit fontScale="92500" lnSpcReduction="10000"/>
          </a:bodyPr>
          <a:lstStyle/>
          <a:p>
            <a:r>
              <a:rPr lang="pt-PT" dirty="0"/>
              <a:t>Pesquisada fundada em 1967</a:t>
            </a:r>
          </a:p>
          <a:p>
            <a:endParaRPr lang="pt-PT" dirty="0"/>
          </a:p>
          <a:p>
            <a:r>
              <a:rPr lang="pt-PT" dirty="0"/>
              <a:t>Estudar a aprendizagem e o pensamento nas artes dos alunos</a:t>
            </a:r>
          </a:p>
          <a:p>
            <a:endParaRPr lang="pt-PT" dirty="0"/>
          </a:p>
          <a:p>
            <a:r>
              <a:rPr lang="pt-PT" dirty="0"/>
              <a:t>Entender e promover o desenvolvimento das habilidades cognitivas nas crianças e nos adultos para melhorar o ensino</a:t>
            </a:r>
          </a:p>
          <a:p>
            <a:pPr marL="0" indent="0">
              <a:buNone/>
            </a:pPr>
            <a:endParaRPr lang="pt-PT" dirty="0"/>
          </a:p>
          <a:p>
            <a:pPr marL="0" indent="0">
              <a:buNone/>
            </a:pPr>
            <a:endParaRPr lang="pt-PT" dirty="0"/>
          </a:p>
          <a:p>
            <a:pPr marL="0" indent="0">
              <a:buNone/>
            </a:pPr>
            <a:endParaRPr lang="pt-PT" dirty="0"/>
          </a:p>
          <a:p>
            <a:pPr marL="0" indent="0">
              <a:buNone/>
            </a:pPr>
            <a:r>
              <a:rPr lang="pt-PT" sz="1200" dirty="0"/>
              <a:t>(7) https://porvir.org/a-proposta-de-harvard-para-uma-educacao-para-compreensao/</a:t>
            </a:r>
          </a:p>
        </p:txBody>
      </p:sp>
      <p:pic>
        <p:nvPicPr>
          <p:cNvPr id="2050" name="Picture 2" descr="Intelligences | Project Zero">
            <a:extLst>
              <a:ext uri="{FF2B5EF4-FFF2-40B4-BE49-F238E27FC236}">
                <a16:creationId xmlns:a16="http://schemas.microsoft.com/office/drawing/2014/main" id="{9EFB6A6E-18BE-E037-03BF-F270F6CEE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273" y="2035175"/>
            <a:ext cx="6225838" cy="298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37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668049"/>
            <a:ext cx="7685037" cy="1325563"/>
          </a:xfrm>
        </p:spPr>
        <p:txBody>
          <a:bodyPr>
            <a:normAutofit/>
          </a:bodyPr>
          <a:lstStyle/>
          <a:p>
            <a:r>
              <a:rPr lang="pt-PT" dirty="0"/>
              <a:t>VAK </a:t>
            </a:r>
            <a:r>
              <a:rPr lang="pt-PT" i="1" dirty="0"/>
              <a:t>Learning</a:t>
            </a:r>
            <a:r>
              <a:rPr lang="pt-PT" dirty="0"/>
              <a:t> </a:t>
            </a:r>
            <a:r>
              <a:rPr lang="pt-PT" i="1" dirty="0"/>
              <a:t>Styles</a:t>
            </a:r>
            <a:r>
              <a:rPr lang="pt-PT" dirty="0"/>
              <a:t> </a:t>
            </a:r>
            <a:r>
              <a:rPr lang="pt-PT" sz="1200" dirty="0"/>
              <a:t>(8)</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200" y="2096713"/>
            <a:ext cx="7685037" cy="4080250"/>
          </a:xfrm>
        </p:spPr>
        <p:txBody>
          <a:bodyPr>
            <a:normAutofit/>
          </a:bodyPr>
          <a:lstStyle/>
          <a:p>
            <a:r>
              <a:rPr lang="pt-PT" dirty="0"/>
              <a:t>VAK (</a:t>
            </a:r>
            <a:r>
              <a:rPr lang="pt-PT" i="1" dirty="0"/>
              <a:t>visual, auditory, kinesthetic</a:t>
            </a:r>
            <a:r>
              <a:rPr lang="pt-PT" dirty="0"/>
              <a:t>)</a:t>
            </a:r>
          </a:p>
          <a:p>
            <a:endParaRPr lang="pt-PT" dirty="0"/>
          </a:p>
          <a:p>
            <a:endParaRPr lang="pt-PT" dirty="0"/>
          </a:p>
          <a:p>
            <a:r>
              <a:rPr lang="pt-PT" dirty="0"/>
              <a:t>De acordo com o modelo VAK, maior parte das pessoa possuem um estilo de aprendizagem dominante e ao analisar diferentes tipos de características é possível identificar os níveis de atenção e foco</a:t>
            </a:r>
          </a:p>
          <a:p>
            <a:endParaRPr lang="pt-PT" dirty="0"/>
          </a:p>
          <a:p>
            <a:endParaRPr lang="pt-PT" dirty="0"/>
          </a:p>
          <a:p>
            <a:endParaRPr lang="pt-PT" dirty="0"/>
          </a:p>
          <a:p>
            <a:endParaRPr lang="pt-PT" dirty="0"/>
          </a:p>
          <a:p>
            <a:pPr marL="0" indent="0">
              <a:buNone/>
            </a:pPr>
            <a:r>
              <a:rPr lang="pt-PT" sz="1200" dirty="0"/>
              <a:t>(8) https://www.businessballs.com/self-awareness/howard-gardners-multiple-intelligences/</a:t>
            </a:r>
          </a:p>
          <a:p>
            <a:endParaRPr lang="pt-PT" dirty="0"/>
          </a:p>
          <a:p>
            <a:endParaRPr lang="pt-PT" dirty="0"/>
          </a:p>
          <a:p>
            <a:endParaRPr lang="pt-PT" dirty="0"/>
          </a:p>
          <a:p>
            <a:endParaRPr lang="pt-PT" dirty="0"/>
          </a:p>
          <a:p>
            <a:pPr marL="0" indent="0">
              <a:buNone/>
            </a:pPr>
            <a:endParaRPr lang="pt-PT" dirty="0"/>
          </a:p>
          <a:p>
            <a:pPr marL="0" indent="0">
              <a:buNone/>
            </a:pPr>
            <a:endParaRPr lang="pt-PT" dirty="0"/>
          </a:p>
        </p:txBody>
      </p:sp>
    </p:spTree>
    <p:extLst>
      <p:ext uri="{BB962C8B-B14F-4D97-AF65-F5344CB8AC3E}">
        <p14:creationId xmlns:p14="http://schemas.microsoft.com/office/powerpoint/2010/main" val="298019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668049"/>
            <a:ext cx="7685037" cy="1325563"/>
          </a:xfrm>
        </p:spPr>
        <p:txBody>
          <a:bodyPr>
            <a:normAutofit/>
          </a:bodyPr>
          <a:lstStyle/>
          <a:p>
            <a:r>
              <a:rPr lang="pt-PT" dirty="0"/>
              <a:t>VAK </a:t>
            </a:r>
            <a:r>
              <a:rPr lang="pt-PT" i="1" dirty="0"/>
              <a:t>Learning</a:t>
            </a:r>
            <a:r>
              <a:rPr lang="pt-PT" dirty="0"/>
              <a:t> </a:t>
            </a:r>
            <a:r>
              <a:rPr lang="pt-PT" i="1" dirty="0"/>
              <a:t>Styles</a:t>
            </a:r>
            <a:r>
              <a:rPr lang="pt-PT" dirty="0"/>
              <a:t> </a:t>
            </a:r>
            <a:r>
              <a:rPr lang="pt-PT" sz="1200" dirty="0"/>
              <a:t>(8)</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200" y="2096713"/>
            <a:ext cx="7685037" cy="4080250"/>
          </a:xfrm>
        </p:spPr>
        <p:txBody>
          <a:bodyPr>
            <a:normAutofit/>
          </a:bodyPr>
          <a:lstStyle/>
          <a:p>
            <a:r>
              <a:rPr lang="pt-PT" dirty="0"/>
              <a:t>VAK (</a:t>
            </a:r>
            <a:r>
              <a:rPr lang="pt-PT" i="1" dirty="0"/>
              <a:t>visual, auditory, kinesthetic</a:t>
            </a:r>
            <a:r>
              <a:rPr lang="pt-PT" dirty="0"/>
              <a:t>)</a:t>
            </a:r>
          </a:p>
          <a:p>
            <a:endParaRPr lang="pt-PT" dirty="0"/>
          </a:p>
          <a:p>
            <a:endParaRPr lang="pt-PT" dirty="0"/>
          </a:p>
          <a:p>
            <a:r>
              <a:rPr lang="pt-PT" dirty="0"/>
              <a:t>De acordo com o modelo VAK, maior parte das pessoa possuem um estilo de aprendizagem dominante e ao analisar diferentes tipos de características é possível identificar os níveis de atenção e foco</a:t>
            </a:r>
          </a:p>
          <a:p>
            <a:endParaRPr lang="pt-PT" dirty="0"/>
          </a:p>
          <a:p>
            <a:endParaRPr lang="pt-PT" dirty="0"/>
          </a:p>
          <a:p>
            <a:endParaRPr lang="pt-PT" dirty="0"/>
          </a:p>
          <a:p>
            <a:endParaRPr lang="pt-PT" dirty="0"/>
          </a:p>
          <a:p>
            <a:pPr marL="0" indent="0">
              <a:buNone/>
            </a:pPr>
            <a:r>
              <a:rPr lang="pt-PT" sz="1200" dirty="0"/>
              <a:t>(8) https://www.businessballs.com/self-awareness/howard-gardners-multiple-intelligences/</a:t>
            </a:r>
          </a:p>
          <a:p>
            <a:endParaRPr lang="pt-PT" dirty="0"/>
          </a:p>
          <a:p>
            <a:endParaRPr lang="pt-PT" dirty="0"/>
          </a:p>
          <a:p>
            <a:endParaRPr lang="pt-PT" dirty="0"/>
          </a:p>
          <a:p>
            <a:endParaRPr lang="pt-PT" dirty="0"/>
          </a:p>
          <a:p>
            <a:pPr marL="0" indent="0">
              <a:buNone/>
            </a:pPr>
            <a:endParaRPr lang="pt-PT" dirty="0"/>
          </a:p>
          <a:p>
            <a:pPr marL="0" indent="0">
              <a:buNone/>
            </a:pPr>
            <a:endParaRPr lang="pt-PT" dirty="0"/>
          </a:p>
        </p:txBody>
      </p:sp>
      <p:pic>
        <p:nvPicPr>
          <p:cNvPr id="7" name="Imagem 6" descr="Uma imagem com texto, captura de ecrã, número, Tipo de letra&#10;&#10;Descrição gerada automaticamente">
            <a:extLst>
              <a:ext uri="{FF2B5EF4-FFF2-40B4-BE49-F238E27FC236}">
                <a16:creationId xmlns:a16="http://schemas.microsoft.com/office/drawing/2014/main" id="{BAB7F41A-51D8-B093-5D97-E3EBA1BC0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1515" y="286932"/>
            <a:ext cx="7965921" cy="6284136"/>
          </a:xfrm>
          <a:prstGeom prst="rect">
            <a:avLst/>
          </a:prstGeom>
        </p:spPr>
      </p:pic>
    </p:spTree>
    <p:extLst>
      <p:ext uri="{BB962C8B-B14F-4D97-AF65-F5344CB8AC3E}">
        <p14:creationId xmlns:p14="http://schemas.microsoft.com/office/powerpoint/2010/main" val="292504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3A09DD4A-71B1-4992-961C-FB007CA09D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77333" y="0"/>
            <a:ext cx="2214668" cy="6192747"/>
            <a:chOff x="9977333" y="0"/>
            <a:chExt cx="2214668" cy="6192747"/>
          </a:xfrm>
        </p:grpSpPr>
        <p:sp>
          <p:nvSpPr>
            <p:cNvPr id="13" name="Oval 12">
              <a:extLst>
                <a:ext uri="{FF2B5EF4-FFF2-40B4-BE49-F238E27FC236}">
                  <a16:creationId xmlns:a16="http://schemas.microsoft.com/office/drawing/2014/main" id="{2B3D11D5-EBBE-4E00-9154-51A07DEA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21818" y="3254126"/>
              <a:ext cx="272587" cy="2725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a:extLst>
                <a:ext uri="{FF2B5EF4-FFF2-40B4-BE49-F238E27FC236}">
                  <a16:creationId xmlns:a16="http://schemas.microsoft.com/office/drawing/2014/main" id="{541701B5-7A92-4CFF-9F2E-6071EEFB0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5635" y="2431541"/>
              <a:ext cx="1321642" cy="132164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pPr lvl="0"/>
              <a:endParaRPr lang="en-US" dirty="0"/>
            </a:p>
          </p:txBody>
        </p:sp>
        <p:sp>
          <p:nvSpPr>
            <p:cNvPr id="15" name="Freeform: Shape 14">
              <a:extLst>
                <a:ext uri="{FF2B5EF4-FFF2-40B4-BE49-F238E27FC236}">
                  <a16:creationId xmlns:a16="http://schemas.microsoft.com/office/drawing/2014/main" id="{DAF1C9DE-4E0C-42F3-8126-59D3E0050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041380" y="4795265"/>
              <a:ext cx="1150620" cy="1397482"/>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dirty="0"/>
            </a:p>
          </p:txBody>
        </p:sp>
        <p:sp>
          <p:nvSpPr>
            <p:cNvPr id="16" name="Graphic 9">
              <a:extLst>
                <a:ext uri="{FF2B5EF4-FFF2-40B4-BE49-F238E27FC236}">
                  <a16:creationId xmlns:a16="http://schemas.microsoft.com/office/drawing/2014/main" id="{BE855266-8082-4371-854D-AB4EC85B8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977333" y="0"/>
              <a:ext cx="2214667" cy="221466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dirty="0"/>
            </a:p>
          </p:txBody>
        </p:sp>
        <p:sp>
          <p:nvSpPr>
            <p:cNvPr id="17" name="Graphic 9">
              <a:extLst>
                <a:ext uri="{FF2B5EF4-FFF2-40B4-BE49-F238E27FC236}">
                  <a16:creationId xmlns:a16="http://schemas.microsoft.com/office/drawing/2014/main" id="{45C29FA3-FADD-4ABA-A50B-AB5EF250B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093324" y="167079"/>
              <a:ext cx="1945697" cy="194569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27C3CF4-5B50-459D-B887-9865E4C42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9982" y="3060222"/>
              <a:ext cx="612019" cy="1733435"/>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grpSp>
      <p:sp>
        <p:nvSpPr>
          <p:cNvPr id="20" name="Texture">
            <a:extLst>
              <a:ext uri="{FF2B5EF4-FFF2-40B4-BE49-F238E27FC236}">
                <a16:creationId xmlns:a16="http://schemas.microsoft.com/office/drawing/2014/main" id="{8592B821-10D5-48C0-8022-A904844B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ítulo 1">
            <a:extLst>
              <a:ext uri="{FF2B5EF4-FFF2-40B4-BE49-F238E27FC236}">
                <a16:creationId xmlns:a16="http://schemas.microsoft.com/office/drawing/2014/main" id="{2919CCFC-8617-14FD-542A-C55819CB87FA}"/>
              </a:ext>
            </a:extLst>
          </p:cNvPr>
          <p:cNvSpPr>
            <a:spLocks noGrp="1"/>
          </p:cNvSpPr>
          <p:nvPr>
            <p:ph type="title"/>
          </p:nvPr>
        </p:nvSpPr>
        <p:spPr>
          <a:xfrm>
            <a:off x="457200" y="668049"/>
            <a:ext cx="8930640" cy="1325563"/>
          </a:xfrm>
        </p:spPr>
        <p:txBody>
          <a:bodyPr>
            <a:normAutofit/>
          </a:bodyPr>
          <a:lstStyle/>
          <a:p>
            <a:r>
              <a:rPr lang="pt-PT" dirty="0"/>
              <a:t>Howard Gardner e Nível de Atenção</a:t>
            </a:r>
          </a:p>
        </p:txBody>
      </p:sp>
      <p:sp>
        <p:nvSpPr>
          <p:cNvPr id="3" name="Marcador de Posição de Conteúdo 2">
            <a:extLst>
              <a:ext uri="{FF2B5EF4-FFF2-40B4-BE49-F238E27FC236}">
                <a16:creationId xmlns:a16="http://schemas.microsoft.com/office/drawing/2014/main" id="{FA5C728A-8B4C-D1BB-C6D2-219167E47181}"/>
              </a:ext>
            </a:extLst>
          </p:cNvPr>
          <p:cNvSpPr>
            <a:spLocks noGrp="1"/>
          </p:cNvSpPr>
          <p:nvPr>
            <p:ph idx="1"/>
          </p:nvPr>
        </p:nvSpPr>
        <p:spPr>
          <a:xfrm>
            <a:off x="457200" y="2096713"/>
            <a:ext cx="7685037" cy="4080250"/>
          </a:xfrm>
        </p:spPr>
        <p:txBody>
          <a:bodyPr>
            <a:normAutofit fontScale="92500" lnSpcReduction="10000"/>
          </a:bodyPr>
          <a:lstStyle/>
          <a:p>
            <a:r>
              <a:rPr lang="pt-PT" dirty="0"/>
              <a:t>Howard Gardner discutiu aspetos relacionados à atenção no contexto da aprendizagem e das inteligências, sugerindo que a atenção pode ser influenciada pelas diferentes formas de inteligência e pelo contexto educacional em que um indivíduo se encontra.</a:t>
            </a:r>
          </a:p>
          <a:p>
            <a:endParaRPr lang="pt-PT" dirty="0"/>
          </a:p>
          <a:p>
            <a:r>
              <a:rPr lang="pt-PT" b="1" dirty="0"/>
              <a:t>Atenção Seletiva:</a:t>
            </a:r>
            <a:r>
              <a:rPr lang="pt-PT" dirty="0"/>
              <a:t> diferentes indivíduos prestam atenção de forma diferente, dependendo de suas inteligências dominantes. </a:t>
            </a:r>
            <a:r>
              <a:rPr lang="pt-PT" sz="1200" dirty="0"/>
              <a:t>(9)</a:t>
            </a:r>
          </a:p>
          <a:p>
            <a:endParaRPr lang="pt-PT" dirty="0"/>
          </a:p>
          <a:p>
            <a:r>
              <a:rPr lang="pt-PT" dirty="0"/>
              <a:t>Uma pessoa com alta </a:t>
            </a:r>
            <a:r>
              <a:rPr lang="pt-PT" b="1" dirty="0"/>
              <a:t>inteligência musical</a:t>
            </a:r>
            <a:r>
              <a:rPr lang="pt-PT" dirty="0"/>
              <a:t> pode prestar mais atenção a sons e ritmos ao seu redor, enquanto alguém com alta </a:t>
            </a:r>
            <a:r>
              <a:rPr lang="pt-PT" b="1" dirty="0"/>
              <a:t>inteligência espacial</a:t>
            </a:r>
            <a:r>
              <a:rPr lang="pt-PT" dirty="0"/>
              <a:t> pode-se concentrar mais em padrões visuais ou organização espacial.</a:t>
            </a:r>
          </a:p>
          <a:p>
            <a:pPr marL="0" indent="0">
              <a:buNone/>
            </a:pPr>
            <a:endParaRPr lang="pt-PT" dirty="0"/>
          </a:p>
          <a:p>
            <a:pPr marL="0" indent="0">
              <a:buNone/>
            </a:pPr>
            <a:r>
              <a:rPr lang="pt-PT" sz="1200" dirty="0"/>
              <a:t>(9) </a:t>
            </a:r>
            <a:r>
              <a:rPr lang="en-US" sz="1200" b="1" dirty="0"/>
              <a:t>Gardner, H. (1983). </a:t>
            </a:r>
            <a:r>
              <a:rPr lang="en-US" sz="1200" b="1" i="1" dirty="0"/>
              <a:t>Frames of Mind: The Theory of Multiple Intelligences</a:t>
            </a:r>
            <a:r>
              <a:rPr lang="en-US" sz="1200" b="1" dirty="0"/>
              <a:t>.</a:t>
            </a:r>
            <a:r>
              <a:rPr lang="en-US" sz="1200" dirty="0"/>
              <a:t> New York: Basic Books.</a:t>
            </a:r>
            <a:endParaRPr lang="pt-PT" sz="1200" dirty="0"/>
          </a:p>
        </p:txBody>
      </p:sp>
    </p:spTree>
    <p:extLst>
      <p:ext uri="{BB962C8B-B14F-4D97-AF65-F5344CB8AC3E}">
        <p14:creationId xmlns:p14="http://schemas.microsoft.com/office/powerpoint/2010/main" val="25524215"/>
      </p:ext>
    </p:extLst>
  </p:cSld>
  <p:clrMapOvr>
    <a:masterClrMapping/>
  </p:clrMapOvr>
</p:sld>
</file>

<file path=ppt/theme/theme1.xml><?xml version="1.0" encoding="utf-8"?>
<a:theme xmlns:a="http://schemas.openxmlformats.org/drawingml/2006/main" name="TropicVTI">
  <a:themeElements>
    <a:clrScheme name="AnalogousFromLightSeedLeftStep">
      <a:dk1>
        <a:srgbClr val="000000"/>
      </a:dk1>
      <a:lt1>
        <a:srgbClr val="FFFFFF"/>
      </a:lt1>
      <a:dk2>
        <a:srgbClr val="243541"/>
      </a:dk2>
      <a:lt2>
        <a:srgbClr val="E2E8E7"/>
      </a:lt2>
      <a:accent1>
        <a:srgbClr val="C6969C"/>
      </a:accent1>
      <a:accent2>
        <a:srgbClr val="BA7F9F"/>
      </a:accent2>
      <a:accent3>
        <a:srgbClr val="C492C2"/>
      </a:accent3>
      <a:accent4>
        <a:srgbClr val="A47FBA"/>
      </a:accent4>
      <a:accent5>
        <a:srgbClr val="A096C6"/>
      </a:accent5>
      <a:accent6>
        <a:srgbClr val="7F8BBA"/>
      </a:accent6>
      <a:hlink>
        <a:srgbClr val="568E87"/>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207</TotalTime>
  <Words>1506</Words>
  <Application>Microsoft Office PowerPoint</Application>
  <PresentationFormat>Ecrã Panorâmico</PresentationFormat>
  <Paragraphs>156</Paragraphs>
  <Slides>16</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16</vt:i4>
      </vt:variant>
    </vt:vector>
  </HeadingPairs>
  <TitlesOfParts>
    <vt:vector size="21" baseType="lpstr">
      <vt:lpstr>Amasis MT Pro Medium</vt:lpstr>
      <vt:lpstr>Arial</vt:lpstr>
      <vt:lpstr>Gill Sans Nova</vt:lpstr>
      <vt:lpstr>Google Sans</vt:lpstr>
      <vt:lpstr>TropicVTI</vt:lpstr>
      <vt:lpstr>Howard Gardner</vt:lpstr>
      <vt:lpstr>Biografia (1)</vt:lpstr>
      <vt:lpstr>Teoria das Inteligências Múltiplas (2)</vt:lpstr>
      <vt:lpstr>Conceitos</vt:lpstr>
      <vt:lpstr>Conceitos</vt:lpstr>
      <vt:lpstr>Project Zero (7)</vt:lpstr>
      <vt:lpstr>VAK Learning Styles (8)</vt:lpstr>
      <vt:lpstr>VAK Learning Styles (8)</vt:lpstr>
      <vt:lpstr>Howard Gardner e Nível de Atenção</vt:lpstr>
      <vt:lpstr>Features para medir níveis de foco</vt:lpstr>
      <vt:lpstr>Estudo na Universidade de Aveiro (10)</vt:lpstr>
      <vt:lpstr>Estudo na Universidade de Aveiro (10)</vt:lpstr>
      <vt:lpstr>Students’ Classroom Behavior Detection System Incorporating Deformable DETR with Swin Transformer and Light-Weight Feature Pyramid Network (11)</vt:lpstr>
      <vt:lpstr>Students’ Classroom Behavior Detection System Incorporating Deformable DETR with Swin Transformer and Light-Weight Feature Pyramid Network (10)</vt:lpstr>
      <vt:lpstr>Students’ Classroom Behavior Detection System Incorporating Deformable DETR with Swin Transformer and Light-Weight Feature Pyramid Network (11)</vt:lpstr>
      <vt:lpstr>Students’ Classroom Behavior Detection System Incorporating Deformable DETR with Swin Transformer and Light-Weight Feature Pyramid Network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Furtado</dc:creator>
  <cp:lastModifiedBy>Daniel Furtado</cp:lastModifiedBy>
  <cp:revision>2</cp:revision>
  <dcterms:created xsi:type="dcterms:W3CDTF">2024-09-06T13:51:26Z</dcterms:created>
  <dcterms:modified xsi:type="dcterms:W3CDTF">2024-09-06T17:35:16Z</dcterms:modified>
</cp:coreProperties>
</file>