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afni" initials="DG" lastIdx="1" clrIdx="0">
    <p:extLst>
      <p:ext uri="{19B8F6BF-5375-455C-9EA6-DF929625EA0E}">
        <p15:presenceInfo xmlns:p15="http://schemas.microsoft.com/office/powerpoint/2012/main" userId="3ffe2696e97a8a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20:06:46.75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8B6D-BC4E-4DE2-AC88-FE0B2DD4A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МОДЕЛИРОВАНИЕ РАСПОЗНАВАНИЯ ОБРАЗОВ НА ОСНОВЕ ИМПУЛЬСНЫХ НЕЙРОННЫХ СЕТЕЙ С КОНКУРЕНЦИЕЙ ЛОКАЛЬНЫХ РЕЦЕПТИВНЫХ ПОЛЕЙ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B475D-A06C-44FA-A957-A3332FB81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Студент - Гафни Даниил, 406 группа</a:t>
            </a:r>
          </a:p>
          <a:p>
            <a:pPr algn="r"/>
            <a:r>
              <a:rPr lang="ru-RU" dirty="0"/>
              <a:t>Научный руководитель – королева </a:t>
            </a:r>
            <a:r>
              <a:rPr lang="ru-RU" dirty="0" err="1"/>
              <a:t>александра</a:t>
            </a:r>
            <a:r>
              <a:rPr lang="ru-RU" dirty="0"/>
              <a:t> </a:t>
            </a:r>
            <a:r>
              <a:rPr lang="ru-RU" dirty="0" err="1"/>
              <a:t>валерьевна</a:t>
            </a:r>
            <a:endParaRPr lang="ru-RU" dirty="0"/>
          </a:p>
          <a:p>
            <a:pPr algn="r"/>
            <a:r>
              <a:rPr lang="ru-RU" dirty="0"/>
              <a:t>Научный консультант – </a:t>
            </a:r>
            <a:r>
              <a:rPr lang="ru-RU" dirty="0" err="1"/>
              <a:t>демин</a:t>
            </a:r>
            <a:r>
              <a:rPr lang="ru-RU" dirty="0"/>
              <a:t> </a:t>
            </a:r>
            <a:r>
              <a:rPr lang="ru-RU" dirty="0" err="1"/>
              <a:t>вячеслав</a:t>
            </a:r>
            <a:r>
              <a:rPr lang="ru-RU" dirty="0"/>
              <a:t> </a:t>
            </a:r>
            <a:r>
              <a:rPr lang="ru-RU" dirty="0" err="1"/>
              <a:t>александрович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0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C2BD-F217-48C3-A2AB-AE762232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архитектур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6127E2-6378-40B8-B50C-09DBE3E00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201" y="3618746"/>
            <a:ext cx="8824913" cy="274267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A024E-3770-48BD-ABC2-849155708AC1}"/>
              </a:ext>
            </a:extLst>
          </p:cNvPr>
          <p:cNvSpPr txBox="1">
            <a:spLocks/>
          </p:cNvSpPr>
          <p:nvPr/>
        </p:nvSpPr>
        <p:spPr>
          <a:xfrm>
            <a:off x="1373814" y="2638134"/>
            <a:ext cx="6302113" cy="79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Локально соединенная сеть наиболее эффективна по соотношению точность</a:t>
            </a:r>
            <a:r>
              <a:rPr lang="en-US" dirty="0"/>
              <a:t>/</a:t>
            </a:r>
            <a:r>
              <a:rPr lang="ru-RU" dirty="0"/>
              <a:t>число нейронов</a:t>
            </a:r>
          </a:p>
        </p:txBody>
      </p:sp>
    </p:spTree>
    <p:extLst>
      <p:ext uri="{BB962C8B-B14F-4D97-AF65-F5344CB8AC3E}">
        <p14:creationId xmlns:p14="http://schemas.microsoft.com/office/powerpoint/2010/main" val="241376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CCE7-42D5-487C-B4CA-5624916C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обучения конкуренции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257D65-49A9-4379-9328-2A9E4D88C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359" y="3201553"/>
            <a:ext cx="3702656" cy="341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2ECC2-C355-4A04-9CB4-79780F56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91" y="3201553"/>
            <a:ext cx="3723506" cy="3523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FB524-5050-4543-94BF-FE518A1EB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74" y="3201553"/>
            <a:ext cx="5620534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7B2D9-4F9A-423A-87C4-D640F0A14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74" y="3230132"/>
            <a:ext cx="5668166" cy="33913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158C57-A644-4CF2-88FE-BD80D03CA40E}"/>
              </a:ext>
            </a:extLst>
          </p:cNvPr>
          <p:cNvSpPr txBox="1">
            <a:spLocks/>
          </p:cNvSpPr>
          <p:nvPr/>
        </p:nvSpPr>
        <p:spPr>
          <a:xfrm>
            <a:off x="400691" y="2530761"/>
            <a:ext cx="7241680" cy="699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Наличие сильной конкуренции способствует специализации нейронов и положительно влияет на точность</a:t>
            </a:r>
          </a:p>
        </p:txBody>
      </p:sp>
    </p:spTree>
    <p:extLst>
      <p:ext uri="{BB962C8B-B14F-4D97-AF65-F5344CB8AC3E}">
        <p14:creationId xmlns:p14="http://schemas.microsoft.com/office/powerpoint/2010/main" val="101046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80F-34C5-4263-9E68-DD657D74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30F4-3BFE-4DC0-81B6-57CC67A9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019343" cy="1456772"/>
          </a:xfrm>
        </p:spPr>
        <p:txBody>
          <a:bodyPr/>
          <a:lstStyle/>
          <a:p>
            <a:r>
              <a:rPr lang="ru-RU" dirty="0"/>
              <a:t>Демин Вячеслав Александрович</a:t>
            </a:r>
          </a:p>
          <a:p>
            <a:r>
              <a:rPr lang="ru-RU" dirty="0"/>
              <a:t>Нехаев Дмитрий Вадимович</a:t>
            </a:r>
          </a:p>
          <a:p>
            <a:r>
              <a:rPr lang="ru-RU" dirty="0"/>
              <a:t>Королева Александра Валерьевна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5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01A5-F24A-444E-AF0D-ED73FC88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D823-0F49-4577-B5C9-37FEAEA0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СНС биологически корректно моделируют реальные нейронные сети</a:t>
            </a:r>
          </a:p>
          <a:p>
            <a:r>
              <a:rPr lang="ru-RU" dirty="0" err="1"/>
              <a:t>Мемрист</a:t>
            </a:r>
            <a:r>
              <a:rPr lang="ru-RU" dirty="0"/>
              <a:t> проявляет свойства, аналогичные нейрону</a:t>
            </a:r>
          </a:p>
          <a:p>
            <a:r>
              <a:rPr lang="ru-RU" dirty="0"/>
              <a:t>При реализации на </a:t>
            </a:r>
            <a:r>
              <a:rPr lang="ru-RU" dirty="0" err="1"/>
              <a:t>мемристорном</a:t>
            </a:r>
            <a:r>
              <a:rPr lang="ru-RU" dirty="0"/>
              <a:t> </a:t>
            </a:r>
            <a:r>
              <a:rPr lang="ru-RU" dirty="0" err="1"/>
              <a:t>нейрочипе</a:t>
            </a:r>
            <a:r>
              <a:rPr lang="ru-RU" dirty="0"/>
              <a:t> СНС крайне </a:t>
            </a:r>
            <a:r>
              <a:rPr lang="ru-RU" dirty="0" err="1"/>
              <a:t>энергоэффективны</a:t>
            </a:r>
            <a:r>
              <a:rPr lang="ru-RU" dirty="0"/>
              <a:t> и быстры</a:t>
            </a:r>
          </a:p>
          <a:p>
            <a:r>
              <a:rPr lang="ru-RU" dirty="0"/>
              <a:t>Классические алгоритмы машинного обучения неприменимы для СНС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0AA0-7757-4633-8CC8-8983B526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E65-E030-4D8D-99F4-93495FC5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396339"/>
          </a:xfrm>
        </p:spPr>
        <p:txBody>
          <a:bodyPr>
            <a:normAutofit/>
          </a:bodyPr>
          <a:lstStyle/>
          <a:p>
            <a:r>
              <a:rPr lang="ru-RU" dirty="0"/>
              <a:t>Изучить влияние обучения связей конкуренции между нейронами на точность распознавания образов в задаче классификации рукописных изображений цифр (</a:t>
            </a:r>
            <a:r>
              <a:rPr lang="en-US" dirty="0"/>
              <a:t>MNIST) </a:t>
            </a:r>
            <a:r>
              <a:rPr lang="ru-RU" dirty="0"/>
              <a:t>при обучении без учителя для архитектуры локально соединенной сети</a:t>
            </a:r>
          </a:p>
          <a:p>
            <a:r>
              <a:rPr lang="ru-RU" dirty="0"/>
              <a:t>Сравнить эффективность этой архитектуры со </a:t>
            </a:r>
            <a:r>
              <a:rPr lang="ru-RU" dirty="0" err="1"/>
              <a:t>сверточной</a:t>
            </a:r>
            <a:r>
              <a:rPr lang="ru-RU" dirty="0"/>
              <a:t> сетью</a:t>
            </a:r>
          </a:p>
          <a:p>
            <a:r>
              <a:rPr lang="ru-RU" dirty="0"/>
              <a:t>Используется задача классификации рукописных изображений </a:t>
            </a:r>
            <a:r>
              <a:rPr lang="en-US" dirty="0"/>
              <a:t>MNIST</a:t>
            </a:r>
            <a:r>
              <a:rPr lang="ru-RU" dirty="0"/>
              <a:t>. Основной измеряемый показатель – точность.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C47D-ACC8-46D5-8D9D-4ECBD4DD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49A1-899D-4507-B031-F0D16A0B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на языке </a:t>
            </a:r>
            <a:r>
              <a:rPr lang="en-US" dirty="0"/>
              <a:t>Python 3.8.1</a:t>
            </a:r>
          </a:p>
          <a:p>
            <a:r>
              <a:rPr lang="ru-RU" dirty="0"/>
              <a:t>Основные библиотеки для </a:t>
            </a:r>
            <a:r>
              <a:rPr lang="en-US" dirty="0"/>
              <a:t>Python: </a:t>
            </a:r>
            <a:r>
              <a:rPr lang="en-US" dirty="0" err="1"/>
              <a:t>PyTorch</a:t>
            </a:r>
            <a:r>
              <a:rPr lang="ru-RU" dirty="0"/>
              <a:t> (тензоры)</a:t>
            </a:r>
            <a:r>
              <a:rPr lang="en-US" dirty="0"/>
              <a:t>, </a:t>
            </a:r>
            <a:r>
              <a:rPr lang="en-US" dirty="0" err="1"/>
              <a:t>Bindsnet</a:t>
            </a:r>
            <a:r>
              <a:rPr lang="ru-RU" dirty="0"/>
              <a:t> (</a:t>
            </a:r>
            <a:r>
              <a:rPr lang="ru-RU" dirty="0" err="1"/>
              <a:t>спайковые</a:t>
            </a:r>
            <a:r>
              <a:rPr lang="ru-RU" dirty="0"/>
              <a:t> нейросети)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ru-RU" dirty="0"/>
              <a:t> (визуализация) и </a:t>
            </a:r>
            <a:r>
              <a:rPr lang="ru-RU" dirty="0" err="1"/>
              <a:t>некотрые</a:t>
            </a:r>
            <a:r>
              <a:rPr lang="ru-RU" dirty="0"/>
              <a:t> другие</a:t>
            </a:r>
          </a:p>
          <a:p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MNIST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7DE8A-377E-4CB6-853A-215D186D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11" y="4172774"/>
            <a:ext cx="3835241" cy="767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2D6BE-D635-4AC8-B991-FB83B45B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52" y="3977663"/>
            <a:ext cx="3153215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26994-DE5C-4C89-9329-39D826C8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5057640"/>
            <a:ext cx="2428905" cy="962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51E23-167F-45B3-B40A-8AEB705B0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281" y="5002110"/>
            <a:ext cx="2658436" cy="10732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42D66E8-9386-4C1C-B090-5AFAF4755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0960" y="4172774"/>
            <a:ext cx="2451219" cy="7670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01D96-8DDE-47F5-8569-3CBCB227B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2003" y="5091563"/>
            <a:ext cx="2074728" cy="983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8C1E53-1BDE-4837-815F-FD86ECA49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5017" y="5091563"/>
            <a:ext cx="1993792" cy="10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EBE2-D75B-46A5-9935-3226C6C5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E03A-C629-4C23-913E-C477ABF1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создан</a:t>
            </a:r>
            <a:r>
              <a:rPr lang="en-US" dirty="0"/>
              <a:t> Python</a:t>
            </a:r>
            <a:r>
              <a:rPr lang="ru-RU" dirty="0"/>
              <a:t> пакет для работы со </a:t>
            </a:r>
            <a:r>
              <a:rPr lang="ru-RU" dirty="0" err="1"/>
              <a:t>спайковыми</a:t>
            </a:r>
            <a:r>
              <a:rPr lang="ru-RU" dirty="0"/>
              <a:t> сетями исследуемых архитектур</a:t>
            </a:r>
            <a:endParaRPr lang="en-US" dirty="0"/>
          </a:p>
          <a:p>
            <a:r>
              <a:rPr lang="ru-RU" dirty="0"/>
              <a:t>Реализовано создание, обучение, калибровка, подсчет точности, визуализация, сохранение, работа с базой данных и т.д.</a:t>
            </a:r>
          </a:p>
          <a:p>
            <a:r>
              <a:rPr lang="ru-RU" dirty="0"/>
              <a:t>Ссылка на пакет</a:t>
            </a:r>
            <a:r>
              <a:rPr lang="en-US" dirty="0"/>
              <a:t>: https://github.com/danielgafni/bachelor</a:t>
            </a:r>
          </a:p>
        </p:txBody>
      </p:sp>
    </p:spTree>
    <p:extLst>
      <p:ext uri="{BB962C8B-B14F-4D97-AF65-F5344CB8AC3E}">
        <p14:creationId xmlns:p14="http://schemas.microsoft.com/office/powerpoint/2010/main" val="35042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536838-8D76-4418-8B9C-CC71301F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" y="3171039"/>
            <a:ext cx="6581149" cy="3602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B856C7-CAB4-4554-A656-5FBBB0A5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Спайковая</a:t>
            </a:r>
            <a:r>
              <a:rPr lang="ru-RU" dirty="0"/>
              <a:t> нейронная сеть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67C8-C29C-479A-890C-1FA7009F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06" y="3011622"/>
            <a:ext cx="3349934" cy="6178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Модель нейрона – </a:t>
            </a:r>
            <a:r>
              <a:rPr lang="en-US" dirty="0"/>
              <a:t>ALIF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C90C25A-ACBD-45A2-BAC7-E967FB627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5382" y="3379137"/>
            <a:ext cx="5471895" cy="31862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A1B3A2-B6F9-41D5-AD43-F8A9155E2F09}"/>
              </a:ext>
            </a:extLst>
          </p:cNvPr>
          <p:cNvSpPr txBox="1">
            <a:spLocks/>
          </p:cNvSpPr>
          <p:nvPr/>
        </p:nvSpPr>
        <p:spPr>
          <a:xfrm>
            <a:off x="6875816" y="2288168"/>
            <a:ext cx="3744286" cy="61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Правило обучения - </a:t>
            </a:r>
            <a:r>
              <a:rPr lang="en-US" dirty="0"/>
              <a:t>STDP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A447A-0506-4DB2-8ADA-56EF0985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824" y="2626823"/>
            <a:ext cx="3000543" cy="7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A0AB-F191-45D3-8EF9-0F15EECC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 соединенная архитектура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4996-C070-485D-BD65-6621708A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044510" cy="1389660"/>
          </a:xfrm>
        </p:spPr>
        <p:txBody>
          <a:bodyPr>
            <a:normAutofit/>
          </a:bodyPr>
          <a:lstStyle/>
          <a:p>
            <a:r>
              <a:rPr lang="ru-RU" dirty="0"/>
              <a:t>Каждый </a:t>
            </a:r>
            <a:r>
              <a:rPr lang="en-US" dirty="0"/>
              <a:t>Y</a:t>
            </a:r>
            <a:r>
              <a:rPr lang="ru-RU" dirty="0"/>
              <a:t> нейрон имеет связи только с определенной областью</a:t>
            </a:r>
          </a:p>
          <a:p>
            <a:r>
              <a:rPr lang="ru-RU" dirty="0"/>
              <a:t>Между </a:t>
            </a:r>
            <a:r>
              <a:rPr lang="en-US" dirty="0"/>
              <a:t>Y </a:t>
            </a:r>
            <a:r>
              <a:rPr lang="ru-RU" dirty="0"/>
              <a:t>нейронами, связанными с одной областью есть конкуренция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5893EFF-4113-4873-9A90-50F16CE9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3199" y="2474753"/>
            <a:ext cx="5560710" cy="40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416B-6FFF-45DE-89C2-B2B9F5F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связей </a:t>
            </a:r>
            <a:r>
              <a:rPr lang="en-US" dirty="0"/>
              <a:t>XY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99B0D3F-7A38-412C-8481-1B3B6701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71" y="2375409"/>
            <a:ext cx="4482591" cy="4482591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01F0D3D-FE21-48B4-A613-440EC0FD3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5070" y="2309806"/>
            <a:ext cx="4482591" cy="448259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9EB20E-2E6B-486B-B98F-B1B27BC5909D}"/>
              </a:ext>
            </a:extLst>
          </p:cNvPr>
          <p:cNvSpPr txBox="1">
            <a:spLocks/>
          </p:cNvSpPr>
          <p:nvPr/>
        </p:nvSpPr>
        <p:spPr>
          <a:xfrm>
            <a:off x="1154954" y="2628667"/>
            <a:ext cx="5044510" cy="109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</a:t>
            </a:r>
            <a:r>
              <a:rPr lang="ru-RU" dirty="0"/>
              <a:t>спайки задаются распределением Пуассона</a:t>
            </a:r>
          </a:p>
          <a:p>
            <a:r>
              <a:rPr lang="ru-RU" dirty="0"/>
              <a:t>Обучение происходит по правилу </a:t>
            </a:r>
            <a:r>
              <a:rPr lang="en-US" dirty="0"/>
              <a:t>STDP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1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BD6A-A6D2-4EEA-91E3-506F3068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Интерпретация активности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98A7-9F9C-4DE9-8F3D-9AF17D93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087" y="2841960"/>
            <a:ext cx="1537912" cy="416537"/>
          </a:xfrm>
        </p:spPr>
        <p:txBody>
          <a:bodyPr/>
          <a:lstStyle/>
          <a:p>
            <a:r>
              <a:rPr lang="ru-RU" dirty="0"/>
              <a:t>Голоса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23E132-3273-42A7-8B23-216EB099C906}"/>
              </a:ext>
            </a:extLst>
          </p:cNvPr>
          <p:cNvSpPr txBox="1">
            <a:spLocks/>
          </p:cNvSpPr>
          <p:nvPr/>
        </p:nvSpPr>
        <p:spPr>
          <a:xfrm>
            <a:off x="525780" y="3284086"/>
            <a:ext cx="2938873" cy="1287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</a:t>
            </a:r>
            <a:r>
              <a:rPr lang="ru-RU" dirty="0"/>
              <a:t>Способы голосования</a:t>
            </a:r>
          </a:p>
          <a:p>
            <a:r>
              <a:rPr lang="ru-RU" dirty="0"/>
              <a:t>Общее голосование</a:t>
            </a:r>
          </a:p>
          <a:p>
            <a:r>
              <a:rPr lang="ru-RU" dirty="0"/>
              <a:t>Голосование патчей</a:t>
            </a:r>
          </a:p>
          <a:p>
            <a:r>
              <a:rPr lang="ru-RU" dirty="0"/>
              <a:t>Отбор по спайкам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7050EA-2986-45CA-8F01-A8AE3EE91C55}"/>
              </a:ext>
            </a:extLst>
          </p:cNvPr>
          <p:cNvSpPr txBox="1">
            <a:spLocks/>
          </p:cNvSpPr>
          <p:nvPr/>
        </p:nvSpPr>
        <p:spPr>
          <a:xfrm>
            <a:off x="2840407" y="5733328"/>
            <a:ext cx="6511185" cy="442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Линейный классификатор – точность на </a:t>
            </a:r>
            <a:r>
              <a:rPr lang="en-US" dirty="0"/>
              <a:t>~10% </a:t>
            </a:r>
            <a:r>
              <a:rPr lang="ru-RU" dirty="0"/>
              <a:t>выше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4B69B-C3DF-4ABD-98E8-268F623D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667" y="3258497"/>
            <a:ext cx="7660320" cy="20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86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319</TotalTime>
  <Words>299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МОДЕЛИРОВАНИЕ РАСПОЗНАВАНИЯ ОБРАЗОВ НА ОСНОВЕ ИМПУЛЬСНЫХ НЕЙРОННЫХ СЕТЕЙ С КОНКУРЕНЦИЕЙ ЛОКАЛЬНЫХ РЕЦЕПТИВНЫХ ПОЛЕЙ</vt:lpstr>
      <vt:lpstr>Введение</vt:lpstr>
      <vt:lpstr>Постановка задачи</vt:lpstr>
      <vt:lpstr>Инструменты</vt:lpstr>
      <vt:lpstr>Реализация</vt:lpstr>
      <vt:lpstr>Спайковая нейронная сеть</vt:lpstr>
      <vt:lpstr>Локально соединенная архитектура</vt:lpstr>
      <vt:lpstr>Обучение связей XY</vt:lpstr>
      <vt:lpstr>Интерпретация активности</vt:lpstr>
      <vt:lpstr>Сравнение архитектур</vt:lpstr>
      <vt:lpstr>Исследование обучения конкуренции</vt:lpstr>
      <vt:lpstr>Благодарности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РАСПОЗНАВАНИЯ ОБРАЗОВ НА ОСНОВЕ ИМПУЛЬСНЫХ НЕЙРОННЫХ СЕТЕЙ С КОНКУРЕНЦИЕЙ ЛОКАЛЬНЫХ РЕЦЕПТИВНЫХ ПОЛЕЙ</dc:title>
  <dc:creator>Daniel Gafni</dc:creator>
  <cp:lastModifiedBy>Daniel Gafni</cp:lastModifiedBy>
  <cp:revision>13</cp:revision>
  <dcterms:created xsi:type="dcterms:W3CDTF">2020-04-17T14:23:13Z</dcterms:created>
  <dcterms:modified xsi:type="dcterms:W3CDTF">2020-04-18T15:48:08Z</dcterms:modified>
</cp:coreProperties>
</file>