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6" r:id="rId9"/>
    <p:sldId id="264" r:id="rId10"/>
    <p:sldId id="269" r:id="rId11"/>
    <p:sldId id="265" r:id="rId12"/>
    <p:sldId id="270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fni" initials="DG" lastIdx="1" clrIdx="0">
    <p:extLst>
      <p:ext uri="{19B8F6BF-5375-455C-9EA6-DF929625EA0E}">
        <p15:presenceInfo xmlns:p15="http://schemas.microsoft.com/office/powerpoint/2012/main" userId="3ffe2696e97a8a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20:06:46.7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AC78-0FFD-4E50-B54D-E21EDCB2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89D0-8EBB-4602-B089-127A27D49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9537-3FF8-4FF3-A603-0FD3D04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ECC-63D7-4DD3-BB47-552836AF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5118-7F51-45F7-BCF9-C242FED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337C-2179-4B14-BE69-F6AE8B9A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340CE-8384-4840-91E2-922B39F3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E860-86AC-41D8-983E-F2D2440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B9E1-C653-4AC2-B584-77FD5DF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45A-74A5-4903-B354-FC3B0EE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4F23E-7CF9-4788-A628-5AFC5B6B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0D151-91BE-424A-B806-A494FA41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54B0-AB89-4122-9565-C732245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8B57-A9A4-4EA0-9C0A-83D58204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8EAA-C1CD-4409-B024-C743C405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517-E1CB-4A16-B81F-C007CC32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5F5-FA73-43AB-9A42-CA6D59A1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61A-8111-4F1E-A8E2-97BC2EA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C8E6-147E-4D76-A4E6-F8BA3D2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539E-3041-4254-B362-303126B6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50D-A2E2-491F-9F6B-CEC3755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C897-AEF6-4C16-872D-7ED674FD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6563-6BD8-48C4-8B62-6DF808F2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026D-1C99-4516-B432-7678E7B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9C3A-9781-43DE-94B4-C95FD6D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178-96A8-47FD-81F2-AF9F344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0A9-D1D3-4DB8-AF66-E3FFF25D2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D7CA-4C91-46BB-9D4A-A3A26F9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4DAA6-38AC-4ED5-961A-9EC8DB81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5C01-3710-4CB3-BBFD-C0CF633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C1E7-4221-4599-985A-32C18C1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0F2D-D68F-44D7-8CF9-44DD1C9E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F2D2-403B-4AF0-9477-95C9606C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29D6-C79E-4E1B-BDF3-EF14167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5655-DCC0-4A56-A69A-9B555BA8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7D27-BF52-4452-A400-363D9F73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27299-D194-4A94-860C-2EFDA8A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A6B9B-AA63-41A0-9A2D-C09140CF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4F3FF-3C8F-4C38-87A8-DB329C6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1AD5-705A-4E8F-8078-6DE6387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A1B54-A37C-420E-BFDF-92A21111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41F56-2C52-48A2-9D85-2BC69CDB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E336-F8BC-49ED-9F23-AF47418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3996-6D8C-4DDF-858F-200B929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3F3ED-F48D-4692-B012-37CA9D3B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77FB-8EA8-4C55-B3BC-467155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B1A-7AD7-4592-B257-A92B9B1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5F56-542F-48D1-B23F-EE2DD54B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8A07-B4B0-4625-B7C4-FEF1ED98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FF0A-1A31-434C-945D-C72F2386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27B9-C89A-4820-AA50-86AAA44D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6315-20AE-4FEC-94D6-829CE69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A564-DA26-4A02-9ABF-573D41AE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D273-7597-431E-B962-D895085A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F79D-57CB-4844-9A2E-ED8B88CA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74B1-821A-480B-AA63-BA238A86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8888-A420-4DB5-902E-4EE350A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9C2A-DB6A-4898-BE34-BAD6EAF3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93659-B382-4C71-9F0A-237082D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DFAC-C7B3-4C07-BFB8-9304AEA6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C94A-25AD-4FB2-895A-2BC2EBA62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1B1-83B6-4B94-B999-C6A1ED18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FC56-42DC-4620-BC5D-04E7A7E5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8B6D-BC4E-4DE2-AC88-FE0B2DD4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051" y="509966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МОДЕЛИРОВАНИЕ РАСПОЗНАВАНИЯ ОБРАЗОВ НА ОСНОВЕ ИМПУЛЬСНЫХ НЕЙРОННЫХ СЕТЕЙ С КОНКУРЕНЦИЕЙ ЛОКАЛЬНЫХ РЕЦЕПТИВНЫХ ПОЛЕЙ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75D-A06C-44FA-A957-A3332FB8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051" y="359364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 Гафни Даниил, 406 группа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Королева Александра Валерьевна</a:t>
            </a:r>
          </a:p>
          <a:p>
            <a:pPr algn="r"/>
            <a:r>
              <a:rPr lang="ru-RU" dirty="0"/>
              <a:t>Научный консультант</a:t>
            </a:r>
            <a:r>
              <a:rPr lang="en-US" dirty="0"/>
              <a:t>:</a:t>
            </a:r>
            <a:r>
              <a:rPr lang="ru-RU" dirty="0"/>
              <a:t> Демин Вячеслав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08D-5FE9-4A2D-B5CC-492023AD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247196"/>
            <a:ext cx="10515600" cy="1325563"/>
          </a:xfrm>
        </p:spPr>
        <p:txBody>
          <a:bodyPr/>
          <a:lstStyle/>
          <a:p>
            <a:r>
              <a:rPr lang="ru-RU" dirty="0"/>
              <a:t>Другие исследования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09AE7-EF7F-4493-AE30-9E36CD74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64" y="5191751"/>
            <a:ext cx="10991850" cy="1486635"/>
          </a:xfrm>
        </p:spPr>
        <p:txBody>
          <a:bodyPr>
            <a:normAutofit/>
          </a:bodyPr>
          <a:lstStyle/>
          <a:p>
            <a:r>
              <a:rPr lang="ru-RU" sz="1500" dirty="0"/>
              <a:t>Результат этой работы примерно соответствует первой строке</a:t>
            </a:r>
          </a:p>
          <a:p>
            <a:r>
              <a:rPr lang="ru-RU" sz="1500" dirty="0"/>
              <a:t>Лучшая локально соединенная сеть имеет точность, сравнимую с лучшей </a:t>
            </a:r>
            <a:r>
              <a:rPr lang="ru-RU" sz="1500" dirty="0" err="1"/>
              <a:t>полносвязной</a:t>
            </a:r>
            <a:r>
              <a:rPr lang="ru-RU" sz="1500" dirty="0"/>
              <a:t>, но имеет примерно в 5 раз меньше параметров</a:t>
            </a:r>
          </a:p>
          <a:p>
            <a:r>
              <a:rPr lang="ru-RU" sz="1500" dirty="0"/>
              <a:t>Обучение без учителя дает результаты немногим хуже обучения с учителем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8470E-C8FA-45FA-8F82-BA175164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64" y="890642"/>
            <a:ext cx="7249600" cy="40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E12D2B2-7B98-4B54-870B-9B05CA1CB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426052"/>
            <a:ext cx="6735424" cy="42096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FDCF77-EDEE-46DD-8787-4ABCBECEF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26053"/>
            <a:ext cx="6735423" cy="4209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D9ACE5-4AA4-4E5D-9E78-06FAC42D4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249" y="1821985"/>
            <a:ext cx="5241123" cy="4913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ACCE7-42D5-487C-B4CA-5624916C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0" y="-79492"/>
            <a:ext cx="10515600" cy="1325563"/>
          </a:xfrm>
        </p:spPr>
        <p:txBody>
          <a:bodyPr/>
          <a:lstStyle/>
          <a:p>
            <a:r>
              <a:rPr lang="ru-RU" dirty="0"/>
              <a:t>Исследование обучения конкуренции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58C57-A644-4CF2-88FE-BD80D03CA40E}"/>
              </a:ext>
            </a:extLst>
          </p:cNvPr>
          <p:cNvSpPr txBox="1">
            <a:spLocks/>
          </p:cNvSpPr>
          <p:nvPr/>
        </p:nvSpPr>
        <p:spPr>
          <a:xfrm>
            <a:off x="400690" y="1551502"/>
            <a:ext cx="7241680" cy="1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Наличие сильной конкуренции способствует специализации нейронов и положительно влияет на точность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A34BEBD-53B0-4D48-8FFD-9CB7DA52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820251" y="1821984"/>
            <a:ext cx="5371750" cy="5036016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CB4384D-EA3C-4B1A-ACB2-55BB0B712D1A}"/>
              </a:ext>
            </a:extLst>
          </p:cNvPr>
          <p:cNvSpPr txBox="1">
            <a:spLocks/>
          </p:cNvSpPr>
          <p:nvPr/>
        </p:nvSpPr>
        <p:spPr>
          <a:xfrm>
            <a:off x="243280" y="634148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Правило обучения - анти-</a:t>
            </a:r>
            <a:r>
              <a:rPr lang="en-US" dirty="0"/>
              <a:t>STDP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558A-BA56-44A1-AAB6-32D50C8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обученных весов конкуренции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A102D6-BB42-4633-A449-4860857F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37" y="3892965"/>
            <a:ext cx="5021911" cy="1060698"/>
          </a:xfrm>
        </p:spPr>
        <p:txBody>
          <a:bodyPr>
            <a:normAutofit/>
          </a:bodyPr>
          <a:lstStyle/>
          <a:p>
            <a:r>
              <a:rPr lang="ru-RU" sz="1500" dirty="0"/>
              <a:t>Сильная конкуренция похожих признаков</a:t>
            </a:r>
          </a:p>
          <a:p>
            <a:r>
              <a:rPr lang="ru-RU" sz="1500" dirty="0"/>
              <a:t>Важны как маленькие, так и большие веса конкуренции</a:t>
            </a: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56D511-0522-4604-A9B6-487C0707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284"/>
            <a:ext cx="3699821" cy="3224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E19D71-A101-434D-AB3F-E0E04E5E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96" y="1690688"/>
            <a:ext cx="3204301" cy="1999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6A274A-BB31-47AF-AB83-A19F994F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148" y="1690688"/>
            <a:ext cx="3204301" cy="20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C9E-A859-4BAF-852C-9E60264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1C00-8622-4BE0-BE09-DD1090D4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результате сравнения было обнаружено, что локально соединенная сеть имеет преимущество перед остальными архитектурами</a:t>
            </a:r>
            <a:r>
              <a:rPr lang="en-US" dirty="0"/>
              <a:t> </a:t>
            </a:r>
            <a:r>
              <a:rPr lang="ru-RU" dirty="0"/>
              <a:t>даже при сравнительно одинаковом числе параметров</a:t>
            </a:r>
          </a:p>
          <a:p>
            <a:r>
              <a:rPr lang="ru-RU" dirty="0"/>
              <a:t>Обучение конкуренции позволяет добиться более высокой точности, чем фиксированная конкуренция, при прочих одинаковых параметрах сети</a:t>
            </a:r>
          </a:p>
          <a:p>
            <a:pPr marL="0" indent="0">
              <a:buNone/>
            </a:pPr>
            <a:r>
              <a:rPr lang="ru-RU" dirty="0"/>
              <a:t>Перспективы развития</a:t>
            </a:r>
            <a:r>
              <a:rPr lang="en-US" dirty="0"/>
              <a:t>:</a:t>
            </a:r>
          </a:p>
          <a:p>
            <a:r>
              <a:rPr lang="ru-RU" dirty="0"/>
              <a:t>Более глубокий анализ обученных весов конкуренции</a:t>
            </a:r>
          </a:p>
          <a:p>
            <a:r>
              <a:rPr lang="ru-RU" dirty="0"/>
              <a:t>Исследование сетей с большим количеством слоев на более сложных задачах</a:t>
            </a:r>
          </a:p>
          <a:p>
            <a:r>
              <a:rPr lang="ru-RU" dirty="0"/>
              <a:t>Исследование возможности реализации данных алгоритмов обучения СНС на основе </a:t>
            </a:r>
            <a:r>
              <a:rPr lang="ru-RU" dirty="0" err="1"/>
              <a:t>мемристоров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99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80F-34C5-4263-9E68-DD657D74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30F4-3BFE-4DC0-81B6-57CC67A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36097" cy="2369584"/>
          </a:xfrm>
        </p:spPr>
        <p:txBody>
          <a:bodyPr>
            <a:normAutofit/>
          </a:bodyPr>
          <a:lstStyle/>
          <a:p>
            <a:r>
              <a:rPr lang="ru-RU" dirty="0"/>
              <a:t>Демин Вячеслав Александрович</a:t>
            </a:r>
          </a:p>
          <a:p>
            <a:r>
              <a:rPr lang="ru-RU" dirty="0"/>
              <a:t>Нехаев Дмитрий Вадимович</a:t>
            </a:r>
          </a:p>
          <a:p>
            <a:r>
              <a:rPr lang="ru-RU" dirty="0"/>
              <a:t>Королева Александра Валерьевна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1A5-F24A-444E-AF0D-ED73FC8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D823-0F49-4577-B5C9-37FEAEA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07" y="1560353"/>
            <a:ext cx="9448731" cy="49325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 </a:t>
            </a:r>
            <a:r>
              <a:rPr lang="ru-RU" dirty="0" err="1"/>
              <a:t>спайковых</a:t>
            </a:r>
            <a:r>
              <a:rPr lang="ru-RU" dirty="0"/>
              <a:t> нейронных сетей</a:t>
            </a:r>
            <a:r>
              <a:rPr lang="en-US" dirty="0"/>
              <a:t>:</a:t>
            </a:r>
          </a:p>
          <a:p>
            <a:r>
              <a:rPr lang="ru-RU" dirty="0"/>
              <a:t>СНС моделируют биологически правдоподобные нейронные сети, в том числе в режиме реального времени.</a:t>
            </a:r>
          </a:p>
          <a:p>
            <a:r>
              <a:rPr lang="ru-RU" dirty="0"/>
              <a:t>СНС применяются для моделирования биологически правдоподобных локальных правил обучения без учителя. Такие правила значительно эффективнее методов обучения формальных сетей, так как используется только информация, доступная локально.</a:t>
            </a:r>
            <a:endParaRPr lang="en-US" dirty="0"/>
          </a:p>
          <a:p>
            <a:r>
              <a:rPr lang="ru-RU" dirty="0"/>
              <a:t>Для достижения большей эффективности при разделении классов применяются связи конкуренции.</a:t>
            </a:r>
          </a:p>
          <a:p>
            <a:r>
              <a:rPr lang="ru-RU" dirty="0"/>
              <a:t>СНС, будучи реализованными </a:t>
            </a:r>
            <a:r>
              <a:rPr lang="ru-RU" dirty="0" err="1"/>
              <a:t>аппаратно</a:t>
            </a:r>
            <a:r>
              <a:rPr lang="ru-RU" dirty="0"/>
              <a:t>, достигают еще более высокой энергоэффективности и производительности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Существуют различные архитектуры формальных нейронных сетей, которые могут быть адаптированы для использования в </a:t>
            </a:r>
            <a:r>
              <a:rPr lang="ru-RU" dirty="0" err="1"/>
              <a:t>спайковых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1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AA0-7757-4633-8CC8-8983B52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E65-E030-4D8D-99F4-93495FC5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72" y="1656185"/>
            <a:ext cx="10396686" cy="3545630"/>
          </a:xfrm>
        </p:spPr>
        <p:txBody>
          <a:bodyPr>
            <a:normAutofit/>
          </a:bodyPr>
          <a:lstStyle/>
          <a:p>
            <a:r>
              <a:rPr lang="ru-RU" dirty="0"/>
              <a:t>Рассматривается задача классификации рукописных изображений цифр (</a:t>
            </a:r>
            <a:r>
              <a:rPr lang="en-US" dirty="0"/>
              <a:t>MNIST) </a:t>
            </a:r>
            <a:r>
              <a:rPr lang="ru-RU" dirty="0"/>
              <a:t>при обучении без учителя для архитектуры локально соединенной сети. Основной измеряемый параметр – точность классификации.</a:t>
            </a:r>
          </a:p>
          <a:p>
            <a:r>
              <a:rPr lang="ru-RU" dirty="0"/>
              <a:t>Сравнить эффективность локально соединенной архитектуры со </a:t>
            </a:r>
            <a:r>
              <a:rPr lang="ru-RU" dirty="0" err="1"/>
              <a:t>сверточной</a:t>
            </a:r>
            <a:r>
              <a:rPr lang="ru-RU" dirty="0"/>
              <a:t> и </a:t>
            </a:r>
            <a:r>
              <a:rPr lang="ru-RU" dirty="0" err="1"/>
              <a:t>полносвязной</a:t>
            </a:r>
            <a:r>
              <a:rPr lang="ru-RU" dirty="0"/>
              <a:t>.</a:t>
            </a:r>
          </a:p>
          <a:p>
            <a:r>
              <a:rPr lang="ru-RU" dirty="0"/>
              <a:t>Изучить влияние обучения связей конкуренции на точность распознавания образов для локально соединенной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4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C47D-ACC8-46D5-8D9D-4ECBD4DD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8782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9A1-899D-4507-B031-F0D16A0B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41"/>
            <a:ext cx="10515600" cy="4351338"/>
          </a:xfrm>
        </p:spPr>
        <p:txBody>
          <a:bodyPr/>
          <a:lstStyle/>
          <a:p>
            <a:r>
              <a:rPr lang="ru-RU" dirty="0"/>
              <a:t>Код на языке </a:t>
            </a:r>
            <a:r>
              <a:rPr lang="en-US" dirty="0"/>
              <a:t>Python 3.8.1</a:t>
            </a:r>
          </a:p>
          <a:p>
            <a:r>
              <a:rPr lang="ru-RU" dirty="0"/>
              <a:t>Основные библиотеки для </a:t>
            </a:r>
            <a:r>
              <a:rPr lang="en-US" dirty="0"/>
              <a:t>Python: </a:t>
            </a:r>
            <a:r>
              <a:rPr lang="en-US" dirty="0" err="1"/>
              <a:t>PyTorch</a:t>
            </a:r>
            <a:r>
              <a:rPr lang="ru-RU" dirty="0"/>
              <a:t> (тензоры)</a:t>
            </a:r>
            <a:r>
              <a:rPr lang="en-US" dirty="0"/>
              <a:t>, </a:t>
            </a:r>
            <a:r>
              <a:rPr lang="en-US" dirty="0" err="1"/>
              <a:t>Bindsnet</a:t>
            </a:r>
            <a:r>
              <a:rPr lang="ru-RU" dirty="0"/>
              <a:t> (</a:t>
            </a:r>
            <a:r>
              <a:rPr lang="ru-RU" dirty="0" err="1"/>
              <a:t>спайковые</a:t>
            </a:r>
            <a:r>
              <a:rPr lang="ru-RU" dirty="0"/>
              <a:t> нейросети)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ru-RU" dirty="0"/>
              <a:t> (визуализация) и некоторые другие</a:t>
            </a:r>
          </a:p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MNIST</a:t>
            </a:r>
          </a:p>
          <a:p>
            <a:r>
              <a:rPr lang="ru-RU" dirty="0"/>
              <a:t>Проект</a:t>
            </a:r>
            <a:r>
              <a:rPr lang="en-US" dirty="0"/>
              <a:t>: https://github.com/danielgafni/bachelor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DE8A-377E-4CB6-853A-215D186D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4" y="4039131"/>
            <a:ext cx="3835241" cy="76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2D6BE-D635-4AC8-B991-FB83B45B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92" y="3753841"/>
            <a:ext cx="3153215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26994-DE5C-4C89-9329-39D826C8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31" y="5045459"/>
            <a:ext cx="2428905" cy="962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51E23-167F-45B3-B40A-8AEB705B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897" y="4934399"/>
            <a:ext cx="2658436" cy="10732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42D66E8-9386-4C1C-B090-5AFAF4755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2079" y="3996208"/>
            <a:ext cx="2451219" cy="767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01D96-8DDE-47F5-8569-3CBCB227B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879" y="4934399"/>
            <a:ext cx="2074728" cy="983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8C1E53-1BDE-4837-815F-FD86ECA49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8013" y="4934399"/>
            <a:ext cx="1993792" cy="1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0AB-F191-45D3-8EF9-0F15EECC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0"/>
            <a:ext cx="10515600" cy="1325563"/>
          </a:xfrm>
        </p:spPr>
        <p:txBody>
          <a:bodyPr/>
          <a:lstStyle/>
          <a:p>
            <a:r>
              <a:rPr lang="ru-RU" dirty="0"/>
              <a:t>Локально соединенная сеть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996-C070-485D-BD65-6621708A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2" y="1690688"/>
            <a:ext cx="5718426" cy="365309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Каждый </a:t>
            </a:r>
            <a:r>
              <a:rPr lang="en-US" dirty="0"/>
              <a:t>Y</a:t>
            </a:r>
            <a:r>
              <a:rPr lang="ru-RU" dirty="0"/>
              <a:t> нейрон имеет связи только с определенной областью изображения</a:t>
            </a:r>
          </a:p>
          <a:p>
            <a:r>
              <a:rPr lang="ru-RU" dirty="0"/>
              <a:t>Между </a:t>
            </a:r>
            <a:r>
              <a:rPr lang="en-US" dirty="0"/>
              <a:t>Y </a:t>
            </a:r>
            <a:r>
              <a:rPr lang="ru-RU" dirty="0"/>
              <a:t>нейронами, связанными с одной областью, есть конкуренция</a:t>
            </a:r>
          </a:p>
          <a:p>
            <a:r>
              <a:rPr lang="ru-RU" dirty="0" err="1"/>
              <a:t>Сверточная</a:t>
            </a:r>
            <a:r>
              <a:rPr lang="ru-RU" dirty="0"/>
              <a:t> сеть отличается от локально соединенной общими весами у нейронов одного канала</a:t>
            </a:r>
          </a:p>
          <a:p>
            <a:r>
              <a:rPr lang="ru-RU" dirty="0"/>
              <a:t>Использовались различные размеры ядра свертки (12, 8)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9DEA43-A487-4445-9FE9-9F85B88D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6983" y="1514213"/>
            <a:ext cx="5876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4E959B-FD2D-40A2-96AF-968B55D68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84" y="2232218"/>
            <a:ext cx="6712741" cy="419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856C7-CAB4-4554-A656-5FBBB0A5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4" y="292599"/>
            <a:ext cx="8761413" cy="706964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СНС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67C8-C29C-479A-890C-1FA7009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60" y="1210711"/>
            <a:ext cx="3782936" cy="95496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Модель нейрона – </a:t>
            </a:r>
            <a:r>
              <a:rPr lang="en-US" dirty="0"/>
              <a:t>LIF</a:t>
            </a:r>
            <a:r>
              <a:rPr lang="ru-RU" dirty="0"/>
              <a:t> с адаптивным порогом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A447A-0506-4DB2-8ADA-56EF0985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763" y="1821382"/>
            <a:ext cx="4244375" cy="1088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E11D0-A999-4C30-B184-E7AC41819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17" y="1963489"/>
            <a:ext cx="3082262" cy="664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2D1A18-04E8-430F-92E1-0BF3BC21B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482" y="2779707"/>
            <a:ext cx="5658933" cy="35368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EF7FBC-7982-4836-8BBA-9AD4D2085AE1}"/>
              </a:ext>
            </a:extLst>
          </p:cNvPr>
          <p:cNvSpPr txBox="1">
            <a:spLocks/>
          </p:cNvSpPr>
          <p:nvPr/>
        </p:nvSpPr>
        <p:spPr>
          <a:xfrm>
            <a:off x="7080762" y="1182221"/>
            <a:ext cx="4244374" cy="632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Правило обучения – аддитивное </a:t>
            </a:r>
            <a:r>
              <a:rPr lang="en-US" dirty="0"/>
              <a:t>STDP</a:t>
            </a:r>
          </a:p>
        </p:txBody>
      </p:sp>
    </p:spTree>
    <p:extLst>
      <p:ext uri="{BB962C8B-B14F-4D97-AF65-F5344CB8AC3E}">
        <p14:creationId xmlns:p14="http://schemas.microsoft.com/office/powerpoint/2010/main" val="39994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2A33A5-A8D0-49CD-82CA-247CFD82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80" y="1027906"/>
            <a:ext cx="6187720" cy="580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416B-6FFF-45DE-89C2-B2B9F5F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9EB20E-2E6B-486B-B98F-B1B27BC5909D}"/>
              </a:ext>
            </a:extLst>
          </p:cNvPr>
          <p:cNvSpPr txBox="1">
            <a:spLocks/>
          </p:cNvSpPr>
          <p:nvPr/>
        </p:nvSpPr>
        <p:spPr>
          <a:xfrm>
            <a:off x="578841" y="1551963"/>
            <a:ext cx="5517159" cy="519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 время обучения изменяются веса сети</a:t>
            </a:r>
          </a:p>
          <a:p>
            <a:r>
              <a:rPr lang="ru-RU" dirty="0"/>
              <a:t>Веса </a:t>
            </a:r>
            <a:r>
              <a:rPr lang="en-US" dirty="0"/>
              <a:t>XY</a:t>
            </a:r>
            <a:r>
              <a:rPr lang="ru-RU" dirty="0"/>
              <a:t> инициализируются из равномерного случайного распределения</a:t>
            </a:r>
          </a:p>
          <a:p>
            <a:r>
              <a:rPr lang="en-US" dirty="0"/>
              <a:t>X </a:t>
            </a:r>
            <a:r>
              <a:rPr lang="ru-RU" dirty="0"/>
              <a:t>спайки задаются распределением Пуассона с частотой, пропорциональной интенсивности входа</a:t>
            </a:r>
          </a:p>
          <a:p>
            <a:r>
              <a:rPr lang="ru-RU" dirty="0"/>
              <a:t>Обучение весов </a:t>
            </a:r>
            <a:r>
              <a:rPr lang="en-US" dirty="0"/>
              <a:t>XY</a:t>
            </a:r>
            <a:r>
              <a:rPr lang="ru-RU" dirty="0"/>
              <a:t> ведется по правилу </a:t>
            </a:r>
            <a:r>
              <a:rPr lang="en-US" dirty="0"/>
              <a:t>STDP</a:t>
            </a:r>
          </a:p>
          <a:p>
            <a:r>
              <a:rPr lang="ru-RU" dirty="0"/>
              <a:t>Нормировка весов каждого </a:t>
            </a:r>
            <a:r>
              <a:rPr lang="en-US" dirty="0"/>
              <a:t>Y</a:t>
            </a:r>
            <a:r>
              <a:rPr lang="ru-RU" dirty="0"/>
              <a:t> нейрона</a:t>
            </a:r>
          </a:p>
          <a:p>
            <a:r>
              <a:rPr lang="ru-RU" dirty="0"/>
              <a:t>Веса </a:t>
            </a:r>
            <a:r>
              <a:rPr lang="en-US" dirty="0"/>
              <a:t>YY </a:t>
            </a:r>
            <a:r>
              <a:rPr lang="ru-RU" dirty="0"/>
              <a:t>фиксированы и не обучаются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AEE6E-0268-4F46-B989-9755EE137FCF}"/>
              </a:ext>
            </a:extLst>
          </p:cNvPr>
          <p:cNvSpPr txBox="1">
            <a:spLocks/>
          </p:cNvSpPr>
          <p:nvPr/>
        </p:nvSpPr>
        <p:spPr>
          <a:xfrm>
            <a:off x="1248631" y="4953816"/>
            <a:ext cx="5907178" cy="95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8DE9BE-DD5E-4814-A48E-384A82925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4281" y="1057013"/>
            <a:ext cx="6187719" cy="5800987"/>
          </a:xfrm>
        </p:spPr>
      </p:pic>
    </p:spTree>
    <p:extLst>
      <p:ext uri="{BB962C8B-B14F-4D97-AF65-F5344CB8AC3E}">
        <p14:creationId xmlns:p14="http://schemas.microsoft.com/office/powerpoint/2010/main" val="38231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AE030-0DA8-41BC-B4C9-358D3593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38" y="588588"/>
            <a:ext cx="6912529" cy="2160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6BD6A-A6D2-4EEA-91E3-506F3068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10" y="-240014"/>
            <a:ext cx="10515600" cy="1325563"/>
          </a:xfrm>
        </p:spPr>
        <p:txBody>
          <a:bodyPr/>
          <a:lstStyle/>
          <a:p>
            <a:r>
              <a:rPr lang="ru-RU" dirty="0"/>
              <a:t>Интерпретация активности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3E132-3273-42A7-8B23-216EB099C906}"/>
              </a:ext>
            </a:extLst>
          </p:cNvPr>
          <p:cNvSpPr txBox="1">
            <a:spLocks/>
          </p:cNvSpPr>
          <p:nvPr/>
        </p:nvSpPr>
        <p:spPr>
          <a:xfrm>
            <a:off x="139886" y="732575"/>
            <a:ext cx="3561056" cy="246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1. Голосование</a:t>
            </a:r>
          </a:p>
          <a:p>
            <a:r>
              <a:rPr lang="ru-RU" dirty="0"/>
              <a:t>Голосование патчей</a:t>
            </a:r>
          </a:p>
          <a:p>
            <a:r>
              <a:rPr lang="ru-RU" dirty="0"/>
              <a:t>Общее голосование</a:t>
            </a:r>
          </a:p>
          <a:p>
            <a:r>
              <a:rPr lang="ru-RU" dirty="0"/>
              <a:t>Отбор по спайкам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7050EA-2986-45CA-8F01-A8AE3EE91C55}"/>
              </a:ext>
            </a:extLst>
          </p:cNvPr>
          <p:cNvSpPr txBox="1">
            <a:spLocks/>
          </p:cNvSpPr>
          <p:nvPr/>
        </p:nvSpPr>
        <p:spPr>
          <a:xfrm>
            <a:off x="139886" y="2251792"/>
            <a:ext cx="7835316" cy="121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2. Линейный классификатор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288A7-D9A5-4247-BEBA-DBB9D8344E5E}"/>
              </a:ext>
            </a:extLst>
          </p:cNvPr>
          <p:cNvSpPr txBox="1">
            <a:spLocks/>
          </p:cNvSpPr>
          <p:nvPr/>
        </p:nvSpPr>
        <p:spPr>
          <a:xfrm>
            <a:off x="1154954" y="5756505"/>
            <a:ext cx="5613563" cy="66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71C51F-D88B-47B0-81A4-6D6CD961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204" y="2860877"/>
            <a:ext cx="8924677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2BD-F217-48C3-A2AB-AE762232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9" y="-314887"/>
            <a:ext cx="10515600" cy="1325563"/>
          </a:xfrm>
        </p:spPr>
        <p:txBody>
          <a:bodyPr/>
          <a:lstStyle/>
          <a:p>
            <a:r>
              <a:rPr lang="ru-RU" dirty="0"/>
              <a:t>Сравнение архитектур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A024E-3770-48BD-ABC2-849155708AC1}"/>
              </a:ext>
            </a:extLst>
          </p:cNvPr>
          <p:cNvSpPr txBox="1">
            <a:spLocks/>
          </p:cNvSpPr>
          <p:nvPr/>
        </p:nvSpPr>
        <p:spPr>
          <a:xfrm>
            <a:off x="5016615" y="4624227"/>
            <a:ext cx="6451135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33C85-3754-453A-B1BB-A5FBEE1CBE59}"/>
              </a:ext>
            </a:extLst>
          </p:cNvPr>
          <p:cNvSpPr txBox="1">
            <a:spLocks/>
          </p:cNvSpPr>
          <p:nvPr/>
        </p:nvSpPr>
        <p:spPr>
          <a:xfrm>
            <a:off x="964733" y="631583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Объем обучающей выборки</a:t>
            </a:r>
            <a:r>
              <a:rPr lang="en-US" dirty="0"/>
              <a:t>: </a:t>
            </a:r>
            <a:r>
              <a:rPr lang="ru-RU" dirty="0"/>
              <a:t>50</a:t>
            </a:r>
            <a:r>
              <a:rPr lang="en-US" dirty="0"/>
              <a:t>00</a:t>
            </a:r>
          </a:p>
          <a:p>
            <a:r>
              <a:rPr lang="ru-RU" dirty="0"/>
              <a:t>Объем калибровочной выборки</a:t>
            </a:r>
            <a:r>
              <a:rPr lang="en-US" dirty="0"/>
              <a:t>: 10000</a:t>
            </a:r>
          </a:p>
          <a:p>
            <a:r>
              <a:rPr lang="ru-RU" dirty="0"/>
              <a:t>Объем тестовой выборки</a:t>
            </a:r>
            <a:r>
              <a:rPr lang="en-US" dirty="0"/>
              <a:t>: 10000</a:t>
            </a:r>
            <a:endParaRPr lang="ru-RU" dirty="0"/>
          </a:p>
          <a:p>
            <a:r>
              <a:rPr lang="ru-RU" dirty="0"/>
              <a:t>Количество тестов для каждой конфигурации</a:t>
            </a:r>
            <a:r>
              <a:rPr lang="en-US" dirty="0"/>
              <a:t>: 5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A34FE6-130B-46C0-B1CF-DDFA242CE0E9}"/>
              </a:ext>
            </a:extLst>
          </p:cNvPr>
          <p:cNvSpPr txBox="1">
            <a:spLocks/>
          </p:cNvSpPr>
          <p:nvPr/>
        </p:nvSpPr>
        <p:spPr>
          <a:xfrm>
            <a:off x="6096001" y="347895"/>
            <a:ext cx="5371750" cy="227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  <a:p>
            <a:r>
              <a:rPr lang="ru-RU" sz="1500" dirty="0"/>
              <a:t>Локально соединенная сеть достигает наибольшей точности. Она превосходит </a:t>
            </a:r>
            <a:r>
              <a:rPr lang="ru-RU" sz="1500" dirty="0" err="1"/>
              <a:t>сверточную</a:t>
            </a:r>
            <a:r>
              <a:rPr lang="ru-RU" sz="1500" dirty="0"/>
              <a:t> при примерно равном числе параметров.</a:t>
            </a:r>
            <a:endParaRPr lang="en-US" sz="1500" dirty="0"/>
          </a:p>
          <a:p>
            <a:r>
              <a:rPr lang="ru-RU" sz="1500" dirty="0"/>
              <a:t>Ядро свертки не должно быть слишком малого размера</a:t>
            </a:r>
            <a:endParaRPr lang="en-US" sz="15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571068-0CFE-45C9-BABD-3B1C9783A800}"/>
              </a:ext>
            </a:extLst>
          </p:cNvPr>
          <p:cNvSpPr txBox="1">
            <a:spLocks/>
          </p:cNvSpPr>
          <p:nvPr/>
        </p:nvSpPr>
        <p:spPr>
          <a:xfrm>
            <a:off x="6408940" y="1757435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/>
              <a:t>Максимальная полученная точность (с использованием линейного классификатора) – 95% для </a:t>
            </a:r>
            <a:r>
              <a:rPr lang="en-US" sz="1500" dirty="0"/>
              <a:t>LCSN</a:t>
            </a:r>
            <a:endParaRPr lang="ru-RU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AE984-2E15-4A07-B5D3-B3C95D50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2" y="2772590"/>
            <a:ext cx="7559066" cy="38570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493578-3651-497D-9575-4E1C6E4A1FDC}"/>
              </a:ext>
            </a:extLst>
          </p:cNvPr>
          <p:cNvSpPr txBox="1">
            <a:spLocks/>
          </p:cNvSpPr>
          <p:nvPr/>
        </p:nvSpPr>
        <p:spPr>
          <a:xfrm>
            <a:off x="8697351" y="3758045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/>
              <a:t>Сноски</a:t>
            </a:r>
            <a:r>
              <a:rPr lang="en-US" sz="1500" dirty="0"/>
              <a:t>: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1) Лучшее голосование нейронов</a:t>
            </a:r>
          </a:p>
          <a:p>
            <a:pPr marL="0" indent="0">
              <a:buNone/>
            </a:pPr>
            <a:r>
              <a:rPr lang="ru-RU" sz="1500" dirty="0"/>
              <a:t>2) Линейный классификатор</a:t>
            </a:r>
          </a:p>
          <a:p>
            <a:pPr marL="0" indent="0">
              <a:buNone/>
            </a:pPr>
            <a:r>
              <a:rPr lang="ru-RU" sz="1500" dirty="0"/>
              <a:t>3) Обучаемая конкуренция</a:t>
            </a:r>
          </a:p>
        </p:txBody>
      </p:sp>
    </p:spTree>
    <p:extLst>
      <p:ext uri="{BB962C8B-B14F-4D97-AF65-F5344CB8AC3E}">
        <p14:creationId xmlns:p14="http://schemas.microsoft.com/office/powerpoint/2010/main" val="241376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3054</TotalTime>
  <Words>569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Office Theme</vt:lpstr>
      <vt:lpstr>МОДЕЛИРОВАНИЕ РАСПОЗНАВАНИЯ ОБРАЗОВ НА ОСНОВЕ ИМПУЛЬСНЫХ НЕЙРОННЫХ СЕТЕЙ С КОНКУРЕНЦИЕЙ ЛОКАЛЬНЫХ РЕЦЕПТИВНЫХ ПОЛЕЙ</vt:lpstr>
      <vt:lpstr>Введение</vt:lpstr>
      <vt:lpstr>Постановка задачи</vt:lpstr>
      <vt:lpstr>Инструменты</vt:lpstr>
      <vt:lpstr>Локально соединенная сеть</vt:lpstr>
      <vt:lpstr>Моделирование СНС</vt:lpstr>
      <vt:lpstr>Обучение</vt:lpstr>
      <vt:lpstr>Интерпретация активности</vt:lpstr>
      <vt:lpstr>Сравнение архитектур</vt:lpstr>
      <vt:lpstr>Другие исследования</vt:lpstr>
      <vt:lpstr>Исследование обучения конкуренции</vt:lpstr>
      <vt:lpstr>Анализ обученных весов конкуренции</vt:lpstr>
      <vt:lpstr>Выводы</vt:lpstr>
      <vt:lpstr>Благодарности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РАСПОЗНАВАНИЯ ОБРАЗОВ НА ОСНОВЕ ИМПУЛЬСНЫХ НЕЙРОННЫХ СЕТЕЙ С КОНКУРЕНЦИЕЙ ЛОКАЛЬНЫХ РЕЦЕПТИВНЫХ ПОЛЕЙ</dc:title>
  <dc:creator>Daniel Gafni</dc:creator>
  <cp:lastModifiedBy>Daniel Gafni</cp:lastModifiedBy>
  <cp:revision>82</cp:revision>
  <dcterms:created xsi:type="dcterms:W3CDTF">2020-04-17T14:23:13Z</dcterms:created>
  <dcterms:modified xsi:type="dcterms:W3CDTF">2020-06-05T12:27:14Z</dcterms:modified>
</cp:coreProperties>
</file>