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6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  <p:sldId id="266" r:id="rId9"/>
    <p:sldId id="264" r:id="rId10"/>
    <p:sldId id="269" r:id="rId11"/>
    <p:sldId id="265" r:id="rId12"/>
    <p:sldId id="270" r:id="rId13"/>
    <p:sldId id="268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Gafni" initials="DG" lastIdx="2" clrIdx="0">
    <p:extLst>
      <p:ext uri="{19B8F6BF-5375-455C-9EA6-DF929625EA0E}">
        <p15:presenceInfo xmlns:p15="http://schemas.microsoft.com/office/powerpoint/2012/main" userId="3ffe2696e97a8ab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17T20:06:46.755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5T15:37:19.467" idx="2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2AC78-0FFD-4E50-B54D-E21EDCB2E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D89D0-8EBB-4602-B089-127A27D49C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A9537-3FF8-4FF3-A603-0FD3D04F0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6/5/2020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C8ECC-63D7-4DD3-BB47-552836AFE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F5118-7F51-45F7-BCF9-C242FEDE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248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9337C-2179-4B14-BE69-F6AE8B9A6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340CE-8384-4840-91E2-922B39F35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BE860-86AC-41D8-983E-F2D244087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3B9E1-C653-4AC2-B584-77FD5DF05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3045A-74A5-4903-B354-FC3B0EED2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487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F4F23E-7CF9-4788-A628-5AFC5B6B4B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10D151-91BE-424A-B806-A494FA418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F54B0-AB89-4122-9565-C7322457C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48B57-A9A4-4EA0-9C0A-83D58204F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F8EAA-C1CD-4409-B024-C743C405D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70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0E517-E1CB-4A16-B81F-C007CC32E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B35F5-FA73-43AB-9A42-CA6D59A1F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D861A-8111-4F1E-A8E2-97BC2EA76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CC8E6-147E-4D76-A4E6-F8BA3D2A0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7539E-3041-4254-B362-303126B69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762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D250D-A2E2-491F-9F6B-CEC3755E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FC897-AEF6-4C16-872D-7ED674FD6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66563-6BD8-48C4-8B62-6DF808F2C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D026D-1C99-4516-B432-7678E7BB6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59C3A-9781-43DE-94B4-C95FD6D61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29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D178-96A8-47FD-81F2-AF9F3447E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F10A9-D1D3-4DB8-AF66-E3FFF25D2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7FD7CA-4C91-46BB-9D4A-A3A26F97E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4DAA6-38AC-4ED5-961A-9EC8DB81B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E5C01-3710-4CB3-BBFD-C0CF63368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BC1E7-4221-4599-985A-32C18C1DA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59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70F2D-D68F-44D7-8CF9-44DD1C9EB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0F2D2-403B-4AF0-9477-95C9606CD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2F29D6-C79E-4E1B-BDF3-EF14167CA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F75655-DCC0-4A56-A69A-9B555BA83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B37D27-BF52-4452-A400-363D9F734D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A27299-D194-4A94-860C-2EFDA8A3A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A6B9B-AA63-41A0-9A2D-C09140CF8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84F3FF-3C8F-4C38-87A8-DB329C699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28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51AD5-705A-4E8F-8078-6DE6387C4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EA1B54-A37C-420E-BFDF-92A21111B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241F56-2C52-48A2-9D85-2BC69CDBB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66E336-F8BC-49ED-9F23-AF4741816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95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A83996-6D8C-4DDF-858F-200B9295D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B3F3ED-F48D-4692-B012-37CA9D3BE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377FB-8EA8-4C55-B3BC-467155FA6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839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E9B1A-7AD7-4592-B257-A92B9B1B5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15F56-542F-48D1-B23F-EE2DD54B1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818A07-B4B0-4625-B7C4-FEF1ED984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AFF0A-1A31-434C-945D-C72F23867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B27B9-C89A-4820-AA50-86AAA44DC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B6315-20AE-4FEC-94D6-829CE69E2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0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CA564-DA26-4A02-9ABF-573D41AE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DBD273-7597-431E-B962-D895085A51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8F79D-57CB-4844-9A2E-ED8B88CAA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074B1-821A-480B-AA63-BA238A866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68888-A420-4DB5-902E-4EE350A69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29C2A-DB6A-4898-BE34-BAD6EAF3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490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E93659-B382-4C71-9F0A-237082D46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7DFAC-C7B3-4C07-BFB8-9304AEA6A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FC94A-25AD-4FB2-895A-2BC2EBA627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FB1B1-83B6-4B94-B999-C6A1ED18F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BFC56-42DC-4620-BC5D-04E7A7E5B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01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8B6D-BC4E-4DE2-AC88-FE0B2DD4A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051" y="509966"/>
            <a:ext cx="9144000" cy="2387600"/>
          </a:xfrm>
        </p:spPr>
        <p:txBody>
          <a:bodyPr>
            <a:normAutofit/>
          </a:bodyPr>
          <a:lstStyle/>
          <a:p>
            <a:r>
              <a:rPr lang="ru-RU" sz="4000" dirty="0"/>
              <a:t>МОДЕЛИРОВАНИЕ РАСПОЗНАВАНИЯ ОБРАЗОВ НА ОСНОВЕ ИМПУЛЬСНЫХ НЕЙРОННЫХ СЕТЕЙ С КОНКУРЕНЦИЕЙ ЛОКАЛЬНЫХ РЕЦЕПТИВНЫХ ПОЛЕЙ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B475D-A06C-44FA-A957-A3332FB81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0051" y="3593649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ru-RU" dirty="0"/>
              <a:t>Студент</a:t>
            </a:r>
            <a:r>
              <a:rPr lang="en-US" dirty="0"/>
              <a:t>:</a:t>
            </a:r>
            <a:r>
              <a:rPr lang="ru-RU" dirty="0"/>
              <a:t> Гафни Даниил, 406 группа</a:t>
            </a:r>
          </a:p>
          <a:p>
            <a:pPr algn="r"/>
            <a:r>
              <a:rPr lang="ru-RU" dirty="0"/>
              <a:t>Научный руководитель</a:t>
            </a:r>
            <a:r>
              <a:rPr lang="en-US" dirty="0"/>
              <a:t>:</a:t>
            </a:r>
            <a:r>
              <a:rPr lang="ru-RU" dirty="0"/>
              <a:t> Королева Александра Валерьевна</a:t>
            </a:r>
          </a:p>
          <a:p>
            <a:pPr algn="r"/>
            <a:r>
              <a:rPr lang="ru-RU" dirty="0"/>
              <a:t>Научный консультант</a:t>
            </a:r>
            <a:r>
              <a:rPr lang="en-US" dirty="0"/>
              <a:t>:</a:t>
            </a:r>
            <a:r>
              <a:rPr lang="ru-RU" dirty="0"/>
              <a:t> Демин Вячеслав Александрович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208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E908D-5FE9-4A2D-B5CC-492023AD6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-247196"/>
            <a:ext cx="10515600" cy="1325563"/>
          </a:xfrm>
        </p:spPr>
        <p:txBody>
          <a:bodyPr/>
          <a:lstStyle/>
          <a:p>
            <a:r>
              <a:rPr lang="ru-RU" dirty="0"/>
              <a:t>Другие исследования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809AE7-EF7F-4493-AE30-9E36CD74F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310" y="1279709"/>
            <a:ext cx="10991850" cy="1486635"/>
          </a:xfrm>
        </p:spPr>
        <p:txBody>
          <a:bodyPr>
            <a:normAutofit/>
          </a:bodyPr>
          <a:lstStyle/>
          <a:p>
            <a:r>
              <a:rPr lang="ru-RU" sz="1500" dirty="0"/>
              <a:t>Результат этой работы примерно соответствует первой строке</a:t>
            </a:r>
          </a:p>
          <a:p>
            <a:r>
              <a:rPr lang="ru-RU" sz="1500" dirty="0"/>
              <a:t>Лучшая локально соединенная сеть имеет точность, сравнимую с лучшей </a:t>
            </a:r>
            <a:r>
              <a:rPr lang="ru-RU" sz="1500" dirty="0" err="1"/>
              <a:t>полносвязной</a:t>
            </a:r>
            <a:r>
              <a:rPr lang="ru-RU" sz="1500" dirty="0"/>
              <a:t>, но имеет примерно в 5 раз меньше параметров</a:t>
            </a:r>
          </a:p>
          <a:p>
            <a:r>
              <a:rPr lang="ru-RU" sz="1500" dirty="0"/>
              <a:t>Обучение без учителя дает результаты немногим хуже обучения с учителем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32321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ACCE7-42D5-487C-B4CA-5624916C0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470" y="-79492"/>
            <a:ext cx="10515600" cy="1325563"/>
          </a:xfrm>
        </p:spPr>
        <p:txBody>
          <a:bodyPr/>
          <a:lstStyle/>
          <a:p>
            <a:r>
              <a:rPr lang="ru-RU" dirty="0"/>
              <a:t>Исследование обучения конкуренции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4158C57-A644-4CF2-88FE-BD80D03CA40E}"/>
              </a:ext>
            </a:extLst>
          </p:cNvPr>
          <p:cNvSpPr txBox="1">
            <a:spLocks/>
          </p:cNvSpPr>
          <p:nvPr/>
        </p:nvSpPr>
        <p:spPr>
          <a:xfrm>
            <a:off x="321177" y="2812082"/>
            <a:ext cx="7241680" cy="1173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Наличие сильной конкуренции способствует специализации нейронов и положительно влияет на точность.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CB4384D-EA3C-4B1A-ACB2-55BB0B712D1A}"/>
              </a:ext>
            </a:extLst>
          </p:cNvPr>
          <p:cNvSpPr txBox="1">
            <a:spLocks/>
          </p:cNvSpPr>
          <p:nvPr/>
        </p:nvSpPr>
        <p:spPr>
          <a:xfrm>
            <a:off x="321177" y="1343454"/>
            <a:ext cx="5262623" cy="1529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Варьируя параметры обучения, были получены различные распределения весов конкуренции. На слайде показано влияние конкуренции на выучиваемые признаки.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463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D558A-BA56-44A1-AAB6-32D50C821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обученных весов конкуренции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8BA21-38AA-41C5-955F-A2CB94584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 визуализации слева синими линиями показаны связи конкуренции (только от центральных нейронов для каждой области). Видно, что похожие признаки имеют более высокую конкуренцию.</a:t>
            </a:r>
          </a:p>
          <a:p>
            <a:r>
              <a:rPr lang="ru-RU" dirty="0"/>
              <a:t>Справа показаны результаты экспериментов по ограничению весов конкуренции сверху и снизу. И то и то отрицательно влияет на точность сети, из чего делается вывод о важности всех значений весов в распределении.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655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C2C9E-A859-4BAF-852C-9E6026424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51C00-8622-4BE0-BE09-DD1090D4B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4291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В результате сравнения было обнаружено, что локально соединенная сеть имеет преимущество перед остальными архитектурами</a:t>
            </a:r>
            <a:r>
              <a:rPr lang="en-US" dirty="0"/>
              <a:t> </a:t>
            </a:r>
            <a:r>
              <a:rPr lang="ru-RU" dirty="0"/>
              <a:t>даже при сравнительно одинаковом числе параметров</a:t>
            </a:r>
          </a:p>
          <a:p>
            <a:r>
              <a:rPr lang="ru-RU" dirty="0"/>
              <a:t>Обучение конкуренции позволяет добиться более высокой точности, чем фиксированная конкуренция, при прочих одинаковых параметрах сети</a:t>
            </a:r>
          </a:p>
          <a:p>
            <a:pPr marL="0" indent="0">
              <a:buNone/>
            </a:pPr>
            <a:r>
              <a:rPr lang="ru-RU" dirty="0"/>
              <a:t>Перспективы развития</a:t>
            </a:r>
            <a:r>
              <a:rPr lang="en-US" dirty="0"/>
              <a:t>:</a:t>
            </a:r>
          </a:p>
          <a:p>
            <a:r>
              <a:rPr lang="ru-RU" dirty="0"/>
              <a:t>Более глубокий анализ обученных весов конкуренции</a:t>
            </a:r>
          </a:p>
          <a:p>
            <a:r>
              <a:rPr lang="ru-RU" dirty="0"/>
              <a:t>Исследование сетей с большим количеством слоев на более сложных задачах</a:t>
            </a:r>
          </a:p>
          <a:p>
            <a:r>
              <a:rPr lang="ru-RU" dirty="0"/>
              <a:t>Исследование возможности реализации данных алгоритмов обучения СНС на основе </a:t>
            </a:r>
            <a:r>
              <a:rPr lang="ru-RU" dirty="0" err="1"/>
              <a:t>мемристоров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0997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E80F-34C5-4263-9E68-DD657D74B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Благодарности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C30F4-3BFE-4DC0-81B6-57CC67A94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336097" cy="2369584"/>
          </a:xfrm>
        </p:spPr>
        <p:txBody>
          <a:bodyPr>
            <a:normAutofit/>
          </a:bodyPr>
          <a:lstStyle/>
          <a:p>
            <a:r>
              <a:rPr lang="ru-RU" dirty="0"/>
              <a:t>Демин Вячеслав Александрович</a:t>
            </a:r>
          </a:p>
          <a:p>
            <a:r>
              <a:rPr lang="ru-RU" dirty="0"/>
              <a:t>Нехаев Дмитрий Вадимович</a:t>
            </a:r>
          </a:p>
          <a:p>
            <a:r>
              <a:rPr lang="ru-RU" dirty="0"/>
              <a:t>Королева Александра Валерьевна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859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001A5-F24A-444E-AF0D-ED73FC885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CD823-0F49-4577-B5C9-37FEAEA0D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007" y="1560353"/>
            <a:ext cx="9448731" cy="493252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Преимущества </a:t>
            </a:r>
            <a:r>
              <a:rPr lang="ru-RU" dirty="0" err="1"/>
              <a:t>спайковых</a:t>
            </a:r>
            <a:r>
              <a:rPr lang="ru-RU" dirty="0"/>
              <a:t> нейронных сетей</a:t>
            </a:r>
            <a:r>
              <a:rPr lang="en-US" dirty="0"/>
              <a:t>:</a:t>
            </a:r>
          </a:p>
          <a:p>
            <a:r>
              <a:rPr lang="ru-RU" dirty="0"/>
              <a:t>СНС моделируют биологически правдоподобные нейронные сети, в том числе в режиме реального времени.</a:t>
            </a:r>
          </a:p>
          <a:p>
            <a:r>
              <a:rPr lang="ru-RU" dirty="0"/>
              <a:t>СНС применяются для моделирования биологически правдоподобных локальных правил обучения без учителя. Такие правила значительно эффективнее методов обучения формальных сетей, так как используется только информация, доступная локально.</a:t>
            </a:r>
            <a:endParaRPr lang="en-US" dirty="0"/>
          </a:p>
          <a:p>
            <a:r>
              <a:rPr lang="ru-RU" dirty="0"/>
              <a:t>Для достижения большей эффективности при разделении классов применяются связи конкуренции.</a:t>
            </a:r>
          </a:p>
          <a:p>
            <a:r>
              <a:rPr lang="ru-RU" dirty="0"/>
              <a:t>СНС, будучи реализованными </a:t>
            </a:r>
            <a:r>
              <a:rPr lang="ru-RU" dirty="0" err="1"/>
              <a:t>аппаратно</a:t>
            </a:r>
            <a:r>
              <a:rPr lang="ru-RU" dirty="0"/>
              <a:t>, достигают еще более высокой энергоэффективности и производительности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Существуют различные архитектуры формальных нейронных сетей, которые могут быть адаптированы для использования в </a:t>
            </a:r>
            <a:r>
              <a:rPr lang="ru-RU" dirty="0" err="1"/>
              <a:t>спайковых</a:t>
            </a:r>
            <a:r>
              <a:rPr lang="ru-RU" dirty="0"/>
              <a:t> – </a:t>
            </a:r>
            <a:r>
              <a:rPr lang="ru-RU" dirty="0" err="1"/>
              <a:t>полносвязная</a:t>
            </a:r>
            <a:r>
              <a:rPr lang="ru-RU" dirty="0"/>
              <a:t>, </a:t>
            </a:r>
            <a:r>
              <a:rPr lang="ru-RU" dirty="0" err="1"/>
              <a:t>сверточная</a:t>
            </a:r>
            <a:r>
              <a:rPr lang="ru-RU" dirty="0"/>
              <a:t>, локально соединенная. Последняя особенно интересна, потому что может быть легко реализована </a:t>
            </a:r>
            <a:r>
              <a:rPr lang="ru-RU" dirty="0" err="1"/>
              <a:t>аппаратно</a:t>
            </a:r>
            <a:r>
              <a:rPr lang="ru-RU" dirty="0"/>
              <a:t>, в отличие от </a:t>
            </a:r>
            <a:r>
              <a:rPr lang="ru-RU" dirty="0" err="1"/>
              <a:t>сверточной</a:t>
            </a:r>
            <a:r>
              <a:rPr lang="ru-RU" dirty="0"/>
              <a:t> сети.</a:t>
            </a:r>
          </a:p>
        </p:txBody>
      </p:sp>
    </p:spTree>
    <p:extLst>
      <p:ext uri="{BB962C8B-B14F-4D97-AF65-F5344CB8AC3E}">
        <p14:creationId xmlns:p14="http://schemas.microsoft.com/office/powerpoint/2010/main" val="3894124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E0AA0-7757-4633-8CC8-8983B5261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B1E65-E030-4D8D-99F4-93495FC50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672" y="1656185"/>
            <a:ext cx="10396686" cy="3545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качестве модельной задачи была выбрана классическая задача машинного обучения по распознаванию рукописных изображений цифр из </a:t>
            </a:r>
            <a:r>
              <a:rPr lang="ru-RU" dirty="0" err="1"/>
              <a:t>датасета</a:t>
            </a:r>
            <a:r>
              <a:rPr lang="ru-RU" dirty="0"/>
              <a:t> </a:t>
            </a:r>
            <a:r>
              <a:rPr lang="en-US" dirty="0"/>
              <a:t>MNIST. </a:t>
            </a:r>
            <a:r>
              <a:rPr lang="ru-RU" dirty="0"/>
              <a:t>Цели работы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Сравнить эффективность локально соединенной архитектуры со </a:t>
            </a:r>
            <a:r>
              <a:rPr lang="ru-RU" dirty="0" err="1"/>
              <a:t>сверточной</a:t>
            </a:r>
            <a:r>
              <a:rPr lang="ru-RU" dirty="0"/>
              <a:t> и </a:t>
            </a:r>
            <a:r>
              <a:rPr lang="ru-RU" dirty="0" err="1"/>
              <a:t>полносвязной</a:t>
            </a:r>
            <a:r>
              <a:rPr lang="ru-RU" dirty="0"/>
              <a:t>.</a:t>
            </a:r>
          </a:p>
          <a:p>
            <a:r>
              <a:rPr lang="ru-RU" dirty="0"/>
              <a:t>Изучить влияние обучения связей конкуренции на точность распознавания образов для локально соединенной сети.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2435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DC47D-ACC8-46D5-8D9D-4ECBD4DD5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77" y="18782"/>
            <a:ext cx="10515600" cy="1325563"/>
          </a:xfrm>
        </p:spPr>
        <p:txBody>
          <a:bodyPr/>
          <a:lstStyle/>
          <a:p>
            <a:r>
              <a:rPr lang="ru-RU" dirty="0"/>
              <a:t>Инструменты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C49A1-899D-4507-B031-F0D16A0BE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141"/>
            <a:ext cx="10515600" cy="4351338"/>
          </a:xfrm>
        </p:spPr>
        <p:txBody>
          <a:bodyPr/>
          <a:lstStyle/>
          <a:p>
            <a:r>
              <a:rPr lang="ru-RU" dirty="0"/>
              <a:t>Моделирование производилось при помощи языка программирования </a:t>
            </a:r>
            <a:r>
              <a:rPr lang="en-US" dirty="0"/>
              <a:t>Python 3.8.2</a:t>
            </a:r>
            <a:r>
              <a:rPr lang="ru-RU" dirty="0"/>
              <a:t> с использованием библиотеки для работы с тензорами </a:t>
            </a:r>
            <a:r>
              <a:rPr lang="en-US" dirty="0" err="1"/>
              <a:t>PyTorch</a:t>
            </a:r>
            <a:r>
              <a:rPr lang="en-US" dirty="0"/>
              <a:t> </a:t>
            </a:r>
            <a:r>
              <a:rPr lang="ru-RU" dirty="0"/>
              <a:t>и библиотеки симуляции </a:t>
            </a:r>
            <a:r>
              <a:rPr lang="ru-RU" dirty="0" err="1"/>
              <a:t>спайковых</a:t>
            </a:r>
            <a:r>
              <a:rPr lang="ru-RU" dirty="0"/>
              <a:t> нейронных сетей </a:t>
            </a:r>
            <a:r>
              <a:rPr lang="en-US" dirty="0" err="1"/>
              <a:t>Bindsnet</a:t>
            </a:r>
            <a:r>
              <a:rPr lang="en-US" dirty="0"/>
              <a:t>. </a:t>
            </a:r>
            <a:r>
              <a:rPr lang="ru-RU" dirty="0"/>
              <a:t>Для визуализации использовалась библиотека </a:t>
            </a:r>
            <a:r>
              <a:rPr lang="en-US" dirty="0" err="1"/>
              <a:t>Plotly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8862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1A0AB-F191-45D3-8EF9-0F15EECCC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529" y="0"/>
            <a:ext cx="10515600" cy="1325563"/>
          </a:xfrm>
        </p:spPr>
        <p:txBody>
          <a:bodyPr/>
          <a:lstStyle/>
          <a:p>
            <a:r>
              <a:rPr lang="ru-RU" dirty="0"/>
              <a:t>Локально соединенная сеть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04996-C070-485D-BD65-6621708A4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92" y="1690688"/>
            <a:ext cx="5718426" cy="365309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Каждый </a:t>
            </a:r>
            <a:r>
              <a:rPr lang="en-US" dirty="0"/>
              <a:t>Y</a:t>
            </a:r>
            <a:r>
              <a:rPr lang="ru-RU" dirty="0"/>
              <a:t> нейрон имеет связи только с определенной областью изображения</a:t>
            </a:r>
          </a:p>
          <a:p>
            <a:r>
              <a:rPr lang="ru-RU" dirty="0"/>
              <a:t>Между </a:t>
            </a:r>
            <a:r>
              <a:rPr lang="en-US" dirty="0"/>
              <a:t>Y </a:t>
            </a:r>
            <a:r>
              <a:rPr lang="ru-RU" dirty="0"/>
              <a:t>нейронами, связанными с одной областью, есть конкуренция</a:t>
            </a:r>
          </a:p>
          <a:p>
            <a:r>
              <a:rPr lang="ru-RU" dirty="0" err="1"/>
              <a:t>Сверточная</a:t>
            </a:r>
            <a:r>
              <a:rPr lang="ru-RU" dirty="0"/>
              <a:t> сеть отличается от локально соединенной общими весами у нейронов одного канала</a:t>
            </a:r>
          </a:p>
          <a:p>
            <a:r>
              <a:rPr lang="ru-RU" dirty="0"/>
              <a:t>Использовались различные размеры ядра свертки (12, 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298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856C7-CAB4-4554-A656-5FBBB0A5B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174" y="292599"/>
            <a:ext cx="8761413" cy="706964"/>
          </a:xfrm>
        </p:spPr>
        <p:txBody>
          <a:bodyPr>
            <a:normAutofit/>
          </a:bodyPr>
          <a:lstStyle/>
          <a:p>
            <a:r>
              <a:rPr lang="ru-RU" dirty="0"/>
              <a:t>Моделирование СНС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67C8-C29C-479A-890C-1FA7009FB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059" y="1210711"/>
            <a:ext cx="5683153" cy="5293456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Выбранная модель нейрона называется интегратором с утечкой и адаптивным порогом. На график представлена типичная активность такого нейрона. Нейрон накапливает потенциал от входящих </a:t>
            </a:r>
            <a:r>
              <a:rPr lang="ru-RU" dirty="0" err="1"/>
              <a:t>спайков</a:t>
            </a:r>
            <a:r>
              <a:rPr lang="ru-RU" dirty="0"/>
              <a:t>, пока он не сравняется с порогом активации. После этого нейрон сам испускает </a:t>
            </a:r>
            <a:r>
              <a:rPr lang="ru-RU" dirty="0" err="1"/>
              <a:t>спайк</a:t>
            </a:r>
            <a:r>
              <a:rPr lang="ru-RU" dirty="0"/>
              <a:t> и сбрасывает потенциал до уровня сброса. Адаптивность порога активации заключается в его небольшом увеличении после каждого спайка, а утечка соответствует стремлению потенциала нейрона сравняться с уровнем релаксации.</a:t>
            </a:r>
            <a:br>
              <a:rPr lang="en-US" dirty="0"/>
            </a:br>
            <a:endParaRPr 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FEF7FBC-7982-4836-8BBA-9AD4D2085AE1}"/>
              </a:ext>
            </a:extLst>
          </p:cNvPr>
          <p:cNvSpPr txBox="1">
            <a:spLocks/>
          </p:cNvSpPr>
          <p:nvPr/>
        </p:nvSpPr>
        <p:spPr>
          <a:xfrm>
            <a:off x="7080761" y="1182221"/>
            <a:ext cx="4400921" cy="46540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Spike Timing Dependent </a:t>
            </a:r>
            <a:r>
              <a:rPr lang="en-US" dirty="0" err="1"/>
              <a:t>Placticity</a:t>
            </a:r>
            <a:r>
              <a:rPr lang="en-US" dirty="0"/>
              <a:t> - </a:t>
            </a:r>
            <a:r>
              <a:rPr lang="ru-RU" dirty="0"/>
              <a:t>правило обучения без учителя связей </a:t>
            </a:r>
            <a:r>
              <a:rPr lang="ru-RU" dirty="0" err="1"/>
              <a:t>спайковой</a:t>
            </a:r>
            <a:r>
              <a:rPr lang="ru-RU" dirty="0"/>
              <a:t> нейронной сети. Его суть заключается в увеличении весов связей, по которым пре-</a:t>
            </a:r>
            <a:r>
              <a:rPr lang="ru-RU" dirty="0" err="1"/>
              <a:t>спайк</a:t>
            </a:r>
            <a:r>
              <a:rPr lang="ru-RU" dirty="0"/>
              <a:t> стабильно вызывает пост-</a:t>
            </a:r>
            <a:r>
              <a:rPr lang="ru-RU" dirty="0" err="1"/>
              <a:t>спайк</a:t>
            </a:r>
            <a:r>
              <a:rPr lang="ru-RU" dirty="0"/>
              <a:t>. Для обучения весов конкуренции используется обратное правило </a:t>
            </a:r>
            <a:r>
              <a:rPr lang="en-US" dirty="0"/>
              <a:t>anti-STDP.</a:t>
            </a:r>
          </a:p>
        </p:txBody>
      </p:sp>
    </p:spTree>
    <p:extLst>
      <p:ext uri="{BB962C8B-B14F-4D97-AF65-F5344CB8AC3E}">
        <p14:creationId xmlns:p14="http://schemas.microsoft.com/office/powerpoint/2010/main" val="3999405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7416B-6FFF-45DE-89C2-B2B9F5F2A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Обучение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CAEE6E-0268-4F46-B989-9755EE137FCF}"/>
              </a:ext>
            </a:extLst>
          </p:cNvPr>
          <p:cNvSpPr txBox="1">
            <a:spLocks/>
          </p:cNvSpPr>
          <p:nvPr/>
        </p:nvSpPr>
        <p:spPr>
          <a:xfrm>
            <a:off x="1248631" y="4953816"/>
            <a:ext cx="5907178" cy="955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EC7363-A183-4447-AAD3-B6DA255F2ED0}"/>
              </a:ext>
            </a:extLst>
          </p:cNvPr>
          <p:cNvSpPr txBox="1"/>
          <p:nvPr/>
        </p:nvSpPr>
        <p:spPr>
          <a:xfrm>
            <a:off x="2234316" y="2902227"/>
            <a:ext cx="69176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 слайде показан процесс обучения </a:t>
            </a:r>
            <a:r>
              <a:rPr lang="en-US" dirty="0"/>
              <a:t>XY </a:t>
            </a:r>
            <a:r>
              <a:rPr lang="ru-RU" dirty="0"/>
              <a:t>связей. Каждый квадратик соответствует весам одного </a:t>
            </a:r>
            <a:r>
              <a:rPr lang="en-US" dirty="0"/>
              <a:t>Y </a:t>
            </a:r>
            <a:r>
              <a:rPr lang="ru-RU" dirty="0"/>
              <a:t>нейрона. Во время обучения применяется нормализация – сумма весов каждого </a:t>
            </a:r>
            <a:r>
              <a:rPr lang="en-US" dirty="0"/>
              <a:t>Y </a:t>
            </a:r>
            <a:r>
              <a:rPr lang="ru-RU" dirty="0"/>
              <a:t>нейрона остается постоянной.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173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6BD6A-A6D2-4EEA-91E3-506F30680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110" y="-240014"/>
            <a:ext cx="10515600" cy="1325563"/>
          </a:xfrm>
        </p:spPr>
        <p:txBody>
          <a:bodyPr/>
          <a:lstStyle/>
          <a:p>
            <a:r>
              <a:rPr lang="ru-RU" dirty="0"/>
              <a:t>Интерпретация активности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323E132-3273-42A7-8B23-216EB099C906}"/>
              </a:ext>
            </a:extLst>
          </p:cNvPr>
          <p:cNvSpPr txBox="1">
            <a:spLocks/>
          </p:cNvSpPr>
          <p:nvPr/>
        </p:nvSpPr>
        <p:spPr>
          <a:xfrm>
            <a:off x="791893" y="1002920"/>
            <a:ext cx="6992434" cy="3521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Используются два основных метода интерпретации</a:t>
            </a:r>
            <a:r>
              <a:rPr lang="en-US" dirty="0"/>
              <a:t>: </a:t>
            </a:r>
            <a:r>
              <a:rPr lang="ru-RU" dirty="0"/>
              <a:t>линейный классификатор, обученный на суммарной активности </a:t>
            </a:r>
            <a:r>
              <a:rPr lang="en-US" dirty="0"/>
              <a:t>Y</a:t>
            </a:r>
            <a:r>
              <a:rPr lang="ru-RU" dirty="0"/>
              <a:t> нейронов и голосование нейронов. Голосование реализуется посредством предварительной записи активности и подсчета голосов</a:t>
            </a:r>
            <a:r>
              <a:rPr lang="en-US" dirty="0"/>
              <a:t>:</a:t>
            </a:r>
            <a:r>
              <a:rPr lang="ru-RU" dirty="0"/>
              <a:t> каждому нейрону ставится в соответствие 10 чисел – голосов – равных среднему число </a:t>
            </a:r>
            <a:r>
              <a:rPr lang="ru-RU" dirty="0" err="1"/>
              <a:t>спайков</a:t>
            </a:r>
            <a:r>
              <a:rPr lang="ru-RU" dirty="0"/>
              <a:t> данного нейрона в ответ на демонстрации данного класса цифр.</a:t>
            </a:r>
          </a:p>
          <a:p>
            <a:pPr marL="0" indent="0">
              <a:buNone/>
            </a:pPr>
            <a:r>
              <a:rPr lang="ru-RU" dirty="0"/>
              <a:t>Видно, что линейный классификатор дает большую точность распознавания, чем голосования, а различные подвиды голосований примерно равны по точности.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3E288A7-D9A5-4247-BEBA-DBB9D8344E5E}"/>
              </a:ext>
            </a:extLst>
          </p:cNvPr>
          <p:cNvSpPr txBox="1">
            <a:spLocks/>
          </p:cNvSpPr>
          <p:nvPr/>
        </p:nvSpPr>
        <p:spPr>
          <a:xfrm>
            <a:off x="1154954" y="5756505"/>
            <a:ext cx="5613563" cy="669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1586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BC2BD-F217-48C3-A2AB-AE7622320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909" y="-314887"/>
            <a:ext cx="10515600" cy="1325563"/>
          </a:xfrm>
        </p:spPr>
        <p:txBody>
          <a:bodyPr/>
          <a:lstStyle/>
          <a:p>
            <a:r>
              <a:rPr lang="ru-RU" dirty="0"/>
              <a:t>Сравнение архитектур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7DA024E-3770-48BD-ABC2-849155708AC1}"/>
              </a:ext>
            </a:extLst>
          </p:cNvPr>
          <p:cNvSpPr txBox="1">
            <a:spLocks/>
          </p:cNvSpPr>
          <p:nvPr/>
        </p:nvSpPr>
        <p:spPr>
          <a:xfrm>
            <a:off x="5016615" y="4624227"/>
            <a:ext cx="6451135" cy="1325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493578-3651-497D-9575-4E1C6E4A1FDC}"/>
              </a:ext>
            </a:extLst>
          </p:cNvPr>
          <p:cNvSpPr txBox="1">
            <a:spLocks/>
          </p:cNvSpPr>
          <p:nvPr/>
        </p:nvSpPr>
        <p:spPr>
          <a:xfrm>
            <a:off x="658582" y="1221579"/>
            <a:ext cx="7427895" cy="1855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500" dirty="0"/>
              <a:t>Лучшая обученная сеть достигает точности 95% с использованием линейного классификатора. Это соответствует актуальным современным исследованиям.</a:t>
            </a:r>
          </a:p>
          <a:p>
            <a:pPr marL="0" indent="0">
              <a:buNone/>
            </a:pPr>
            <a:r>
              <a:rPr lang="ru-RU" sz="1500" dirty="0"/>
              <a:t>При сравнении строк 4 и 5 видно, что обучение конкуренции позволяет повысить точность распознавания.</a:t>
            </a:r>
          </a:p>
          <a:p>
            <a:pPr marL="0" indent="0">
              <a:buNone/>
            </a:pPr>
            <a:r>
              <a:rPr lang="ru-RU" sz="1500" dirty="0"/>
              <a:t>При сравнении строк 2 и 7 видно, что локально соединенная архитектура выигрывает по точности у </a:t>
            </a:r>
            <a:r>
              <a:rPr lang="ru-RU" sz="1500" dirty="0" err="1"/>
              <a:t>сверточной</a:t>
            </a:r>
            <a:r>
              <a:rPr lang="ru-RU" sz="1500" dirty="0"/>
              <a:t> даже при чуть меньшем числе параметров.</a:t>
            </a:r>
          </a:p>
        </p:txBody>
      </p:sp>
    </p:spTree>
    <p:extLst>
      <p:ext uri="{BB962C8B-B14F-4D97-AF65-F5344CB8AC3E}">
        <p14:creationId xmlns:p14="http://schemas.microsoft.com/office/powerpoint/2010/main" val="2413760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3072</TotalTime>
  <Words>770</Words>
  <Application>Microsoft Office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 3</vt:lpstr>
      <vt:lpstr>Office Theme</vt:lpstr>
      <vt:lpstr>МОДЕЛИРОВАНИЕ РАСПОЗНАВАНИЯ ОБРАЗОВ НА ОСНОВЕ ИМПУЛЬСНЫХ НЕЙРОННЫХ СЕТЕЙ С КОНКУРЕНЦИЕЙ ЛОКАЛЬНЫХ РЕЦЕПТИВНЫХ ПОЛЕЙ</vt:lpstr>
      <vt:lpstr>Введение</vt:lpstr>
      <vt:lpstr>Постановка задачи</vt:lpstr>
      <vt:lpstr>Инструменты</vt:lpstr>
      <vt:lpstr>Локально соединенная сеть</vt:lpstr>
      <vt:lpstr>Моделирование СНС</vt:lpstr>
      <vt:lpstr>Обучение</vt:lpstr>
      <vt:lpstr>Интерпретация активности</vt:lpstr>
      <vt:lpstr>Сравнение архитектур</vt:lpstr>
      <vt:lpstr>Другие исследования</vt:lpstr>
      <vt:lpstr>Исследование обучения конкуренции</vt:lpstr>
      <vt:lpstr>Анализ обученных весов конкуренции</vt:lpstr>
      <vt:lpstr>Выводы</vt:lpstr>
      <vt:lpstr>Благодарности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МОДЕЛИРОВАНИЕ РАСПОЗНАВАНИЯ ОБРАЗОВ НА ОСНОВЕ ИМПУЛЬСНЫХ НЕЙРОННЫХ СЕТЕЙ С КОНКУРЕНЦИЕЙ ЛОКАЛЬНЫХ РЕЦЕПТИВНЫХ ПОЛЕЙ</dc:title>
  <dc:creator>Daniel Gafni</dc:creator>
  <cp:lastModifiedBy>Daniel Gafni</cp:lastModifiedBy>
  <cp:revision>85</cp:revision>
  <dcterms:created xsi:type="dcterms:W3CDTF">2020-04-17T14:23:13Z</dcterms:created>
  <dcterms:modified xsi:type="dcterms:W3CDTF">2020-06-05T12:46:21Z</dcterms:modified>
</cp:coreProperties>
</file>