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9"/>
  </p:notesMasterIdLst>
  <p:sldIdLst>
    <p:sldId id="325" r:id="rId2"/>
    <p:sldId id="818" r:id="rId3"/>
    <p:sldId id="820" r:id="rId4"/>
    <p:sldId id="826" r:id="rId5"/>
    <p:sldId id="827" r:id="rId6"/>
    <p:sldId id="828" r:id="rId7"/>
    <p:sldId id="829" r:id="rId8"/>
    <p:sldId id="830" r:id="rId9"/>
    <p:sldId id="831" r:id="rId10"/>
    <p:sldId id="821" r:id="rId11"/>
    <p:sldId id="823" r:id="rId12"/>
    <p:sldId id="824" r:id="rId13"/>
    <p:sldId id="822" r:id="rId14"/>
    <p:sldId id="825" r:id="rId15"/>
    <p:sldId id="813" r:id="rId16"/>
    <p:sldId id="876" r:id="rId17"/>
    <p:sldId id="875" r:id="rId18"/>
    <p:sldId id="877" r:id="rId19"/>
    <p:sldId id="878" r:id="rId20"/>
    <p:sldId id="879" r:id="rId21"/>
    <p:sldId id="881" r:id="rId22"/>
    <p:sldId id="880" r:id="rId23"/>
    <p:sldId id="832" r:id="rId24"/>
    <p:sldId id="882" r:id="rId25"/>
    <p:sldId id="883" r:id="rId26"/>
    <p:sldId id="884" r:id="rId27"/>
    <p:sldId id="365" r:id="rId28"/>
  </p:sldIdLst>
  <p:sldSz cx="12192000" cy="6858000"/>
  <p:notesSz cx="6858000" cy="9296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F15"/>
    <a:srgbClr val="00642D"/>
    <a:srgbClr val="66FFFF"/>
    <a:srgbClr val="D34817"/>
    <a:srgbClr val="66FF6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22" autoAdjust="0"/>
    <p:restoredTop sz="88747" autoAdjust="0"/>
  </p:normalViewPr>
  <p:slideViewPr>
    <p:cSldViewPr snapToGrid="0">
      <p:cViewPr varScale="1">
        <p:scale>
          <a:sx n="102" d="100"/>
          <a:sy n="102" d="100"/>
        </p:scale>
        <p:origin x="32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uarios\94501228\Dropbox\Cursos_Propios\MIT%20-%20Deep%20Learning\01%20-%20Intro%20ML%20+%20DL\03%20-%20RegressionCostFunc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Instancias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analizar</a:t>
            </a:r>
            <a:endParaRPr lang="en-US" dirty="0"/>
          </a:p>
        </c:rich>
      </c:tx>
      <c:layout>
        <c:manualLayout>
          <c:xMode val="edge"/>
          <c:yMode val="edge"/>
          <c:x val="0.2648523550386101"/>
          <c:y val="3.41723190761814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0.10926389103322869"/>
          <c:y val="0.16595078299776289"/>
          <c:w val="0.80926171810223058"/>
          <c:h val="0.63537670207331465"/>
        </c:manualLayout>
      </c:layout>
      <c:scatterChart>
        <c:scatterStyle val="lineMarker"/>
        <c:varyColors val="0"/>
        <c:ser>
          <c:idx val="0"/>
          <c:order val="0"/>
          <c:tx>
            <c:strRef>
              <c:f>Vacío!$C$5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50800">
                <a:solidFill>
                  <a:schemeClr val="accent1"/>
                </a:solidFill>
              </a:ln>
              <a:effectLst/>
            </c:spPr>
          </c:marker>
          <c:xVal>
            <c:numRef>
              <c:f>Vacío!$B$6:$B$9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xVal>
          <c:yVal>
            <c:numRef>
              <c:f>Vacío!$C$6:$C$9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0B3-4A34-AF85-1372A49D6C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5429920"/>
        <c:axId val="475430704"/>
      </c:scatterChart>
      <c:valAx>
        <c:axId val="475429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75430704"/>
        <c:crosses val="autoZero"/>
        <c:crossBetween val="midCat"/>
      </c:valAx>
      <c:valAx>
        <c:axId val="47543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75429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A8CFE-865C-43E6-89F7-362F6C40610A}" type="datetimeFigureOut">
              <a:rPr lang="es-CO" smtClean="0"/>
              <a:t>11/03/2020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28E00-870E-4356-A7B1-1472B3EF3A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094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28E00-870E-4356-A7B1-1472B3EF3ABE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8415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28E00-870E-4356-A7B1-1472B3EF3ABE}" type="slidenum">
              <a:rPr lang="es-CO" smtClean="0">
                <a:solidFill>
                  <a:prstClr val="black"/>
                </a:solidFill>
              </a:rPr>
              <a:pPr/>
              <a:t>13</a:t>
            </a:fld>
            <a:endParaRPr lang="es-C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816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linealidad</a:t>
            </a:r>
            <a:endParaRPr lang="en-US" dirty="0" smtClean="0"/>
          </a:p>
          <a:p>
            <a:r>
              <a:rPr lang="en-US" dirty="0" smtClean="0"/>
              <a:t>Derivable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28E00-870E-4356-A7B1-1472B3EF3ABE}" type="slidenum">
              <a:rPr lang="es-CO" smtClean="0">
                <a:solidFill>
                  <a:prstClr val="black"/>
                </a:solidFill>
              </a:rPr>
              <a:pPr/>
              <a:t>14</a:t>
            </a:fld>
            <a:endParaRPr lang="es-C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340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linealidad</a:t>
            </a:r>
            <a:endParaRPr lang="en-US" dirty="0" smtClean="0"/>
          </a:p>
          <a:p>
            <a:r>
              <a:rPr lang="en-US" dirty="0" smtClean="0"/>
              <a:t>Derivable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28E00-870E-4356-A7B1-1472B3EF3ABE}" type="slidenum">
              <a:rPr lang="es-CO" smtClean="0">
                <a:solidFill>
                  <a:prstClr val="black"/>
                </a:solidFill>
              </a:rPr>
              <a:pPr/>
              <a:t>15</a:t>
            </a:fld>
            <a:endParaRPr lang="es-C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58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Explicar</a:t>
            </a:r>
            <a:r>
              <a:rPr lang="es-CO" baseline="0" dirty="0" smtClean="0"/>
              <a:t> el </a:t>
            </a:r>
            <a:r>
              <a:rPr lang="es-CO" baseline="0" dirty="0" err="1" smtClean="0"/>
              <a:t>assignment</a:t>
            </a:r>
            <a:endParaRPr lang="es-CO" baseline="0" dirty="0" smtClean="0"/>
          </a:p>
          <a:p>
            <a:r>
              <a:rPr lang="es-CO" baseline="0" dirty="0" smtClean="0"/>
              <a:t>Explicar la simultaneidad de las actualizaciones de todos los parámetros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23FD8-E873-408D-8B2B-EDB800FACD94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8053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28E00-870E-4356-A7B1-1472B3EF3ABE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2316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85</a:t>
            </a:r>
            <a:r>
              <a:rPr lang="es-CO" baseline="0" dirty="0" smtClean="0"/>
              <a:t> billones de neuronas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28E00-870E-4356-A7B1-1472B3EF3ABE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7237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 smtClean="0"/>
              <a:t>Recurrent</a:t>
            </a:r>
            <a:r>
              <a:rPr lang="es-CO" baseline="0" dirty="0" smtClean="0"/>
              <a:t>: </a:t>
            </a:r>
            <a:r>
              <a:rPr lang="es-CO" baseline="0" dirty="0" smtClean="0">
                <a:sym typeface="Wingdings" panose="05000000000000000000" pitchFamily="2" charset="2"/>
              </a:rPr>
              <a:t> series de tiempo, secuencias</a:t>
            </a:r>
          </a:p>
          <a:p>
            <a:r>
              <a:rPr lang="es-CO" baseline="0" dirty="0" smtClean="0">
                <a:sym typeface="Wingdings" panose="05000000000000000000" pitchFamily="2" charset="2"/>
              </a:rPr>
              <a:t>Entre menos neuronas mejor (</a:t>
            </a:r>
            <a:r>
              <a:rPr lang="es-CO" baseline="0" dirty="0" err="1" smtClean="0">
                <a:sym typeface="Wingdings" panose="05000000000000000000" pitchFamily="2" charset="2"/>
              </a:rPr>
              <a:t>overfitting</a:t>
            </a:r>
            <a:r>
              <a:rPr lang="es-CO" baseline="0" dirty="0" smtClean="0">
                <a:sym typeface="Wingdings" panose="05000000000000000000" pitchFamily="2" charset="2"/>
              </a:rPr>
              <a:t>)</a:t>
            </a:r>
          </a:p>
          <a:p>
            <a:endParaRPr lang="es-CO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28E00-870E-4356-A7B1-1472B3EF3ABE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7334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 smtClean="0"/>
              <a:t>Recurrent</a:t>
            </a:r>
            <a:r>
              <a:rPr lang="es-CO" baseline="0" dirty="0" smtClean="0"/>
              <a:t>: </a:t>
            </a:r>
            <a:r>
              <a:rPr lang="es-CO" baseline="0" dirty="0" smtClean="0">
                <a:sym typeface="Wingdings" panose="05000000000000000000" pitchFamily="2" charset="2"/>
              </a:rPr>
              <a:t> series de tiempo, secuencias</a:t>
            </a:r>
          </a:p>
          <a:p>
            <a:r>
              <a:rPr lang="es-CO" baseline="0" dirty="0" smtClean="0">
                <a:sym typeface="Wingdings" panose="05000000000000000000" pitchFamily="2" charset="2"/>
              </a:rPr>
              <a:t>Entre menos neuronas mejor (</a:t>
            </a:r>
            <a:r>
              <a:rPr lang="es-CO" baseline="0" dirty="0" err="1" smtClean="0">
                <a:sym typeface="Wingdings" panose="05000000000000000000" pitchFamily="2" charset="2"/>
              </a:rPr>
              <a:t>overfitting</a:t>
            </a:r>
            <a:r>
              <a:rPr lang="es-CO" baseline="0" dirty="0" smtClean="0">
                <a:sym typeface="Wingdings" panose="05000000000000000000" pitchFamily="2" charset="2"/>
              </a:rPr>
              <a:t>)</a:t>
            </a:r>
          </a:p>
          <a:p>
            <a:endParaRPr lang="es-CO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28E00-870E-4356-A7B1-1472B3EF3ABE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080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 smtClean="0"/>
              <a:t>Recurrent</a:t>
            </a:r>
            <a:r>
              <a:rPr lang="es-CO" baseline="0" dirty="0" smtClean="0"/>
              <a:t>: </a:t>
            </a:r>
            <a:r>
              <a:rPr lang="es-CO" baseline="0" dirty="0" smtClean="0">
                <a:sym typeface="Wingdings" panose="05000000000000000000" pitchFamily="2" charset="2"/>
              </a:rPr>
              <a:t> series de tiempo, secuencias</a:t>
            </a:r>
          </a:p>
          <a:p>
            <a:r>
              <a:rPr lang="es-CO" baseline="0" dirty="0" smtClean="0">
                <a:sym typeface="Wingdings" panose="05000000000000000000" pitchFamily="2" charset="2"/>
              </a:rPr>
              <a:t>Entre menos neuronas mejor (</a:t>
            </a:r>
            <a:r>
              <a:rPr lang="es-CO" baseline="0" dirty="0" err="1" smtClean="0">
                <a:sym typeface="Wingdings" panose="05000000000000000000" pitchFamily="2" charset="2"/>
              </a:rPr>
              <a:t>overfitting</a:t>
            </a:r>
            <a:r>
              <a:rPr lang="es-CO" baseline="0" dirty="0" smtClean="0">
                <a:sym typeface="Wingdings" panose="05000000000000000000" pitchFamily="2" charset="2"/>
              </a:rPr>
              <a:t>)</a:t>
            </a:r>
          </a:p>
          <a:p>
            <a:endParaRPr lang="es-CO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28E00-870E-4356-A7B1-1472B3EF3ABE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3261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28E00-870E-4356-A7B1-1472B3EF3ABE}" type="slidenum">
              <a:rPr lang="es-CO" smtClean="0">
                <a:solidFill>
                  <a:prstClr val="black"/>
                </a:solidFill>
              </a:rPr>
              <a:pPr/>
              <a:t>10</a:t>
            </a:fld>
            <a:endParaRPr lang="es-C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207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Inicialmente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prometedora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28E00-870E-4356-A7B1-1472B3EF3ABE}" type="slidenum">
              <a:rPr lang="es-CO" smtClean="0">
                <a:solidFill>
                  <a:prstClr val="black"/>
                </a:solidFill>
              </a:rPr>
              <a:pPr/>
              <a:t>11</a:t>
            </a:fld>
            <a:endParaRPr lang="es-C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98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28E00-870E-4356-A7B1-1472B3EF3ABE}" type="slidenum">
              <a:rPr lang="es-CO" smtClean="0">
                <a:solidFill>
                  <a:prstClr val="black"/>
                </a:solidFill>
              </a:rPr>
              <a:pPr/>
              <a:t>12</a:t>
            </a:fld>
            <a:endParaRPr lang="es-C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02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CD71-588A-43EC-8876-6D6D739ED8D5}" type="datetimeFigureOut">
              <a:rPr lang="es-CO" smtClean="0"/>
              <a:t>11/03/2020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FE952CC-BB8E-43A4-B8EC-62635D266C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908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CD71-588A-43EC-8876-6D6D739ED8D5}" type="datetimeFigureOut">
              <a:rPr lang="es-CO" smtClean="0"/>
              <a:t>11/03/2020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52CC-BB8E-43A4-B8EC-62635D266C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439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CD71-588A-43EC-8876-6D6D739ED8D5}" type="datetimeFigureOut">
              <a:rPr lang="es-CO" smtClean="0"/>
              <a:t>11/03/2020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52CC-BB8E-43A4-B8EC-62635D266C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908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CD71-588A-43EC-8876-6D6D739ED8D5}" type="datetimeFigureOut">
              <a:rPr lang="es-CO" smtClean="0"/>
              <a:t>11/03/2020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52CC-BB8E-43A4-B8EC-62635D266C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555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F82CD71-588A-43EC-8876-6D6D739ED8D5}" type="datetimeFigureOut">
              <a:rPr lang="es-CO" smtClean="0"/>
              <a:t>11/03/2020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FE952CC-BB8E-43A4-B8EC-62635D266C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307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CD71-588A-43EC-8876-6D6D739ED8D5}" type="datetimeFigureOut">
              <a:rPr lang="es-CO" smtClean="0"/>
              <a:t>11/03/2020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52CC-BB8E-43A4-B8EC-62635D266C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856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CD71-588A-43EC-8876-6D6D739ED8D5}" type="datetimeFigureOut">
              <a:rPr lang="es-CO" smtClean="0"/>
              <a:t>11/03/2020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52CC-BB8E-43A4-B8EC-62635D266C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943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CD71-588A-43EC-8876-6D6D739ED8D5}" type="datetimeFigureOut">
              <a:rPr lang="es-CO" smtClean="0"/>
              <a:t>11/03/2020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52CC-BB8E-43A4-B8EC-62635D266C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142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CD71-588A-43EC-8876-6D6D739ED8D5}" type="datetimeFigureOut">
              <a:rPr lang="es-CO" smtClean="0"/>
              <a:t>11/03/2020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52CC-BB8E-43A4-B8EC-62635D266C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046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CD71-588A-43EC-8876-6D6D739ED8D5}" type="datetimeFigureOut">
              <a:rPr lang="es-CO" smtClean="0"/>
              <a:t>11/03/2020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52CC-BB8E-43A4-B8EC-62635D266C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223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CD71-588A-43EC-8876-6D6D739ED8D5}" type="datetimeFigureOut">
              <a:rPr lang="es-CO" smtClean="0"/>
              <a:t>11/03/2020</a:t>
            </a:fld>
            <a:endParaRPr lang="es-C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52CC-BB8E-43A4-B8EC-62635D266C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619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F82CD71-588A-43EC-8876-6D6D739ED8D5}" type="datetimeFigureOut">
              <a:rPr lang="es-CO" smtClean="0"/>
              <a:t>11/03/2020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FE952CC-BB8E-43A4-B8EC-62635D266C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50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6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2400.png"/><Relationship Id="rId5" Type="http://schemas.openxmlformats.org/officeDocument/2006/relationships/image" Target="../media/image300.png"/><Relationship Id="rId15" Type="http://schemas.openxmlformats.org/officeDocument/2006/relationships/image" Target="../media/image5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Relationship Id="rId14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51.png"/><Relationship Id="rId3" Type="http://schemas.openxmlformats.org/officeDocument/2006/relationships/image" Target="../media/image280.png"/><Relationship Id="rId7" Type="http://schemas.openxmlformats.org/officeDocument/2006/relationships/image" Target="../media/image300.png"/><Relationship Id="rId12" Type="http://schemas.openxmlformats.org/officeDocument/2006/relationships/image" Target="../media/image24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8.png"/><Relationship Id="rId10" Type="http://schemas.openxmlformats.org/officeDocument/2006/relationships/image" Target="../media/image330.png"/><Relationship Id="rId4" Type="http://schemas.openxmlformats.org/officeDocument/2006/relationships/image" Target="../media/image380.png"/><Relationship Id="rId9" Type="http://schemas.openxmlformats.org/officeDocument/2006/relationships/image" Target="../media/image320.png"/><Relationship Id="rId1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2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6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240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Relationship Id="rId1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2400.png"/><Relationship Id="rId3" Type="http://schemas.openxmlformats.org/officeDocument/2006/relationships/image" Target="../media/image290.png"/><Relationship Id="rId7" Type="http://schemas.openxmlformats.org/officeDocument/2006/relationships/image" Target="../media/image330.png"/><Relationship Id="rId12" Type="http://schemas.openxmlformats.org/officeDocument/2006/relationships/image" Target="../media/image3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image" Target="../media/image280.png"/><Relationship Id="rId5" Type="http://schemas.openxmlformats.org/officeDocument/2006/relationships/image" Target="../media/image310.png"/><Relationship Id="rId1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300.png"/><Relationship Id="rId9" Type="http://schemas.openxmlformats.org/officeDocument/2006/relationships/image" Target="../media/image400.png"/><Relationship Id="rId14" Type="http://schemas.openxmlformats.org/officeDocument/2006/relationships/image" Target="../media/image3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5.png"/><Relationship Id="rId5" Type="http://schemas.openxmlformats.org/officeDocument/2006/relationships/image" Target="../media/image32.png"/><Relationship Id="rId10" Type="http://schemas.openxmlformats.org/officeDocument/2006/relationships/image" Target="../media/image14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6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emf"/><Relationship Id="rId11" Type="http://schemas.openxmlformats.org/officeDocument/2006/relationships/image" Target="../media/image25.emf"/><Relationship Id="rId5" Type="http://schemas.openxmlformats.org/officeDocument/2006/relationships/chart" Target="../charts/chart1.xml"/><Relationship Id="rId10" Type="http://schemas.openxmlformats.org/officeDocument/2006/relationships/image" Target="../media/image24.emf"/><Relationship Id="rId4" Type="http://schemas.openxmlformats.org/officeDocument/2006/relationships/image" Target="../media/image570.png"/><Relationship Id="rId9" Type="http://schemas.openxmlformats.org/officeDocument/2006/relationships/image" Target="../media/image23.emf"/><Relationship Id="rId1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5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1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4704" y="1465943"/>
            <a:ext cx="10873409" cy="3091543"/>
          </a:xfrm>
        </p:spPr>
        <p:txBody>
          <a:bodyPr>
            <a:normAutofit/>
          </a:bodyPr>
          <a:lstStyle/>
          <a:p>
            <a:r>
              <a:rPr lang="es-CO" dirty="0" smtClean="0"/>
              <a:t>Aprendizaje supervisado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864704" y="5561865"/>
            <a:ext cx="389648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/>
              <a:t>Javier Diaz Cely, PhD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6" y="6276611"/>
            <a:ext cx="1869747" cy="58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4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Regresión lineal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2180893" y="2175640"/>
            <a:ext cx="599089" cy="599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smtClean="0"/>
              <a:t>x1</a:t>
            </a:r>
            <a:endParaRPr lang="es-CO" dirty="0"/>
          </a:p>
        </p:txBody>
      </p:sp>
      <p:sp>
        <p:nvSpPr>
          <p:cNvPr id="11" name="Elipse 10"/>
          <p:cNvSpPr/>
          <p:nvPr/>
        </p:nvSpPr>
        <p:spPr>
          <a:xfrm>
            <a:off x="2180893" y="2966543"/>
            <a:ext cx="599089" cy="599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smtClean="0"/>
              <a:t>x2</a:t>
            </a:r>
            <a:endParaRPr lang="es-CO" dirty="0"/>
          </a:p>
        </p:txBody>
      </p:sp>
      <p:sp>
        <p:nvSpPr>
          <p:cNvPr id="12" name="Elipse 11"/>
          <p:cNvSpPr/>
          <p:nvPr/>
        </p:nvSpPr>
        <p:spPr>
          <a:xfrm>
            <a:off x="2180893" y="3757446"/>
            <a:ext cx="599089" cy="599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>
                <a:solidFill>
                  <a:schemeClr val="lt1"/>
                </a:solidFill>
              </a:rPr>
              <a:t>x3</a:t>
            </a:r>
          </a:p>
        </p:txBody>
      </p:sp>
      <p:sp>
        <p:nvSpPr>
          <p:cNvPr id="14" name="Elipse 13"/>
          <p:cNvSpPr/>
          <p:nvPr/>
        </p:nvSpPr>
        <p:spPr>
          <a:xfrm>
            <a:off x="2180893" y="4955631"/>
            <a:ext cx="599089" cy="599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err="1">
                <a:solidFill>
                  <a:schemeClr val="lt1"/>
                </a:solidFill>
              </a:rPr>
              <a:t>xn</a:t>
            </a:r>
            <a:endParaRPr lang="es-CO" dirty="0">
              <a:solidFill>
                <a:schemeClr val="lt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5155320" y="3457901"/>
            <a:ext cx="599089" cy="5990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/>
              <a:t>∑</a:t>
            </a:r>
          </a:p>
        </p:txBody>
      </p:sp>
      <p:sp>
        <p:nvSpPr>
          <p:cNvPr id="8" name="Rectángulo 7"/>
          <p:cNvSpPr/>
          <p:nvPr/>
        </p:nvSpPr>
        <p:spPr>
          <a:xfrm rot="5400000">
            <a:off x="2324785" y="4534481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… </a:t>
            </a:r>
            <a:endParaRPr lang="es-CO" dirty="0"/>
          </a:p>
        </p:txBody>
      </p:sp>
      <p:cxnSp>
        <p:nvCxnSpPr>
          <p:cNvPr id="17" name="Conector recto de flecha 16"/>
          <p:cNvCxnSpPr>
            <a:stCxn id="6" idx="6"/>
            <a:endCxn id="15" idx="2"/>
          </p:cNvCxnSpPr>
          <p:nvPr/>
        </p:nvCxnSpPr>
        <p:spPr>
          <a:xfrm>
            <a:off x="2779982" y="2475185"/>
            <a:ext cx="2375338" cy="1282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11" idx="6"/>
            <a:endCxn id="15" idx="2"/>
          </p:cNvCxnSpPr>
          <p:nvPr/>
        </p:nvCxnSpPr>
        <p:spPr>
          <a:xfrm>
            <a:off x="2779982" y="3266088"/>
            <a:ext cx="2375338" cy="49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12" idx="6"/>
            <a:endCxn id="15" idx="2"/>
          </p:cNvCxnSpPr>
          <p:nvPr/>
        </p:nvCxnSpPr>
        <p:spPr>
          <a:xfrm flipV="1">
            <a:off x="2779982" y="3757446"/>
            <a:ext cx="2375338" cy="29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4" idx="6"/>
            <a:endCxn id="15" idx="2"/>
          </p:cNvCxnSpPr>
          <p:nvPr/>
        </p:nvCxnSpPr>
        <p:spPr>
          <a:xfrm flipV="1">
            <a:off x="2779982" y="3757446"/>
            <a:ext cx="2375338" cy="149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5" idx="6"/>
            <a:endCxn id="24" idx="2"/>
          </p:cNvCxnSpPr>
          <p:nvPr/>
        </p:nvCxnSpPr>
        <p:spPr>
          <a:xfrm>
            <a:off x="5754409" y="3757446"/>
            <a:ext cx="36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9121996" y="3468011"/>
            <a:ext cx="1567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Señal de salida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ángulo 37"/>
              <p:cNvSpPr/>
              <p:nvPr/>
            </p:nvSpPr>
            <p:spPr>
              <a:xfrm>
                <a:off x="5945953" y="3421845"/>
                <a:ext cx="7026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C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8" name="Rectángu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953" y="3421845"/>
                <a:ext cx="7026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/>
              <p:cNvSpPr/>
              <p:nvPr/>
            </p:nvSpPr>
            <p:spPr>
              <a:xfrm>
                <a:off x="3316658" y="2549178"/>
                <a:ext cx="506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9" name="Rectá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658" y="2549178"/>
                <a:ext cx="5066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/>
              <p:cNvSpPr/>
              <p:nvPr/>
            </p:nvSpPr>
            <p:spPr>
              <a:xfrm>
                <a:off x="3316658" y="3052513"/>
                <a:ext cx="511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0" name="Rectángulo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658" y="3052513"/>
                <a:ext cx="511935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ángulo 40"/>
              <p:cNvSpPr/>
              <p:nvPr/>
            </p:nvSpPr>
            <p:spPr>
              <a:xfrm>
                <a:off x="3316658" y="3584757"/>
                <a:ext cx="511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1" name="Rectángulo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658" y="3584757"/>
                <a:ext cx="5119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Elipse 42"/>
          <p:cNvSpPr/>
          <p:nvPr/>
        </p:nvSpPr>
        <p:spPr>
          <a:xfrm>
            <a:off x="3967651" y="1887862"/>
            <a:ext cx="599089" cy="5990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cxnSp>
        <p:nvCxnSpPr>
          <p:cNvPr id="45" name="Conector recto de flecha 44"/>
          <p:cNvCxnSpPr>
            <a:stCxn id="43" idx="4"/>
            <a:endCxn id="15" idx="2"/>
          </p:cNvCxnSpPr>
          <p:nvPr/>
        </p:nvCxnSpPr>
        <p:spPr>
          <a:xfrm>
            <a:off x="4267196" y="2486952"/>
            <a:ext cx="888124" cy="127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/>
              <p:cNvSpPr/>
              <p:nvPr/>
            </p:nvSpPr>
            <p:spPr>
              <a:xfrm>
                <a:off x="4421638" y="2590064"/>
                <a:ext cx="3724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6" name="Rectá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638" y="2590064"/>
                <a:ext cx="3724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ángulo 46"/>
              <p:cNvSpPr/>
              <p:nvPr/>
            </p:nvSpPr>
            <p:spPr>
              <a:xfrm>
                <a:off x="3316658" y="4363683"/>
                <a:ext cx="519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7" name="Rectá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658" y="4363683"/>
                <a:ext cx="51905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upo 69"/>
          <p:cNvGrpSpPr/>
          <p:nvPr/>
        </p:nvGrpSpPr>
        <p:grpSpPr>
          <a:xfrm>
            <a:off x="5025370" y="4589135"/>
            <a:ext cx="578941" cy="1754326"/>
            <a:chOff x="4319224" y="5002926"/>
            <a:chExt cx="578941" cy="1754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4319224" y="5002926"/>
                  <a:ext cx="578941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s-CO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  <a:p>
                  <a:endParaRPr lang="es-CO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  <a:p>
                  <a:endParaRPr lang="es-CO" dirty="0"/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9224" y="5002926"/>
                  <a:ext cx="578941" cy="175432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ector recto 53"/>
            <p:cNvCxnSpPr/>
            <p:nvPr/>
          </p:nvCxnSpPr>
          <p:spPr>
            <a:xfrm>
              <a:off x="4428000" y="5002926"/>
              <a:ext cx="0" cy="14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4428000" y="5004000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4428000" y="6480000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4788000" y="5004000"/>
              <a:ext cx="0" cy="14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4680000" y="5004000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4680000" y="6480000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ángulo 60"/>
            <p:cNvSpPr/>
            <p:nvPr/>
          </p:nvSpPr>
          <p:spPr>
            <a:xfrm rot="5400000">
              <a:off x="4429334" y="5874221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 smtClean="0"/>
                <a:t>… </a:t>
              </a:r>
              <a:endParaRPr lang="es-CO" dirty="0"/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5997575" y="4589135"/>
            <a:ext cx="578941" cy="1754326"/>
            <a:chOff x="6190070" y="4997670"/>
            <a:chExt cx="578941" cy="1754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6190070" y="4997670"/>
                  <a:ext cx="578941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dirty="0" smtClean="0"/>
                    <a:t>  1</a:t>
                  </a:r>
                  <a:endParaRPr lang="es-CO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  <a:p>
                  <a:endParaRPr lang="es-CO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  <a:p>
                  <a:endParaRPr lang="es-CO" dirty="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070" y="4997670"/>
                  <a:ext cx="578941" cy="1754326"/>
                </a:xfrm>
                <a:prstGeom prst="rect">
                  <a:avLst/>
                </a:prstGeom>
                <a:blipFill>
                  <a:blip r:embed="rId11"/>
                  <a:stretch>
                    <a:fillRect t="-208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Conector recto 62"/>
            <p:cNvCxnSpPr/>
            <p:nvPr/>
          </p:nvCxnSpPr>
          <p:spPr>
            <a:xfrm>
              <a:off x="6298846" y="4997670"/>
              <a:ext cx="0" cy="14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6298846" y="4998744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6298846" y="6474744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6658846" y="4998744"/>
              <a:ext cx="0" cy="14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6550846" y="4998744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6550846" y="6474744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ángulo 68"/>
            <p:cNvSpPr/>
            <p:nvPr/>
          </p:nvSpPr>
          <p:spPr>
            <a:xfrm rot="5400000">
              <a:off x="6300180" y="5868965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 smtClean="0"/>
                <a:t>… </a:t>
              </a:r>
              <a:endParaRPr lang="es-CO" dirty="0"/>
            </a:p>
          </p:txBody>
        </p:sp>
      </p:grpSp>
      <p:sp>
        <p:nvSpPr>
          <p:cNvPr id="72" name="CuadroTexto 71"/>
          <p:cNvSpPr txBox="1"/>
          <p:nvPr/>
        </p:nvSpPr>
        <p:spPr>
          <a:xfrm>
            <a:off x="5483714" y="4362430"/>
            <a:ext cx="4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</a:t>
            </a:r>
            <a:endParaRPr lang="es-CO" dirty="0"/>
          </a:p>
        </p:txBody>
      </p:sp>
      <p:sp>
        <p:nvSpPr>
          <p:cNvPr id="73" name="CuadroTexto 72"/>
          <p:cNvSpPr txBox="1"/>
          <p:nvPr/>
        </p:nvSpPr>
        <p:spPr>
          <a:xfrm>
            <a:off x="5648381" y="5099095"/>
            <a:ext cx="4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ángulo 73"/>
              <p:cNvSpPr/>
              <p:nvPr/>
            </p:nvSpPr>
            <p:spPr>
              <a:xfrm>
                <a:off x="6602005" y="5051584"/>
                <a:ext cx="93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C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4" name="Rectángulo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005" y="5051584"/>
                <a:ext cx="9398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ángulo redondeado 74"/>
          <p:cNvSpPr/>
          <p:nvPr/>
        </p:nvSpPr>
        <p:spPr>
          <a:xfrm>
            <a:off x="4893049" y="4414433"/>
            <a:ext cx="2816289" cy="181294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Flecha derecha 75"/>
          <p:cNvSpPr/>
          <p:nvPr/>
        </p:nvSpPr>
        <p:spPr>
          <a:xfrm rot="16200000">
            <a:off x="6059293" y="4025530"/>
            <a:ext cx="468776" cy="299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7" name="Imagen 7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07719" y="1455062"/>
            <a:ext cx="1695432" cy="16954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8069337" y="4843013"/>
                <a:ext cx="385591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O" sz="1600" dirty="0" smtClean="0"/>
                  <a:t>Utilizaremos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O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CO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CO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CO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CO" sz="1600" dirty="0" smtClean="0"/>
                  <a:t>, para referirnos a los coeficientes asociados al i-</a:t>
                </a:r>
                <a:r>
                  <a:rPr lang="es-CO" sz="1600" dirty="0" err="1" smtClean="0"/>
                  <a:t>ésimo</a:t>
                </a:r>
                <a:r>
                  <a:rPr lang="es-CO" sz="1600" dirty="0" smtClean="0"/>
                  <a:t> input,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6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CO" sz="16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CO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O" sz="1600" dirty="0" smtClean="0"/>
                  <a:t> para el sesgo</a:t>
                </a:r>
                <a:endParaRPr lang="es-CO" sz="1600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337" y="4843013"/>
                <a:ext cx="3855910" cy="830997"/>
              </a:xfrm>
              <a:prstGeom prst="rect">
                <a:avLst/>
              </a:prstGeom>
              <a:blipFill>
                <a:blip r:embed="rId14"/>
                <a:stretch>
                  <a:fillRect l="-949" t="-2190" b="-802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Imagen 4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346" y="6276611"/>
            <a:ext cx="1869747" cy="581389"/>
          </a:xfrm>
          <a:prstGeom prst="rect">
            <a:avLst/>
          </a:prstGeom>
        </p:spPr>
      </p:pic>
      <p:sp>
        <p:nvSpPr>
          <p:cNvPr id="49" name="Marcador de contenido 2"/>
          <p:cNvSpPr txBox="1">
            <a:spLocks/>
          </p:cNvSpPr>
          <p:nvPr/>
        </p:nvSpPr>
        <p:spPr>
          <a:xfrm>
            <a:off x="0" y="6020515"/>
            <a:ext cx="1879042" cy="29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Javier Diaz Cely, PhD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428056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4" grpId="0" animBg="1"/>
      <p:bldP spid="15" grpId="0" animBg="1"/>
      <p:bldP spid="8" grpId="0"/>
      <p:bldP spid="35" grpId="0"/>
      <p:bldP spid="38" grpId="0"/>
      <p:bldP spid="39" grpId="0"/>
      <p:bldP spid="40" grpId="0"/>
      <p:bldP spid="41" grpId="0"/>
      <p:bldP spid="43" grpId="0" animBg="1"/>
      <p:bldP spid="46" grpId="0"/>
      <p:bldP spid="47" grpId="0"/>
      <p:bldP spid="72" grpId="0"/>
      <p:bldP spid="73" grpId="0"/>
      <p:bldP spid="74" grpId="0"/>
      <p:bldP spid="75" grpId="0" animBg="1"/>
      <p:bldP spid="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2180893" y="2175640"/>
            <a:ext cx="599089" cy="599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smtClean="0"/>
              <a:t>x1</a:t>
            </a:r>
            <a:endParaRPr lang="es-CO" dirty="0"/>
          </a:p>
        </p:txBody>
      </p:sp>
      <p:sp>
        <p:nvSpPr>
          <p:cNvPr id="11" name="Elipse 10"/>
          <p:cNvSpPr/>
          <p:nvPr/>
        </p:nvSpPr>
        <p:spPr>
          <a:xfrm>
            <a:off x="2180893" y="2966543"/>
            <a:ext cx="599089" cy="599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smtClean="0"/>
              <a:t>x2</a:t>
            </a:r>
            <a:endParaRPr lang="es-CO" dirty="0"/>
          </a:p>
        </p:txBody>
      </p:sp>
      <p:sp>
        <p:nvSpPr>
          <p:cNvPr id="12" name="Elipse 11"/>
          <p:cNvSpPr/>
          <p:nvPr/>
        </p:nvSpPr>
        <p:spPr>
          <a:xfrm>
            <a:off x="2180893" y="3757446"/>
            <a:ext cx="599089" cy="599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>
                <a:solidFill>
                  <a:schemeClr val="lt1"/>
                </a:solidFill>
              </a:rPr>
              <a:t>x3</a:t>
            </a:r>
          </a:p>
        </p:txBody>
      </p:sp>
      <p:sp>
        <p:nvSpPr>
          <p:cNvPr id="14" name="Elipse 13"/>
          <p:cNvSpPr/>
          <p:nvPr/>
        </p:nvSpPr>
        <p:spPr>
          <a:xfrm>
            <a:off x="2180893" y="4955631"/>
            <a:ext cx="599089" cy="599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err="1">
                <a:solidFill>
                  <a:schemeClr val="lt1"/>
                </a:solidFill>
              </a:rPr>
              <a:t>xn</a:t>
            </a:r>
            <a:endParaRPr lang="es-CO" dirty="0">
              <a:solidFill>
                <a:schemeClr val="lt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5155320" y="3457901"/>
            <a:ext cx="599089" cy="5990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/>
              <a:t>∑</a:t>
            </a:r>
          </a:p>
        </p:txBody>
      </p:sp>
      <p:sp>
        <p:nvSpPr>
          <p:cNvPr id="8" name="Rectángulo 7"/>
          <p:cNvSpPr/>
          <p:nvPr/>
        </p:nvSpPr>
        <p:spPr>
          <a:xfrm rot="5400000">
            <a:off x="2324785" y="4534481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… </a:t>
            </a:r>
            <a:endParaRPr lang="es-CO" dirty="0"/>
          </a:p>
        </p:txBody>
      </p:sp>
      <p:cxnSp>
        <p:nvCxnSpPr>
          <p:cNvPr id="17" name="Conector recto de flecha 16"/>
          <p:cNvCxnSpPr>
            <a:stCxn id="6" idx="6"/>
            <a:endCxn id="15" idx="2"/>
          </p:cNvCxnSpPr>
          <p:nvPr/>
        </p:nvCxnSpPr>
        <p:spPr>
          <a:xfrm>
            <a:off x="2779982" y="2475185"/>
            <a:ext cx="2375338" cy="1282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11" idx="6"/>
            <a:endCxn id="15" idx="2"/>
          </p:cNvCxnSpPr>
          <p:nvPr/>
        </p:nvCxnSpPr>
        <p:spPr>
          <a:xfrm>
            <a:off x="2779982" y="3266088"/>
            <a:ext cx="2375338" cy="49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12" idx="6"/>
            <a:endCxn id="15" idx="2"/>
          </p:cNvCxnSpPr>
          <p:nvPr/>
        </p:nvCxnSpPr>
        <p:spPr>
          <a:xfrm flipV="1">
            <a:off x="2779982" y="3757446"/>
            <a:ext cx="2375338" cy="29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4" idx="6"/>
            <a:endCxn id="15" idx="2"/>
          </p:cNvCxnSpPr>
          <p:nvPr/>
        </p:nvCxnSpPr>
        <p:spPr>
          <a:xfrm flipV="1">
            <a:off x="2779982" y="3757446"/>
            <a:ext cx="2375338" cy="149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5" idx="6"/>
            <a:endCxn id="24" idx="2"/>
          </p:cNvCxnSpPr>
          <p:nvPr/>
        </p:nvCxnSpPr>
        <p:spPr>
          <a:xfrm>
            <a:off x="5754409" y="3757446"/>
            <a:ext cx="1177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7530657" y="3796430"/>
            <a:ext cx="15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9121996" y="3468011"/>
            <a:ext cx="1567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Señal de salida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ángulo 37"/>
              <p:cNvSpPr/>
              <p:nvPr/>
            </p:nvSpPr>
            <p:spPr>
              <a:xfrm>
                <a:off x="5945953" y="3421845"/>
                <a:ext cx="7026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C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8" name="Rectángu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953" y="3421845"/>
                <a:ext cx="7026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Elipse 42"/>
          <p:cNvSpPr/>
          <p:nvPr/>
        </p:nvSpPr>
        <p:spPr>
          <a:xfrm>
            <a:off x="3967651" y="1887862"/>
            <a:ext cx="599089" cy="5990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cxnSp>
        <p:nvCxnSpPr>
          <p:cNvPr id="45" name="Conector recto de flecha 44"/>
          <p:cNvCxnSpPr>
            <a:stCxn id="43" idx="4"/>
            <a:endCxn id="15" idx="2"/>
          </p:cNvCxnSpPr>
          <p:nvPr/>
        </p:nvCxnSpPr>
        <p:spPr>
          <a:xfrm>
            <a:off x="4267196" y="2486952"/>
            <a:ext cx="888124" cy="127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echa derecha 75"/>
          <p:cNvSpPr/>
          <p:nvPr/>
        </p:nvSpPr>
        <p:spPr>
          <a:xfrm rot="16200000">
            <a:off x="6059293" y="4025530"/>
            <a:ext cx="468776" cy="299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Flecha abajo 3"/>
          <p:cNvSpPr/>
          <p:nvPr/>
        </p:nvSpPr>
        <p:spPr>
          <a:xfrm>
            <a:off x="7087112" y="3088074"/>
            <a:ext cx="288000" cy="36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/>
          <p:cNvSpPr/>
          <p:nvPr/>
        </p:nvSpPr>
        <p:spPr>
          <a:xfrm>
            <a:off x="5954864" y="1642718"/>
            <a:ext cx="2552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 smtClean="0"/>
              <a:t>Función de activación:  Heavy-</a:t>
            </a:r>
            <a:r>
              <a:rPr lang="es-CO" dirty="0" err="1" smtClean="0"/>
              <a:t>side</a:t>
            </a:r>
            <a:endParaRPr lang="es-CO" dirty="0"/>
          </a:p>
        </p:txBody>
      </p:sp>
      <p:sp>
        <p:nvSpPr>
          <p:cNvPr id="53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CO" dirty="0" err="1" smtClean="0"/>
              <a:t>Perceptrón</a:t>
            </a:r>
            <a:r>
              <a:rPr lang="es-CO" dirty="0" smtClean="0"/>
              <a:t>, 1957 (</a:t>
            </a:r>
            <a:r>
              <a:rPr lang="es-CO" dirty="0" err="1" smtClean="0"/>
              <a:t>Rosenblatt</a:t>
            </a:r>
            <a:r>
              <a:rPr lang="es-CO" dirty="0" smtClean="0"/>
              <a:t>)</a:t>
            </a:r>
            <a:endParaRPr lang="es-CO" dirty="0"/>
          </a:p>
        </p:txBody>
      </p:sp>
      <p:grpSp>
        <p:nvGrpSpPr>
          <p:cNvPr id="10" name="Grupo 9"/>
          <p:cNvGrpSpPr/>
          <p:nvPr/>
        </p:nvGrpSpPr>
        <p:grpSpPr>
          <a:xfrm>
            <a:off x="6931569" y="3457901"/>
            <a:ext cx="599089" cy="599090"/>
            <a:chOff x="6931569" y="3457901"/>
            <a:chExt cx="599089" cy="599090"/>
          </a:xfrm>
        </p:grpSpPr>
        <p:sp>
          <p:nvSpPr>
            <p:cNvPr id="24" name="Elipse 23"/>
            <p:cNvSpPr/>
            <p:nvPr/>
          </p:nvSpPr>
          <p:spPr>
            <a:xfrm>
              <a:off x="6931569" y="3457901"/>
              <a:ext cx="599089" cy="59909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7" name="Conector recto 6"/>
            <p:cNvCxnSpPr/>
            <p:nvPr/>
          </p:nvCxnSpPr>
          <p:spPr>
            <a:xfrm flipV="1">
              <a:off x="7239518" y="3594551"/>
              <a:ext cx="0" cy="285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 flipH="1">
              <a:off x="7084662" y="3884264"/>
              <a:ext cx="152400" cy="2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 flipH="1">
              <a:off x="7237062" y="3594208"/>
              <a:ext cx="152400" cy="2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/>
            <p:cNvSpPr/>
            <p:nvPr/>
          </p:nvSpPr>
          <p:spPr>
            <a:xfrm>
              <a:off x="7044118" y="3510583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100" dirty="0"/>
                <a:t>1</a:t>
              </a:r>
            </a:p>
          </p:txBody>
        </p:sp>
        <p:sp>
          <p:nvSpPr>
            <p:cNvPr id="78" name="Rectángulo 77"/>
            <p:cNvSpPr/>
            <p:nvPr/>
          </p:nvSpPr>
          <p:spPr>
            <a:xfrm>
              <a:off x="7196518" y="3692479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100" dirty="0" smtClean="0"/>
                <a:t>0</a:t>
              </a:r>
              <a:endParaRPr lang="es-CO" sz="11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ángulo 78"/>
              <p:cNvSpPr/>
              <p:nvPr/>
            </p:nvSpPr>
            <p:spPr>
              <a:xfrm>
                <a:off x="5440146" y="2290853"/>
                <a:ext cx="3013517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b="0" dirty="0" smtClean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s-CO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𝑐𝑜𝑛𝑡𝑟𝑎𝑟𝑖𝑜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79" name="Rectángulo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146" y="2290853"/>
                <a:ext cx="3013517" cy="710194"/>
              </a:xfrm>
              <a:prstGeom prst="rect">
                <a:avLst/>
              </a:prstGeom>
              <a:blipFill>
                <a:blip r:embed="rId4"/>
                <a:stretch>
                  <a:fillRect l="-161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0" name="Imagen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9828" y="1609217"/>
            <a:ext cx="1660166" cy="1580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ángulo 80"/>
              <p:cNvSpPr/>
              <p:nvPr/>
            </p:nvSpPr>
            <p:spPr>
              <a:xfrm>
                <a:off x="3316658" y="2549178"/>
                <a:ext cx="506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1" name="Rectángulo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658" y="2549178"/>
                <a:ext cx="5066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ángulo 81"/>
              <p:cNvSpPr/>
              <p:nvPr/>
            </p:nvSpPr>
            <p:spPr>
              <a:xfrm>
                <a:off x="3316658" y="3052513"/>
                <a:ext cx="511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2" name="Rectángulo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658" y="3052513"/>
                <a:ext cx="511935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ángulo 82"/>
              <p:cNvSpPr/>
              <p:nvPr/>
            </p:nvSpPr>
            <p:spPr>
              <a:xfrm>
                <a:off x="3316658" y="3584757"/>
                <a:ext cx="511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3" name="Rectángulo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658" y="3584757"/>
                <a:ext cx="51193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ángulo 83"/>
              <p:cNvSpPr/>
              <p:nvPr/>
            </p:nvSpPr>
            <p:spPr>
              <a:xfrm>
                <a:off x="4421638" y="2590064"/>
                <a:ext cx="372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4" name="Rectángulo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638" y="2590064"/>
                <a:ext cx="3724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ángulo 84"/>
              <p:cNvSpPr/>
              <p:nvPr/>
            </p:nvSpPr>
            <p:spPr>
              <a:xfrm>
                <a:off x="3316658" y="4363683"/>
                <a:ext cx="519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5" name="Rectángulo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658" y="4363683"/>
                <a:ext cx="51905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upo 85"/>
          <p:cNvGrpSpPr/>
          <p:nvPr/>
        </p:nvGrpSpPr>
        <p:grpSpPr>
          <a:xfrm>
            <a:off x="5025370" y="4589135"/>
            <a:ext cx="578941" cy="1754326"/>
            <a:chOff x="4319224" y="5002926"/>
            <a:chExt cx="578941" cy="1754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uadroTexto 86"/>
                <p:cNvSpPr txBox="1"/>
                <p:nvPr/>
              </p:nvSpPr>
              <p:spPr>
                <a:xfrm>
                  <a:off x="4319224" y="5002926"/>
                  <a:ext cx="578941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s-CO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  <a:p>
                  <a:endParaRPr lang="es-CO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  <a:p>
                  <a:endParaRPr lang="es-CO" dirty="0"/>
                </a:p>
              </p:txBody>
            </p:sp>
          </mc:Choice>
          <mc:Fallback xmlns="">
            <p:sp>
              <p:nvSpPr>
                <p:cNvPr id="87" name="CuadroTexto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9224" y="5002926"/>
                  <a:ext cx="578941" cy="175432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Conector recto 87"/>
            <p:cNvCxnSpPr/>
            <p:nvPr/>
          </p:nvCxnSpPr>
          <p:spPr>
            <a:xfrm>
              <a:off x="4428000" y="5002926"/>
              <a:ext cx="0" cy="14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4428000" y="5004000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4428000" y="6480000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4788000" y="5004000"/>
              <a:ext cx="0" cy="14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4680000" y="5004000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4680000" y="6480000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ángulo 93"/>
            <p:cNvSpPr/>
            <p:nvPr/>
          </p:nvSpPr>
          <p:spPr>
            <a:xfrm rot="5400000">
              <a:off x="4429334" y="5874221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 smtClean="0"/>
                <a:t>… </a:t>
              </a:r>
              <a:endParaRPr lang="es-CO" dirty="0"/>
            </a:p>
          </p:txBody>
        </p:sp>
      </p:grpSp>
      <p:grpSp>
        <p:nvGrpSpPr>
          <p:cNvPr id="95" name="Grupo 94"/>
          <p:cNvGrpSpPr/>
          <p:nvPr/>
        </p:nvGrpSpPr>
        <p:grpSpPr>
          <a:xfrm>
            <a:off x="5997575" y="4589135"/>
            <a:ext cx="578941" cy="1754326"/>
            <a:chOff x="6190070" y="4997670"/>
            <a:chExt cx="578941" cy="1754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CuadroTexto 95"/>
                <p:cNvSpPr txBox="1"/>
                <p:nvPr/>
              </p:nvSpPr>
              <p:spPr>
                <a:xfrm>
                  <a:off x="6190070" y="4997670"/>
                  <a:ext cx="578941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dirty="0" smtClean="0"/>
                    <a:t>  1</a:t>
                  </a:r>
                  <a:endParaRPr lang="es-CO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  <a:p>
                  <a:endParaRPr lang="es-CO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  <a:p>
                  <a:endParaRPr lang="es-CO" dirty="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070" y="4997670"/>
                  <a:ext cx="578941" cy="1754326"/>
                </a:xfrm>
                <a:prstGeom prst="rect">
                  <a:avLst/>
                </a:prstGeom>
                <a:blipFill>
                  <a:blip r:embed="rId12"/>
                  <a:stretch>
                    <a:fillRect t="-208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Conector recto 96"/>
            <p:cNvCxnSpPr/>
            <p:nvPr/>
          </p:nvCxnSpPr>
          <p:spPr>
            <a:xfrm>
              <a:off x="6298846" y="4997670"/>
              <a:ext cx="0" cy="14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6298846" y="4998744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6298846" y="6474744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6658846" y="4998744"/>
              <a:ext cx="0" cy="14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6550846" y="4998744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6550846" y="6474744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ángulo 102"/>
            <p:cNvSpPr/>
            <p:nvPr/>
          </p:nvSpPr>
          <p:spPr>
            <a:xfrm rot="5400000">
              <a:off x="6300180" y="5868965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 smtClean="0"/>
                <a:t>… </a:t>
              </a:r>
              <a:endParaRPr lang="es-CO" dirty="0"/>
            </a:p>
          </p:txBody>
        </p:sp>
      </p:grpSp>
      <p:sp>
        <p:nvSpPr>
          <p:cNvPr id="104" name="CuadroTexto 103"/>
          <p:cNvSpPr txBox="1"/>
          <p:nvPr/>
        </p:nvSpPr>
        <p:spPr>
          <a:xfrm>
            <a:off x="5483714" y="4362430"/>
            <a:ext cx="4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</a:t>
            </a:r>
            <a:endParaRPr lang="es-CO" dirty="0"/>
          </a:p>
        </p:txBody>
      </p:sp>
      <p:sp>
        <p:nvSpPr>
          <p:cNvPr id="105" name="CuadroTexto 104"/>
          <p:cNvSpPr txBox="1"/>
          <p:nvPr/>
        </p:nvSpPr>
        <p:spPr>
          <a:xfrm>
            <a:off x="5648381" y="5099095"/>
            <a:ext cx="4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ángulo 105"/>
              <p:cNvSpPr/>
              <p:nvPr/>
            </p:nvSpPr>
            <p:spPr>
              <a:xfrm>
                <a:off x="6602005" y="5051584"/>
                <a:ext cx="93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C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6" name="Rectángulo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005" y="5051584"/>
                <a:ext cx="93987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ángulo redondeado 106"/>
          <p:cNvSpPr/>
          <p:nvPr/>
        </p:nvSpPr>
        <p:spPr>
          <a:xfrm>
            <a:off x="4893049" y="4414433"/>
            <a:ext cx="2816289" cy="181294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" name="Grupo 1"/>
          <p:cNvGrpSpPr/>
          <p:nvPr/>
        </p:nvGrpSpPr>
        <p:grpSpPr>
          <a:xfrm>
            <a:off x="4622815" y="2720343"/>
            <a:ext cx="3275709" cy="1636193"/>
            <a:chOff x="4622815" y="2720343"/>
            <a:chExt cx="3275709" cy="1636193"/>
          </a:xfrm>
        </p:grpSpPr>
        <p:sp>
          <p:nvSpPr>
            <p:cNvPr id="58" name="Rectángulo redondeado 57"/>
            <p:cNvSpPr/>
            <p:nvPr/>
          </p:nvSpPr>
          <p:spPr>
            <a:xfrm>
              <a:off x="4794111" y="3052513"/>
              <a:ext cx="3104413" cy="1304023"/>
            </a:xfrm>
            <a:prstGeom prst="roundRect">
              <a:avLst/>
            </a:prstGeom>
            <a:solidFill>
              <a:srgbClr val="CCFFFF">
                <a:alpha val="25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4622815" y="2720343"/>
              <a:ext cx="1567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 smtClean="0">
                  <a:solidFill>
                    <a:srgbClr val="00B0F0"/>
                  </a:solidFill>
                </a:rPr>
                <a:t>Neurona</a:t>
              </a:r>
              <a:endParaRPr lang="es-CO" dirty="0">
                <a:solidFill>
                  <a:srgbClr val="00B0F0"/>
                </a:solidFill>
              </a:endParaRPr>
            </a:p>
          </p:txBody>
        </p:sp>
      </p:grpSp>
      <p:pic>
        <p:nvPicPr>
          <p:cNvPr id="61" name="Imagen 6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346" y="6276611"/>
            <a:ext cx="1869747" cy="581389"/>
          </a:xfrm>
          <a:prstGeom prst="rect">
            <a:avLst/>
          </a:prstGeom>
        </p:spPr>
      </p:pic>
      <p:sp>
        <p:nvSpPr>
          <p:cNvPr id="62" name="Marcador de contenido 2"/>
          <p:cNvSpPr txBox="1">
            <a:spLocks/>
          </p:cNvSpPr>
          <p:nvPr/>
        </p:nvSpPr>
        <p:spPr>
          <a:xfrm>
            <a:off x="0" y="6020515"/>
            <a:ext cx="1879042" cy="29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Javier Diaz Cely, PhD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291991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" grpId="0" animBg="1"/>
      <p:bldP spid="51" grpId="0"/>
      <p:bldP spid="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CO" dirty="0" err="1" smtClean="0"/>
              <a:t>Perceptrón</a:t>
            </a:r>
            <a:r>
              <a:rPr lang="es-CO" dirty="0" smtClean="0"/>
              <a:t>, 1957</a:t>
            </a:r>
            <a:endParaRPr lang="es-CO" dirty="0"/>
          </a:p>
        </p:txBody>
      </p:sp>
      <p:sp>
        <p:nvSpPr>
          <p:cNvPr id="2" name="Elipse 1"/>
          <p:cNvSpPr/>
          <p:nvPr/>
        </p:nvSpPr>
        <p:spPr>
          <a:xfrm>
            <a:off x="10274734" y="1713377"/>
            <a:ext cx="304800" cy="28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0" name="Elipse 79"/>
          <p:cNvSpPr/>
          <p:nvPr/>
        </p:nvSpPr>
        <p:spPr>
          <a:xfrm>
            <a:off x="9731502" y="1820304"/>
            <a:ext cx="304800" cy="28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Elipse 80"/>
          <p:cNvSpPr/>
          <p:nvPr/>
        </p:nvSpPr>
        <p:spPr>
          <a:xfrm>
            <a:off x="10161664" y="2283647"/>
            <a:ext cx="304800" cy="28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2" name="Elipse 81"/>
          <p:cNvSpPr/>
          <p:nvPr/>
        </p:nvSpPr>
        <p:spPr>
          <a:xfrm>
            <a:off x="9740217" y="2295907"/>
            <a:ext cx="304800" cy="28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3" name="Elipse 82"/>
          <p:cNvSpPr/>
          <p:nvPr/>
        </p:nvSpPr>
        <p:spPr>
          <a:xfrm>
            <a:off x="8912966" y="2809376"/>
            <a:ext cx="304800" cy="28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Elipse 83"/>
          <p:cNvSpPr/>
          <p:nvPr/>
        </p:nvSpPr>
        <p:spPr>
          <a:xfrm>
            <a:off x="8912966" y="3455249"/>
            <a:ext cx="304800" cy="28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5" name="Elipse 84"/>
          <p:cNvSpPr/>
          <p:nvPr/>
        </p:nvSpPr>
        <p:spPr>
          <a:xfrm>
            <a:off x="9344726" y="3045499"/>
            <a:ext cx="304800" cy="28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6" name="Elipse 85"/>
          <p:cNvSpPr/>
          <p:nvPr/>
        </p:nvSpPr>
        <p:spPr>
          <a:xfrm>
            <a:off x="8704393" y="3154472"/>
            <a:ext cx="304800" cy="28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Triángulo isósceles 2"/>
          <p:cNvSpPr/>
          <p:nvPr/>
        </p:nvSpPr>
        <p:spPr>
          <a:xfrm>
            <a:off x="8662243" y="1784661"/>
            <a:ext cx="250723" cy="26286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Triángulo isósceles 86"/>
          <p:cNvSpPr/>
          <p:nvPr/>
        </p:nvSpPr>
        <p:spPr>
          <a:xfrm>
            <a:off x="8883831" y="2143574"/>
            <a:ext cx="250723" cy="26286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Triángulo isósceles 87"/>
          <p:cNvSpPr/>
          <p:nvPr/>
        </p:nvSpPr>
        <p:spPr>
          <a:xfrm>
            <a:off x="8490180" y="2261377"/>
            <a:ext cx="250723" cy="26286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Triángulo isósceles 88"/>
          <p:cNvSpPr/>
          <p:nvPr/>
        </p:nvSpPr>
        <p:spPr>
          <a:xfrm>
            <a:off x="8327948" y="2532698"/>
            <a:ext cx="250723" cy="26286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0" name="Triángulo isósceles 89"/>
          <p:cNvSpPr/>
          <p:nvPr/>
        </p:nvSpPr>
        <p:spPr>
          <a:xfrm>
            <a:off x="9109612" y="1669059"/>
            <a:ext cx="250723" cy="26286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Triángulo isósceles 90"/>
          <p:cNvSpPr/>
          <p:nvPr/>
        </p:nvSpPr>
        <p:spPr>
          <a:xfrm>
            <a:off x="8369734" y="1909949"/>
            <a:ext cx="250723" cy="26286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2" name="Triángulo isósceles 91"/>
          <p:cNvSpPr/>
          <p:nvPr/>
        </p:nvSpPr>
        <p:spPr>
          <a:xfrm>
            <a:off x="10036302" y="3419053"/>
            <a:ext cx="250723" cy="26286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Triángulo isósceles 92"/>
          <p:cNvSpPr/>
          <p:nvPr/>
        </p:nvSpPr>
        <p:spPr>
          <a:xfrm>
            <a:off x="10360768" y="2934663"/>
            <a:ext cx="250723" cy="26286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" name="Triángulo isósceles 93"/>
          <p:cNvSpPr/>
          <p:nvPr/>
        </p:nvSpPr>
        <p:spPr>
          <a:xfrm>
            <a:off x="10722099" y="2551502"/>
            <a:ext cx="250723" cy="26286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5" name="Triángulo isósceles 94"/>
          <p:cNvSpPr/>
          <p:nvPr/>
        </p:nvSpPr>
        <p:spPr>
          <a:xfrm>
            <a:off x="10722099" y="3281623"/>
            <a:ext cx="250723" cy="26286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8131302" y="3851892"/>
            <a:ext cx="309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/>
          <p:nvPr/>
        </p:nvCxnSpPr>
        <p:spPr>
          <a:xfrm flipH="1" flipV="1">
            <a:off x="8128846" y="1554686"/>
            <a:ext cx="0" cy="230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/>
              <p:cNvSpPr/>
              <p:nvPr/>
            </p:nvSpPr>
            <p:spPr>
              <a:xfrm>
                <a:off x="11184011" y="3566757"/>
                <a:ext cx="4655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4011" y="3566757"/>
                <a:ext cx="46557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ángulo 96"/>
              <p:cNvSpPr/>
              <p:nvPr/>
            </p:nvSpPr>
            <p:spPr>
              <a:xfrm>
                <a:off x="7729637" y="1392525"/>
                <a:ext cx="4655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7" name="Rectángulo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637" y="1392525"/>
                <a:ext cx="4655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Marcador de contenido 17"/>
          <p:cNvSpPr>
            <a:spLocks noGrp="1"/>
          </p:cNvSpPr>
          <p:nvPr>
            <p:ph idx="1"/>
          </p:nvPr>
        </p:nvSpPr>
        <p:spPr>
          <a:xfrm>
            <a:off x="1069848" y="1767446"/>
            <a:ext cx="5909505" cy="1197643"/>
          </a:xfrm>
        </p:spPr>
        <p:txBody>
          <a:bodyPr/>
          <a:lstStyle/>
          <a:p>
            <a:r>
              <a:rPr lang="es-CO" dirty="0" smtClean="0"/>
              <a:t>Imposibilidad de tratar casos no linealmente separables, </a:t>
            </a:r>
            <a:r>
              <a:rPr lang="es-CO" dirty="0" err="1" smtClean="0"/>
              <a:t>e.g</a:t>
            </a:r>
            <a:r>
              <a:rPr lang="es-CO" dirty="0" smtClean="0"/>
              <a:t>. XOR, </a:t>
            </a:r>
            <a:r>
              <a:rPr lang="es-CO" dirty="0" err="1" smtClean="0"/>
              <a:t>Minsky</a:t>
            </a:r>
            <a:r>
              <a:rPr lang="es-CO" dirty="0" smtClean="0"/>
              <a:t> et </a:t>
            </a:r>
            <a:r>
              <a:rPr lang="es-CO" dirty="0" err="1" smtClean="0"/>
              <a:t>Papert</a:t>
            </a:r>
            <a:r>
              <a:rPr lang="es-CO" dirty="0" smtClean="0"/>
              <a:t>, 1969</a:t>
            </a:r>
          </a:p>
          <a:p>
            <a:pPr marL="0" indent="0">
              <a:buNone/>
            </a:pPr>
            <a:r>
              <a:rPr lang="es-CO" dirty="0" smtClean="0">
                <a:sym typeface="Wingdings" panose="05000000000000000000" pitchFamily="2" charset="2"/>
              </a:rPr>
              <a:t> </a:t>
            </a:r>
            <a:r>
              <a:rPr lang="es-CO" b="1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Perceptrón</a:t>
            </a:r>
            <a:r>
              <a:rPr lang="es-CO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multicapa</a:t>
            </a:r>
            <a:endParaRPr lang="es-CO" b="1" dirty="0" smtClean="0">
              <a:solidFill>
                <a:schemeClr val="accent2"/>
              </a:solidFill>
            </a:endParaRPr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</p:txBody>
      </p:sp>
      <p:sp>
        <p:nvSpPr>
          <p:cNvPr id="99" name="Elipse 98"/>
          <p:cNvSpPr/>
          <p:nvPr/>
        </p:nvSpPr>
        <p:spPr>
          <a:xfrm>
            <a:off x="2576424" y="3944179"/>
            <a:ext cx="599089" cy="599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smtClean="0"/>
              <a:t>x1</a:t>
            </a:r>
            <a:endParaRPr lang="es-CO" dirty="0"/>
          </a:p>
        </p:txBody>
      </p:sp>
      <p:sp>
        <p:nvSpPr>
          <p:cNvPr id="100" name="Elipse 99"/>
          <p:cNvSpPr/>
          <p:nvPr/>
        </p:nvSpPr>
        <p:spPr>
          <a:xfrm>
            <a:off x="2576424" y="5187368"/>
            <a:ext cx="599089" cy="599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smtClean="0"/>
              <a:t>x2</a:t>
            </a:r>
            <a:endParaRPr lang="es-CO" dirty="0"/>
          </a:p>
        </p:txBody>
      </p:sp>
      <p:sp>
        <p:nvSpPr>
          <p:cNvPr id="101" name="Elipse 100"/>
          <p:cNvSpPr/>
          <p:nvPr/>
        </p:nvSpPr>
        <p:spPr>
          <a:xfrm>
            <a:off x="4293578" y="3944179"/>
            <a:ext cx="599089" cy="5990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/>
              <a:t>∑</a:t>
            </a:r>
          </a:p>
        </p:txBody>
      </p:sp>
      <p:cxnSp>
        <p:nvCxnSpPr>
          <p:cNvPr id="102" name="Conector recto de flecha 101"/>
          <p:cNvCxnSpPr>
            <a:stCxn id="99" idx="6"/>
            <a:endCxn id="101" idx="2"/>
          </p:cNvCxnSpPr>
          <p:nvPr/>
        </p:nvCxnSpPr>
        <p:spPr>
          <a:xfrm>
            <a:off x="3175513" y="4243724"/>
            <a:ext cx="1118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/>
          <p:cNvCxnSpPr>
            <a:stCxn id="100" idx="6"/>
            <a:endCxn id="101" idx="2"/>
          </p:cNvCxnSpPr>
          <p:nvPr/>
        </p:nvCxnSpPr>
        <p:spPr>
          <a:xfrm flipV="1">
            <a:off x="3175513" y="4243724"/>
            <a:ext cx="1118065" cy="124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/>
          <p:cNvCxnSpPr>
            <a:stCxn id="101" idx="6"/>
            <a:endCxn id="117" idx="2"/>
          </p:cNvCxnSpPr>
          <p:nvPr/>
        </p:nvCxnSpPr>
        <p:spPr>
          <a:xfrm>
            <a:off x="4892667" y="4243724"/>
            <a:ext cx="154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lipse 110"/>
          <p:cNvSpPr/>
          <p:nvPr/>
        </p:nvSpPr>
        <p:spPr>
          <a:xfrm>
            <a:off x="4308110" y="5190459"/>
            <a:ext cx="599089" cy="5990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/>
              <a:t>∑</a:t>
            </a:r>
          </a:p>
        </p:txBody>
      </p:sp>
      <p:cxnSp>
        <p:nvCxnSpPr>
          <p:cNvPr id="112" name="Conector recto de flecha 111"/>
          <p:cNvCxnSpPr>
            <a:stCxn id="100" idx="6"/>
            <a:endCxn id="111" idx="2"/>
          </p:cNvCxnSpPr>
          <p:nvPr/>
        </p:nvCxnSpPr>
        <p:spPr>
          <a:xfrm>
            <a:off x="3175513" y="5486913"/>
            <a:ext cx="1132597" cy="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>
            <a:stCxn id="99" idx="6"/>
            <a:endCxn id="79" idx="1"/>
          </p:cNvCxnSpPr>
          <p:nvPr/>
        </p:nvCxnSpPr>
        <p:spPr>
          <a:xfrm>
            <a:off x="3175513" y="4243724"/>
            <a:ext cx="1062751" cy="120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o 115"/>
          <p:cNvGrpSpPr/>
          <p:nvPr/>
        </p:nvGrpSpPr>
        <p:grpSpPr>
          <a:xfrm>
            <a:off x="5047344" y="3944179"/>
            <a:ext cx="599089" cy="599090"/>
            <a:chOff x="6931569" y="3457901"/>
            <a:chExt cx="599089" cy="599090"/>
          </a:xfrm>
        </p:grpSpPr>
        <p:sp>
          <p:nvSpPr>
            <p:cNvPr id="117" name="Elipse 116"/>
            <p:cNvSpPr/>
            <p:nvPr/>
          </p:nvSpPr>
          <p:spPr>
            <a:xfrm>
              <a:off x="6931569" y="3457901"/>
              <a:ext cx="599089" cy="59909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118" name="Conector recto 117"/>
            <p:cNvCxnSpPr/>
            <p:nvPr/>
          </p:nvCxnSpPr>
          <p:spPr>
            <a:xfrm flipV="1">
              <a:off x="7239518" y="3594551"/>
              <a:ext cx="0" cy="285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 flipH="1">
              <a:off x="7084662" y="3884264"/>
              <a:ext cx="152400" cy="2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 flipH="1">
              <a:off x="7237062" y="3594208"/>
              <a:ext cx="152400" cy="2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ángulo 120"/>
            <p:cNvSpPr/>
            <p:nvPr/>
          </p:nvSpPr>
          <p:spPr>
            <a:xfrm>
              <a:off x="7044118" y="3510583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100" dirty="0"/>
                <a:t>1</a:t>
              </a:r>
            </a:p>
          </p:txBody>
        </p:sp>
        <p:sp>
          <p:nvSpPr>
            <p:cNvPr id="122" name="Rectángulo 121"/>
            <p:cNvSpPr/>
            <p:nvPr/>
          </p:nvSpPr>
          <p:spPr>
            <a:xfrm>
              <a:off x="7196518" y="3692479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100" dirty="0" smtClean="0"/>
                <a:t>0</a:t>
              </a:r>
              <a:endParaRPr lang="es-CO" sz="1100" dirty="0"/>
            </a:p>
          </p:txBody>
        </p:sp>
      </p:grpSp>
      <p:cxnSp>
        <p:nvCxnSpPr>
          <p:cNvPr id="124" name="Conector recto de flecha 123"/>
          <p:cNvCxnSpPr>
            <a:stCxn id="111" idx="6"/>
            <a:endCxn id="126" idx="2"/>
          </p:cNvCxnSpPr>
          <p:nvPr/>
        </p:nvCxnSpPr>
        <p:spPr>
          <a:xfrm flipV="1">
            <a:off x="4907199" y="5480172"/>
            <a:ext cx="139918" cy="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upo 124"/>
          <p:cNvGrpSpPr/>
          <p:nvPr/>
        </p:nvGrpSpPr>
        <p:grpSpPr>
          <a:xfrm>
            <a:off x="5047117" y="5180627"/>
            <a:ext cx="599089" cy="599090"/>
            <a:chOff x="6931569" y="3457901"/>
            <a:chExt cx="599089" cy="599090"/>
          </a:xfrm>
        </p:grpSpPr>
        <p:sp>
          <p:nvSpPr>
            <p:cNvPr id="126" name="Elipse 125"/>
            <p:cNvSpPr/>
            <p:nvPr/>
          </p:nvSpPr>
          <p:spPr>
            <a:xfrm>
              <a:off x="6931569" y="3457901"/>
              <a:ext cx="599089" cy="59909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127" name="Conector recto 126"/>
            <p:cNvCxnSpPr/>
            <p:nvPr/>
          </p:nvCxnSpPr>
          <p:spPr>
            <a:xfrm flipV="1">
              <a:off x="7239518" y="3594551"/>
              <a:ext cx="0" cy="285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 flipH="1">
              <a:off x="7084662" y="3884264"/>
              <a:ext cx="152400" cy="2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 flipH="1">
              <a:off x="7237062" y="3594208"/>
              <a:ext cx="152400" cy="2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ángulo 129"/>
            <p:cNvSpPr/>
            <p:nvPr/>
          </p:nvSpPr>
          <p:spPr>
            <a:xfrm>
              <a:off x="7044118" y="3510583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100" dirty="0"/>
                <a:t>1</a:t>
              </a:r>
            </a:p>
          </p:txBody>
        </p:sp>
        <p:sp>
          <p:nvSpPr>
            <p:cNvPr id="131" name="Rectángulo 130"/>
            <p:cNvSpPr/>
            <p:nvPr/>
          </p:nvSpPr>
          <p:spPr>
            <a:xfrm>
              <a:off x="7196518" y="3692479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100" dirty="0" smtClean="0"/>
                <a:t>0</a:t>
              </a:r>
              <a:endParaRPr lang="es-CO" sz="1100" dirty="0"/>
            </a:p>
          </p:txBody>
        </p:sp>
      </p:grpSp>
      <p:sp>
        <p:nvSpPr>
          <p:cNvPr id="135" name="Elipse 134"/>
          <p:cNvSpPr/>
          <p:nvPr/>
        </p:nvSpPr>
        <p:spPr>
          <a:xfrm>
            <a:off x="6638563" y="4543269"/>
            <a:ext cx="599089" cy="5990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/>
              <a:t>∑</a:t>
            </a:r>
          </a:p>
        </p:txBody>
      </p:sp>
      <p:cxnSp>
        <p:nvCxnSpPr>
          <p:cNvPr id="136" name="Conector recto de flecha 135"/>
          <p:cNvCxnSpPr>
            <a:stCxn id="117" idx="6"/>
            <a:endCxn id="135" idx="2"/>
          </p:cNvCxnSpPr>
          <p:nvPr/>
        </p:nvCxnSpPr>
        <p:spPr>
          <a:xfrm>
            <a:off x="5646433" y="4243724"/>
            <a:ext cx="992130" cy="59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de flecha 138"/>
          <p:cNvCxnSpPr>
            <a:stCxn id="126" idx="6"/>
            <a:endCxn id="135" idx="2"/>
          </p:cNvCxnSpPr>
          <p:nvPr/>
        </p:nvCxnSpPr>
        <p:spPr>
          <a:xfrm flipV="1">
            <a:off x="5646206" y="4842814"/>
            <a:ext cx="992357" cy="63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Elipse 145"/>
          <p:cNvSpPr/>
          <p:nvPr/>
        </p:nvSpPr>
        <p:spPr>
          <a:xfrm>
            <a:off x="3289364" y="3168747"/>
            <a:ext cx="599089" cy="5990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cxnSp>
        <p:nvCxnSpPr>
          <p:cNvPr id="148" name="Conector recto de flecha 147"/>
          <p:cNvCxnSpPr>
            <a:stCxn id="146" idx="6"/>
            <a:endCxn id="111" idx="2"/>
          </p:cNvCxnSpPr>
          <p:nvPr/>
        </p:nvCxnSpPr>
        <p:spPr>
          <a:xfrm>
            <a:off x="3888453" y="3468292"/>
            <a:ext cx="419657" cy="202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Elipse 154"/>
          <p:cNvSpPr/>
          <p:nvPr/>
        </p:nvSpPr>
        <p:spPr>
          <a:xfrm>
            <a:off x="5836091" y="3168747"/>
            <a:ext cx="599089" cy="5990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cxnSp>
        <p:nvCxnSpPr>
          <p:cNvPr id="156" name="Conector recto de flecha 155"/>
          <p:cNvCxnSpPr>
            <a:stCxn id="155" idx="6"/>
            <a:endCxn id="135" idx="2"/>
          </p:cNvCxnSpPr>
          <p:nvPr/>
        </p:nvCxnSpPr>
        <p:spPr>
          <a:xfrm>
            <a:off x="6435180" y="3468292"/>
            <a:ext cx="203383" cy="137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de flecha 173"/>
          <p:cNvCxnSpPr>
            <a:stCxn id="146" idx="6"/>
            <a:endCxn id="101" idx="2"/>
          </p:cNvCxnSpPr>
          <p:nvPr/>
        </p:nvCxnSpPr>
        <p:spPr>
          <a:xfrm>
            <a:off x="3888453" y="3468292"/>
            <a:ext cx="405125" cy="77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upo 179"/>
          <p:cNvGrpSpPr/>
          <p:nvPr/>
        </p:nvGrpSpPr>
        <p:grpSpPr>
          <a:xfrm>
            <a:off x="7355135" y="4541822"/>
            <a:ext cx="599089" cy="599090"/>
            <a:chOff x="6931569" y="3457901"/>
            <a:chExt cx="599089" cy="599090"/>
          </a:xfrm>
        </p:grpSpPr>
        <p:sp>
          <p:nvSpPr>
            <p:cNvPr id="181" name="Elipse 180"/>
            <p:cNvSpPr/>
            <p:nvPr/>
          </p:nvSpPr>
          <p:spPr>
            <a:xfrm>
              <a:off x="6931569" y="3457901"/>
              <a:ext cx="599089" cy="59909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182" name="Conector recto 181"/>
            <p:cNvCxnSpPr/>
            <p:nvPr/>
          </p:nvCxnSpPr>
          <p:spPr>
            <a:xfrm flipV="1">
              <a:off x="7239518" y="3594551"/>
              <a:ext cx="0" cy="285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/>
            <p:cNvCxnSpPr/>
            <p:nvPr/>
          </p:nvCxnSpPr>
          <p:spPr>
            <a:xfrm flipH="1">
              <a:off x="7084662" y="3884264"/>
              <a:ext cx="152400" cy="2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/>
            <p:cNvCxnSpPr/>
            <p:nvPr/>
          </p:nvCxnSpPr>
          <p:spPr>
            <a:xfrm flipH="1">
              <a:off x="7237062" y="3594208"/>
              <a:ext cx="152400" cy="2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tángulo 184"/>
            <p:cNvSpPr/>
            <p:nvPr/>
          </p:nvSpPr>
          <p:spPr>
            <a:xfrm>
              <a:off x="7044118" y="3510583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100" dirty="0"/>
                <a:t>1</a:t>
              </a:r>
            </a:p>
          </p:txBody>
        </p:sp>
        <p:sp>
          <p:nvSpPr>
            <p:cNvPr id="186" name="Rectángulo 185"/>
            <p:cNvSpPr/>
            <p:nvPr/>
          </p:nvSpPr>
          <p:spPr>
            <a:xfrm>
              <a:off x="7196518" y="3692479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100" dirty="0" smtClean="0"/>
                <a:t>0</a:t>
              </a:r>
              <a:endParaRPr lang="es-CO" sz="1100" dirty="0"/>
            </a:p>
          </p:txBody>
        </p:sp>
      </p:grpSp>
      <p:cxnSp>
        <p:nvCxnSpPr>
          <p:cNvPr id="187" name="Conector recto de flecha 186"/>
          <p:cNvCxnSpPr>
            <a:stCxn id="181" idx="6"/>
          </p:cNvCxnSpPr>
          <p:nvPr/>
        </p:nvCxnSpPr>
        <p:spPr>
          <a:xfrm>
            <a:off x="7954224" y="4841367"/>
            <a:ext cx="973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de flecha 187"/>
          <p:cNvCxnSpPr>
            <a:stCxn id="135" idx="6"/>
            <a:endCxn id="181" idx="2"/>
          </p:cNvCxnSpPr>
          <p:nvPr/>
        </p:nvCxnSpPr>
        <p:spPr>
          <a:xfrm flipV="1">
            <a:off x="7237652" y="4841367"/>
            <a:ext cx="117483" cy="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uadroTexto 194"/>
          <p:cNvSpPr txBox="1"/>
          <p:nvPr/>
        </p:nvSpPr>
        <p:spPr>
          <a:xfrm>
            <a:off x="8665588" y="4498284"/>
            <a:ext cx="2869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La señal de salida es el resultado de 2 fases:</a:t>
            </a:r>
          </a:p>
          <a:p>
            <a:pPr algn="ctr"/>
            <a:r>
              <a:rPr lang="es-CO" dirty="0" smtClean="0"/>
              <a:t>La agregación lineal y </a:t>
            </a:r>
          </a:p>
          <a:p>
            <a:pPr algn="ctr"/>
            <a:r>
              <a:rPr lang="es-CO" dirty="0" smtClean="0"/>
              <a:t>la aplicación de la función de activación</a:t>
            </a:r>
            <a:endParaRPr lang="es-CO" dirty="0"/>
          </a:p>
        </p:txBody>
      </p:sp>
      <p:sp>
        <p:nvSpPr>
          <p:cNvPr id="196" name="Rectángulo 195"/>
          <p:cNvSpPr/>
          <p:nvPr/>
        </p:nvSpPr>
        <p:spPr>
          <a:xfrm>
            <a:off x="2428347" y="6011688"/>
            <a:ext cx="8981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 smtClean="0"/>
              <a:t>Capa de entrada </a:t>
            </a:r>
            <a:endParaRPr lang="es-CO" sz="1400" dirty="0"/>
          </a:p>
        </p:txBody>
      </p:sp>
      <p:sp>
        <p:nvSpPr>
          <p:cNvPr id="199" name="Rectángulo redondeado 198"/>
          <p:cNvSpPr/>
          <p:nvPr/>
        </p:nvSpPr>
        <p:spPr>
          <a:xfrm>
            <a:off x="2513877" y="3115631"/>
            <a:ext cx="715890" cy="29543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0" name="Rectángulo redondeado 199"/>
          <p:cNvSpPr/>
          <p:nvPr/>
        </p:nvSpPr>
        <p:spPr>
          <a:xfrm>
            <a:off x="3248044" y="3109893"/>
            <a:ext cx="2509191" cy="2954319"/>
          </a:xfrm>
          <a:prstGeom prst="roundRect">
            <a:avLst>
              <a:gd name="adj" fmla="val 5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1" name="Rectángulo 200"/>
          <p:cNvSpPr/>
          <p:nvPr/>
        </p:nvSpPr>
        <p:spPr>
          <a:xfrm>
            <a:off x="3824427" y="6105137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/>
              <a:t>Capa escondida </a:t>
            </a:r>
            <a:endParaRPr lang="es-CO" sz="1400" dirty="0"/>
          </a:p>
        </p:txBody>
      </p:sp>
      <p:sp>
        <p:nvSpPr>
          <p:cNvPr id="202" name="Rectángulo 201"/>
          <p:cNvSpPr/>
          <p:nvPr/>
        </p:nvSpPr>
        <p:spPr>
          <a:xfrm>
            <a:off x="6211003" y="6123519"/>
            <a:ext cx="1460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/>
              <a:t>Capa de salida </a:t>
            </a:r>
            <a:endParaRPr lang="es-CO" sz="1400" dirty="0"/>
          </a:p>
        </p:txBody>
      </p:sp>
      <p:sp>
        <p:nvSpPr>
          <p:cNvPr id="203" name="Rectángulo redondeado 202"/>
          <p:cNvSpPr/>
          <p:nvPr/>
        </p:nvSpPr>
        <p:spPr>
          <a:xfrm>
            <a:off x="5772777" y="3104155"/>
            <a:ext cx="2241044" cy="2954319"/>
          </a:xfrm>
          <a:prstGeom prst="roundRect">
            <a:avLst>
              <a:gd name="adj" fmla="val 5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4" name="Flecha derecha 203"/>
          <p:cNvSpPr/>
          <p:nvPr/>
        </p:nvSpPr>
        <p:spPr>
          <a:xfrm>
            <a:off x="3189229" y="2731333"/>
            <a:ext cx="4021962" cy="405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5" name="Rectángulo 204"/>
          <p:cNvSpPr/>
          <p:nvPr/>
        </p:nvSpPr>
        <p:spPr>
          <a:xfrm>
            <a:off x="4014768" y="2780434"/>
            <a:ext cx="27079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/>
              <a:t>Propagación de la información</a:t>
            </a:r>
            <a:endParaRPr lang="es-CO" sz="1400" dirty="0"/>
          </a:p>
        </p:txBody>
      </p:sp>
      <p:cxnSp>
        <p:nvCxnSpPr>
          <p:cNvPr id="207" name="Conector recto 206"/>
          <p:cNvCxnSpPr/>
          <p:nvPr/>
        </p:nvCxnSpPr>
        <p:spPr>
          <a:xfrm flipV="1">
            <a:off x="8327948" y="1392525"/>
            <a:ext cx="1833716" cy="1938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onector recto 207"/>
          <p:cNvCxnSpPr/>
          <p:nvPr/>
        </p:nvCxnSpPr>
        <p:spPr>
          <a:xfrm flipV="1">
            <a:off x="9384718" y="1887262"/>
            <a:ext cx="1833716" cy="1938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ángulo redondeado 77"/>
          <p:cNvSpPr/>
          <p:nvPr/>
        </p:nvSpPr>
        <p:spPr>
          <a:xfrm>
            <a:off x="4241859" y="3863557"/>
            <a:ext cx="1476000" cy="720000"/>
          </a:xfrm>
          <a:prstGeom prst="roundRect">
            <a:avLst/>
          </a:prstGeom>
          <a:solidFill>
            <a:srgbClr val="CCFFFF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9" name="Rectángulo redondeado 78"/>
          <p:cNvSpPr/>
          <p:nvPr/>
        </p:nvSpPr>
        <p:spPr>
          <a:xfrm>
            <a:off x="4238264" y="5088683"/>
            <a:ext cx="1476000" cy="720000"/>
          </a:xfrm>
          <a:prstGeom prst="roundRect">
            <a:avLst/>
          </a:prstGeom>
          <a:solidFill>
            <a:srgbClr val="CCFFFF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Rectángulo redondeado 97"/>
          <p:cNvSpPr/>
          <p:nvPr/>
        </p:nvSpPr>
        <p:spPr>
          <a:xfrm>
            <a:off x="6540156" y="4493972"/>
            <a:ext cx="1476000" cy="720000"/>
          </a:xfrm>
          <a:prstGeom prst="roundRect">
            <a:avLst/>
          </a:prstGeom>
          <a:solidFill>
            <a:srgbClr val="CCFFFF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46" y="6276611"/>
            <a:ext cx="1869747" cy="581389"/>
          </a:xfrm>
          <a:prstGeom prst="rect">
            <a:avLst/>
          </a:prstGeom>
        </p:spPr>
      </p:pic>
      <p:sp>
        <p:nvSpPr>
          <p:cNvPr id="106" name="Marcador de contenido 2"/>
          <p:cNvSpPr txBox="1">
            <a:spLocks/>
          </p:cNvSpPr>
          <p:nvPr/>
        </p:nvSpPr>
        <p:spPr>
          <a:xfrm>
            <a:off x="0" y="6020515"/>
            <a:ext cx="1879042" cy="29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Javier Diaz Cely, PhD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80525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11" grpId="0" animBg="1"/>
      <p:bldP spid="135" grpId="0" animBg="1"/>
      <p:bldP spid="146" grpId="0" animBg="1"/>
      <p:bldP spid="155" grpId="0" animBg="1"/>
      <p:bldP spid="195" grpId="0"/>
      <p:bldP spid="196" grpId="0"/>
      <p:bldP spid="199" grpId="0" animBg="1"/>
      <p:bldP spid="200" grpId="0" animBg="1"/>
      <p:bldP spid="201" grpId="0"/>
      <p:bldP spid="202" grpId="0"/>
      <p:bldP spid="203" grpId="0" animBg="1"/>
      <p:bldP spid="204" grpId="0" animBg="1"/>
      <p:bldP spid="205" grpId="0"/>
      <p:bldP spid="78" grpId="0" animBg="1"/>
      <p:bldP spid="79" grpId="0" animBg="1"/>
      <p:bldP spid="9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2180893" y="2175640"/>
            <a:ext cx="599089" cy="599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smtClean="0"/>
              <a:t>x1</a:t>
            </a:r>
            <a:endParaRPr lang="es-CO" dirty="0"/>
          </a:p>
        </p:txBody>
      </p:sp>
      <p:sp>
        <p:nvSpPr>
          <p:cNvPr id="11" name="Elipse 10"/>
          <p:cNvSpPr/>
          <p:nvPr/>
        </p:nvSpPr>
        <p:spPr>
          <a:xfrm>
            <a:off x="2180893" y="2966543"/>
            <a:ext cx="599089" cy="599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smtClean="0"/>
              <a:t>x2</a:t>
            </a:r>
            <a:endParaRPr lang="es-CO" dirty="0"/>
          </a:p>
        </p:txBody>
      </p:sp>
      <p:sp>
        <p:nvSpPr>
          <p:cNvPr id="12" name="Elipse 11"/>
          <p:cNvSpPr/>
          <p:nvPr/>
        </p:nvSpPr>
        <p:spPr>
          <a:xfrm>
            <a:off x="2180893" y="3757446"/>
            <a:ext cx="599089" cy="599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>
                <a:solidFill>
                  <a:schemeClr val="lt1"/>
                </a:solidFill>
              </a:rPr>
              <a:t>x3</a:t>
            </a:r>
          </a:p>
        </p:txBody>
      </p:sp>
      <p:sp>
        <p:nvSpPr>
          <p:cNvPr id="14" name="Elipse 13"/>
          <p:cNvSpPr/>
          <p:nvPr/>
        </p:nvSpPr>
        <p:spPr>
          <a:xfrm>
            <a:off x="2180893" y="4955631"/>
            <a:ext cx="599089" cy="599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err="1">
                <a:solidFill>
                  <a:schemeClr val="lt1"/>
                </a:solidFill>
              </a:rPr>
              <a:t>xn</a:t>
            </a:r>
            <a:endParaRPr lang="es-CO" dirty="0">
              <a:solidFill>
                <a:schemeClr val="lt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5155320" y="3457901"/>
            <a:ext cx="599089" cy="5990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/>
              <a:t>∑</a:t>
            </a:r>
          </a:p>
        </p:txBody>
      </p:sp>
      <p:sp>
        <p:nvSpPr>
          <p:cNvPr id="8" name="Rectángulo 7"/>
          <p:cNvSpPr/>
          <p:nvPr/>
        </p:nvSpPr>
        <p:spPr>
          <a:xfrm rot="5400000">
            <a:off x="2324785" y="4534481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… </a:t>
            </a:r>
            <a:endParaRPr lang="es-CO" dirty="0"/>
          </a:p>
        </p:txBody>
      </p:sp>
      <p:cxnSp>
        <p:nvCxnSpPr>
          <p:cNvPr id="17" name="Conector recto de flecha 16"/>
          <p:cNvCxnSpPr>
            <a:stCxn id="6" idx="6"/>
            <a:endCxn id="15" idx="2"/>
          </p:cNvCxnSpPr>
          <p:nvPr/>
        </p:nvCxnSpPr>
        <p:spPr>
          <a:xfrm>
            <a:off x="2779982" y="2475185"/>
            <a:ext cx="2375338" cy="1282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11" idx="6"/>
            <a:endCxn id="15" idx="2"/>
          </p:cNvCxnSpPr>
          <p:nvPr/>
        </p:nvCxnSpPr>
        <p:spPr>
          <a:xfrm>
            <a:off x="2779982" y="3266088"/>
            <a:ext cx="2375338" cy="49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12" idx="6"/>
            <a:endCxn id="15" idx="2"/>
          </p:cNvCxnSpPr>
          <p:nvPr/>
        </p:nvCxnSpPr>
        <p:spPr>
          <a:xfrm flipV="1">
            <a:off x="2779982" y="3757446"/>
            <a:ext cx="2375338" cy="29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4" idx="6"/>
            <a:endCxn id="15" idx="2"/>
          </p:cNvCxnSpPr>
          <p:nvPr/>
        </p:nvCxnSpPr>
        <p:spPr>
          <a:xfrm flipV="1">
            <a:off x="2779982" y="3757446"/>
            <a:ext cx="2375338" cy="149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5" idx="6"/>
            <a:endCxn id="24" idx="2"/>
          </p:cNvCxnSpPr>
          <p:nvPr/>
        </p:nvCxnSpPr>
        <p:spPr>
          <a:xfrm>
            <a:off x="5754409" y="3757446"/>
            <a:ext cx="1177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6931569" y="3457901"/>
            <a:ext cx="599089" cy="59909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CO" dirty="0"/>
          </a:p>
        </p:txBody>
      </p:sp>
      <p:cxnSp>
        <p:nvCxnSpPr>
          <p:cNvPr id="34" name="Conector recto de flecha 33"/>
          <p:cNvCxnSpPr/>
          <p:nvPr/>
        </p:nvCxnSpPr>
        <p:spPr>
          <a:xfrm>
            <a:off x="7530657" y="3796430"/>
            <a:ext cx="15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9121996" y="3468011"/>
            <a:ext cx="1567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Señal de salida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ángulo 37"/>
              <p:cNvSpPr/>
              <p:nvPr/>
            </p:nvSpPr>
            <p:spPr>
              <a:xfrm>
                <a:off x="5945953" y="3421845"/>
                <a:ext cx="7026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C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8" name="Rectángu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953" y="3421845"/>
                <a:ext cx="7026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/>
              <p:cNvSpPr/>
              <p:nvPr/>
            </p:nvSpPr>
            <p:spPr>
              <a:xfrm>
                <a:off x="3316658" y="2549178"/>
                <a:ext cx="506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9" name="Rectá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658" y="2549178"/>
                <a:ext cx="5066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/>
              <p:cNvSpPr/>
              <p:nvPr/>
            </p:nvSpPr>
            <p:spPr>
              <a:xfrm>
                <a:off x="3316658" y="3052513"/>
                <a:ext cx="511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0" name="Rectángulo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658" y="3052513"/>
                <a:ext cx="511935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ángulo 40"/>
              <p:cNvSpPr/>
              <p:nvPr/>
            </p:nvSpPr>
            <p:spPr>
              <a:xfrm>
                <a:off x="3316658" y="3584757"/>
                <a:ext cx="511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1" name="Rectángulo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658" y="3584757"/>
                <a:ext cx="5119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Elipse 42"/>
          <p:cNvSpPr/>
          <p:nvPr/>
        </p:nvSpPr>
        <p:spPr>
          <a:xfrm>
            <a:off x="3967651" y="1887862"/>
            <a:ext cx="599089" cy="5990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cxnSp>
        <p:nvCxnSpPr>
          <p:cNvPr id="45" name="Conector recto de flecha 44"/>
          <p:cNvCxnSpPr>
            <a:stCxn id="43" idx="4"/>
            <a:endCxn id="15" idx="2"/>
          </p:cNvCxnSpPr>
          <p:nvPr/>
        </p:nvCxnSpPr>
        <p:spPr>
          <a:xfrm>
            <a:off x="4267196" y="2486952"/>
            <a:ext cx="888124" cy="127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/>
              <p:cNvSpPr/>
              <p:nvPr/>
            </p:nvSpPr>
            <p:spPr>
              <a:xfrm>
                <a:off x="4421638" y="2590064"/>
                <a:ext cx="372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6" name="Rectá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638" y="2590064"/>
                <a:ext cx="3724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ángulo 46"/>
              <p:cNvSpPr/>
              <p:nvPr/>
            </p:nvSpPr>
            <p:spPr>
              <a:xfrm>
                <a:off x="3316658" y="4363683"/>
                <a:ext cx="519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7" name="Rectá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658" y="4363683"/>
                <a:ext cx="51905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upo 69"/>
          <p:cNvGrpSpPr/>
          <p:nvPr/>
        </p:nvGrpSpPr>
        <p:grpSpPr>
          <a:xfrm>
            <a:off x="5025370" y="4589135"/>
            <a:ext cx="578941" cy="1754326"/>
            <a:chOff x="4319224" y="5002926"/>
            <a:chExt cx="578941" cy="1754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4319224" y="5002926"/>
                  <a:ext cx="578941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s-CO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  <a:p>
                  <a:endParaRPr lang="es-CO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  <a:p>
                  <a:endParaRPr lang="es-CO" dirty="0"/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9224" y="5002926"/>
                  <a:ext cx="578941" cy="175432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ector recto 53"/>
            <p:cNvCxnSpPr/>
            <p:nvPr/>
          </p:nvCxnSpPr>
          <p:spPr>
            <a:xfrm>
              <a:off x="4428000" y="5002926"/>
              <a:ext cx="0" cy="14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4428000" y="5004000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4428000" y="6480000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4788000" y="5004000"/>
              <a:ext cx="0" cy="14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4680000" y="5004000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4680000" y="6480000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ángulo 60"/>
            <p:cNvSpPr/>
            <p:nvPr/>
          </p:nvSpPr>
          <p:spPr>
            <a:xfrm rot="5400000">
              <a:off x="4429334" y="5874221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 smtClean="0"/>
                <a:t>… </a:t>
              </a:r>
              <a:endParaRPr lang="es-CO" dirty="0"/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5997575" y="4589135"/>
            <a:ext cx="578941" cy="1754326"/>
            <a:chOff x="6190070" y="4997670"/>
            <a:chExt cx="578941" cy="1754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6190070" y="4997670"/>
                  <a:ext cx="578941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dirty="0" smtClean="0"/>
                    <a:t>  1</a:t>
                  </a:r>
                  <a:endParaRPr lang="es-CO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  <a:p>
                  <a:endParaRPr lang="es-CO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  <a:p>
                  <a:endParaRPr lang="es-CO" dirty="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070" y="4997670"/>
                  <a:ext cx="578941" cy="1754326"/>
                </a:xfrm>
                <a:prstGeom prst="rect">
                  <a:avLst/>
                </a:prstGeom>
                <a:blipFill>
                  <a:blip r:embed="rId11"/>
                  <a:stretch>
                    <a:fillRect t="-208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Conector recto 62"/>
            <p:cNvCxnSpPr/>
            <p:nvPr/>
          </p:nvCxnSpPr>
          <p:spPr>
            <a:xfrm>
              <a:off x="6298846" y="4997670"/>
              <a:ext cx="0" cy="14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6298846" y="4998744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6298846" y="6474744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6658846" y="4998744"/>
              <a:ext cx="0" cy="14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6550846" y="4998744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6550846" y="6474744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ángulo 68"/>
            <p:cNvSpPr/>
            <p:nvPr/>
          </p:nvSpPr>
          <p:spPr>
            <a:xfrm rot="5400000">
              <a:off x="6300180" y="5868965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 smtClean="0"/>
                <a:t>… </a:t>
              </a:r>
              <a:endParaRPr lang="es-CO" dirty="0"/>
            </a:p>
          </p:txBody>
        </p:sp>
      </p:grpSp>
      <p:sp>
        <p:nvSpPr>
          <p:cNvPr id="72" name="CuadroTexto 71"/>
          <p:cNvSpPr txBox="1"/>
          <p:nvPr/>
        </p:nvSpPr>
        <p:spPr>
          <a:xfrm>
            <a:off x="5483714" y="4362430"/>
            <a:ext cx="4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</a:t>
            </a:r>
            <a:endParaRPr lang="es-CO" dirty="0"/>
          </a:p>
        </p:txBody>
      </p:sp>
      <p:sp>
        <p:nvSpPr>
          <p:cNvPr id="73" name="CuadroTexto 72"/>
          <p:cNvSpPr txBox="1"/>
          <p:nvPr/>
        </p:nvSpPr>
        <p:spPr>
          <a:xfrm>
            <a:off x="5648381" y="5099095"/>
            <a:ext cx="4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ángulo 73"/>
              <p:cNvSpPr/>
              <p:nvPr/>
            </p:nvSpPr>
            <p:spPr>
              <a:xfrm>
                <a:off x="6602005" y="5051584"/>
                <a:ext cx="93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C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4" name="Rectángulo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005" y="5051584"/>
                <a:ext cx="9398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ángulo redondeado 74"/>
          <p:cNvSpPr/>
          <p:nvPr/>
        </p:nvSpPr>
        <p:spPr>
          <a:xfrm>
            <a:off x="4893049" y="4414433"/>
            <a:ext cx="2816289" cy="181294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Flecha derecha 75"/>
          <p:cNvSpPr/>
          <p:nvPr/>
        </p:nvSpPr>
        <p:spPr>
          <a:xfrm rot="16200000">
            <a:off x="6059293" y="4025530"/>
            <a:ext cx="468776" cy="299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Flecha abajo 3"/>
          <p:cNvSpPr/>
          <p:nvPr/>
        </p:nvSpPr>
        <p:spPr>
          <a:xfrm>
            <a:off x="7087112" y="3088074"/>
            <a:ext cx="288000" cy="36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7062378" y="3565633"/>
            <a:ext cx="314633" cy="32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5954864" y="2329122"/>
            <a:ext cx="2552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 smtClean="0"/>
              <a:t>Función de activación:  identidad</a:t>
            </a:r>
            <a:endParaRPr lang="es-CO" dirty="0"/>
          </a:p>
        </p:txBody>
      </p:sp>
      <p:sp>
        <p:nvSpPr>
          <p:cNvPr id="53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CO" dirty="0" smtClean="0"/>
              <a:t>Regresión lineal</a:t>
            </a:r>
            <a:endParaRPr lang="es-CO" dirty="0"/>
          </a:p>
        </p:txBody>
      </p:sp>
      <p:pic>
        <p:nvPicPr>
          <p:cNvPr id="55" name="Imagen 5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07719" y="1455062"/>
            <a:ext cx="1695432" cy="1695432"/>
          </a:xfrm>
          <a:prstGeom prst="rect">
            <a:avLst/>
          </a:prstGeom>
        </p:spPr>
      </p:pic>
      <p:sp>
        <p:nvSpPr>
          <p:cNvPr id="2" name="Rectángulo redondeado 1"/>
          <p:cNvSpPr/>
          <p:nvPr/>
        </p:nvSpPr>
        <p:spPr>
          <a:xfrm>
            <a:off x="4794111" y="3052513"/>
            <a:ext cx="3104413" cy="1304023"/>
          </a:xfrm>
          <a:prstGeom prst="roundRect">
            <a:avLst/>
          </a:prstGeom>
          <a:solidFill>
            <a:srgbClr val="CCFFFF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CuadroTexto 76"/>
          <p:cNvSpPr txBox="1"/>
          <p:nvPr/>
        </p:nvSpPr>
        <p:spPr>
          <a:xfrm>
            <a:off x="4622815" y="2720343"/>
            <a:ext cx="156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rgbClr val="00B0F0"/>
                </a:solidFill>
              </a:rPr>
              <a:t>Neurona</a:t>
            </a:r>
            <a:endParaRPr lang="es-CO" dirty="0">
              <a:solidFill>
                <a:srgbClr val="00B0F0"/>
              </a:solidFill>
            </a:endParaRPr>
          </a:p>
        </p:txBody>
      </p:sp>
      <p:pic>
        <p:nvPicPr>
          <p:cNvPr id="78" name="Imagen 7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346" y="6276611"/>
            <a:ext cx="1869747" cy="581389"/>
          </a:xfrm>
          <a:prstGeom prst="rect">
            <a:avLst/>
          </a:prstGeom>
        </p:spPr>
      </p:pic>
      <p:sp>
        <p:nvSpPr>
          <p:cNvPr id="79" name="Marcador de contenido 2"/>
          <p:cNvSpPr txBox="1">
            <a:spLocks/>
          </p:cNvSpPr>
          <p:nvPr/>
        </p:nvSpPr>
        <p:spPr>
          <a:xfrm>
            <a:off x="0" y="6020515"/>
            <a:ext cx="1879042" cy="29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Javier Diaz Cely, PhD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220669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5" grpId="0"/>
      <p:bldP spid="4" grpId="0" animBg="1"/>
      <p:bldP spid="51" grpId="0"/>
      <p:bldP spid="2" grpId="0" animBg="1"/>
      <p:bldP spid="7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Regresión logística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2180893" y="2175640"/>
            <a:ext cx="599089" cy="599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smtClean="0"/>
              <a:t>x1</a:t>
            </a:r>
            <a:endParaRPr lang="es-CO" dirty="0"/>
          </a:p>
        </p:txBody>
      </p:sp>
      <p:sp>
        <p:nvSpPr>
          <p:cNvPr id="11" name="Elipse 10"/>
          <p:cNvSpPr/>
          <p:nvPr/>
        </p:nvSpPr>
        <p:spPr>
          <a:xfrm>
            <a:off x="2180893" y="2966543"/>
            <a:ext cx="599089" cy="599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smtClean="0"/>
              <a:t>x2</a:t>
            </a:r>
            <a:endParaRPr lang="es-CO" dirty="0"/>
          </a:p>
        </p:txBody>
      </p:sp>
      <p:sp>
        <p:nvSpPr>
          <p:cNvPr id="12" name="Elipse 11"/>
          <p:cNvSpPr/>
          <p:nvPr/>
        </p:nvSpPr>
        <p:spPr>
          <a:xfrm>
            <a:off x="2180893" y="3757446"/>
            <a:ext cx="599089" cy="599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>
                <a:solidFill>
                  <a:schemeClr val="lt1"/>
                </a:solidFill>
              </a:rPr>
              <a:t>x3</a:t>
            </a:r>
          </a:p>
        </p:txBody>
      </p:sp>
      <p:sp>
        <p:nvSpPr>
          <p:cNvPr id="14" name="Elipse 13"/>
          <p:cNvSpPr/>
          <p:nvPr/>
        </p:nvSpPr>
        <p:spPr>
          <a:xfrm>
            <a:off x="2180893" y="4955631"/>
            <a:ext cx="599089" cy="599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err="1">
                <a:solidFill>
                  <a:schemeClr val="lt1"/>
                </a:solidFill>
              </a:rPr>
              <a:t>xn</a:t>
            </a:r>
            <a:endParaRPr lang="es-CO" dirty="0">
              <a:solidFill>
                <a:schemeClr val="lt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5155320" y="3457901"/>
            <a:ext cx="599089" cy="5990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/>
              <a:t>∑</a:t>
            </a:r>
          </a:p>
        </p:txBody>
      </p:sp>
      <p:sp>
        <p:nvSpPr>
          <p:cNvPr id="8" name="Rectángulo 7"/>
          <p:cNvSpPr/>
          <p:nvPr/>
        </p:nvSpPr>
        <p:spPr>
          <a:xfrm rot="5400000">
            <a:off x="2324785" y="4534481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… </a:t>
            </a:r>
            <a:endParaRPr lang="es-CO" dirty="0"/>
          </a:p>
        </p:txBody>
      </p:sp>
      <p:cxnSp>
        <p:nvCxnSpPr>
          <p:cNvPr id="17" name="Conector recto de flecha 16"/>
          <p:cNvCxnSpPr>
            <a:stCxn id="6" idx="6"/>
            <a:endCxn id="15" idx="2"/>
          </p:cNvCxnSpPr>
          <p:nvPr/>
        </p:nvCxnSpPr>
        <p:spPr>
          <a:xfrm>
            <a:off x="2779982" y="2475185"/>
            <a:ext cx="2375338" cy="1282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11" idx="6"/>
            <a:endCxn id="15" idx="2"/>
          </p:cNvCxnSpPr>
          <p:nvPr/>
        </p:nvCxnSpPr>
        <p:spPr>
          <a:xfrm>
            <a:off x="2779982" y="3266088"/>
            <a:ext cx="2375338" cy="49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12" idx="6"/>
            <a:endCxn id="15" idx="2"/>
          </p:cNvCxnSpPr>
          <p:nvPr/>
        </p:nvCxnSpPr>
        <p:spPr>
          <a:xfrm flipV="1">
            <a:off x="2779982" y="3757446"/>
            <a:ext cx="2375338" cy="29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4" idx="6"/>
            <a:endCxn id="15" idx="2"/>
          </p:cNvCxnSpPr>
          <p:nvPr/>
        </p:nvCxnSpPr>
        <p:spPr>
          <a:xfrm flipV="1">
            <a:off x="2779982" y="3757446"/>
            <a:ext cx="2375338" cy="149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5" idx="6"/>
            <a:endCxn id="24" idx="2"/>
          </p:cNvCxnSpPr>
          <p:nvPr/>
        </p:nvCxnSpPr>
        <p:spPr>
          <a:xfrm>
            <a:off x="5754409" y="3757446"/>
            <a:ext cx="1177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/>
          <p:cNvGrpSpPr/>
          <p:nvPr/>
        </p:nvGrpSpPr>
        <p:grpSpPr>
          <a:xfrm>
            <a:off x="6931569" y="3457901"/>
            <a:ext cx="599089" cy="599090"/>
            <a:chOff x="6931569" y="3457901"/>
            <a:chExt cx="599089" cy="599090"/>
          </a:xfrm>
        </p:grpSpPr>
        <p:sp>
          <p:nvSpPr>
            <p:cNvPr id="24" name="Elipse 23"/>
            <p:cNvSpPr/>
            <p:nvPr/>
          </p:nvSpPr>
          <p:spPr>
            <a:xfrm>
              <a:off x="6931569" y="3457901"/>
              <a:ext cx="599089" cy="59909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29" name="Conector curvado 28"/>
            <p:cNvCxnSpPr/>
            <p:nvPr/>
          </p:nvCxnSpPr>
          <p:spPr>
            <a:xfrm flipV="1">
              <a:off x="7123113" y="3577053"/>
              <a:ext cx="216000" cy="324000"/>
            </a:xfrm>
            <a:prstGeom prst="curvedConnector3">
              <a:avLst>
                <a:gd name="adj1" fmla="val 54615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Conector recto de flecha 33"/>
          <p:cNvCxnSpPr/>
          <p:nvPr/>
        </p:nvCxnSpPr>
        <p:spPr>
          <a:xfrm>
            <a:off x="7530657" y="3796430"/>
            <a:ext cx="15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9121996" y="3468011"/>
            <a:ext cx="1567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Señal de salida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/>
              <p:cNvSpPr/>
              <p:nvPr/>
            </p:nvSpPr>
            <p:spPr>
              <a:xfrm>
                <a:off x="3316658" y="2549178"/>
                <a:ext cx="506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9" name="Rectá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658" y="2549178"/>
                <a:ext cx="5066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/>
              <p:cNvSpPr/>
              <p:nvPr/>
            </p:nvSpPr>
            <p:spPr>
              <a:xfrm>
                <a:off x="3316658" y="3052513"/>
                <a:ext cx="511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0" name="Rectángulo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658" y="3052513"/>
                <a:ext cx="511935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ángulo 40"/>
              <p:cNvSpPr/>
              <p:nvPr/>
            </p:nvSpPr>
            <p:spPr>
              <a:xfrm>
                <a:off x="3316658" y="3584757"/>
                <a:ext cx="511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1" name="Rectángulo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658" y="3584757"/>
                <a:ext cx="5119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Elipse 42"/>
          <p:cNvSpPr/>
          <p:nvPr/>
        </p:nvSpPr>
        <p:spPr>
          <a:xfrm>
            <a:off x="3967651" y="1887862"/>
            <a:ext cx="599089" cy="5990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cxnSp>
        <p:nvCxnSpPr>
          <p:cNvPr id="45" name="Conector recto de flecha 44"/>
          <p:cNvCxnSpPr>
            <a:stCxn id="43" idx="4"/>
            <a:endCxn id="15" idx="2"/>
          </p:cNvCxnSpPr>
          <p:nvPr/>
        </p:nvCxnSpPr>
        <p:spPr>
          <a:xfrm>
            <a:off x="4267196" y="2486952"/>
            <a:ext cx="888124" cy="127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/>
              <p:cNvSpPr/>
              <p:nvPr/>
            </p:nvSpPr>
            <p:spPr>
              <a:xfrm>
                <a:off x="4421638" y="2590064"/>
                <a:ext cx="372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6" name="Rectá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638" y="2590064"/>
                <a:ext cx="3724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ángulo 46"/>
              <p:cNvSpPr/>
              <p:nvPr/>
            </p:nvSpPr>
            <p:spPr>
              <a:xfrm>
                <a:off x="3316658" y="4363683"/>
                <a:ext cx="519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7" name="Rectá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658" y="4363683"/>
                <a:ext cx="5190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Flecha derecha 75"/>
          <p:cNvSpPr/>
          <p:nvPr/>
        </p:nvSpPr>
        <p:spPr>
          <a:xfrm rot="16200000">
            <a:off x="6059293" y="4025530"/>
            <a:ext cx="468776" cy="299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5891257" y="1753269"/>
                <a:ext cx="284881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CO" dirty="0" smtClean="0"/>
                  <a:t>Función de activación: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 smtClean="0"/>
                  <a:t>=</a:t>
                </a:r>
                <a:r>
                  <a:rPr lang="es-CO" dirty="0" err="1" smtClean="0"/>
                  <a:t>Sigmoide</a:t>
                </a:r>
                <a:endParaRPr lang="es-CO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257" y="1753269"/>
                <a:ext cx="2848817" cy="646331"/>
              </a:xfrm>
              <a:prstGeom prst="rect">
                <a:avLst/>
              </a:prstGeom>
              <a:blipFill>
                <a:blip r:embed="rId8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echa abajo 3"/>
          <p:cNvSpPr/>
          <p:nvPr/>
        </p:nvSpPr>
        <p:spPr>
          <a:xfrm>
            <a:off x="7087112" y="3088074"/>
            <a:ext cx="288000" cy="36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ángulo 54"/>
              <p:cNvSpPr/>
              <p:nvPr/>
            </p:nvSpPr>
            <p:spPr>
              <a:xfrm>
                <a:off x="6637361" y="2371656"/>
                <a:ext cx="1255537" cy="645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5" name="Rectángulo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361" y="2371656"/>
                <a:ext cx="1255537" cy="6459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2" name="Imagen 1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29828" y="1609217"/>
            <a:ext cx="1660166" cy="1580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ángulo 76"/>
              <p:cNvSpPr/>
              <p:nvPr/>
            </p:nvSpPr>
            <p:spPr>
              <a:xfrm>
                <a:off x="5945953" y="3421845"/>
                <a:ext cx="7026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C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7" name="Rectángulo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953" y="3421845"/>
                <a:ext cx="70262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upo 77"/>
          <p:cNvGrpSpPr/>
          <p:nvPr/>
        </p:nvGrpSpPr>
        <p:grpSpPr>
          <a:xfrm>
            <a:off x="5025370" y="4589135"/>
            <a:ext cx="578941" cy="1754326"/>
            <a:chOff x="4319224" y="5002926"/>
            <a:chExt cx="578941" cy="1754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4319224" y="5002926"/>
                  <a:ext cx="578941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s-CO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  <a:p>
                  <a:endParaRPr lang="es-CO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  <a:p>
                  <a:endParaRPr lang="es-CO" dirty="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9224" y="5002926"/>
                  <a:ext cx="578941" cy="175432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Conector recto 79"/>
            <p:cNvCxnSpPr/>
            <p:nvPr/>
          </p:nvCxnSpPr>
          <p:spPr>
            <a:xfrm>
              <a:off x="4428000" y="5002926"/>
              <a:ext cx="0" cy="14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4428000" y="5004000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4428000" y="6480000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4788000" y="5004000"/>
              <a:ext cx="0" cy="14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4680000" y="5004000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4680000" y="6480000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ángulo 85"/>
            <p:cNvSpPr/>
            <p:nvPr/>
          </p:nvSpPr>
          <p:spPr>
            <a:xfrm rot="5400000">
              <a:off x="4429334" y="5874221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 smtClean="0"/>
                <a:t>… </a:t>
              </a:r>
              <a:endParaRPr lang="es-CO" dirty="0"/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5997575" y="4589135"/>
            <a:ext cx="578941" cy="1754326"/>
            <a:chOff x="6190070" y="4997670"/>
            <a:chExt cx="578941" cy="1754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CuadroTexto 87"/>
                <p:cNvSpPr txBox="1"/>
                <p:nvPr/>
              </p:nvSpPr>
              <p:spPr>
                <a:xfrm>
                  <a:off x="6190070" y="4997670"/>
                  <a:ext cx="578941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dirty="0" smtClean="0"/>
                    <a:t>  1</a:t>
                  </a:r>
                  <a:endParaRPr lang="es-CO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  <a:p>
                  <a:endParaRPr lang="es-CO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  <a:p>
                  <a:endParaRPr lang="es-CO" dirty="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070" y="4997670"/>
                  <a:ext cx="578941" cy="1754326"/>
                </a:xfrm>
                <a:prstGeom prst="rect">
                  <a:avLst/>
                </a:prstGeom>
                <a:blipFill>
                  <a:blip r:embed="rId13"/>
                  <a:stretch>
                    <a:fillRect t="-208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Conector recto 88"/>
            <p:cNvCxnSpPr/>
            <p:nvPr/>
          </p:nvCxnSpPr>
          <p:spPr>
            <a:xfrm>
              <a:off x="6298846" y="4997670"/>
              <a:ext cx="0" cy="14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6298846" y="4998744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6298846" y="6474744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6658846" y="4998744"/>
              <a:ext cx="0" cy="14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6550846" y="4998744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6550846" y="6474744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ángulo 94"/>
            <p:cNvSpPr/>
            <p:nvPr/>
          </p:nvSpPr>
          <p:spPr>
            <a:xfrm rot="5400000">
              <a:off x="6300180" y="5868965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 smtClean="0"/>
                <a:t>… </a:t>
              </a:r>
              <a:endParaRPr lang="es-CO" dirty="0"/>
            </a:p>
          </p:txBody>
        </p:sp>
      </p:grpSp>
      <p:sp>
        <p:nvSpPr>
          <p:cNvPr id="96" name="CuadroTexto 95"/>
          <p:cNvSpPr txBox="1"/>
          <p:nvPr/>
        </p:nvSpPr>
        <p:spPr>
          <a:xfrm>
            <a:off x="5483714" y="4362430"/>
            <a:ext cx="4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</a:t>
            </a:r>
            <a:endParaRPr lang="es-CO" dirty="0"/>
          </a:p>
        </p:txBody>
      </p:sp>
      <p:sp>
        <p:nvSpPr>
          <p:cNvPr id="97" name="CuadroTexto 96"/>
          <p:cNvSpPr txBox="1"/>
          <p:nvPr/>
        </p:nvSpPr>
        <p:spPr>
          <a:xfrm>
            <a:off x="5648381" y="5099095"/>
            <a:ext cx="4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ángulo 97"/>
              <p:cNvSpPr/>
              <p:nvPr/>
            </p:nvSpPr>
            <p:spPr>
              <a:xfrm>
                <a:off x="6602005" y="5051584"/>
                <a:ext cx="93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C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8" name="Rectángulo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005" y="5051584"/>
                <a:ext cx="93987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ángulo redondeado 98"/>
          <p:cNvSpPr/>
          <p:nvPr/>
        </p:nvSpPr>
        <p:spPr>
          <a:xfrm>
            <a:off x="4893049" y="4414433"/>
            <a:ext cx="2816289" cy="181294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54" name="Grupo 53"/>
          <p:cNvGrpSpPr/>
          <p:nvPr/>
        </p:nvGrpSpPr>
        <p:grpSpPr>
          <a:xfrm>
            <a:off x="4622815" y="2720343"/>
            <a:ext cx="3275709" cy="1636193"/>
            <a:chOff x="4622815" y="2720343"/>
            <a:chExt cx="3275709" cy="1636193"/>
          </a:xfrm>
        </p:grpSpPr>
        <p:sp>
          <p:nvSpPr>
            <p:cNvPr id="56" name="Rectángulo redondeado 55"/>
            <p:cNvSpPr/>
            <p:nvPr/>
          </p:nvSpPr>
          <p:spPr>
            <a:xfrm>
              <a:off x="4794111" y="3052513"/>
              <a:ext cx="3104413" cy="1304023"/>
            </a:xfrm>
            <a:prstGeom prst="roundRect">
              <a:avLst/>
            </a:prstGeom>
            <a:solidFill>
              <a:srgbClr val="CCFFFF">
                <a:alpha val="25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4622815" y="2720343"/>
              <a:ext cx="1567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 smtClean="0">
                  <a:solidFill>
                    <a:srgbClr val="00B0F0"/>
                  </a:solidFill>
                </a:rPr>
                <a:t>Neurona</a:t>
              </a:r>
              <a:endParaRPr lang="es-CO" dirty="0">
                <a:solidFill>
                  <a:srgbClr val="00B0F0"/>
                </a:solidFill>
              </a:endParaRPr>
            </a:p>
          </p:txBody>
        </p:sp>
      </p:grpSp>
      <p:pic>
        <p:nvPicPr>
          <p:cNvPr id="58" name="Imagen 5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346" y="6276611"/>
            <a:ext cx="1869747" cy="581389"/>
          </a:xfrm>
          <a:prstGeom prst="rect">
            <a:avLst/>
          </a:prstGeom>
        </p:spPr>
      </p:pic>
      <p:sp>
        <p:nvSpPr>
          <p:cNvPr id="59" name="Marcador de contenido 2"/>
          <p:cNvSpPr txBox="1">
            <a:spLocks/>
          </p:cNvSpPr>
          <p:nvPr/>
        </p:nvSpPr>
        <p:spPr>
          <a:xfrm>
            <a:off x="0" y="6020515"/>
            <a:ext cx="1879042" cy="29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Javier Diaz Cely, PhD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18778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/>
      <p:bldP spid="4" grpId="0" animBg="1"/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Softmax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09284" y="2033751"/>
            <a:ext cx="599089" cy="599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smtClean="0"/>
              <a:t>x1</a:t>
            </a:r>
            <a:endParaRPr lang="es-CO" dirty="0"/>
          </a:p>
        </p:txBody>
      </p:sp>
      <p:sp>
        <p:nvSpPr>
          <p:cNvPr id="11" name="Elipse 10"/>
          <p:cNvSpPr/>
          <p:nvPr/>
        </p:nvSpPr>
        <p:spPr>
          <a:xfrm>
            <a:off x="809284" y="2824654"/>
            <a:ext cx="599089" cy="599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smtClean="0"/>
              <a:t>x2</a:t>
            </a:r>
            <a:endParaRPr lang="es-CO" dirty="0"/>
          </a:p>
        </p:txBody>
      </p:sp>
      <p:sp>
        <p:nvSpPr>
          <p:cNvPr id="12" name="Elipse 11"/>
          <p:cNvSpPr/>
          <p:nvPr/>
        </p:nvSpPr>
        <p:spPr>
          <a:xfrm>
            <a:off x="809284" y="3615557"/>
            <a:ext cx="599089" cy="599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>
                <a:solidFill>
                  <a:schemeClr val="lt1"/>
                </a:solidFill>
              </a:rPr>
              <a:t>x3</a:t>
            </a:r>
          </a:p>
        </p:txBody>
      </p:sp>
      <p:sp>
        <p:nvSpPr>
          <p:cNvPr id="14" name="Elipse 13"/>
          <p:cNvSpPr/>
          <p:nvPr/>
        </p:nvSpPr>
        <p:spPr>
          <a:xfrm>
            <a:off x="809284" y="4813742"/>
            <a:ext cx="599089" cy="599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err="1">
                <a:solidFill>
                  <a:schemeClr val="lt1"/>
                </a:solidFill>
              </a:rPr>
              <a:t>xn</a:t>
            </a:r>
            <a:endParaRPr lang="es-CO" dirty="0">
              <a:solidFill>
                <a:schemeClr val="lt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783711" y="2559259"/>
            <a:ext cx="599089" cy="5990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/>
              <a:t>∑</a:t>
            </a:r>
          </a:p>
        </p:txBody>
      </p:sp>
      <p:sp>
        <p:nvSpPr>
          <p:cNvPr id="8" name="Rectángulo 7"/>
          <p:cNvSpPr/>
          <p:nvPr/>
        </p:nvSpPr>
        <p:spPr>
          <a:xfrm rot="5400000">
            <a:off x="953176" y="4392592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… </a:t>
            </a:r>
            <a:endParaRPr lang="es-CO" dirty="0"/>
          </a:p>
        </p:txBody>
      </p:sp>
      <p:cxnSp>
        <p:nvCxnSpPr>
          <p:cNvPr id="17" name="Conector recto de flecha 16"/>
          <p:cNvCxnSpPr>
            <a:stCxn id="6" idx="6"/>
            <a:endCxn id="15" idx="2"/>
          </p:cNvCxnSpPr>
          <p:nvPr/>
        </p:nvCxnSpPr>
        <p:spPr>
          <a:xfrm>
            <a:off x="1408373" y="2333296"/>
            <a:ext cx="2375338" cy="5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11" idx="6"/>
            <a:endCxn id="15" idx="2"/>
          </p:cNvCxnSpPr>
          <p:nvPr/>
        </p:nvCxnSpPr>
        <p:spPr>
          <a:xfrm flipV="1">
            <a:off x="1408373" y="2858804"/>
            <a:ext cx="2375338" cy="26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12" idx="6"/>
            <a:endCxn id="15" idx="2"/>
          </p:cNvCxnSpPr>
          <p:nvPr/>
        </p:nvCxnSpPr>
        <p:spPr>
          <a:xfrm flipV="1">
            <a:off x="1408373" y="2858804"/>
            <a:ext cx="2375338" cy="105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4" idx="6"/>
            <a:endCxn id="15" idx="2"/>
          </p:cNvCxnSpPr>
          <p:nvPr/>
        </p:nvCxnSpPr>
        <p:spPr>
          <a:xfrm flipV="1">
            <a:off x="1408373" y="2858804"/>
            <a:ext cx="2375338" cy="225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5" idx="6"/>
            <a:endCxn id="24" idx="2"/>
          </p:cNvCxnSpPr>
          <p:nvPr/>
        </p:nvCxnSpPr>
        <p:spPr>
          <a:xfrm>
            <a:off x="4382800" y="2858804"/>
            <a:ext cx="1177160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/>
          <p:cNvGrpSpPr/>
          <p:nvPr/>
        </p:nvGrpSpPr>
        <p:grpSpPr>
          <a:xfrm>
            <a:off x="5559960" y="2559262"/>
            <a:ext cx="599089" cy="599090"/>
            <a:chOff x="6931569" y="3473667"/>
            <a:chExt cx="599089" cy="599090"/>
          </a:xfrm>
        </p:grpSpPr>
        <p:sp>
          <p:nvSpPr>
            <p:cNvPr id="24" name="Elipse 23"/>
            <p:cNvSpPr/>
            <p:nvPr/>
          </p:nvSpPr>
          <p:spPr>
            <a:xfrm>
              <a:off x="6931569" y="3473667"/>
              <a:ext cx="599089" cy="59909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29" name="Conector curvado 28"/>
            <p:cNvCxnSpPr/>
            <p:nvPr/>
          </p:nvCxnSpPr>
          <p:spPr>
            <a:xfrm flipV="1">
              <a:off x="7123113" y="3577053"/>
              <a:ext cx="216000" cy="324000"/>
            </a:xfrm>
            <a:prstGeom prst="curvedConnector3">
              <a:avLst>
                <a:gd name="adj1" fmla="val 54615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Conector recto de flecha 33"/>
          <p:cNvCxnSpPr>
            <a:stCxn id="24" idx="6"/>
          </p:cNvCxnSpPr>
          <p:nvPr/>
        </p:nvCxnSpPr>
        <p:spPr>
          <a:xfrm flipV="1">
            <a:off x="6159049" y="2850491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ángulo 37"/>
              <p:cNvSpPr/>
              <p:nvPr/>
            </p:nvSpPr>
            <p:spPr>
              <a:xfrm>
                <a:off x="4480947" y="2521004"/>
                <a:ext cx="834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𝜣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C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8" name="Rectángu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947" y="2521004"/>
                <a:ext cx="8340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/>
          <p:cNvSpPr/>
          <p:nvPr/>
        </p:nvSpPr>
        <p:spPr>
          <a:xfrm>
            <a:off x="4465103" y="599065"/>
            <a:ext cx="2848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 smtClean="0"/>
              <a:t>Softmax</a:t>
            </a:r>
            <a:endParaRPr lang="es-CO" dirty="0"/>
          </a:p>
        </p:txBody>
      </p:sp>
      <p:sp>
        <p:nvSpPr>
          <p:cNvPr id="4" name="Flecha abajo 3"/>
          <p:cNvSpPr/>
          <p:nvPr/>
        </p:nvSpPr>
        <p:spPr>
          <a:xfrm>
            <a:off x="5715503" y="1700699"/>
            <a:ext cx="288000" cy="36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ángulo 54"/>
              <p:cNvSpPr/>
              <p:nvPr/>
            </p:nvSpPr>
            <p:spPr>
              <a:xfrm>
                <a:off x="5265752" y="984281"/>
                <a:ext cx="1197828" cy="831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𝜣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l-G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𝜣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5" name="Rectángulo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752" y="984281"/>
                <a:ext cx="1197828" cy="8315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3778374" y="3482270"/>
            <a:ext cx="599089" cy="5990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/>
              <a:t>∑</a:t>
            </a:r>
          </a:p>
        </p:txBody>
      </p:sp>
      <p:sp>
        <p:nvSpPr>
          <p:cNvPr id="78" name="Elipse 77"/>
          <p:cNvSpPr/>
          <p:nvPr/>
        </p:nvSpPr>
        <p:spPr>
          <a:xfrm>
            <a:off x="3778374" y="4333082"/>
            <a:ext cx="599089" cy="5990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/>
              <a:t>∑</a:t>
            </a:r>
          </a:p>
        </p:txBody>
      </p:sp>
      <p:cxnSp>
        <p:nvCxnSpPr>
          <p:cNvPr id="79" name="Conector recto de flecha 78"/>
          <p:cNvCxnSpPr>
            <a:stCxn id="6" idx="6"/>
            <a:endCxn id="77" idx="2"/>
          </p:cNvCxnSpPr>
          <p:nvPr/>
        </p:nvCxnSpPr>
        <p:spPr>
          <a:xfrm>
            <a:off x="1408373" y="2333296"/>
            <a:ext cx="2370001" cy="144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>
            <a:stCxn id="11" idx="6"/>
            <a:endCxn id="77" idx="2"/>
          </p:cNvCxnSpPr>
          <p:nvPr/>
        </p:nvCxnSpPr>
        <p:spPr>
          <a:xfrm>
            <a:off x="1408373" y="3124199"/>
            <a:ext cx="2370001" cy="65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>
            <a:stCxn id="6" idx="6"/>
            <a:endCxn id="78" idx="2"/>
          </p:cNvCxnSpPr>
          <p:nvPr/>
        </p:nvCxnSpPr>
        <p:spPr>
          <a:xfrm>
            <a:off x="1408373" y="2333296"/>
            <a:ext cx="2370001" cy="229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11" idx="6"/>
            <a:endCxn id="78" idx="2"/>
          </p:cNvCxnSpPr>
          <p:nvPr/>
        </p:nvCxnSpPr>
        <p:spPr>
          <a:xfrm>
            <a:off x="1408373" y="3124199"/>
            <a:ext cx="2370001" cy="150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stCxn id="12" idx="6"/>
            <a:endCxn id="77" idx="2"/>
          </p:cNvCxnSpPr>
          <p:nvPr/>
        </p:nvCxnSpPr>
        <p:spPr>
          <a:xfrm flipV="1">
            <a:off x="1408373" y="3781815"/>
            <a:ext cx="2370001" cy="13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>
            <a:stCxn id="12" idx="6"/>
            <a:endCxn id="78" idx="2"/>
          </p:cNvCxnSpPr>
          <p:nvPr/>
        </p:nvCxnSpPr>
        <p:spPr>
          <a:xfrm>
            <a:off x="1408373" y="3915102"/>
            <a:ext cx="2370001" cy="71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14" idx="6"/>
            <a:endCxn id="77" idx="2"/>
          </p:cNvCxnSpPr>
          <p:nvPr/>
        </p:nvCxnSpPr>
        <p:spPr>
          <a:xfrm flipV="1">
            <a:off x="1408373" y="3781815"/>
            <a:ext cx="2370001" cy="133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>
            <a:stCxn id="14" idx="6"/>
            <a:endCxn id="78" idx="2"/>
          </p:cNvCxnSpPr>
          <p:nvPr/>
        </p:nvCxnSpPr>
        <p:spPr>
          <a:xfrm flipV="1">
            <a:off x="1408373" y="4632627"/>
            <a:ext cx="2370001" cy="48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/>
          <p:cNvCxnSpPr>
            <a:stCxn id="77" idx="6"/>
            <a:endCxn id="89" idx="2"/>
          </p:cNvCxnSpPr>
          <p:nvPr/>
        </p:nvCxnSpPr>
        <p:spPr>
          <a:xfrm>
            <a:off x="4377463" y="3781815"/>
            <a:ext cx="1194337" cy="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o 87"/>
          <p:cNvGrpSpPr/>
          <p:nvPr/>
        </p:nvGrpSpPr>
        <p:grpSpPr>
          <a:xfrm>
            <a:off x="5571800" y="3483720"/>
            <a:ext cx="599089" cy="599090"/>
            <a:chOff x="6931569" y="3473667"/>
            <a:chExt cx="599089" cy="599090"/>
          </a:xfrm>
        </p:grpSpPr>
        <p:sp>
          <p:nvSpPr>
            <p:cNvPr id="89" name="Elipse 88"/>
            <p:cNvSpPr/>
            <p:nvPr/>
          </p:nvSpPr>
          <p:spPr>
            <a:xfrm>
              <a:off x="6931569" y="3473667"/>
              <a:ext cx="599089" cy="59909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90" name="Conector curvado 89"/>
            <p:cNvCxnSpPr/>
            <p:nvPr/>
          </p:nvCxnSpPr>
          <p:spPr>
            <a:xfrm flipV="1">
              <a:off x="7123113" y="3577053"/>
              <a:ext cx="216000" cy="324000"/>
            </a:xfrm>
            <a:prstGeom prst="curvedConnector3">
              <a:avLst>
                <a:gd name="adj1" fmla="val 54615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Conector recto de flecha 90"/>
          <p:cNvCxnSpPr>
            <a:stCxn id="89" idx="6"/>
          </p:cNvCxnSpPr>
          <p:nvPr/>
        </p:nvCxnSpPr>
        <p:spPr>
          <a:xfrm flipV="1">
            <a:off x="6170889" y="3774949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ángulo 91"/>
              <p:cNvSpPr/>
              <p:nvPr/>
            </p:nvSpPr>
            <p:spPr>
              <a:xfrm>
                <a:off x="4492787" y="3429696"/>
                <a:ext cx="8308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𝜣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C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2" name="Rectángulo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787" y="3429696"/>
                <a:ext cx="8308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ector recto de flecha 92"/>
          <p:cNvCxnSpPr>
            <a:stCxn id="78" idx="6"/>
            <a:endCxn id="95" idx="2"/>
          </p:cNvCxnSpPr>
          <p:nvPr/>
        </p:nvCxnSpPr>
        <p:spPr>
          <a:xfrm>
            <a:off x="4377463" y="4632627"/>
            <a:ext cx="1225329" cy="2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upo 93"/>
          <p:cNvGrpSpPr/>
          <p:nvPr/>
        </p:nvGrpSpPr>
        <p:grpSpPr>
          <a:xfrm>
            <a:off x="5602792" y="4335947"/>
            <a:ext cx="599089" cy="599090"/>
            <a:chOff x="6931569" y="3473667"/>
            <a:chExt cx="599089" cy="599090"/>
          </a:xfrm>
        </p:grpSpPr>
        <p:sp>
          <p:nvSpPr>
            <p:cNvPr id="95" name="Elipse 94"/>
            <p:cNvSpPr/>
            <p:nvPr/>
          </p:nvSpPr>
          <p:spPr>
            <a:xfrm>
              <a:off x="6931569" y="3473667"/>
              <a:ext cx="599089" cy="59909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96" name="Conector curvado 95"/>
            <p:cNvCxnSpPr/>
            <p:nvPr/>
          </p:nvCxnSpPr>
          <p:spPr>
            <a:xfrm flipV="1">
              <a:off x="7123113" y="3577053"/>
              <a:ext cx="216000" cy="324000"/>
            </a:xfrm>
            <a:prstGeom prst="curvedConnector3">
              <a:avLst>
                <a:gd name="adj1" fmla="val 54615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Conector recto de flecha 96"/>
          <p:cNvCxnSpPr>
            <a:stCxn id="95" idx="6"/>
          </p:cNvCxnSpPr>
          <p:nvPr/>
        </p:nvCxnSpPr>
        <p:spPr>
          <a:xfrm flipV="1">
            <a:off x="6201881" y="4627176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ángulo 97"/>
              <p:cNvSpPr/>
              <p:nvPr/>
            </p:nvSpPr>
            <p:spPr>
              <a:xfrm>
                <a:off x="4523779" y="4266157"/>
                <a:ext cx="8084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𝜣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C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8" name="Rectángulo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779" y="4266157"/>
                <a:ext cx="8084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ángulo 51"/>
              <p:cNvSpPr/>
              <p:nvPr/>
            </p:nvSpPr>
            <p:spPr>
              <a:xfrm>
                <a:off x="7222207" y="2648607"/>
                <a:ext cx="7360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52" name="Rectángulo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207" y="2648607"/>
                <a:ext cx="736099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ángulo 52"/>
              <p:cNvSpPr/>
              <p:nvPr/>
            </p:nvSpPr>
            <p:spPr>
              <a:xfrm>
                <a:off x="7222207" y="3559647"/>
                <a:ext cx="7328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CO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3" name="Rectá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207" y="3559647"/>
                <a:ext cx="732893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ángulo 98"/>
              <p:cNvSpPr/>
              <p:nvPr/>
            </p:nvSpPr>
            <p:spPr>
              <a:xfrm>
                <a:off x="7222207" y="4432433"/>
                <a:ext cx="7104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s-CO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9" name="Rectángulo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207" y="4432433"/>
                <a:ext cx="710451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18214" y="2512215"/>
            <a:ext cx="2850775" cy="2601072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46" y="6276611"/>
            <a:ext cx="1869747" cy="581389"/>
          </a:xfrm>
          <a:prstGeom prst="rect">
            <a:avLst/>
          </a:prstGeom>
        </p:spPr>
      </p:pic>
      <p:sp>
        <p:nvSpPr>
          <p:cNvPr id="49" name="Marcador de contenido 2"/>
          <p:cNvSpPr txBox="1">
            <a:spLocks/>
          </p:cNvSpPr>
          <p:nvPr/>
        </p:nvSpPr>
        <p:spPr>
          <a:xfrm>
            <a:off x="0" y="6020515"/>
            <a:ext cx="1879042" cy="29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Javier Diaz Cely, PhD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65861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5" grpId="0"/>
      <p:bldP spid="52" grpId="0"/>
      <p:bldP spid="53" grpId="0"/>
      <p:bldP spid="9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Descenso de gradiente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40537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 smtClean="0">
                <a:solidFill>
                  <a:srgbClr val="C00000"/>
                </a:solidFill>
              </a:rPr>
              <a:t>Descenso de gradiente</a:t>
            </a:r>
          </a:p>
          <a:p>
            <a:endParaRPr lang="es-CO" dirty="0"/>
          </a:p>
          <a:p>
            <a:pPr lvl="1"/>
            <a:endParaRPr lang="es-CO" dirty="0" smtClean="0"/>
          </a:p>
          <a:p>
            <a:endParaRPr lang="es-CO" dirty="0"/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95" y="2595633"/>
            <a:ext cx="3755461" cy="2682472"/>
          </a:xfrm>
          <a:prstGeom prst="rect">
            <a:avLst/>
          </a:prstGeom>
        </p:spPr>
      </p:pic>
      <p:cxnSp>
        <p:nvCxnSpPr>
          <p:cNvPr id="26" name="Conector recto de flecha 25"/>
          <p:cNvCxnSpPr/>
          <p:nvPr/>
        </p:nvCxnSpPr>
        <p:spPr>
          <a:xfrm>
            <a:off x="743580" y="4936662"/>
            <a:ext cx="340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 flipV="1">
            <a:off x="763676" y="2724350"/>
            <a:ext cx="0" cy="221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Y 27"/>
          <p:cNvSpPr/>
          <p:nvPr/>
        </p:nvSpPr>
        <p:spPr>
          <a:xfrm>
            <a:off x="1185708" y="3539942"/>
            <a:ext cx="72000" cy="72000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Y 28"/>
          <p:cNvSpPr/>
          <p:nvPr/>
        </p:nvSpPr>
        <p:spPr>
          <a:xfrm>
            <a:off x="1388350" y="3903355"/>
            <a:ext cx="72000" cy="72000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Y 29"/>
          <p:cNvSpPr/>
          <p:nvPr/>
        </p:nvSpPr>
        <p:spPr>
          <a:xfrm>
            <a:off x="2352989" y="4697174"/>
            <a:ext cx="72000" cy="72000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Y 30"/>
          <p:cNvSpPr/>
          <p:nvPr/>
        </p:nvSpPr>
        <p:spPr>
          <a:xfrm>
            <a:off x="2192217" y="4687121"/>
            <a:ext cx="72000" cy="72000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Y 31"/>
          <p:cNvSpPr/>
          <p:nvPr/>
        </p:nvSpPr>
        <p:spPr>
          <a:xfrm>
            <a:off x="2071637" y="4646932"/>
            <a:ext cx="72000" cy="72000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Y 32"/>
          <p:cNvSpPr/>
          <p:nvPr/>
        </p:nvSpPr>
        <p:spPr>
          <a:xfrm>
            <a:off x="1910862" y="4536398"/>
            <a:ext cx="72000" cy="72000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Y 33"/>
          <p:cNvSpPr/>
          <p:nvPr/>
        </p:nvSpPr>
        <p:spPr>
          <a:xfrm>
            <a:off x="1750089" y="4405771"/>
            <a:ext cx="72000" cy="72000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Y 34"/>
          <p:cNvSpPr/>
          <p:nvPr/>
        </p:nvSpPr>
        <p:spPr>
          <a:xfrm>
            <a:off x="1579265" y="4194752"/>
            <a:ext cx="72000" cy="72000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Y 35"/>
          <p:cNvSpPr/>
          <p:nvPr/>
        </p:nvSpPr>
        <p:spPr>
          <a:xfrm>
            <a:off x="2280978" y="4695500"/>
            <a:ext cx="72000" cy="72000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1216348" y="3580630"/>
            <a:ext cx="144000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1418989" y="3933993"/>
            <a:ext cx="16200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>
            <a:off x="1611581" y="4217017"/>
            <a:ext cx="17280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>
            <a:off x="1793784" y="4447645"/>
            <a:ext cx="14400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>
            <a:off x="1957880" y="4599170"/>
            <a:ext cx="108000" cy="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2120328" y="4681234"/>
            <a:ext cx="72000" cy="3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31" idx="2"/>
            <a:endCxn id="36" idx="5"/>
          </p:cNvCxnSpPr>
          <p:nvPr/>
        </p:nvCxnSpPr>
        <p:spPr>
          <a:xfrm>
            <a:off x="2192217" y="4723121"/>
            <a:ext cx="150217" cy="3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630" y="2405074"/>
            <a:ext cx="3392552" cy="2675111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7755910" y="2425083"/>
            <a:ext cx="3711318" cy="2956544"/>
            <a:chOff x="7755910" y="2425083"/>
            <a:chExt cx="3711318" cy="2956544"/>
          </a:xfrm>
        </p:grpSpPr>
        <p:grpSp>
          <p:nvGrpSpPr>
            <p:cNvPr id="5" name="Grupo 4"/>
            <p:cNvGrpSpPr/>
            <p:nvPr/>
          </p:nvGrpSpPr>
          <p:grpSpPr>
            <a:xfrm>
              <a:off x="7755910" y="2425083"/>
              <a:ext cx="3711318" cy="2956544"/>
              <a:chOff x="6468908" y="2452580"/>
              <a:chExt cx="3711318" cy="29565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ángulo 23"/>
                  <p:cNvSpPr/>
                  <p:nvPr/>
                </p:nvSpPr>
                <p:spPr>
                  <a:xfrm>
                    <a:off x="9708815" y="5039792"/>
                    <a:ext cx="47141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CO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s-CO" dirty="0"/>
                  </a:p>
                </p:txBody>
              </p:sp>
            </mc:Choice>
            <mc:Fallback xmlns="">
              <p:sp>
                <p:nvSpPr>
                  <p:cNvPr id="24" name="Rectángulo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8815" y="5039792"/>
                    <a:ext cx="47141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ángulo 37"/>
                  <p:cNvSpPr/>
                  <p:nvPr/>
                </p:nvSpPr>
                <p:spPr>
                  <a:xfrm>
                    <a:off x="6468908" y="2452580"/>
                    <a:ext cx="46608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CO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CO" dirty="0"/>
                  </a:p>
                </p:txBody>
              </p:sp>
            </mc:Choice>
            <mc:Fallback xmlns="">
              <p:sp>
                <p:nvSpPr>
                  <p:cNvPr id="38" name="Rectángulo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68908" y="2452580"/>
                    <a:ext cx="46608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00286" y="2425083"/>
              <a:ext cx="3228975" cy="2628900"/>
            </a:xfrm>
            <a:prstGeom prst="rect">
              <a:avLst/>
            </a:prstGeom>
          </p:spPr>
        </p:pic>
      </p:grpSp>
      <p:pic>
        <p:nvPicPr>
          <p:cNvPr id="37" name="Imagen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46" y="6276611"/>
            <a:ext cx="1869747" cy="581389"/>
          </a:xfrm>
          <a:prstGeom prst="rect">
            <a:avLst/>
          </a:prstGeom>
        </p:spPr>
      </p:pic>
      <p:sp>
        <p:nvSpPr>
          <p:cNvPr id="40" name="Marcador de contenido 2"/>
          <p:cNvSpPr txBox="1">
            <a:spLocks/>
          </p:cNvSpPr>
          <p:nvPr/>
        </p:nvSpPr>
        <p:spPr>
          <a:xfrm>
            <a:off x="0" y="6020515"/>
            <a:ext cx="1879042" cy="29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Javier Diaz Cely, PhD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6821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1" y="432387"/>
            <a:ext cx="3257394" cy="1354266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439" y="1916307"/>
            <a:ext cx="4020585" cy="241773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Descenso de gradiente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9848" y="2194560"/>
                <a:ext cx="4989308" cy="39776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CO" b="1" dirty="0" smtClean="0"/>
                  <a:t>Ejemplo</a:t>
                </a:r>
                <a:r>
                  <a:rPr lang="es-CO" dirty="0" smtClean="0"/>
                  <a:t>: tenemos los datos siguientes.</a:t>
                </a:r>
              </a:p>
              <a:p>
                <a:pPr lvl="1"/>
                <a:r>
                  <a:rPr lang="es-CO" dirty="0" smtClean="0"/>
                  <a:t>¿Cuáles son los 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O" dirty="0" smtClean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dirty="0" smtClean="0"/>
                  <a:t>?</a:t>
                </a:r>
              </a:p>
              <a:p>
                <a:pPr lvl="1"/>
                <a:endParaRPr lang="es-CO" dirty="0"/>
              </a:p>
              <a:p>
                <a:pPr lvl="1"/>
                <a:endParaRPr lang="es-CO" dirty="0" smtClean="0"/>
              </a:p>
              <a:p>
                <a:pPr lvl="1"/>
                <a:endParaRPr lang="es-CO" dirty="0"/>
              </a:p>
              <a:p>
                <a:pPr lvl="1"/>
                <a:endParaRPr lang="es-CO" dirty="0" smtClean="0"/>
              </a:p>
              <a:p>
                <a:pPr lvl="1"/>
                <a:endParaRPr lang="es-CO" dirty="0"/>
              </a:p>
              <a:p>
                <a:pPr lvl="1"/>
                <a:endParaRPr lang="es-CO" dirty="0" smtClean="0"/>
              </a:p>
              <a:p>
                <a:pPr marL="274320" lvl="1" indent="0">
                  <a:buNone/>
                </a:pPr>
                <a:endParaRPr lang="es-CO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CO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CO" dirty="0" smtClean="0"/>
              </a:p>
              <a:p>
                <a:pPr lvl="1"/>
                <a:r>
                  <a:rPr lang="es-CO" dirty="0"/>
                  <a:t>Partiendo del hecho de que sabemos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CO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CO" dirty="0"/>
                  <a:t>, evaluemos la función de costo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dirty="0"/>
                  <a:t>, haciendo variar su valor entre {0, 0.5, 1, 1.5, 2</a:t>
                </a:r>
                <a:r>
                  <a:rPr lang="es-CO" dirty="0" smtClean="0"/>
                  <a:t>}</a:t>
                </a:r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9848" y="2194560"/>
                <a:ext cx="4989308" cy="3977640"/>
              </a:xfrm>
              <a:blipFill>
                <a:blip r:embed="rId4"/>
                <a:stretch>
                  <a:fillRect l="-611" t="-2297" r="-733" b="-107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1803730" y="2693817"/>
          <a:ext cx="3451557" cy="2229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3" name="Grupo 22"/>
          <p:cNvGrpSpPr/>
          <p:nvPr/>
        </p:nvGrpSpPr>
        <p:grpSpPr>
          <a:xfrm>
            <a:off x="7737231" y="3149173"/>
            <a:ext cx="2466860" cy="720113"/>
            <a:chOff x="7737231" y="3170689"/>
            <a:chExt cx="2466860" cy="720113"/>
          </a:xfrm>
        </p:grpSpPr>
        <p:sp>
          <p:nvSpPr>
            <p:cNvPr id="19" name="Elipse 18"/>
            <p:cNvSpPr/>
            <p:nvPr/>
          </p:nvSpPr>
          <p:spPr>
            <a:xfrm>
              <a:off x="7737231" y="3818802"/>
              <a:ext cx="70338" cy="72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Elipse 19"/>
            <p:cNvSpPr/>
            <p:nvPr/>
          </p:nvSpPr>
          <p:spPr>
            <a:xfrm>
              <a:off x="8532725" y="3599412"/>
              <a:ext cx="70338" cy="72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Elipse 20"/>
            <p:cNvSpPr/>
            <p:nvPr/>
          </p:nvSpPr>
          <p:spPr>
            <a:xfrm>
              <a:off x="9328217" y="3390076"/>
              <a:ext cx="70338" cy="72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" name="Elipse 21"/>
            <p:cNvSpPr/>
            <p:nvPr/>
          </p:nvSpPr>
          <p:spPr>
            <a:xfrm>
              <a:off x="10133753" y="3170689"/>
              <a:ext cx="70338" cy="72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cxnSp>
        <p:nvCxnSpPr>
          <p:cNvPr id="25" name="Conector recto 24"/>
          <p:cNvCxnSpPr/>
          <p:nvPr/>
        </p:nvCxnSpPr>
        <p:spPr>
          <a:xfrm>
            <a:off x="7767628" y="3838646"/>
            <a:ext cx="237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n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4689" y="429726"/>
            <a:ext cx="3257394" cy="1354266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0000" y="4176000"/>
            <a:ext cx="3762375" cy="2486025"/>
          </a:xfrm>
          <a:prstGeom prst="rect">
            <a:avLst/>
          </a:prstGeom>
        </p:spPr>
      </p:pic>
      <p:sp>
        <p:nvSpPr>
          <p:cNvPr id="39" name="Elipse 38"/>
          <p:cNvSpPr/>
          <p:nvPr/>
        </p:nvSpPr>
        <p:spPr>
          <a:xfrm>
            <a:off x="8209502" y="4788000"/>
            <a:ext cx="70338" cy="720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9712" y="430894"/>
            <a:ext cx="3257394" cy="1354266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40000" y="432000"/>
            <a:ext cx="3257394" cy="1354266"/>
          </a:xfrm>
          <a:prstGeom prst="rect">
            <a:avLst/>
          </a:prstGeom>
        </p:spPr>
      </p:pic>
      <p:cxnSp>
        <p:nvCxnSpPr>
          <p:cNvPr id="45" name="Conector recto 44"/>
          <p:cNvCxnSpPr/>
          <p:nvPr/>
        </p:nvCxnSpPr>
        <p:spPr>
          <a:xfrm flipV="1">
            <a:off x="7767628" y="3495994"/>
            <a:ext cx="2401294" cy="337292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/>
          <p:cNvSpPr/>
          <p:nvPr/>
        </p:nvSpPr>
        <p:spPr>
          <a:xfrm>
            <a:off x="8830758" y="5796000"/>
            <a:ext cx="70338" cy="720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9" name="Imagen 4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0000" y="432000"/>
            <a:ext cx="3257394" cy="1354266"/>
          </a:xfrm>
          <a:prstGeom prst="rect">
            <a:avLst/>
          </a:prstGeom>
        </p:spPr>
      </p:pic>
      <p:cxnSp>
        <p:nvCxnSpPr>
          <p:cNvPr id="51" name="Conector recto 50"/>
          <p:cNvCxnSpPr/>
          <p:nvPr/>
        </p:nvCxnSpPr>
        <p:spPr>
          <a:xfrm flipV="1">
            <a:off x="7767628" y="3185173"/>
            <a:ext cx="2401294" cy="64811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/>
          <p:cNvSpPr/>
          <p:nvPr/>
        </p:nvSpPr>
        <p:spPr>
          <a:xfrm>
            <a:off x="9428697" y="6109080"/>
            <a:ext cx="70338" cy="720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5" name="Imagen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0000" y="432000"/>
            <a:ext cx="3257394" cy="1354266"/>
          </a:xfrm>
          <a:prstGeom prst="rect">
            <a:avLst/>
          </a:prstGeom>
        </p:spPr>
      </p:pic>
      <p:cxnSp>
        <p:nvCxnSpPr>
          <p:cNvPr id="57" name="Conector recto 56"/>
          <p:cNvCxnSpPr>
            <a:stCxn id="19" idx="3"/>
          </p:cNvCxnSpPr>
          <p:nvPr/>
        </p:nvCxnSpPr>
        <p:spPr>
          <a:xfrm flipV="1">
            <a:off x="7747532" y="2839189"/>
            <a:ext cx="2421390" cy="101955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/>
          <p:cNvSpPr/>
          <p:nvPr/>
        </p:nvSpPr>
        <p:spPr>
          <a:xfrm>
            <a:off x="10044000" y="5796000"/>
            <a:ext cx="70338" cy="720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Imagen 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40000" y="432000"/>
            <a:ext cx="3257394" cy="1354266"/>
          </a:xfrm>
          <a:prstGeom prst="rect">
            <a:avLst/>
          </a:prstGeom>
        </p:spPr>
      </p:pic>
      <p:cxnSp>
        <p:nvCxnSpPr>
          <p:cNvPr id="64" name="Conector recto 63"/>
          <p:cNvCxnSpPr>
            <a:stCxn id="19" idx="2"/>
          </p:cNvCxnSpPr>
          <p:nvPr/>
        </p:nvCxnSpPr>
        <p:spPr>
          <a:xfrm flipV="1">
            <a:off x="7737231" y="2528046"/>
            <a:ext cx="2431691" cy="130524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/>
          <p:cNvSpPr/>
          <p:nvPr/>
        </p:nvSpPr>
        <p:spPr>
          <a:xfrm>
            <a:off x="10663032" y="4788000"/>
            <a:ext cx="70338" cy="720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0" name="Imagen 6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80000" y="4176000"/>
            <a:ext cx="3771900" cy="2505075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346" y="6276611"/>
            <a:ext cx="1869747" cy="581389"/>
          </a:xfrm>
          <a:prstGeom prst="rect">
            <a:avLst/>
          </a:prstGeom>
        </p:spPr>
      </p:pic>
      <p:sp>
        <p:nvSpPr>
          <p:cNvPr id="31" name="Marcador de contenido 2"/>
          <p:cNvSpPr txBox="1">
            <a:spLocks/>
          </p:cNvSpPr>
          <p:nvPr/>
        </p:nvSpPr>
        <p:spPr>
          <a:xfrm>
            <a:off x="0" y="6020515"/>
            <a:ext cx="1879042" cy="29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Javier Diaz Cely, PhD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75014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7" grpId="0" animBg="1"/>
      <p:bldP spid="53" grpId="0" animBg="1"/>
      <p:bldP spid="58" grpId="0" animBg="1"/>
      <p:bldP spid="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Descenso de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121408"/>
                <a:ext cx="10405370" cy="4050792"/>
              </a:xfrm>
            </p:spPr>
            <p:txBody>
              <a:bodyPr>
                <a:normAutofit/>
              </a:bodyPr>
              <a:lstStyle/>
              <a:p>
                <a:r>
                  <a:rPr lang="es-CO" dirty="0" smtClean="0"/>
                  <a:t>Algoritmo: </a:t>
                </a:r>
              </a:p>
              <a:p>
                <a:pPr marL="617220" lvl="1" indent="-342900">
                  <a:buFont typeface="+mj-lt"/>
                  <a:buAutoNum type="arabicPeriod"/>
                </a:pPr>
                <a:r>
                  <a:rPr lang="es-CO" dirty="0" smtClean="0"/>
                  <a:t>Escoger aleatoriamente valores para cada parámetro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CO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dirty="0" smtClean="0"/>
                  <a:t>.</a:t>
                </a:r>
              </a:p>
              <a:p>
                <a:pPr marL="617220" lvl="1" indent="-342900">
                  <a:buFont typeface="+mj-lt"/>
                  <a:buAutoNum type="arabicPeriod"/>
                </a:pPr>
                <a:r>
                  <a:rPr lang="es-CO" dirty="0" smtClean="0"/>
                  <a:t>Actualizar todos 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dirty="0" smtClean="0"/>
                  <a:t> </a:t>
                </a:r>
                <a:r>
                  <a:rPr lang="es-CO" b="1" dirty="0" smtClean="0"/>
                  <a:t>simultáneamente</a:t>
                </a:r>
                <a:r>
                  <a:rPr lang="es-CO" dirty="0" smtClean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s-C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b="0" i="0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s-CO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s-CO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CO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CO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s-CO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CO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s-CO" b="0" dirty="0" smtClean="0">
                    <a:ea typeface="Cambria Math" panose="02040503050406030204" pitchFamily="18" charset="0"/>
                  </a:rPr>
                  <a:t>. Donde </a:t>
                </a:r>
                <a14:m>
                  <m:oMath xmlns:m="http://schemas.openxmlformats.org/officeDocument/2006/math">
                    <m:r>
                      <a:rPr lang="es-CO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CO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s-CO" b="0" dirty="0" smtClean="0">
                    <a:ea typeface="Cambria Math" panose="02040503050406030204" pitchFamily="18" charset="0"/>
                  </a:rPr>
                  <a:t> es la </a:t>
                </a:r>
                <a:r>
                  <a:rPr lang="es-CO" b="1" dirty="0" smtClean="0">
                    <a:ea typeface="Cambria Math" panose="02040503050406030204" pitchFamily="18" charset="0"/>
                  </a:rPr>
                  <a:t>función de costo </a:t>
                </a:r>
                <a:r>
                  <a:rPr lang="es-CO" b="0" dirty="0" smtClean="0">
                    <a:ea typeface="Cambria Math" panose="02040503050406030204" pitchFamily="18" charset="0"/>
                  </a:rPr>
                  <a:t>que deseamos </a:t>
                </a:r>
                <a:r>
                  <a:rPr lang="es-CO" b="0" dirty="0" err="1" smtClean="0">
                    <a:ea typeface="Cambria Math" panose="02040503050406030204" pitchFamily="18" charset="0"/>
                  </a:rPr>
                  <a:t>minimzar</a:t>
                </a:r>
                <a:r>
                  <a:rPr lang="es-CO" b="0" dirty="0" smtClean="0">
                    <a:ea typeface="Cambria Math" panose="02040503050406030204" pitchFamily="18" charset="0"/>
                  </a:rPr>
                  <a:t>. Nos basamos </a:t>
                </a:r>
                <a:r>
                  <a:rPr lang="es-CO" dirty="0" smtClean="0"/>
                  <a:t>en </a:t>
                </a:r>
                <a:r>
                  <a:rPr lang="es-CO" dirty="0"/>
                  <a:t>las derivadas parciales para encontrar la dirección que se debe seguir para </a:t>
                </a:r>
                <a:r>
                  <a:rPr lang="es-CO" dirty="0" smtClean="0"/>
                  <a:t>actualizar los parámetros de tal manera que se minimice </a:t>
                </a:r>
                <a:r>
                  <a:rPr lang="es-CO" dirty="0"/>
                  <a:t>la función de </a:t>
                </a:r>
                <a:r>
                  <a:rPr lang="es-CO" dirty="0" smtClean="0"/>
                  <a:t>costo.</a:t>
                </a:r>
                <a:endParaRPr lang="es-CO" b="0" dirty="0" smtClean="0">
                  <a:ea typeface="Cambria Math" panose="02040503050406030204" pitchFamily="18" charset="0"/>
                </a:endParaRPr>
              </a:p>
              <a:p>
                <a:pPr marL="617220" lvl="1" indent="-342900">
                  <a:buFont typeface="+mj-lt"/>
                  <a:buAutoNum type="arabicPeriod"/>
                </a:pPr>
                <a:r>
                  <a:rPr lang="es-CO" dirty="0" smtClean="0"/>
                  <a:t>Parar cuando se llegue a convergencia (mínimo del costo)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dirty="0" smtClean="0"/>
                  <a:t>es el </a:t>
                </a:r>
                <a:r>
                  <a:rPr lang="es-CO" b="1" dirty="0" err="1" smtClean="0"/>
                  <a:t>learning</a:t>
                </a:r>
                <a:r>
                  <a:rPr lang="es-CO" b="1" dirty="0" smtClean="0"/>
                  <a:t> </a:t>
                </a:r>
                <a:r>
                  <a:rPr lang="es-CO" b="1" dirty="0" err="1" smtClean="0"/>
                  <a:t>rate</a:t>
                </a:r>
                <a:r>
                  <a:rPr lang="es-CO" dirty="0" smtClean="0"/>
                  <a:t> </a:t>
                </a:r>
                <a:r>
                  <a:rPr lang="es-CO" dirty="0"/>
                  <a:t>(</a:t>
                </a:r>
                <a:r>
                  <a:rPr lang="es-CO" b="1" dirty="0" smtClean="0"/>
                  <a:t>taza de aprendizaje)</a:t>
                </a:r>
                <a:r>
                  <a:rPr lang="es-CO" dirty="0" smtClean="0"/>
                  <a:t> y controla el nivel de actualización de los parámetros. Es importante no escoger un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s-CO" dirty="0" smtClean="0"/>
                  <a:t> ni muy pequeño, ni muy grande (como veremos más adelante)</a:t>
                </a:r>
              </a:p>
              <a:p>
                <a:r>
                  <a:rPr lang="es-CO" dirty="0" smtClean="0"/>
                  <a:t>No hay garantía de llegar a un mínimo </a:t>
                </a:r>
                <a:r>
                  <a:rPr lang="es-CO" b="1" dirty="0" smtClean="0"/>
                  <a:t>global</a:t>
                </a:r>
                <a:r>
                  <a:rPr lang="es-CO" dirty="0" smtClean="0"/>
                  <a:t>, puede que se alcance un mínimo </a:t>
                </a:r>
                <a:r>
                  <a:rPr lang="es-CO" b="1" dirty="0" smtClean="0"/>
                  <a:t>local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121408"/>
                <a:ext cx="10405370" cy="4050792"/>
              </a:xfrm>
              <a:blipFill>
                <a:blip r:embed="rId3"/>
                <a:stretch>
                  <a:fillRect l="-293" t="-1504" r="-93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6" y="6276611"/>
            <a:ext cx="1869747" cy="581389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0" y="6020515"/>
            <a:ext cx="1879042" cy="29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Javier Diaz Cely, PhD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27198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Descenso de gradiente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9848" y="1923256"/>
                <a:ext cx="5174840" cy="286980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O" b="1" dirty="0">
                    <a:solidFill>
                      <a:srgbClr val="C00000"/>
                    </a:solidFill>
                  </a:rPr>
                  <a:t>Escogencia de la taza de aprendizaje </a:t>
                </a:r>
                <a14:m>
                  <m:oMath xmlns:m="http://schemas.openxmlformats.org/officeDocument/2006/math">
                    <m:r>
                      <a:rPr lang="el-GR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s-CO" b="1" dirty="0">
                    <a:solidFill>
                      <a:srgbClr val="C00000"/>
                    </a:solidFill>
                  </a:rPr>
                  <a:t>:</a:t>
                </a:r>
              </a:p>
              <a:p>
                <a:pPr lvl="1"/>
                <a:r>
                  <a:rPr lang="es-CO" dirty="0" smtClean="0"/>
                  <a:t>Si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s-CO" dirty="0" smtClean="0"/>
                  <a:t> muy pequeño: demorado llegar a convergencia</a:t>
                </a:r>
              </a:p>
              <a:p>
                <a:pPr lvl="1"/>
                <a:r>
                  <a:rPr lang="es-CO" dirty="0"/>
                  <a:t>Si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s-CO" dirty="0"/>
                  <a:t> muy grande: demorado llegar a convergencia, peligro de </a:t>
                </a:r>
                <a:r>
                  <a:rPr lang="es-CO" dirty="0" smtClean="0"/>
                  <a:t>divergencia</a:t>
                </a:r>
                <a:endParaRPr lang="es-CO" dirty="0"/>
              </a:p>
              <a:p>
                <a:pPr lvl="1"/>
                <a:r>
                  <a:rPr lang="es-CO" dirty="0"/>
                  <a:t>El costo debe decrecer siempre en cada iteración; en caso contrario, se debe reducir el valor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endParaRPr lang="es-CO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s-CO" dirty="0"/>
                  <a:t>Se debe intentar </a:t>
                </a:r>
                <a:r>
                  <a:rPr lang="es-CO" dirty="0" smtClean="0"/>
                  <a:t>de manera empírica con </a:t>
                </a:r>
                <a:r>
                  <a:rPr lang="es-CO" dirty="0"/>
                  <a:t>varios valores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s-CO" dirty="0"/>
                  <a:t>: 0.001, 0.01, 0.1, </a:t>
                </a:r>
                <a:r>
                  <a:rPr lang="es-CO" dirty="0" smtClean="0"/>
                  <a:t>1.</a:t>
                </a:r>
                <a:endParaRPr lang="es-CO" dirty="0"/>
              </a:p>
              <a:p>
                <a:pPr lvl="1"/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9848" y="1923256"/>
                <a:ext cx="5174840" cy="2869808"/>
              </a:xfrm>
              <a:blipFill>
                <a:blip r:embed="rId2"/>
                <a:stretch>
                  <a:fillRect l="-1297" t="-212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o 8"/>
          <p:cNvGrpSpPr/>
          <p:nvPr/>
        </p:nvGrpSpPr>
        <p:grpSpPr>
          <a:xfrm>
            <a:off x="7372787" y="189181"/>
            <a:ext cx="3755461" cy="2112585"/>
            <a:chOff x="600065" y="3117561"/>
            <a:chExt cx="3755461" cy="2112585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3"/>
            <a:srcRect t="4357" b="16887"/>
            <a:stretch/>
          </p:blipFill>
          <p:spPr>
            <a:xfrm>
              <a:off x="600065" y="3117561"/>
              <a:ext cx="3755461" cy="2112585"/>
            </a:xfrm>
            <a:prstGeom prst="rect">
              <a:avLst/>
            </a:prstGeom>
          </p:spPr>
        </p:pic>
        <p:cxnSp>
          <p:nvCxnSpPr>
            <p:cNvPr id="8" name="Conector recto de flecha 7"/>
            <p:cNvCxnSpPr/>
            <p:nvPr/>
          </p:nvCxnSpPr>
          <p:spPr>
            <a:xfrm>
              <a:off x="1342997" y="3867863"/>
              <a:ext cx="78712" cy="157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cto de flecha 9"/>
            <p:cNvCxnSpPr/>
            <p:nvPr/>
          </p:nvCxnSpPr>
          <p:spPr>
            <a:xfrm>
              <a:off x="1425061" y="4010215"/>
              <a:ext cx="36000" cy="10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de flecha 10"/>
            <p:cNvCxnSpPr/>
            <p:nvPr/>
          </p:nvCxnSpPr>
          <p:spPr>
            <a:xfrm>
              <a:off x="1456883" y="4082230"/>
              <a:ext cx="36000" cy="10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>
              <a:off x="1497077" y="4142519"/>
              <a:ext cx="43200" cy="10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upo 14"/>
          <p:cNvGrpSpPr/>
          <p:nvPr/>
        </p:nvGrpSpPr>
        <p:grpSpPr>
          <a:xfrm>
            <a:off x="7372786" y="2363657"/>
            <a:ext cx="3755461" cy="2097966"/>
            <a:chOff x="4157979" y="3437638"/>
            <a:chExt cx="3755461" cy="2097966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3"/>
            <a:srcRect t="16290" b="5500"/>
            <a:stretch/>
          </p:blipFill>
          <p:spPr>
            <a:xfrm>
              <a:off x="4157979" y="3437638"/>
              <a:ext cx="3755461" cy="2097966"/>
            </a:xfrm>
            <a:prstGeom prst="rect">
              <a:avLst/>
            </a:prstGeom>
          </p:spPr>
        </p:pic>
        <p:cxnSp>
          <p:nvCxnSpPr>
            <p:cNvPr id="7" name="Conector recto de flecha 6"/>
            <p:cNvCxnSpPr/>
            <p:nvPr/>
          </p:nvCxnSpPr>
          <p:spPr>
            <a:xfrm flipV="1">
              <a:off x="5586884" y="4794703"/>
              <a:ext cx="1155560" cy="114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H="1" flipV="1">
              <a:off x="5586884" y="4909618"/>
              <a:ext cx="954593" cy="110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 flipV="1">
              <a:off x="5385917" y="4409542"/>
              <a:ext cx="1678074" cy="178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 flipH="1" flipV="1">
              <a:off x="5295481" y="4610753"/>
              <a:ext cx="1446964" cy="183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 flipH="1" flipV="1">
              <a:off x="5014128" y="4118215"/>
              <a:ext cx="2019720" cy="291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5014128" y="3886993"/>
              <a:ext cx="2361846" cy="242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691" y="4542258"/>
            <a:ext cx="5116193" cy="2044676"/>
          </a:xfrm>
          <a:prstGeom prst="rect">
            <a:avLst/>
          </a:prstGeom>
        </p:spPr>
      </p:pic>
      <p:cxnSp>
        <p:nvCxnSpPr>
          <p:cNvPr id="22" name="Conector recto de flecha 21"/>
          <p:cNvCxnSpPr/>
          <p:nvPr/>
        </p:nvCxnSpPr>
        <p:spPr>
          <a:xfrm flipV="1">
            <a:off x="5506497" y="1468797"/>
            <a:ext cx="2806502" cy="102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5661132" y="3020056"/>
            <a:ext cx="2397646" cy="60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5064021" y="6524834"/>
            <a:ext cx="10350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 err="1" smtClean="0"/>
              <a:t>Géron</a:t>
            </a:r>
            <a:r>
              <a:rPr lang="es-CO" sz="1200" dirty="0" smtClean="0"/>
              <a:t>, 2017</a:t>
            </a:r>
            <a:endParaRPr lang="es-CO" sz="1200" dirty="0"/>
          </a:p>
        </p:txBody>
      </p:sp>
      <p:pic>
        <p:nvPicPr>
          <p:cNvPr id="4098" name="Picture 2" descr="http://cs231n.github.io/assets/nn3/learningrates.jpe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9" b="1672"/>
          <a:stretch/>
        </p:blipFill>
        <p:spPr bwMode="auto">
          <a:xfrm>
            <a:off x="6297146" y="4207303"/>
            <a:ext cx="2748090" cy="231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19"/>
          <p:cNvSpPr/>
          <p:nvPr/>
        </p:nvSpPr>
        <p:spPr>
          <a:xfrm>
            <a:off x="6859955" y="6491567"/>
            <a:ext cx="32264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CO" sz="1200" dirty="0"/>
              <a:t>http://cs231n.github.io/neural-networks-3/</a:t>
            </a:r>
          </a:p>
        </p:txBody>
      </p:sp>
    </p:spTree>
    <p:extLst>
      <p:ext uri="{BB962C8B-B14F-4D97-AF65-F5344CB8AC3E}">
        <p14:creationId xmlns:p14="http://schemas.microsoft.com/office/powerpoint/2010/main" val="361219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4777068" y="1509732"/>
            <a:ext cx="1695432" cy="1936368"/>
            <a:chOff x="5990160" y="4309653"/>
            <a:chExt cx="1695432" cy="1936368"/>
          </a:xfrm>
        </p:grpSpPr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0160" y="4309653"/>
              <a:ext cx="1695432" cy="1695432"/>
            </a:xfrm>
            <a:prstGeom prst="rect">
              <a:avLst/>
            </a:prstGeom>
          </p:spPr>
        </p:pic>
        <p:sp>
          <p:nvSpPr>
            <p:cNvPr id="18" name="CuadroTexto 17"/>
            <p:cNvSpPr txBox="1"/>
            <p:nvPr/>
          </p:nvSpPr>
          <p:spPr>
            <a:xfrm>
              <a:off x="6205593" y="5876689"/>
              <a:ext cx="1343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b="1" dirty="0" smtClean="0"/>
                <a:t>Regresión</a:t>
              </a:r>
              <a:endParaRPr lang="es-CO" dirty="0"/>
            </a:p>
          </p:txBody>
        </p:sp>
      </p:grpSp>
      <p:pic>
        <p:nvPicPr>
          <p:cNvPr id="1032" name="Picture 8" descr="Image result for machine learning classific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41" y="2204950"/>
            <a:ext cx="2321824" cy="173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Agenda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317133" y="3807493"/>
            <a:ext cx="1588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 smtClean="0"/>
              <a:t>Aprendizaje</a:t>
            </a:r>
          </a:p>
          <a:p>
            <a:pPr algn="ctr"/>
            <a:r>
              <a:rPr lang="es-CO" b="1" dirty="0" smtClean="0"/>
              <a:t>supervisado</a:t>
            </a:r>
            <a:endParaRPr lang="es-CO" dirty="0"/>
          </a:p>
        </p:txBody>
      </p:sp>
      <p:sp>
        <p:nvSpPr>
          <p:cNvPr id="24" name="Flecha abajo 23"/>
          <p:cNvSpPr/>
          <p:nvPr/>
        </p:nvSpPr>
        <p:spPr>
          <a:xfrm rot="18049122">
            <a:off x="3803480" y="2945263"/>
            <a:ext cx="324000" cy="17640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5" name="Grupo 4"/>
          <p:cNvGrpSpPr/>
          <p:nvPr/>
        </p:nvGrpSpPr>
        <p:grpSpPr>
          <a:xfrm>
            <a:off x="4755258" y="3494012"/>
            <a:ext cx="1698644" cy="1917163"/>
            <a:chOff x="4714685" y="3768604"/>
            <a:chExt cx="1698644" cy="1917163"/>
          </a:xfrm>
        </p:grpSpPr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53163" y="3768604"/>
              <a:ext cx="1660166" cy="1580766"/>
            </a:xfrm>
            <a:prstGeom prst="rect">
              <a:avLst/>
            </a:prstGeom>
          </p:spPr>
        </p:pic>
        <p:sp>
          <p:nvSpPr>
            <p:cNvPr id="57" name="CuadroTexto 56"/>
            <p:cNvSpPr txBox="1"/>
            <p:nvPr/>
          </p:nvSpPr>
          <p:spPr>
            <a:xfrm>
              <a:off x="4714685" y="5316435"/>
              <a:ext cx="1696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b="1" dirty="0" smtClean="0"/>
                <a:t>Clasificación</a:t>
              </a:r>
              <a:endParaRPr lang="es-CO" dirty="0"/>
            </a:p>
          </p:txBody>
        </p:sp>
      </p:grpSp>
      <p:sp>
        <p:nvSpPr>
          <p:cNvPr id="13" name="Flecha abajo 12"/>
          <p:cNvSpPr/>
          <p:nvPr/>
        </p:nvSpPr>
        <p:spPr>
          <a:xfrm rot="14303874">
            <a:off x="7156500" y="2934189"/>
            <a:ext cx="288000" cy="1656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4" name="Grupo 3"/>
          <p:cNvGrpSpPr/>
          <p:nvPr/>
        </p:nvGrpSpPr>
        <p:grpSpPr>
          <a:xfrm>
            <a:off x="7977203" y="1318883"/>
            <a:ext cx="2498473" cy="2169578"/>
            <a:chOff x="7566479" y="1442389"/>
            <a:chExt cx="2498473" cy="2169578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66479" y="1442389"/>
              <a:ext cx="2498473" cy="1569837"/>
            </a:xfrm>
            <a:prstGeom prst="rect">
              <a:avLst/>
            </a:prstGeom>
          </p:spPr>
        </p:pic>
        <p:sp>
          <p:nvSpPr>
            <p:cNvPr id="14" name="CuadroTexto 13"/>
            <p:cNvSpPr txBox="1"/>
            <p:nvPr/>
          </p:nvSpPr>
          <p:spPr>
            <a:xfrm>
              <a:off x="7583147" y="2965636"/>
              <a:ext cx="2305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dirty="0" smtClean="0"/>
                <a:t>Red Neuronal Artificial (ANN)</a:t>
              </a:r>
              <a:endParaRPr lang="es-CO" dirty="0"/>
            </a:p>
          </p:txBody>
        </p:sp>
      </p:grpSp>
      <p:sp>
        <p:nvSpPr>
          <p:cNvPr id="15" name="Flecha abajo 14"/>
          <p:cNvSpPr/>
          <p:nvPr/>
        </p:nvSpPr>
        <p:spPr>
          <a:xfrm rot="15360000">
            <a:off x="3839102" y="1773400"/>
            <a:ext cx="324000" cy="17640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Flecha abajo 25"/>
          <p:cNvSpPr/>
          <p:nvPr/>
        </p:nvSpPr>
        <p:spPr>
          <a:xfrm rot="16200000">
            <a:off x="7012500" y="1446064"/>
            <a:ext cx="288000" cy="136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3853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3" grpId="0" animBg="1"/>
      <p:bldP spid="15" grpId="0" animBg="1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51" y="3826508"/>
            <a:ext cx="10086975" cy="2667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Descenso de gradiente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5029200" cy="3977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 smtClean="0">
                <a:solidFill>
                  <a:srgbClr val="C00000"/>
                </a:solidFill>
              </a:rPr>
              <a:t>Feature </a:t>
            </a:r>
            <a:r>
              <a:rPr lang="es-CO" b="1" dirty="0" err="1" smtClean="0">
                <a:solidFill>
                  <a:srgbClr val="C00000"/>
                </a:solidFill>
              </a:rPr>
              <a:t>Scaling</a:t>
            </a:r>
            <a:endParaRPr lang="es-CO" b="1" dirty="0" smtClean="0">
              <a:solidFill>
                <a:srgbClr val="C00000"/>
              </a:solidFill>
            </a:endParaRPr>
          </a:p>
          <a:p>
            <a:pPr lvl="1"/>
            <a:r>
              <a:rPr lang="es-CO" dirty="0" smtClean="0"/>
              <a:t>Si escalas muy diferentes: demorado llegar a convergencia, sobre influencia de las derivadas parciales de las variables de mayor escala iteración </a:t>
            </a:r>
            <a:r>
              <a:rPr lang="es-CO" dirty="0" smtClean="0">
                <a:sym typeface="Wingdings" panose="05000000000000000000" pitchFamily="2" charset="2"/>
              </a:rPr>
              <a:t></a:t>
            </a:r>
            <a:r>
              <a:rPr lang="es-CO" b="1" dirty="0" smtClean="0">
                <a:sym typeface="Wingdings" panose="05000000000000000000" pitchFamily="2" charset="2"/>
              </a:rPr>
              <a:t>Normalización</a:t>
            </a:r>
            <a:endParaRPr lang="es-CO" b="1" dirty="0" smtClean="0"/>
          </a:p>
          <a:p>
            <a:pPr lvl="1"/>
            <a:endParaRPr lang="es-CO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O" dirty="0" smtClean="0"/>
          </a:p>
          <a:p>
            <a:pPr lvl="1"/>
            <a:r>
              <a:rPr lang="es-CO" dirty="0" smtClean="0"/>
              <a:t>Si misma escala: influencia igual de las derivadas parciales de todos los parámetros</a:t>
            </a:r>
          </a:p>
          <a:p>
            <a:pPr lvl="1"/>
            <a:r>
              <a:rPr lang="es-CO" dirty="0" smtClean="0"/>
              <a:t>También ayuda que los datos estén centrados en 0</a:t>
            </a:r>
            <a:endParaRPr lang="es-CO" dirty="0"/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016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Descenso de gradiente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b="1" dirty="0">
                <a:solidFill>
                  <a:srgbClr val="C00000"/>
                </a:solidFill>
              </a:rPr>
              <a:t>Gradiente explosivo o </a:t>
            </a:r>
            <a:r>
              <a:rPr lang="es-CO" b="1" dirty="0" err="1">
                <a:solidFill>
                  <a:srgbClr val="C00000"/>
                </a:solidFill>
              </a:rPr>
              <a:t>desvaneciente</a:t>
            </a:r>
            <a:endParaRPr lang="es-CO" b="1" dirty="0">
              <a:solidFill>
                <a:srgbClr val="C00000"/>
              </a:solidFill>
            </a:endParaRPr>
          </a:p>
          <a:p>
            <a:pPr lvl="1"/>
            <a:r>
              <a:rPr lang="es-CO" dirty="0" smtClean="0"/>
              <a:t>Si se usan funciones de activación como la </a:t>
            </a:r>
            <a:r>
              <a:rPr lang="es-CO" dirty="0" err="1" smtClean="0"/>
              <a:t>sigmoide</a:t>
            </a:r>
            <a:r>
              <a:rPr lang="es-CO" dirty="0" smtClean="0"/>
              <a:t> o </a:t>
            </a:r>
            <a:r>
              <a:rPr lang="es-CO" dirty="0" smtClean="0"/>
              <a:t>la </a:t>
            </a:r>
            <a:r>
              <a:rPr lang="es-CO" dirty="0" smtClean="0"/>
              <a:t>tangente hiperbólica, los valores muy pequeños o muy grandes tienen una pendiente muy baja, por lo que la optimización puede ser extremadamente lenta </a:t>
            </a:r>
            <a:r>
              <a:rPr lang="es-CO" dirty="0" smtClean="0">
                <a:sym typeface="Wingdings" panose="05000000000000000000" pitchFamily="2" charset="2"/>
              </a:rPr>
              <a:t> Uso de </a:t>
            </a:r>
            <a:r>
              <a:rPr lang="es-CO" dirty="0" err="1" smtClean="0">
                <a:sym typeface="Wingdings" panose="05000000000000000000" pitchFamily="2" charset="2"/>
              </a:rPr>
              <a:t>ReLU</a:t>
            </a:r>
            <a:endParaRPr lang="es-CO" dirty="0" smtClean="0"/>
          </a:p>
          <a:p>
            <a:pPr lvl="1"/>
            <a:r>
              <a:rPr lang="es-CO" dirty="0" err="1" smtClean="0"/>
              <a:t>Batch</a:t>
            </a:r>
            <a:r>
              <a:rPr lang="es-CO" dirty="0" smtClean="0"/>
              <a:t> </a:t>
            </a:r>
            <a:r>
              <a:rPr lang="es-CO" dirty="0" err="1" smtClean="0"/>
              <a:t>regularization</a:t>
            </a:r>
            <a:r>
              <a:rPr lang="es-CO" dirty="0" smtClean="0"/>
              <a:t> (normalización): estandarizar los datos de entrada a cada capa para evitar valores extremos.</a:t>
            </a:r>
            <a:endParaRPr lang="es-CO" dirty="0"/>
          </a:p>
        </p:txBody>
      </p:sp>
      <p:pic>
        <p:nvPicPr>
          <p:cNvPr id="4" name="Picture 4" descr="sigmoi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3" t="7409" r="8707" b="5268"/>
          <a:stretch/>
        </p:blipFill>
        <p:spPr bwMode="auto">
          <a:xfrm>
            <a:off x="4563089" y="3956367"/>
            <a:ext cx="4013180" cy="242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6" y="6276611"/>
            <a:ext cx="1869747" cy="581389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0" y="6020515"/>
            <a:ext cx="1879042" cy="29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Javier Diaz Cely, PhD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59445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Descenso de gradiente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5919608" cy="3977640"/>
          </a:xfrm>
        </p:spPr>
        <p:txBody>
          <a:bodyPr/>
          <a:lstStyle/>
          <a:p>
            <a:pPr marL="0" indent="0">
              <a:buNone/>
            </a:pPr>
            <a:r>
              <a:rPr lang="es-CO" b="1" dirty="0">
                <a:solidFill>
                  <a:srgbClr val="C00000"/>
                </a:solidFill>
              </a:rPr>
              <a:t>¿Problema de óptimos locales?</a:t>
            </a:r>
          </a:p>
          <a:p>
            <a:pPr marL="0" indent="0">
              <a:buNone/>
            </a:pPr>
            <a:r>
              <a:rPr lang="es-CO" dirty="0" smtClean="0"/>
              <a:t>Se creería que uno de los problemas principales del </a:t>
            </a:r>
            <a:r>
              <a:rPr lang="es-CO" dirty="0" err="1" smtClean="0"/>
              <a:t>gradient</a:t>
            </a:r>
            <a:r>
              <a:rPr lang="es-CO" dirty="0" smtClean="0"/>
              <a:t> </a:t>
            </a:r>
            <a:r>
              <a:rPr lang="es-CO" dirty="0" err="1" smtClean="0"/>
              <a:t>descent</a:t>
            </a:r>
            <a:r>
              <a:rPr lang="es-CO" dirty="0" smtClean="0"/>
              <a:t> en el contexto del DL es el de encontrarse con una función de costo con muchos óptimos locales.</a:t>
            </a:r>
          </a:p>
          <a:p>
            <a:pPr marL="0" indent="0">
              <a:buNone/>
            </a:pPr>
            <a:r>
              <a:rPr lang="es-CO" dirty="0" smtClean="0"/>
              <a:t>Para que haya un óptimo local, todas  las derivadas parciales con respecto a cada uno de los parámetros </a:t>
            </a:r>
            <a:r>
              <a:rPr lang="es-CO" dirty="0"/>
              <a:t>(</a:t>
            </a:r>
            <a:r>
              <a:rPr lang="es-CO" dirty="0" err="1"/>
              <a:t>e.g</a:t>
            </a:r>
            <a:r>
              <a:rPr lang="es-CO" dirty="0"/>
              <a:t>. 1 millón)</a:t>
            </a:r>
            <a:r>
              <a:rPr lang="es-CO" dirty="0" smtClean="0"/>
              <a:t> tienen que ser convexas en ese punto, lo que es extremadamente improbable.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722" y="1599309"/>
            <a:ext cx="4188044" cy="335533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065645" y="4816142"/>
            <a:ext cx="1380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 smtClean="0"/>
              <a:t>Andrew </a:t>
            </a:r>
            <a:r>
              <a:rPr lang="es-CO" sz="1200" dirty="0" err="1" smtClean="0"/>
              <a:t>Ng</a:t>
            </a:r>
            <a:r>
              <a:rPr lang="es-CO" sz="1200" dirty="0" smtClean="0"/>
              <a:t>, 2017</a:t>
            </a:r>
            <a:endParaRPr lang="es-CO" sz="1200" dirty="0"/>
          </a:p>
        </p:txBody>
      </p:sp>
      <p:sp>
        <p:nvSpPr>
          <p:cNvPr id="7" name="Rectángulo 6"/>
          <p:cNvSpPr/>
          <p:nvPr/>
        </p:nvSpPr>
        <p:spPr>
          <a:xfrm>
            <a:off x="8930451" y="1909310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J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7696376" y="4399512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76" y="4399512"/>
                <a:ext cx="466089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10895203" y="3814048"/>
                <a:ext cx="4714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03" y="3814048"/>
                <a:ext cx="471411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46" y="6276611"/>
            <a:ext cx="1869747" cy="581389"/>
          </a:xfrm>
          <a:prstGeom prst="rect">
            <a:avLst/>
          </a:prstGeom>
        </p:spPr>
      </p:pic>
      <p:sp>
        <p:nvSpPr>
          <p:cNvPr id="11" name="Marcador de contenido 2"/>
          <p:cNvSpPr txBox="1">
            <a:spLocks/>
          </p:cNvSpPr>
          <p:nvPr/>
        </p:nvSpPr>
        <p:spPr>
          <a:xfrm>
            <a:off x="0" y="6020515"/>
            <a:ext cx="1879042" cy="29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Javier Diaz Cely, PhD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74550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Taller: regresión logística y ANN</a:t>
            </a:r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Desarrollar el taller de regresión logística y redes neuronales sobre el </a:t>
            </a:r>
            <a:r>
              <a:rPr lang="es-CO" dirty="0" err="1" smtClean="0"/>
              <a:t>dataset</a:t>
            </a:r>
            <a:r>
              <a:rPr lang="es-CO" dirty="0" smtClean="0"/>
              <a:t> de  cáncer de seno.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6" y="6276611"/>
            <a:ext cx="1869747" cy="581389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0" y="6020515"/>
            <a:ext cx="1879042" cy="29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Javier Diaz Cely, PhD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385536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Taller: regresión de la fuerza del concreto con un ANN</a:t>
            </a:r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Desarrollar el taller de redes neuronales para la regresión sobre el </a:t>
            </a:r>
            <a:r>
              <a:rPr lang="es-CO" dirty="0" err="1" smtClean="0"/>
              <a:t>dataset</a:t>
            </a:r>
            <a:r>
              <a:rPr lang="es-CO" dirty="0" smtClean="0"/>
              <a:t> de  fuerza del concreto según su </a:t>
            </a:r>
            <a:r>
              <a:rPr lang="es-CO" smtClean="0"/>
              <a:t>composición química.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6" y="6276611"/>
            <a:ext cx="1869747" cy="581389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0" y="6020515"/>
            <a:ext cx="1879042" cy="29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Javier Diaz Cely, PhD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69486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Pronósticos con redes neuronales densas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69848" y="2213414"/>
            <a:ext cx="8026472" cy="3725473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Las redes tradicionales con capas densas permiten realizar tareas de pronóstico sobre datos </a:t>
            </a:r>
            <a:r>
              <a:rPr lang="es-ES" dirty="0" err="1" smtClean="0"/>
              <a:t>univariados</a:t>
            </a:r>
            <a:r>
              <a:rPr lang="es-ES" dirty="0" smtClean="0"/>
              <a:t>. Es necesario definir la arquitectura de los modelos, estableciendo:</a:t>
            </a:r>
          </a:p>
          <a:p>
            <a:r>
              <a:rPr lang="es-ES" dirty="0"/>
              <a:t>E</a:t>
            </a:r>
            <a:r>
              <a:rPr lang="es-ES" dirty="0" smtClean="0"/>
              <a:t>l número de periodos sobre los cuales se basará el pronóstico: determina el número de neuronas en la </a:t>
            </a:r>
            <a:r>
              <a:rPr lang="es-ES" b="1" dirty="0" smtClean="0"/>
              <a:t>capa de entrada</a:t>
            </a:r>
          </a:p>
          <a:p>
            <a:r>
              <a:rPr lang="es-ES" dirty="0" smtClean="0"/>
              <a:t>El número de periodos a pronosticar en el futuro, que determina el número de neuronas en la </a:t>
            </a:r>
            <a:r>
              <a:rPr lang="es-ES" b="1" dirty="0" smtClean="0"/>
              <a:t>capa de salida</a:t>
            </a:r>
            <a:r>
              <a:rPr lang="es-ES" dirty="0" smtClean="0"/>
              <a:t>. En el caso de pronóstico de múltiples periodos, hay que definir la estrategia a seguir:</a:t>
            </a:r>
          </a:p>
          <a:p>
            <a:pPr lvl="1"/>
            <a:r>
              <a:rPr lang="es-ES" dirty="0"/>
              <a:t>Crear un solo </a:t>
            </a:r>
            <a:r>
              <a:rPr lang="es-ES" dirty="0" smtClean="0"/>
              <a:t>modelo: capa de salida con tantas neuronas como periodos a pronosticar</a:t>
            </a:r>
            <a:endParaRPr lang="es-ES" dirty="0"/>
          </a:p>
          <a:p>
            <a:pPr lvl="1"/>
            <a:r>
              <a:rPr lang="es-ES" dirty="0" smtClean="0"/>
              <a:t>Crear un modelo independiente para cada período en el futuro: tantos modelos como periodos a pronosticar, con una neurona en la capa de salida. </a:t>
            </a:r>
          </a:p>
          <a:p>
            <a:pPr lvl="1"/>
            <a:r>
              <a:rPr lang="es-ES" dirty="0" smtClean="0"/>
              <a:t>Decidir si se incluye </a:t>
            </a:r>
            <a:r>
              <a:rPr lang="es-ES" b="1" dirty="0" smtClean="0"/>
              <a:t>recursivamente</a:t>
            </a:r>
            <a:r>
              <a:rPr lang="es-ES" dirty="0" smtClean="0"/>
              <a:t> o no los pronósticos de los periodos anteriores</a:t>
            </a:r>
            <a:r>
              <a:rPr lang="es-CO" dirty="0"/>
              <a:t>.</a:t>
            </a:r>
            <a:endParaRPr lang="es-ES" dirty="0" smtClean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6" y="6276611"/>
            <a:ext cx="1869747" cy="581389"/>
          </a:xfrm>
          <a:prstGeom prst="rect">
            <a:avLst/>
          </a:prstGeom>
        </p:spPr>
      </p:pic>
      <p:sp>
        <p:nvSpPr>
          <p:cNvPr id="11" name="Marcador de contenido 2"/>
          <p:cNvSpPr txBox="1">
            <a:spLocks/>
          </p:cNvSpPr>
          <p:nvPr/>
        </p:nvSpPr>
        <p:spPr>
          <a:xfrm>
            <a:off x="0" y="6020515"/>
            <a:ext cx="1879042" cy="29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Javier Diaz Cely, PhD</a:t>
            </a:r>
            <a:endParaRPr lang="es-CO" sz="1400" dirty="0"/>
          </a:p>
        </p:txBody>
      </p:sp>
      <p:sp>
        <p:nvSpPr>
          <p:cNvPr id="12" name="Elipse 11"/>
          <p:cNvSpPr/>
          <p:nvPr/>
        </p:nvSpPr>
        <p:spPr>
          <a:xfrm>
            <a:off x="9189918" y="2840463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smtClean="0"/>
              <a:t>t-1</a:t>
            </a:r>
            <a:endParaRPr lang="es-CO" dirty="0"/>
          </a:p>
        </p:txBody>
      </p:sp>
      <p:sp>
        <p:nvSpPr>
          <p:cNvPr id="13" name="Elipse 12"/>
          <p:cNvSpPr/>
          <p:nvPr/>
        </p:nvSpPr>
        <p:spPr>
          <a:xfrm>
            <a:off x="9189918" y="2222759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smtClean="0"/>
              <a:t>t-2</a:t>
            </a:r>
            <a:endParaRPr lang="es-CO" dirty="0"/>
          </a:p>
        </p:txBody>
      </p:sp>
      <p:sp>
        <p:nvSpPr>
          <p:cNvPr id="14" name="Elipse 13"/>
          <p:cNvSpPr/>
          <p:nvPr/>
        </p:nvSpPr>
        <p:spPr>
          <a:xfrm>
            <a:off x="9189918" y="1605055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smtClean="0"/>
              <a:t>t-3</a:t>
            </a:r>
            <a:endParaRPr lang="es-CO" dirty="0"/>
          </a:p>
        </p:txBody>
      </p:sp>
      <p:sp>
        <p:nvSpPr>
          <p:cNvPr id="15" name="Elipse 14"/>
          <p:cNvSpPr/>
          <p:nvPr/>
        </p:nvSpPr>
        <p:spPr>
          <a:xfrm>
            <a:off x="9189918" y="3458167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/>
              <a:t>t</a:t>
            </a:r>
          </a:p>
        </p:txBody>
      </p:sp>
      <p:sp>
        <p:nvSpPr>
          <p:cNvPr id="16" name="Elipse 15"/>
          <p:cNvSpPr/>
          <p:nvPr/>
        </p:nvSpPr>
        <p:spPr>
          <a:xfrm>
            <a:off x="9189918" y="4075871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smtClean="0"/>
              <a:t>t+1</a:t>
            </a:r>
            <a:endParaRPr lang="es-CO" dirty="0"/>
          </a:p>
        </p:txBody>
      </p:sp>
      <p:sp>
        <p:nvSpPr>
          <p:cNvPr id="18" name="Elipse 17"/>
          <p:cNvSpPr/>
          <p:nvPr/>
        </p:nvSpPr>
        <p:spPr>
          <a:xfrm>
            <a:off x="9189918" y="4693575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smtClean="0"/>
              <a:t>t+2</a:t>
            </a:r>
            <a:endParaRPr lang="es-CO" dirty="0"/>
          </a:p>
        </p:txBody>
      </p:sp>
      <p:sp>
        <p:nvSpPr>
          <p:cNvPr id="19" name="Elipse 18"/>
          <p:cNvSpPr/>
          <p:nvPr/>
        </p:nvSpPr>
        <p:spPr>
          <a:xfrm>
            <a:off x="9189918" y="5311279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smtClean="0"/>
              <a:t>t+3</a:t>
            </a:r>
            <a:endParaRPr lang="es-CO" dirty="0"/>
          </a:p>
        </p:txBody>
      </p:sp>
      <p:sp>
        <p:nvSpPr>
          <p:cNvPr id="4" name="Cerrar llave 3"/>
          <p:cNvSpPr/>
          <p:nvPr/>
        </p:nvSpPr>
        <p:spPr>
          <a:xfrm>
            <a:off x="10257604" y="1605055"/>
            <a:ext cx="182880" cy="2401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errar llave 19"/>
          <p:cNvSpPr/>
          <p:nvPr/>
        </p:nvSpPr>
        <p:spPr>
          <a:xfrm>
            <a:off x="10257604" y="4075871"/>
            <a:ext cx="182880" cy="514108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errar llave 22"/>
          <p:cNvSpPr/>
          <p:nvPr/>
        </p:nvSpPr>
        <p:spPr>
          <a:xfrm>
            <a:off x="9990444" y="4075871"/>
            <a:ext cx="182880" cy="1752582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errar llave 27"/>
          <p:cNvSpPr/>
          <p:nvPr/>
        </p:nvSpPr>
        <p:spPr>
          <a:xfrm>
            <a:off x="9990444" y="1605055"/>
            <a:ext cx="182880" cy="2401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Cerrar llave 28"/>
          <p:cNvSpPr/>
          <p:nvPr/>
        </p:nvSpPr>
        <p:spPr>
          <a:xfrm>
            <a:off x="10489656" y="2222759"/>
            <a:ext cx="182880" cy="23882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errar llave 29"/>
          <p:cNvSpPr/>
          <p:nvPr/>
        </p:nvSpPr>
        <p:spPr>
          <a:xfrm>
            <a:off x="10502730" y="4679656"/>
            <a:ext cx="182880" cy="514108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errar llave 30"/>
          <p:cNvSpPr/>
          <p:nvPr/>
        </p:nvSpPr>
        <p:spPr>
          <a:xfrm>
            <a:off x="10756816" y="2834829"/>
            <a:ext cx="182880" cy="23439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errar llave 31"/>
          <p:cNvSpPr/>
          <p:nvPr/>
        </p:nvSpPr>
        <p:spPr>
          <a:xfrm>
            <a:off x="10759370" y="5281943"/>
            <a:ext cx="182880" cy="514108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Cerrar llave 32"/>
          <p:cNvSpPr/>
          <p:nvPr/>
        </p:nvSpPr>
        <p:spPr>
          <a:xfrm>
            <a:off x="10264534" y="4693575"/>
            <a:ext cx="182880" cy="514108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errar llave 33"/>
          <p:cNvSpPr/>
          <p:nvPr/>
        </p:nvSpPr>
        <p:spPr>
          <a:xfrm>
            <a:off x="10265029" y="5311279"/>
            <a:ext cx="182880" cy="514108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Cerrar llave 34"/>
          <p:cNvSpPr/>
          <p:nvPr/>
        </p:nvSpPr>
        <p:spPr>
          <a:xfrm>
            <a:off x="10971561" y="1605055"/>
            <a:ext cx="182880" cy="30209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errar llave 35"/>
          <p:cNvSpPr/>
          <p:nvPr/>
        </p:nvSpPr>
        <p:spPr>
          <a:xfrm>
            <a:off x="10984635" y="4694636"/>
            <a:ext cx="182880" cy="514108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errar llave 36"/>
          <p:cNvSpPr/>
          <p:nvPr/>
        </p:nvSpPr>
        <p:spPr>
          <a:xfrm>
            <a:off x="11238721" y="1605055"/>
            <a:ext cx="182880" cy="35887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Cerrar llave 37"/>
          <p:cNvSpPr/>
          <p:nvPr/>
        </p:nvSpPr>
        <p:spPr>
          <a:xfrm>
            <a:off x="11241275" y="5296923"/>
            <a:ext cx="182880" cy="514108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827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3" grpId="0" animBg="1"/>
      <p:bldP spid="23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6" grpId="0" animBg="1"/>
      <p:bldP spid="37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94157"/>
            <a:ext cx="10058400" cy="1609344"/>
          </a:xfrm>
        </p:spPr>
        <p:txBody>
          <a:bodyPr/>
          <a:lstStyle/>
          <a:p>
            <a:r>
              <a:rPr lang="es-CO" dirty="0" smtClean="0"/>
              <a:t>Taller: Pronósticos de pasajeros aéreos con ANN</a:t>
            </a:r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Desarrollar el taller de pronóstico con redes neuronales con el </a:t>
            </a:r>
            <a:r>
              <a:rPr lang="es-CO" dirty="0" err="1" smtClean="0"/>
              <a:t>dataset</a:t>
            </a:r>
            <a:r>
              <a:rPr lang="es-CO" dirty="0" smtClean="0"/>
              <a:t> de número de pasajeros mensuales.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6" y="6276611"/>
            <a:ext cx="1869747" cy="581389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0" y="6020515"/>
            <a:ext cx="1879042" cy="29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Javier Diaz Cely, PhD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572508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Referencias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i="1" dirty="0" err="1" smtClean="0"/>
              <a:t>Introduction</a:t>
            </a:r>
            <a:r>
              <a:rPr lang="es-CO" i="1" dirty="0" smtClean="0"/>
              <a:t> to </a:t>
            </a:r>
            <a:r>
              <a:rPr lang="es-CO" i="1" dirty="0" err="1" smtClean="0"/>
              <a:t>Statistical</a:t>
            </a:r>
            <a:r>
              <a:rPr lang="es-CO" i="1" dirty="0" smtClean="0"/>
              <a:t> </a:t>
            </a:r>
            <a:r>
              <a:rPr lang="es-CO" i="1" dirty="0" err="1" smtClean="0"/>
              <a:t>Learning</a:t>
            </a:r>
            <a:r>
              <a:rPr lang="es-CO" i="1" dirty="0" smtClean="0"/>
              <a:t> </a:t>
            </a:r>
            <a:r>
              <a:rPr lang="es-CO" i="1" dirty="0" err="1" smtClean="0"/>
              <a:t>with</a:t>
            </a:r>
            <a:r>
              <a:rPr lang="es-CO" i="1" dirty="0" smtClean="0"/>
              <a:t> </a:t>
            </a:r>
            <a:r>
              <a:rPr lang="es-CO" i="1" dirty="0" err="1" smtClean="0"/>
              <a:t>Applications</a:t>
            </a:r>
            <a:r>
              <a:rPr lang="es-CO" i="1" dirty="0" smtClean="0"/>
              <a:t> in R (ISLR), G. James, D. </a:t>
            </a:r>
            <a:r>
              <a:rPr lang="es-CO" i="1" dirty="0" err="1" smtClean="0"/>
              <a:t>Witten</a:t>
            </a:r>
            <a:r>
              <a:rPr lang="es-CO" i="1" dirty="0" smtClean="0"/>
              <a:t>, T. </a:t>
            </a:r>
            <a:r>
              <a:rPr lang="es-CO" i="1" dirty="0" err="1" smtClean="0"/>
              <a:t>Hastie</a:t>
            </a:r>
            <a:r>
              <a:rPr lang="es-CO" i="1" dirty="0" smtClean="0"/>
              <a:t> &amp; R. </a:t>
            </a:r>
            <a:r>
              <a:rPr lang="es-CO" i="1" dirty="0" err="1" smtClean="0"/>
              <a:t>Tibshirani</a:t>
            </a:r>
            <a:r>
              <a:rPr lang="es-CO" i="1" dirty="0" smtClean="0"/>
              <a:t>, 2014</a:t>
            </a:r>
          </a:p>
          <a:p>
            <a:r>
              <a:rPr lang="es-CO" i="1" dirty="0"/>
              <a:t>Data </a:t>
            </a:r>
            <a:r>
              <a:rPr lang="es-CO" i="1" dirty="0" err="1"/>
              <a:t>Science</a:t>
            </a:r>
            <a:r>
              <a:rPr lang="es-CO" i="1" dirty="0"/>
              <a:t> </a:t>
            </a:r>
            <a:r>
              <a:rPr lang="es-CO" i="1" dirty="0" err="1"/>
              <a:t>for</a:t>
            </a:r>
            <a:r>
              <a:rPr lang="es-CO" i="1" dirty="0"/>
              <a:t> Business</a:t>
            </a:r>
            <a:r>
              <a:rPr lang="es-CO" dirty="0"/>
              <a:t>, Foster </a:t>
            </a:r>
            <a:r>
              <a:rPr lang="es-CO" dirty="0" err="1"/>
              <a:t>Provost</a:t>
            </a:r>
            <a:r>
              <a:rPr lang="es-CO" dirty="0"/>
              <a:t> </a:t>
            </a:r>
            <a:r>
              <a:rPr lang="en-US" dirty="0"/>
              <a:t>&amp;</a:t>
            </a:r>
            <a:r>
              <a:rPr lang="es-CO" dirty="0"/>
              <a:t> Tom </a:t>
            </a:r>
            <a:r>
              <a:rPr lang="es-CO" dirty="0" err="1"/>
              <a:t>Fawcett</a:t>
            </a:r>
            <a:r>
              <a:rPr lang="es-CO" dirty="0"/>
              <a:t>, </a:t>
            </a:r>
            <a:r>
              <a:rPr lang="es-CO" dirty="0" err="1"/>
              <a:t>O’Reilly</a:t>
            </a:r>
            <a:r>
              <a:rPr lang="es-CO" dirty="0"/>
              <a:t>, </a:t>
            </a:r>
            <a:r>
              <a:rPr lang="es-CO" dirty="0" smtClean="0"/>
              <a:t>2013</a:t>
            </a:r>
            <a:endParaRPr lang="es-CO" i="1" dirty="0" smtClean="0"/>
          </a:p>
          <a:p>
            <a:r>
              <a:rPr lang="es-CO" i="1" dirty="0" smtClean="0"/>
              <a:t>Machine </a:t>
            </a:r>
            <a:r>
              <a:rPr lang="es-CO" i="1" dirty="0" err="1" smtClean="0"/>
              <a:t>Learning</a:t>
            </a:r>
            <a:r>
              <a:rPr lang="es-CO" i="1" dirty="0" smtClean="0"/>
              <a:t>,</a:t>
            </a:r>
            <a:r>
              <a:rPr lang="es-CO" dirty="0" smtClean="0"/>
              <a:t> Tom M. Mitchell, McGraw-Hill,1997</a:t>
            </a:r>
            <a:endParaRPr lang="es-CO" i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6" y="6276611"/>
            <a:ext cx="1869747" cy="581389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0" y="6020515"/>
            <a:ext cx="1879042" cy="29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Javier Diaz Cely, PhD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248860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Redes neuronales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4252165" cy="3642578"/>
          </a:xfrm>
        </p:spPr>
        <p:txBody>
          <a:bodyPr>
            <a:normAutofit fontScale="92500" lnSpcReduction="20000"/>
          </a:bodyPr>
          <a:lstStyle/>
          <a:p>
            <a:r>
              <a:rPr lang="es-CO" dirty="0" smtClean="0"/>
              <a:t>Modelos de aprendizaje automático </a:t>
            </a:r>
            <a:r>
              <a:rPr lang="es-CO" b="1" dirty="0" err="1" smtClean="0">
                <a:solidFill>
                  <a:srgbClr val="C00000"/>
                </a:solidFill>
              </a:rPr>
              <a:t>bio</a:t>
            </a:r>
            <a:r>
              <a:rPr lang="es-CO" b="1" dirty="0" smtClean="0">
                <a:solidFill>
                  <a:srgbClr val="C00000"/>
                </a:solidFill>
              </a:rPr>
              <a:t>-inspirados</a:t>
            </a:r>
            <a:r>
              <a:rPr lang="es-CO" dirty="0" smtClean="0"/>
              <a:t>: tratan de modelar cómo funciona el cerebro </a:t>
            </a:r>
            <a:r>
              <a:rPr lang="es-CO" dirty="0" smtClean="0">
                <a:sym typeface="Wingdings" panose="05000000000000000000" pitchFamily="2" charset="2"/>
              </a:rPr>
              <a:t> 1943 (</a:t>
            </a:r>
            <a:r>
              <a:rPr lang="es-CO" dirty="0" err="1" smtClean="0">
                <a:sym typeface="Wingdings" panose="05000000000000000000" pitchFamily="2" charset="2"/>
              </a:rPr>
              <a:t>McCulloch</a:t>
            </a:r>
            <a:r>
              <a:rPr lang="es-CO" dirty="0" smtClean="0">
                <a:sym typeface="Wingdings" panose="05000000000000000000" pitchFamily="2" charset="2"/>
              </a:rPr>
              <a:t> &amp; </a:t>
            </a:r>
            <a:r>
              <a:rPr lang="es-CO" dirty="0" err="1" smtClean="0">
                <a:sym typeface="Wingdings" panose="05000000000000000000" pitchFamily="2" charset="2"/>
              </a:rPr>
              <a:t>Pitts</a:t>
            </a:r>
            <a:r>
              <a:rPr lang="es-CO" dirty="0" smtClean="0">
                <a:sym typeface="Wingdings" panose="05000000000000000000" pitchFamily="2" charset="2"/>
              </a:rPr>
              <a:t>), transmisión de señales eléctricas y químicas</a:t>
            </a:r>
          </a:p>
          <a:p>
            <a:r>
              <a:rPr lang="es-CO" dirty="0" smtClean="0">
                <a:sym typeface="Wingdings" panose="05000000000000000000" pitchFamily="2" charset="2"/>
              </a:rPr>
              <a:t>Simplificación. Una neurona:</a:t>
            </a:r>
          </a:p>
          <a:p>
            <a:pPr lvl="1"/>
            <a:r>
              <a:rPr lang="es-CO" dirty="0" smtClean="0">
                <a:sym typeface="Wingdings" panose="05000000000000000000" pitchFamily="2" charset="2"/>
              </a:rPr>
              <a:t>recibe </a:t>
            </a:r>
            <a:r>
              <a:rPr lang="es-CO" b="1" dirty="0" smtClean="0">
                <a:sym typeface="Wingdings" panose="05000000000000000000" pitchFamily="2" charset="2"/>
              </a:rPr>
              <a:t>múltiples </a:t>
            </a:r>
            <a:r>
              <a:rPr lang="es-CO" dirty="0" smtClean="0">
                <a:sym typeface="Wingdings" panose="05000000000000000000" pitchFamily="2" charset="2"/>
              </a:rPr>
              <a:t>señales de entrada,</a:t>
            </a:r>
          </a:p>
          <a:p>
            <a:pPr lvl="1"/>
            <a:r>
              <a:rPr lang="es-CO" dirty="0" smtClean="0"/>
              <a:t>que se </a:t>
            </a:r>
            <a:r>
              <a:rPr lang="es-CO" b="1" dirty="0" smtClean="0"/>
              <a:t>acumulan </a:t>
            </a:r>
            <a:r>
              <a:rPr lang="es-CO" dirty="0" smtClean="0"/>
              <a:t>en el cuerpo de la neurona</a:t>
            </a:r>
          </a:p>
          <a:p>
            <a:pPr lvl="1"/>
            <a:r>
              <a:rPr lang="es-CO" dirty="0" smtClean="0"/>
              <a:t>emiten una señal binaria que evalúa el sobrepaso de un </a:t>
            </a:r>
            <a:r>
              <a:rPr lang="es-CO" b="1" dirty="0" smtClean="0"/>
              <a:t>umbral</a:t>
            </a:r>
          </a:p>
          <a:p>
            <a:pPr lvl="1"/>
            <a:r>
              <a:rPr lang="es-CO" dirty="0" smtClean="0"/>
              <a:t>Se conectan a otras neuronas a partir de sinapsis entre axones y dendritas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820" y="2121408"/>
            <a:ext cx="6374633" cy="280537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314284" y="4954219"/>
            <a:ext cx="23877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 smtClean="0"/>
              <a:t>Python Machine </a:t>
            </a:r>
            <a:r>
              <a:rPr lang="es-CO" sz="1200" dirty="0" err="1" smtClean="0"/>
              <a:t>Learning</a:t>
            </a:r>
            <a:r>
              <a:rPr lang="es-CO" sz="1200" dirty="0" smtClean="0"/>
              <a:t>, 2015</a:t>
            </a:r>
            <a:endParaRPr lang="es-CO" sz="1200" dirty="0"/>
          </a:p>
        </p:txBody>
      </p:sp>
      <p:sp>
        <p:nvSpPr>
          <p:cNvPr id="7" name="Rectángulo 6"/>
          <p:cNvSpPr/>
          <p:nvPr/>
        </p:nvSpPr>
        <p:spPr>
          <a:xfrm>
            <a:off x="5777847" y="5394654"/>
            <a:ext cx="4560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¿cómo se parece esto a una regresión?</a:t>
            </a:r>
            <a:endParaRPr lang="es-CO" b="1" dirty="0">
              <a:solidFill>
                <a:srgbClr val="C0000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6" y="6276611"/>
            <a:ext cx="1869747" cy="581389"/>
          </a:xfrm>
          <a:prstGeom prst="rect">
            <a:avLst/>
          </a:prstGeom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0" y="6020515"/>
            <a:ext cx="1879042" cy="29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Javier Diaz Cely, PhD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46424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Redes neuronales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Una red neuronal se distingue por:</a:t>
            </a:r>
          </a:p>
          <a:p>
            <a:r>
              <a:rPr lang="es-CO" dirty="0" smtClean="0"/>
              <a:t>La </a:t>
            </a:r>
            <a:r>
              <a:rPr lang="es-CO" b="1" dirty="0" smtClean="0"/>
              <a:t>topología de arquitectura de red</a:t>
            </a:r>
            <a:r>
              <a:rPr lang="es-CO" dirty="0" smtClean="0"/>
              <a:t>: describe el número de neuronas en cada una de las capas y la manera como se conectan entre ellas</a:t>
            </a:r>
          </a:p>
          <a:p>
            <a:r>
              <a:rPr lang="es-CO" dirty="0" smtClean="0"/>
              <a:t>La </a:t>
            </a:r>
            <a:r>
              <a:rPr lang="es-CO" b="1" dirty="0" smtClean="0"/>
              <a:t>función de activación</a:t>
            </a:r>
            <a:r>
              <a:rPr lang="es-CO" dirty="0" smtClean="0"/>
              <a:t>: transforma la combinación de los inputs en una sola señal de salida a ser comunicada a las siguientes neuronas</a:t>
            </a:r>
          </a:p>
          <a:p>
            <a:r>
              <a:rPr lang="es-CO" dirty="0" smtClean="0"/>
              <a:t>El </a:t>
            </a:r>
            <a:r>
              <a:rPr lang="es-CO" b="1" dirty="0" smtClean="0"/>
              <a:t>algoritmo de entrenamiento</a:t>
            </a:r>
            <a:r>
              <a:rPr lang="es-CO" dirty="0" smtClean="0"/>
              <a:t>: especifica como los pesos de las conexiones se establecen de tal manera que se cohíba o incite la activación de las neuronas en proporción de las señales de entrada. Este algoritmo se llama </a:t>
            </a:r>
            <a:r>
              <a:rPr lang="es-CO" b="1" dirty="0" smtClean="0"/>
              <a:t>back-</a:t>
            </a:r>
            <a:r>
              <a:rPr lang="es-CO" b="1" dirty="0" err="1" smtClean="0"/>
              <a:t>propagation</a:t>
            </a:r>
            <a:r>
              <a:rPr lang="es-CO" dirty="0" smtClean="0"/>
              <a:t>, y esta basado en el </a:t>
            </a:r>
            <a:r>
              <a:rPr lang="es-CO" b="1" dirty="0" smtClean="0"/>
              <a:t>descenso de gradiente</a:t>
            </a:r>
            <a:r>
              <a:rPr lang="es-CO" dirty="0" smtClean="0"/>
              <a:t>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6" y="6276611"/>
            <a:ext cx="1869747" cy="581389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0" y="6020515"/>
            <a:ext cx="1879042" cy="29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Javier Diaz Cely, PhD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96556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657" y="1453243"/>
            <a:ext cx="5860124" cy="38391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Redes neuronales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6101443" y="5285992"/>
            <a:ext cx="60905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dirty="0"/>
              <a:t>www.analyticsvidhya.com/wp-content/uploads/2016/08/Artificial-Intelligence-Neural-Network-Nodes.jpg</a:t>
            </a: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69847" y="2121408"/>
            <a:ext cx="4677809" cy="40507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b="1" dirty="0" smtClean="0"/>
              <a:t>Topología</a:t>
            </a:r>
            <a:r>
              <a:rPr lang="es-CO" dirty="0" smtClean="0"/>
              <a:t>: determina la complejidad de las tareas que se pueden aprender</a:t>
            </a:r>
          </a:p>
          <a:p>
            <a:r>
              <a:rPr lang="es-CO" dirty="0" smtClean="0"/>
              <a:t>Número de capas y como se conectan entre ellas. Deep </a:t>
            </a:r>
            <a:r>
              <a:rPr lang="es-CO" dirty="0" err="1" smtClean="0"/>
              <a:t>Learning</a:t>
            </a:r>
            <a:r>
              <a:rPr lang="es-CO" dirty="0"/>
              <a:t> </a:t>
            </a:r>
            <a:r>
              <a:rPr lang="es-CO" dirty="0" smtClean="0"/>
              <a:t>se refiere a la profundidad de las capas.</a:t>
            </a:r>
          </a:p>
          <a:p>
            <a:r>
              <a:rPr lang="es-CO" b="1" dirty="0" smtClean="0"/>
              <a:t>Número de neuronas en cada capa</a:t>
            </a:r>
            <a:r>
              <a:rPr lang="es-CO" dirty="0" smtClean="0"/>
              <a:t>: salvo por la capa de  entrada y salida, depende de la complejidad del problema y calidad de los datos. Cuidado con </a:t>
            </a:r>
            <a:r>
              <a:rPr lang="es-CO" b="1" dirty="0" err="1" smtClean="0"/>
              <a:t>overfitting</a:t>
            </a:r>
            <a:r>
              <a:rPr lang="es-CO" b="1" dirty="0" smtClean="0"/>
              <a:t>.</a:t>
            </a:r>
          </a:p>
          <a:p>
            <a:r>
              <a:rPr lang="es-CO" dirty="0" smtClean="0"/>
              <a:t>Dirección del envío de la información </a:t>
            </a:r>
          </a:p>
          <a:p>
            <a:pPr lvl="1"/>
            <a:r>
              <a:rPr lang="es-CO" dirty="0" err="1" smtClean="0"/>
              <a:t>Feedforward</a:t>
            </a:r>
            <a:r>
              <a:rPr lang="es-CO" dirty="0" smtClean="0"/>
              <a:t>: hacia adelante</a:t>
            </a:r>
          </a:p>
          <a:p>
            <a:pPr lvl="1"/>
            <a:r>
              <a:rPr lang="es-CO" dirty="0" err="1" smtClean="0"/>
              <a:t>Recurrent</a:t>
            </a:r>
            <a:r>
              <a:rPr lang="es-CO" dirty="0" smtClean="0"/>
              <a:t>: se permite retorno (short </a:t>
            </a:r>
            <a:r>
              <a:rPr lang="es-CO" dirty="0" err="1" smtClean="0"/>
              <a:t>term</a:t>
            </a:r>
            <a:r>
              <a:rPr lang="es-CO" dirty="0" smtClean="0"/>
              <a:t> </a:t>
            </a:r>
            <a:r>
              <a:rPr lang="es-CO" dirty="0" err="1" smtClean="0"/>
              <a:t>memory</a:t>
            </a:r>
            <a:r>
              <a:rPr lang="es-CO" dirty="0" smtClean="0"/>
              <a:t>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6" y="6276611"/>
            <a:ext cx="1869747" cy="581389"/>
          </a:xfrm>
          <a:prstGeom prst="rect">
            <a:avLst/>
          </a:prstGeom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0" y="6020515"/>
            <a:ext cx="1879042" cy="29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Javier Diaz Cely, PhD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0301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Redes neuronales – </a:t>
            </a:r>
            <a:br>
              <a:rPr lang="es-CO" dirty="0" smtClean="0"/>
            </a:br>
            <a:r>
              <a:rPr lang="es-CO" dirty="0" smtClean="0"/>
              <a:t>arquitecturas de capas comunes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3211856"/>
            <a:ext cx="5280710" cy="2925676"/>
          </a:xfrm>
        </p:spPr>
        <p:txBody>
          <a:bodyPr>
            <a:normAutofit/>
          </a:bodyPr>
          <a:lstStyle/>
          <a:p>
            <a:r>
              <a:rPr lang="es-CO" dirty="0" smtClean="0"/>
              <a:t>En una capa </a:t>
            </a:r>
            <a:r>
              <a:rPr lang="es-CO" b="1" dirty="0" smtClean="0"/>
              <a:t>densa</a:t>
            </a:r>
            <a:r>
              <a:rPr lang="es-CO" dirty="0" smtClean="0"/>
              <a:t> o </a:t>
            </a:r>
            <a:r>
              <a:rPr lang="es-CO" b="1" dirty="0" err="1" smtClean="0"/>
              <a:t>fully</a:t>
            </a:r>
            <a:r>
              <a:rPr lang="es-CO" b="1" dirty="0" smtClean="0"/>
              <a:t> </a:t>
            </a:r>
            <a:r>
              <a:rPr lang="es-CO" b="1" dirty="0" err="1" smtClean="0"/>
              <a:t>connected</a:t>
            </a:r>
            <a:r>
              <a:rPr lang="es-CO" dirty="0" smtClean="0"/>
              <a:t>, cada una de sus neuronas están conectadas con todas las neuronas de la capa anterior (son las que se usan en las redes neuronales tradicionales).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7395240" y="2121408"/>
            <a:ext cx="599089" cy="599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7395240" y="2912311"/>
            <a:ext cx="599089" cy="599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/>
              <a:t>2</a:t>
            </a:r>
          </a:p>
        </p:txBody>
      </p:sp>
      <p:sp>
        <p:nvSpPr>
          <p:cNvPr id="9" name="Elipse 8"/>
          <p:cNvSpPr/>
          <p:nvPr/>
        </p:nvSpPr>
        <p:spPr>
          <a:xfrm>
            <a:off x="7395240" y="3703214"/>
            <a:ext cx="599089" cy="599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/>
              <a:t>3</a:t>
            </a:r>
            <a:endParaRPr lang="es-CO" dirty="0">
              <a:solidFill>
                <a:schemeClr val="lt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7395240" y="4901399"/>
            <a:ext cx="599089" cy="599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smtClean="0"/>
              <a:t>n</a:t>
            </a:r>
            <a:r>
              <a:rPr lang="es-CO" baseline="-25000" dirty="0" smtClean="0"/>
              <a:t>l-1</a:t>
            </a:r>
            <a:endParaRPr lang="es-CO" baseline="-25000" dirty="0">
              <a:solidFill>
                <a:schemeClr val="lt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0369667" y="3403669"/>
            <a:ext cx="599089" cy="5990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/>
              <a:t>2</a:t>
            </a:r>
          </a:p>
        </p:txBody>
      </p:sp>
      <p:sp>
        <p:nvSpPr>
          <p:cNvPr id="12" name="Rectángulo 11"/>
          <p:cNvSpPr/>
          <p:nvPr/>
        </p:nvSpPr>
        <p:spPr>
          <a:xfrm rot="5400000">
            <a:off x="7539132" y="4480249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… </a:t>
            </a:r>
            <a:endParaRPr lang="es-CO" dirty="0"/>
          </a:p>
        </p:txBody>
      </p:sp>
      <p:cxnSp>
        <p:nvCxnSpPr>
          <p:cNvPr id="13" name="Conector recto de flecha 12"/>
          <p:cNvCxnSpPr>
            <a:stCxn id="7" idx="6"/>
            <a:endCxn id="11" idx="2"/>
          </p:cNvCxnSpPr>
          <p:nvPr/>
        </p:nvCxnSpPr>
        <p:spPr>
          <a:xfrm>
            <a:off x="7994329" y="2420953"/>
            <a:ext cx="2375338" cy="1282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8" idx="6"/>
            <a:endCxn id="11" idx="2"/>
          </p:cNvCxnSpPr>
          <p:nvPr/>
        </p:nvCxnSpPr>
        <p:spPr>
          <a:xfrm>
            <a:off x="7994329" y="3211856"/>
            <a:ext cx="2375338" cy="49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9" idx="6"/>
            <a:endCxn id="11" idx="2"/>
          </p:cNvCxnSpPr>
          <p:nvPr/>
        </p:nvCxnSpPr>
        <p:spPr>
          <a:xfrm flipV="1">
            <a:off x="7994329" y="3703214"/>
            <a:ext cx="2375338" cy="29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10" idx="6"/>
            <a:endCxn id="11" idx="2"/>
          </p:cNvCxnSpPr>
          <p:nvPr/>
        </p:nvCxnSpPr>
        <p:spPr>
          <a:xfrm flipV="1">
            <a:off x="7994329" y="3703214"/>
            <a:ext cx="2375338" cy="149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/>
              <p:cNvSpPr/>
              <p:nvPr/>
            </p:nvSpPr>
            <p:spPr>
              <a:xfrm>
                <a:off x="8531005" y="2494946"/>
                <a:ext cx="619593" cy="4396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005" y="2494946"/>
                <a:ext cx="619593" cy="439608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/>
              <p:cNvSpPr/>
              <p:nvPr/>
            </p:nvSpPr>
            <p:spPr>
              <a:xfrm>
                <a:off x="8531005" y="2998281"/>
                <a:ext cx="619593" cy="4396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005" y="2998281"/>
                <a:ext cx="619593" cy="439608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/>
              <p:cNvSpPr/>
              <p:nvPr/>
            </p:nvSpPr>
            <p:spPr>
              <a:xfrm>
                <a:off x="8531005" y="3530525"/>
                <a:ext cx="619593" cy="4396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0" name="Rectá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005" y="3530525"/>
                <a:ext cx="619593" cy="439608"/>
              </a:xfrm>
              <a:prstGeom prst="rect">
                <a:avLst/>
              </a:prstGeom>
              <a:blipFill>
                <a:blip r:embed="rId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/>
              <p:cNvSpPr/>
              <p:nvPr/>
            </p:nvSpPr>
            <p:spPr>
              <a:xfrm>
                <a:off x="8531005" y="4309451"/>
                <a:ext cx="859786" cy="47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s-CO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CO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s-CO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Rectá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005" y="4309451"/>
                <a:ext cx="859786" cy="476221"/>
              </a:xfrm>
              <a:prstGeom prst="rect">
                <a:avLst/>
              </a:prstGeom>
              <a:blipFill>
                <a:blip r:embed="rId6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/>
          <p:cNvSpPr/>
          <p:nvPr/>
        </p:nvSpPr>
        <p:spPr>
          <a:xfrm>
            <a:off x="10386468" y="4901399"/>
            <a:ext cx="599089" cy="5990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err="1" smtClean="0"/>
              <a:t>n</a:t>
            </a:r>
            <a:r>
              <a:rPr lang="es-CO" baseline="-25000" dirty="0" err="1" smtClean="0"/>
              <a:t>l</a:t>
            </a:r>
            <a:endParaRPr lang="es-CO" baseline="-25000" dirty="0"/>
          </a:p>
        </p:txBody>
      </p:sp>
      <p:sp>
        <p:nvSpPr>
          <p:cNvPr id="29" name="Elipse 28"/>
          <p:cNvSpPr/>
          <p:nvPr/>
        </p:nvSpPr>
        <p:spPr>
          <a:xfrm>
            <a:off x="10362125" y="2636779"/>
            <a:ext cx="599089" cy="5990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30" name="Rectángulo 29"/>
          <p:cNvSpPr/>
          <p:nvPr/>
        </p:nvSpPr>
        <p:spPr>
          <a:xfrm rot="5400000">
            <a:off x="10515218" y="4480130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… 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/>
              <p:cNvSpPr/>
              <p:nvPr/>
            </p:nvSpPr>
            <p:spPr>
              <a:xfrm>
                <a:off x="10243774" y="5441712"/>
                <a:ext cx="88447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CO" dirty="0" smtClean="0"/>
                  <a:t>Capa </a:t>
                </a:r>
                <a14:m>
                  <m:oMath xmlns:m="http://schemas.openxmlformats.org/officeDocument/2006/math">
                    <m:r>
                      <a:rPr lang="es-CO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s-CO" dirty="0" smtClean="0"/>
              </a:p>
              <a:p>
                <a:pPr algn="ctr"/>
                <a:r>
                  <a:rPr lang="es-CO" b="1" dirty="0" smtClean="0"/>
                  <a:t>densa</a:t>
                </a:r>
                <a:endParaRPr lang="es-CO" b="1" dirty="0"/>
              </a:p>
            </p:txBody>
          </p:sp>
        </mc:Choice>
        <mc:Fallback xmlns="">
          <p:sp>
            <p:nvSpPr>
              <p:cNvPr id="31" name="Rectá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3774" y="5441712"/>
                <a:ext cx="884473" cy="646331"/>
              </a:xfrm>
              <a:prstGeom prst="rect">
                <a:avLst/>
              </a:prstGeom>
              <a:blipFill>
                <a:blip r:embed="rId7"/>
                <a:stretch>
                  <a:fillRect l="-5517" t="-5660" r="-4828" b="-141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/>
              <p:cNvSpPr/>
              <p:nvPr/>
            </p:nvSpPr>
            <p:spPr>
              <a:xfrm>
                <a:off x="7123505" y="5441712"/>
                <a:ext cx="11425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CO" dirty="0" smtClean="0"/>
                  <a:t>Capa </a:t>
                </a:r>
                <a14:m>
                  <m:oMath xmlns:m="http://schemas.openxmlformats.org/officeDocument/2006/math">
                    <m:r>
                      <a:rPr lang="es-CO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CO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dirty="0" smtClean="0"/>
                  <a:t>-1</a:t>
                </a:r>
                <a:endParaRPr lang="es-CO" dirty="0"/>
              </a:p>
            </p:txBody>
          </p:sp>
        </mc:Choice>
        <mc:Fallback xmlns="">
          <p:sp>
            <p:nvSpPr>
              <p:cNvPr id="32" name="Rectá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505" y="5441712"/>
                <a:ext cx="1142557" cy="369332"/>
              </a:xfrm>
              <a:prstGeom prst="rect">
                <a:avLst/>
              </a:prstGeom>
              <a:blipFill>
                <a:blip r:embed="rId8"/>
                <a:stretch>
                  <a:fillRect l="-4813" t="-10000" r="-3743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en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46" y="6276611"/>
            <a:ext cx="1869747" cy="581389"/>
          </a:xfrm>
          <a:prstGeom prst="rect">
            <a:avLst/>
          </a:prstGeom>
        </p:spPr>
      </p:pic>
      <p:sp>
        <p:nvSpPr>
          <p:cNvPr id="25" name="Marcador de contenido 2"/>
          <p:cNvSpPr txBox="1">
            <a:spLocks/>
          </p:cNvSpPr>
          <p:nvPr/>
        </p:nvSpPr>
        <p:spPr>
          <a:xfrm>
            <a:off x="0" y="6020515"/>
            <a:ext cx="1879042" cy="29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Javier Diaz Cely, PhD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51491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8" grpId="0"/>
      <p:bldP spid="18" grpId="1"/>
      <p:bldP spid="19" grpId="0"/>
      <p:bldP spid="19" grpId="1"/>
      <p:bldP spid="20" grpId="0"/>
      <p:bldP spid="20" grpId="1"/>
      <p:bldP spid="22" grpId="0"/>
      <p:bldP spid="22" grpId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Redes neuronales – </a:t>
            </a:r>
            <a:br>
              <a:rPr lang="es-CO" dirty="0" smtClean="0"/>
            </a:br>
            <a:r>
              <a:rPr lang="es-CO" dirty="0" smtClean="0"/>
              <a:t>Arquitecturas de capas comunes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7395240" y="2122614"/>
            <a:ext cx="599089" cy="599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7395240" y="2913517"/>
            <a:ext cx="599089" cy="599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/>
              <a:t>2</a:t>
            </a:r>
          </a:p>
        </p:txBody>
      </p:sp>
      <p:sp>
        <p:nvSpPr>
          <p:cNvPr id="9" name="Elipse 8"/>
          <p:cNvSpPr/>
          <p:nvPr/>
        </p:nvSpPr>
        <p:spPr>
          <a:xfrm>
            <a:off x="7395240" y="3704420"/>
            <a:ext cx="599089" cy="599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/>
              <a:t>3</a:t>
            </a:r>
            <a:endParaRPr lang="es-CO" dirty="0">
              <a:solidFill>
                <a:schemeClr val="lt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7395240" y="4902605"/>
            <a:ext cx="599089" cy="599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smtClean="0"/>
              <a:t>n</a:t>
            </a:r>
            <a:r>
              <a:rPr lang="es-CO" baseline="-25000" dirty="0" smtClean="0"/>
              <a:t>l-1</a:t>
            </a:r>
            <a:endParaRPr lang="es-CO" baseline="-25000" dirty="0">
              <a:solidFill>
                <a:schemeClr val="lt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0369667" y="3404875"/>
            <a:ext cx="599089" cy="5990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/>
              <a:t>2</a:t>
            </a:r>
          </a:p>
        </p:txBody>
      </p:sp>
      <p:sp>
        <p:nvSpPr>
          <p:cNvPr id="12" name="Rectángulo 11"/>
          <p:cNvSpPr/>
          <p:nvPr/>
        </p:nvSpPr>
        <p:spPr>
          <a:xfrm rot="5400000">
            <a:off x="7539132" y="4481455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… </a:t>
            </a:r>
            <a:endParaRPr lang="es-CO" dirty="0"/>
          </a:p>
        </p:txBody>
      </p:sp>
      <p:cxnSp>
        <p:nvCxnSpPr>
          <p:cNvPr id="13" name="Conector recto de flecha 12"/>
          <p:cNvCxnSpPr>
            <a:stCxn id="7" idx="6"/>
            <a:endCxn id="11" idx="2"/>
          </p:cNvCxnSpPr>
          <p:nvPr/>
        </p:nvCxnSpPr>
        <p:spPr>
          <a:xfrm>
            <a:off x="7994329" y="2422159"/>
            <a:ext cx="2375338" cy="1282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8" idx="6"/>
            <a:endCxn id="11" idx="2"/>
          </p:cNvCxnSpPr>
          <p:nvPr/>
        </p:nvCxnSpPr>
        <p:spPr>
          <a:xfrm>
            <a:off x="7994329" y="3213062"/>
            <a:ext cx="2375338" cy="49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9" idx="6"/>
            <a:endCxn id="11" idx="2"/>
          </p:cNvCxnSpPr>
          <p:nvPr/>
        </p:nvCxnSpPr>
        <p:spPr>
          <a:xfrm flipV="1">
            <a:off x="7994329" y="3704420"/>
            <a:ext cx="2375338" cy="29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10" idx="6"/>
            <a:endCxn id="11" idx="2"/>
          </p:cNvCxnSpPr>
          <p:nvPr/>
        </p:nvCxnSpPr>
        <p:spPr>
          <a:xfrm flipV="1">
            <a:off x="7994329" y="3704420"/>
            <a:ext cx="2375338" cy="149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10386468" y="4902605"/>
            <a:ext cx="599089" cy="5990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 err="1" smtClean="0"/>
              <a:t>n</a:t>
            </a:r>
            <a:r>
              <a:rPr lang="es-CO" baseline="-25000" dirty="0" err="1" smtClean="0"/>
              <a:t>l</a:t>
            </a:r>
            <a:endParaRPr lang="es-CO" baseline="-25000" dirty="0"/>
          </a:p>
        </p:txBody>
      </p:sp>
      <p:sp>
        <p:nvSpPr>
          <p:cNvPr id="29" name="Elipse 28"/>
          <p:cNvSpPr/>
          <p:nvPr/>
        </p:nvSpPr>
        <p:spPr>
          <a:xfrm>
            <a:off x="10362125" y="2637985"/>
            <a:ext cx="599089" cy="5990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30" name="Rectángulo 29"/>
          <p:cNvSpPr/>
          <p:nvPr/>
        </p:nvSpPr>
        <p:spPr>
          <a:xfrm rot="5400000">
            <a:off x="10515218" y="4481336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… </a:t>
            </a:r>
            <a:endParaRPr lang="es-CO" dirty="0"/>
          </a:p>
        </p:txBody>
      </p:sp>
      <p:cxnSp>
        <p:nvCxnSpPr>
          <p:cNvPr id="21" name="Conector recto de flecha 20"/>
          <p:cNvCxnSpPr>
            <a:stCxn id="7" idx="6"/>
            <a:endCxn id="29" idx="2"/>
          </p:cNvCxnSpPr>
          <p:nvPr/>
        </p:nvCxnSpPr>
        <p:spPr>
          <a:xfrm>
            <a:off x="7994329" y="2422159"/>
            <a:ext cx="2367796" cy="51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8" idx="6"/>
            <a:endCxn id="29" idx="2"/>
          </p:cNvCxnSpPr>
          <p:nvPr/>
        </p:nvCxnSpPr>
        <p:spPr>
          <a:xfrm flipV="1">
            <a:off x="7994329" y="2937530"/>
            <a:ext cx="2367796" cy="27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9" idx="6"/>
            <a:endCxn id="24" idx="2"/>
          </p:cNvCxnSpPr>
          <p:nvPr/>
        </p:nvCxnSpPr>
        <p:spPr>
          <a:xfrm>
            <a:off x="7994329" y="4003965"/>
            <a:ext cx="2392139" cy="119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10" idx="6"/>
            <a:endCxn id="24" idx="2"/>
          </p:cNvCxnSpPr>
          <p:nvPr/>
        </p:nvCxnSpPr>
        <p:spPr>
          <a:xfrm>
            <a:off x="7994329" y="5202150"/>
            <a:ext cx="239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10" idx="6"/>
            <a:endCxn id="29" idx="2"/>
          </p:cNvCxnSpPr>
          <p:nvPr/>
        </p:nvCxnSpPr>
        <p:spPr>
          <a:xfrm flipV="1">
            <a:off x="7994329" y="2937530"/>
            <a:ext cx="2367796" cy="226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9" idx="6"/>
            <a:endCxn id="29" idx="2"/>
          </p:cNvCxnSpPr>
          <p:nvPr/>
        </p:nvCxnSpPr>
        <p:spPr>
          <a:xfrm flipV="1">
            <a:off x="7994329" y="2937530"/>
            <a:ext cx="2367796" cy="106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7" idx="6"/>
            <a:endCxn id="24" idx="2"/>
          </p:cNvCxnSpPr>
          <p:nvPr/>
        </p:nvCxnSpPr>
        <p:spPr>
          <a:xfrm>
            <a:off x="7994329" y="2422159"/>
            <a:ext cx="2392139" cy="277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8" idx="6"/>
            <a:endCxn id="24" idx="2"/>
          </p:cNvCxnSpPr>
          <p:nvPr/>
        </p:nvCxnSpPr>
        <p:spPr>
          <a:xfrm>
            <a:off x="7994329" y="3213062"/>
            <a:ext cx="2392139" cy="198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/>
              <p:cNvSpPr/>
              <p:nvPr/>
            </p:nvSpPr>
            <p:spPr>
              <a:xfrm>
                <a:off x="7123505" y="5442918"/>
                <a:ext cx="11425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CO" dirty="0" smtClean="0"/>
                  <a:t>Capa </a:t>
                </a:r>
                <a14:m>
                  <m:oMath xmlns:m="http://schemas.openxmlformats.org/officeDocument/2006/math">
                    <m:r>
                      <a:rPr lang="es-CO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CO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dirty="0" smtClean="0"/>
                  <a:t>-1</a:t>
                </a:r>
                <a:endParaRPr lang="es-CO" dirty="0"/>
              </a:p>
            </p:txBody>
          </p:sp>
        </mc:Choice>
        <mc:Fallback xmlns="">
          <p:sp>
            <p:nvSpPr>
              <p:cNvPr id="46" name="Rectá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505" y="5442918"/>
                <a:ext cx="1142557" cy="369332"/>
              </a:xfrm>
              <a:prstGeom prst="rect">
                <a:avLst/>
              </a:prstGeom>
              <a:blipFill>
                <a:blip r:embed="rId3"/>
                <a:stretch>
                  <a:fillRect l="-4813" t="-10000" r="-3743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5280710" cy="4016124"/>
          </a:xfrm>
        </p:spPr>
        <p:txBody>
          <a:bodyPr>
            <a:normAutofit/>
          </a:bodyPr>
          <a:lstStyle/>
          <a:p>
            <a:r>
              <a:rPr lang="es-CO" dirty="0" smtClean="0"/>
              <a:t>En una capa </a:t>
            </a:r>
            <a:r>
              <a:rPr lang="es-CO" b="1" dirty="0" smtClean="0"/>
              <a:t>densa</a:t>
            </a:r>
            <a:r>
              <a:rPr lang="es-CO" dirty="0" smtClean="0"/>
              <a:t> o </a:t>
            </a:r>
            <a:r>
              <a:rPr lang="es-CO" b="1" dirty="0" err="1" smtClean="0"/>
              <a:t>fully</a:t>
            </a:r>
            <a:r>
              <a:rPr lang="es-CO" b="1" dirty="0" smtClean="0"/>
              <a:t> </a:t>
            </a:r>
            <a:r>
              <a:rPr lang="es-CO" b="1" dirty="0" err="1" smtClean="0"/>
              <a:t>connected</a:t>
            </a:r>
            <a:r>
              <a:rPr lang="es-CO" dirty="0" smtClean="0"/>
              <a:t>, cada una de sus neuronas están conectadas con todas las neuronas de la capa </a:t>
            </a:r>
            <a:r>
              <a:rPr lang="es-CO" dirty="0"/>
              <a:t>anterior (son las que se usan en las redes neuronales tradicionales</a:t>
            </a:r>
            <a:r>
              <a:rPr lang="es-CO" dirty="0" smtClean="0"/>
              <a:t>).</a:t>
            </a:r>
          </a:p>
          <a:p>
            <a:r>
              <a:rPr lang="es-CO" dirty="0" smtClean="0"/>
              <a:t>Una capa </a:t>
            </a:r>
            <a:r>
              <a:rPr lang="es-CO" b="1" dirty="0" err="1" smtClean="0"/>
              <a:t>convolucional</a:t>
            </a:r>
            <a:r>
              <a:rPr lang="es-CO" dirty="0" smtClean="0"/>
              <a:t> captura relaciones espaciales de la capa anterior (se utiliza mucho con entradas imágenes).</a:t>
            </a:r>
          </a:p>
          <a:p>
            <a:r>
              <a:rPr lang="es-CO" dirty="0" smtClean="0"/>
              <a:t>Una capa puede ser </a:t>
            </a:r>
            <a:r>
              <a:rPr lang="es-CO" b="1" dirty="0" smtClean="0"/>
              <a:t>recurrente</a:t>
            </a:r>
            <a:r>
              <a:rPr lang="es-CO" dirty="0" smtClean="0"/>
              <a:t>, al considerar como inputs en un siguiente paso de cálculo sus propias salidas de pasos anteriores (se utiliza en señales de audio, secuencias, lenguaje natural, etc</a:t>
            </a:r>
            <a:r>
              <a:rPr lang="es-CO" dirty="0"/>
              <a:t>.</a:t>
            </a:r>
            <a:r>
              <a:rPr lang="es-CO" dirty="0" smtClean="0"/>
              <a:t>).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ángulo 48"/>
              <p:cNvSpPr/>
              <p:nvPr/>
            </p:nvSpPr>
            <p:spPr>
              <a:xfrm>
                <a:off x="10243774" y="5441712"/>
                <a:ext cx="88447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CO" dirty="0" smtClean="0"/>
                  <a:t>Capa </a:t>
                </a:r>
                <a14:m>
                  <m:oMath xmlns:m="http://schemas.openxmlformats.org/officeDocument/2006/math">
                    <m:r>
                      <a:rPr lang="es-CO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s-CO" dirty="0" smtClean="0"/>
              </a:p>
              <a:p>
                <a:pPr algn="ctr"/>
                <a:r>
                  <a:rPr lang="es-CO" b="1" dirty="0" smtClean="0"/>
                  <a:t>densa</a:t>
                </a:r>
                <a:endParaRPr lang="es-CO" b="1" dirty="0"/>
              </a:p>
            </p:txBody>
          </p:sp>
        </mc:Choice>
        <mc:Fallback xmlns="">
          <p:sp>
            <p:nvSpPr>
              <p:cNvPr id="49" name="Rectángulo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3774" y="5441712"/>
                <a:ext cx="884473" cy="646331"/>
              </a:xfrm>
              <a:prstGeom prst="rect">
                <a:avLst/>
              </a:prstGeom>
              <a:blipFill>
                <a:blip r:embed="rId4"/>
                <a:stretch>
                  <a:fillRect l="-5517" t="-5660" r="-4828" b="-141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agen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46" y="6276611"/>
            <a:ext cx="1869747" cy="581389"/>
          </a:xfrm>
          <a:prstGeom prst="rect">
            <a:avLst/>
          </a:prstGeom>
        </p:spPr>
      </p:pic>
      <p:sp>
        <p:nvSpPr>
          <p:cNvPr id="32" name="Marcador de contenido 2"/>
          <p:cNvSpPr txBox="1">
            <a:spLocks/>
          </p:cNvSpPr>
          <p:nvPr/>
        </p:nvSpPr>
        <p:spPr>
          <a:xfrm>
            <a:off x="0" y="6020515"/>
            <a:ext cx="1879042" cy="29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Javier Diaz Cely, PhD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27976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619" y="1538502"/>
            <a:ext cx="6735705" cy="448674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Redes neuronales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4024666" cy="40507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b="1" dirty="0" smtClean="0"/>
              <a:t>Funciones de activación</a:t>
            </a:r>
            <a:r>
              <a:rPr lang="es-CO" dirty="0" smtClean="0"/>
              <a:t>: mecanismo de procesamiento de la información entrante que permite la propagación de la señal en la red buscando una no linealidad.</a:t>
            </a:r>
          </a:p>
          <a:p>
            <a:pPr marL="0" indent="0">
              <a:buNone/>
            </a:pPr>
            <a:r>
              <a:rPr lang="es-CO" dirty="0" smtClean="0"/>
              <a:t>Se prefieren las que tengan buenas propiedades matemáticas (simples, derivables)</a:t>
            </a:r>
          </a:p>
          <a:p>
            <a:pPr marL="0" indent="0">
              <a:buNone/>
            </a:pPr>
            <a:r>
              <a:rPr lang="es-CO" dirty="0" smtClean="0"/>
              <a:t>Para evitar problemas de aprendizaje, se acostumbra </a:t>
            </a:r>
            <a:r>
              <a:rPr lang="es-CO" b="1" dirty="0" smtClean="0"/>
              <a:t>normalizar las entradas</a:t>
            </a:r>
            <a:r>
              <a:rPr lang="es-CO" dirty="0" smtClean="0"/>
              <a:t>, para que los valores se encuentren en los rangos dinámicos de las funciones de activación.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3515711" y="6025243"/>
            <a:ext cx="2532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 smtClean="0"/>
              <a:t>Regresión logística, capa de salida binaria</a:t>
            </a:r>
            <a:endParaRPr lang="es-CO" dirty="0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4947557" y="5192486"/>
            <a:ext cx="685800" cy="97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10317967" y="1376862"/>
            <a:ext cx="0" cy="30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8654142" y="761543"/>
            <a:ext cx="3327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 smtClean="0"/>
              <a:t>Muy usada en Deep </a:t>
            </a:r>
            <a:r>
              <a:rPr lang="es-CO" dirty="0" err="1" smtClean="0"/>
              <a:t>Learning</a:t>
            </a:r>
            <a:r>
              <a:rPr lang="es-CO" dirty="0" smtClean="0"/>
              <a:t>. Capas intermedias, rapidez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5796730" y="1026444"/>
            <a:ext cx="2668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 smtClean="0"/>
              <a:t>Las más parecidas a la realidad biológica</a:t>
            </a:r>
            <a:endParaRPr lang="es-CO" dirty="0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7675358" y="1664885"/>
            <a:ext cx="277586" cy="50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6107350" y="1642829"/>
            <a:ext cx="277586" cy="50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87537" y="5886743"/>
            <a:ext cx="31638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 smtClean="0"/>
              <a:t>Muy usada, funciona mejor que la </a:t>
            </a:r>
            <a:r>
              <a:rPr lang="es-CO" dirty="0" err="1" smtClean="0"/>
              <a:t>sigmoide</a:t>
            </a:r>
            <a:r>
              <a:rPr lang="es-CO" dirty="0" smtClean="0"/>
              <a:t> en las capas escondidas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 flipH="1" flipV="1">
            <a:off x="8164102" y="5336349"/>
            <a:ext cx="221098" cy="47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6" y="6276611"/>
            <a:ext cx="1869747" cy="581389"/>
          </a:xfrm>
          <a:prstGeom prst="rect">
            <a:avLst/>
          </a:prstGeom>
        </p:spPr>
      </p:pic>
      <p:sp>
        <p:nvSpPr>
          <p:cNvPr id="19" name="Marcador de contenido 2"/>
          <p:cNvSpPr txBox="1">
            <a:spLocks/>
          </p:cNvSpPr>
          <p:nvPr/>
        </p:nvSpPr>
        <p:spPr>
          <a:xfrm>
            <a:off x="0" y="6020515"/>
            <a:ext cx="1879042" cy="29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Javier Diaz Cely, PhD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5163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Redes neuronales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4024666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 smtClean="0"/>
              <a:t>Funciones de activación</a:t>
            </a:r>
            <a:r>
              <a:rPr lang="es-CO" dirty="0" smtClean="0"/>
              <a:t>:        Se busca la no linealidad en las funciones de activación de las capas intermedias, de lo contrario tener 1 capa o varias correspondería se podría reducir a una simple combinación lineal de los datos.</a:t>
            </a:r>
          </a:p>
          <a:p>
            <a:pPr marL="0" indent="0">
              <a:buNone/>
            </a:pPr>
            <a:r>
              <a:rPr lang="es-CO" dirty="0" smtClean="0"/>
              <a:t>La función de activación </a:t>
            </a:r>
            <a:r>
              <a:rPr lang="es-CO" b="1" dirty="0" smtClean="0"/>
              <a:t>lineal</a:t>
            </a:r>
            <a:r>
              <a:rPr lang="es-CO" dirty="0" smtClean="0"/>
              <a:t> solo se utiliza en la capa de salida, en problemas de </a:t>
            </a:r>
            <a:r>
              <a:rPr lang="es-CO" b="1" dirty="0" smtClean="0"/>
              <a:t>regresión</a:t>
            </a:r>
            <a:r>
              <a:rPr lang="es-CO" dirty="0" smtClean="0"/>
              <a:t>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767" y="1718170"/>
            <a:ext cx="5918481" cy="4447657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9391058" y="6165827"/>
            <a:ext cx="17371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1200" dirty="0" err="1" smtClean="0"/>
              <a:t>Raschka</a:t>
            </a:r>
            <a:r>
              <a:rPr lang="es-CO" sz="1200" dirty="0" smtClean="0"/>
              <a:t>, 2017</a:t>
            </a:r>
            <a:endParaRPr lang="es-CO" sz="1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6" y="6276611"/>
            <a:ext cx="1869747" cy="581389"/>
          </a:xfrm>
          <a:prstGeom prst="rect">
            <a:avLst/>
          </a:prstGeom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0" y="6020515"/>
            <a:ext cx="1879042" cy="29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Javier Diaz Cely, PhD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284292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ipo de madera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Tipo de madera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3.xml><?xml version="1.0" encoding="utf-8"?>
<a:themeOverride xmlns:a="http://schemas.openxmlformats.org/drawingml/2006/main">
  <a:clrScheme name="Tipo de madera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4.xml><?xml version="1.0" encoding="utf-8"?>
<a:themeOverride xmlns:a="http://schemas.openxmlformats.org/drawingml/2006/main">
  <a:clrScheme name="Tipo de madera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5.xml><?xml version="1.0" encoding="utf-8"?>
<a:themeOverride xmlns:a="http://schemas.openxmlformats.org/drawingml/2006/main">
  <a:clrScheme name="Tipo de madera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67845</TotalTime>
  <Words>1652</Words>
  <Application>Microsoft Office PowerPoint</Application>
  <PresentationFormat>Panorámica</PresentationFormat>
  <Paragraphs>377</Paragraphs>
  <Slides>27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Calibri</vt:lpstr>
      <vt:lpstr>Cambria Math</vt:lpstr>
      <vt:lpstr>Rockwell</vt:lpstr>
      <vt:lpstr>Rockwell Condensed</vt:lpstr>
      <vt:lpstr>Wingdings</vt:lpstr>
      <vt:lpstr>Tipo de madera</vt:lpstr>
      <vt:lpstr>Aprendizaje supervisado</vt:lpstr>
      <vt:lpstr>Agenda</vt:lpstr>
      <vt:lpstr>Redes neuronales</vt:lpstr>
      <vt:lpstr>Redes neuronales</vt:lpstr>
      <vt:lpstr>Redes neuronales</vt:lpstr>
      <vt:lpstr>Redes neuronales –  arquitecturas de capas comunes</vt:lpstr>
      <vt:lpstr>Redes neuronales –  Arquitecturas de capas comunes</vt:lpstr>
      <vt:lpstr>Redes neuronales</vt:lpstr>
      <vt:lpstr>Redes neuronales</vt:lpstr>
      <vt:lpstr>Regresión lineal</vt:lpstr>
      <vt:lpstr>Perceptrón, 1957 (Rosenblatt)</vt:lpstr>
      <vt:lpstr>Perceptrón, 1957</vt:lpstr>
      <vt:lpstr>Regresión lineal</vt:lpstr>
      <vt:lpstr>Regresión logística</vt:lpstr>
      <vt:lpstr>Softmax</vt:lpstr>
      <vt:lpstr>Descenso de gradiente</vt:lpstr>
      <vt:lpstr>Descenso de gradiente</vt:lpstr>
      <vt:lpstr>Descenso de gradiente</vt:lpstr>
      <vt:lpstr>Descenso de gradiente</vt:lpstr>
      <vt:lpstr>Descenso de gradiente</vt:lpstr>
      <vt:lpstr>Descenso de gradiente</vt:lpstr>
      <vt:lpstr>Descenso de gradiente</vt:lpstr>
      <vt:lpstr>Taller: regresión logística y ANN</vt:lpstr>
      <vt:lpstr>Taller: regresión de la fuerza del concreto con un ANN</vt:lpstr>
      <vt:lpstr>Pronósticos con redes neuronales densas</vt:lpstr>
      <vt:lpstr>Taller: Pronósticos de pasajeros aéreos con ANN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&amp; DATA ANALYTICS</dc:title>
  <dc:creator>Javier Diaz</dc:creator>
  <cp:lastModifiedBy>Javier Gustavo Diaz Cely</cp:lastModifiedBy>
  <cp:revision>901</cp:revision>
  <cp:lastPrinted>2016-08-05T14:34:02Z</cp:lastPrinted>
  <dcterms:created xsi:type="dcterms:W3CDTF">2016-04-25T14:08:26Z</dcterms:created>
  <dcterms:modified xsi:type="dcterms:W3CDTF">2020-03-11T20:42:31Z</dcterms:modified>
</cp:coreProperties>
</file>