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559" r:id="rId2"/>
    <p:sldId id="560" r:id="rId3"/>
    <p:sldId id="561" r:id="rId4"/>
    <p:sldId id="397" r:id="rId5"/>
    <p:sldId id="398" r:id="rId6"/>
    <p:sldId id="399" r:id="rId7"/>
    <p:sldId id="400" r:id="rId8"/>
    <p:sldId id="421" r:id="rId9"/>
    <p:sldId id="422" r:id="rId10"/>
    <p:sldId id="401" r:id="rId11"/>
    <p:sldId id="402" r:id="rId12"/>
    <p:sldId id="404" r:id="rId13"/>
    <p:sldId id="403" r:id="rId14"/>
    <p:sldId id="563" r:id="rId15"/>
    <p:sldId id="406" r:id="rId16"/>
    <p:sldId id="564" r:id="rId17"/>
    <p:sldId id="408" r:id="rId18"/>
    <p:sldId id="565" r:id="rId19"/>
    <p:sldId id="425" r:id="rId20"/>
    <p:sldId id="424" r:id="rId21"/>
    <p:sldId id="566" r:id="rId22"/>
    <p:sldId id="411" r:id="rId23"/>
    <p:sldId id="412" r:id="rId24"/>
    <p:sldId id="415" r:id="rId25"/>
    <p:sldId id="413" r:id="rId26"/>
    <p:sldId id="426" r:id="rId27"/>
    <p:sldId id="427" r:id="rId28"/>
    <p:sldId id="428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1212C4"/>
    <a:srgbClr val="BDC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7" autoAdjust="0"/>
    <p:restoredTop sz="86564" autoAdjust="0"/>
  </p:normalViewPr>
  <p:slideViewPr>
    <p:cSldViewPr>
      <p:cViewPr varScale="1">
        <p:scale>
          <a:sx n="63" d="100"/>
          <a:sy n="63" d="100"/>
        </p:scale>
        <p:origin x="19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D4C9-1AED-40C0-B654-B905870521E3}" type="datetimeFigureOut">
              <a:rPr lang="en-GB" smtClean="0"/>
              <a:pPr/>
              <a:t>10/08/2018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733FA-EC1B-4186-B260-AEA0281DB066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5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733FA-EC1B-4186-B260-AEA0281DB06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2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10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8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367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078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808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33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278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21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375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85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733FA-EC1B-4186-B260-AEA0281DB06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97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965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01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964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958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221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9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84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174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17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733FA-EC1B-4186-B260-AEA0281DB06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8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0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97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59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94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CD110-E581-460F-89F2-53A675DC4DBB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4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8D40-B1B2-44C2-B3E1-963BB9023A67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E44-827D-4D07-891D-141D0DD47719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1AEC-7830-4660-A63F-FFA81E88A6C2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886-FBE9-4277-9E1E-ACEA2B576F9A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35F6-DE81-41EE-89E1-9A298AEA9414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743-9777-476B-A826-A846FA7DD8C4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364-9DA0-4F77-B4B3-77C9D47F7757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E14C-5B21-4D7D-88A5-22743430BBA0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0731-5EBE-42AC-9E94-E21D6F19AD6E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7441-E2F5-4A7E-9921-BE7D66A81B91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370-5BDD-4DB8-A435-BEA08688481A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Introduction - Product Line Engineering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70D2-66AF-4D6D-AD93-7F4984B32420}" type="datetime1">
              <a:rPr lang="es-ES" smtClean="0"/>
              <a:pPr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Introduction - Product Line Engineering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riamo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ga.nz/#!GBJ1mK5T!CQ87F1F-eo3bTaz6HwGp5olvnMzpmU-wKVReRcgJPF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Practical work with </a:t>
            </a:r>
            <a:r>
              <a:rPr lang="en-US" sz="3200" dirty="0" err="1">
                <a:solidFill>
                  <a:schemeClr val="tx2"/>
                </a:solidFill>
              </a:rPr>
              <a:t>FragOP</a:t>
            </a:r>
            <a:r>
              <a:rPr lang="en-US" sz="3200" dirty="0">
                <a:solidFill>
                  <a:schemeClr val="tx2"/>
                </a:solidFill>
              </a:rPr>
              <a:t> – Its 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47FCEC-3064-4012-B285-858702F6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Download </a:t>
            </a:r>
            <a:r>
              <a:rPr lang="en-US" sz="2800" dirty="0" err="1"/>
              <a:t>VariaMos</a:t>
            </a:r>
            <a:r>
              <a:rPr lang="en-US" sz="2800" dirty="0"/>
              <a:t> (alfa version) </a:t>
            </a:r>
            <a:r>
              <a:rPr lang="en-US" sz="2800" dirty="0">
                <a:hlinkClick r:id="rId3"/>
              </a:rPr>
              <a:t>www.variamos.com</a:t>
            </a:r>
            <a:r>
              <a:rPr lang="en-US" sz="2800" dirty="0"/>
              <a:t> 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96281B-7C36-4BE8-97A2-43C9F57AE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33129"/>
            <a:ext cx="7914084" cy="39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2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IX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2000" dirty="0"/>
              <a:t>Create the component pool folder (anywhere you want) - called “</a:t>
            </a:r>
            <a:r>
              <a:rPr lang="en-US" sz="2000" dirty="0" err="1"/>
              <a:t>miniStores</a:t>
            </a:r>
            <a:r>
              <a:rPr lang="en-US" sz="2000" dirty="0"/>
              <a:t>”.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Create 3 folders with exactly the same name as the component IDs</a:t>
            </a:r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10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F90A2B-2F99-48F7-96C1-5067A032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429000"/>
            <a:ext cx="3037568" cy="247931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EAE09F8-8D8A-4CE5-B999-BF5CD4F5BF01}"/>
              </a:ext>
            </a:extLst>
          </p:cNvPr>
          <p:cNvSpPr/>
          <p:nvPr/>
        </p:nvSpPr>
        <p:spPr>
          <a:xfrm>
            <a:off x="4329566" y="3200400"/>
            <a:ext cx="245223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pool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A22AB25-9E0B-4832-AC11-8307E8A5984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895600" y="3390900"/>
            <a:ext cx="1433966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B871D3FC-00C4-436B-BC01-2179A30A7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083" y="3771900"/>
            <a:ext cx="2909434" cy="3063237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3CA399F4-24BB-45C8-B125-B1BF1D115957}"/>
              </a:ext>
            </a:extLst>
          </p:cNvPr>
          <p:cNvSpPr/>
          <p:nvPr/>
        </p:nvSpPr>
        <p:spPr>
          <a:xfrm>
            <a:off x="2590801" y="6215630"/>
            <a:ext cx="245223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folders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737E838-50BF-4DC2-802F-91AEDBCEA75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175160" y="5735458"/>
            <a:ext cx="1641758" cy="480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CA4DD3-2612-495F-A854-3281C3A6B75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816918" y="5520304"/>
            <a:ext cx="2050482" cy="69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FD2AB0E6-7892-4274-AB23-2DBCE9F6C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1939558C-C5D2-4422-9831-1E3819896B6C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2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>
            <a:normAutofit lnSpcReduction="10000"/>
          </a:bodyPr>
          <a:lstStyle/>
          <a:p>
            <a:pPr algn="just"/>
            <a:endParaRPr lang="en-US" sz="2000" dirty="0"/>
          </a:p>
          <a:p>
            <a:r>
              <a:rPr lang="en-US" sz="2000" dirty="0"/>
              <a:t>Download and extract these files: </a:t>
            </a:r>
            <a:r>
              <a:rPr lang="en-US" sz="2000" dirty="0">
                <a:hlinkClick r:id="rId3"/>
              </a:rPr>
              <a:t>https://mega.nz/#!GBJ1mK5T!CQ87F1F-eo3bTaz6HwGp5olvnMzpmU-wKVReRcgJPF4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algn="just"/>
            <a:r>
              <a:rPr lang="en-US" sz="2000" dirty="0"/>
              <a:t>Put the previous files over their corresponding folders.</a:t>
            </a:r>
          </a:p>
          <a:p>
            <a:pPr lvl="1" algn="just"/>
            <a:r>
              <a:rPr lang="en-US" sz="1600" dirty="0"/>
              <a:t>Index.java (Domain component) -&gt; Inside Index folder</a:t>
            </a:r>
          </a:p>
          <a:p>
            <a:pPr lvl="1" algn="just"/>
            <a:r>
              <a:rPr lang="en-US" sz="1600" dirty="0" err="1"/>
              <a:t>customization.json</a:t>
            </a:r>
            <a:r>
              <a:rPr lang="en-US" sz="1600" dirty="0"/>
              <a:t> (Customization file) -&gt; Inside Index folder</a:t>
            </a:r>
          </a:p>
          <a:p>
            <a:pPr lvl="1" algn="just"/>
            <a:r>
              <a:rPr lang="en-US" sz="1600" dirty="0"/>
              <a:t>Product.java (Domain component) -&gt; Inside Product folder</a:t>
            </a:r>
          </a:p>
          <a:p>
            <a:pPr lvl="1" algn="just"/>
            <a:r>
              <a:rPr lang="en-US" sz="1600" dirty="0" err="1"/>
              <a:t>alterIndex.frag</a:t>
            </a:r>
            <a:r>
              <a:rPr lang="en-US" sz="1600" dirty="0"/>
              <a:t> (Fragment) -&gt; Inside </a:t>
            </a:r>
            <a:r>
              <a:rPr lang="en-US" sz="1600" dirty="0" err="1"/>
              <a:t>ProductStar</a:t>
            </a:r>
            <a:r>
              <a:rPr lang="en-US" sz="1600" dirty="0"/>
              <a:t> folder</a:t>
            </a:r>
          </a:p>
          <a:p>
            <a:pPr lvl="1" algn="just"/>
            <a:r>
              <a:rPr lang="en-US" sz="1600" dirty="0" err="1"/>
              <a:t>alterProduct.frag</a:t>
            </a:r>
            <a:r>
              <a:rPr lang="en-US" sz="1600" dirty="0"/>
              <a:t> (Fragment) -&gt; Inside </a:t>
            </a:r>
            <a:r>
              <a:rPr lang="en-US" sz="1600" dirty="0" err="1"/>
              <a:t>ProductStar</a:t>
            </a:r>
            <a:r>
              <a:rPr lang="en-US" sz="1600" dirty="0"/>
              <a:t> folder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will introduce some new concepts in the next slides.</a:t>
            </a:r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11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D6E2E6-A604-424C-826D-B88AE74E8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871733B-1C16-4679-B038-7BCA64A0AA32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2000" dirty="0"/>
              <a:t>Product.java (</a:t>
            </a:r>
            <a:r>
              <a:rPr lang="en-US" sz="2000" b="1" u="sng" dirty="0"/>
              <a:t>Domain component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12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7BF5A25-D3D2-4433-A521-F9EA6BB8A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685" y="2286000"/>
          <a:ext cx="5577115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115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600" b="0" dirty="0" err="1"/>
                        <a:t>public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class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Product</a:t>
                      </a:r>
                      <a:r>
                        <a:rPr lang="es-CO" sz="1600" b="0" dirty="0"/>
                        <a:t> {</a:t>
                      </a:r>
                    </a:p>
                    <a:p>
                      <a:r>
                        <a:rPr lang="es-CO" sz="1600" b="0" dirty="0"/>
                        <a:t>	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private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id;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private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String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name</a:t>
                      </a:r>
                      <a:r>
                        <a:rPr lang="es-CO" sz="1600" b="0" dirty="0"/>
                        <a:t>;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private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price</a:t>
                      </a:r>
                      <a:r>
                        <a:rPr lang="es-CO" sz="1600" b="0" dirty="0"/>
                        <a:t>;</a:t>
                      </a:r>
                    </a:p>
                    <a:p>
                      <a:r>
                        <a:rPr lang="es-CO" sz="1600" b="0" dirty="0"/>
                        <a:t>	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public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getId</a:t>
                      </a:r>
                      <a:r>
                        <a:rPr lang="es-CO" sz="1600" b="0" dirty="0"/>
                        <a:t>() {</a:t>
                      </a:r>
                    </a:p>
                    <a:p>
                      <a:r>
                        <a:rPr lang="es-CO" sz="1600" b="0" dirty="0"/>
                        <a:t>		</a:t>
                      </a:r>
                      <a:r>
                        <a:rPr lang="es-CO" sz="1600" b="0" dirty="0" err="1"/>
                        <a:t>return</a:t>
                      </a:r>
                      <a:r>
                        <a:rPr lang="es-CO" sz="1600" b="0" dirty="0"/>
                        <a:t> id;</a:t>
                      </a:r>
                    </a:p>
                    <a:p>
                      <a:r>
                        <a:rPr lang="es-CO" sz="1600" b="0" dirty="0"/>
                        <a:t>	}</a:t>
                      </a:r>
                    </a:p>
                    <a:p>
                      <a:r>
                        <a:rPr lang="es-CO" sz="1600" b="0" dirty="0"/>
                        <a:t>	….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public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Product</a:t>
                      </a:r>
                      <a:r>
                        <a:rPr lang="es-CO" sz="1600" b="0" dirty="0"/>
                        <a:t>(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id, </a:t>
                      </a:r>
                      <a:r>
                        <a:rPr lang="es-CO" sz="1600" b="0" dirty="0" err="1"/>
                        <a:t>String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name</a:t>
                      </a:r>
                      <a:r>
                        <a:rPr lang="es-CO" sz="1600" b="0" dirty="0"/>
                        <a:t>, 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price</a:t>
                      </a:r>
                      <a:r>
                        <a:rPr lang="es-CO" sz="1600" b="0" dirty="0"/>
                        <a:t>) {</a:t>
                      </a:r>
                    </a:p>
                    <a:p>
                      <a:r>
                        <a:rPr lang="es-CO" sz="1600" b="0" dirty="0"/>
                        <a:t>		super();</a:t>
                      </a:r>
                    </a:p>
                    <a:p>
                      <a:r>
                        <a:rPr lang="es-CO" sz="1600" b="0" dirty="0"/>
                        <a:t>		this.id = id;</a:t>
                      </a:r>
                    </a:p>
                    <a:p>
                      <a:r>
                        <a:rPr lang="es-CO" sz="1600" b="0" dirty="0"/>
                        <a:t>		this.name = </a:t>
                      </a:r>
                      <a:r>
                        <a:rPr lang="es-CO" sz="1600" b="0" dirty="0" err="1"/>
                        <a:t>name</a:t>
                      </a:r>
                      <a:r>
                        <a:rPr lang="es-CO" sz="1600" b="0" dirty="0"/>
                        <a:t>;</a:t>
                      </a:r>
                    </a:p>
                    <a:p>
                      <a:r>
                        <a:rPr lang="es-CO" sz="1600" b="0" dirty="0"/>
                        <a:t>		</a:t>
                      </a:r>
                      <a:r>
                        <a:rPr lang="es-CO" sz="1600" b="0" dirty="0" err="1"/>
                        <a:t>this.price</a:t>
                      </a:r>
                      <a:r>
                        <a:rPr lang="es-CO" sz="1600" b="0" dirty="0"/>
                        <a:t> = </a:t>
                      </a:r>
                      <a:r>
                        <a:rPr lang="es-CO" sz="1600" b="0" dirty="0" err="1"/>
                        <a:t>price</a:t>
                      </a:r>
                      <a:r>
                        <a:rPr lang="es-CO" sz="1600" b="0" dirty="0"/>
                        <a:t>;</a:t>
                      </a:r>
                    </a:p>
                    <a:p>
                      <a:r>
                        <a:rPr lang="es-CO" sz="1600" b="0" dirty="0"/>
                        <a:t>	}</a:t>
                      </a:r>
                    </a:p>
                    <a:p>
                      <a:r>
                        <a:rPr lang="es-CO" sz="16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83EBFF80-7D2A-48B5-8CB9-4178BF3FE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49EA3FE5-C5D8-4637-AE27-0A472F6D3397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9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XII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2000" dirty="0"/>
              <a:t>Index.java (</a:t>
            </a:r>
            <a:r>
              <a:rPr lang="en-US" sz="2000" b="1" u="sng" dirty="0"/>
              <a:t>Domain component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13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7BF5A25-D3D2-4433-A521-F9EA6BB8A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685" y="2286000"/>
          <a:ext cx="84436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686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 err="1"/>
                        <a:t>public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class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Index</a:t>
                      </a:r>
                      <a:r>
                        <a:rPr lang="es-CO" b="0" dirty="0"/>
                        <a:t> {</a:t>
                      </a:r>
                    </a:p>
                    <a:p>
                      <a:r>
                        <a:rPr lang="es-CO" b="0" dirty="0"/>
                        <a:t>	</a:t>
                      </a:r>
                      <a:r>
                        <a:rPr lang="es-CO" b="0" dirty="0" err="1"/>
                        <a:t>public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static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void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main</a:t>
                      </a:r>
                      <a:r>
                        <a:rPr lang="es-CO" b="0" dirty="0"/>
                        <a:t>(</a:t>
                      </a:r>
                      <a:r>
                        <a:rPr lang="es-CO" b="0" dirty="0" err="1"/>
                        <a:t>String</a:t>
                      </a:r>
                      <a:r>
                        <a:rPr lang="es-CO" b="0" dirty="0"/>
                        <a:t>[] </a:t>
                      </a:r>
                      <a:r>
                        <a:rPr lang="es-CO" b="0" dirty="0" err="1"/>
                        <a:t>args</a:t>
                      </a:r>
                      <a:r>
                        <a:rPr lang="es-CO" b="0" dirty="0"/>
                        <a:t>) {</a:t>
                      </a:r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System.out.println</a:t>
                      </a:r>
                      <a:r>
                        <a:rPr lang="es-CO" b="0" dirty="0"/>
                        <a:t>("</a:t>
                      </a:r>
                      <a:r>
                        <a:rPr lang="en-US" b="0" dirty="0"/>
                        <a:t>Welcome to the store called: XXXXXXX</a:t>
                      </a:r>
                      <a:r>
                        <a:rPr lang="es-CO" b="0" dirty="0"/>
                        <a:t>");</a:t>
                      </a:r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System.out.println</a:t>
                      </a:r>
                      <a:r>
                        <a:rPr lang="es-CO" b="0" dirty="0"/>
                        <a:t>("</a:t>
                      </a:r>
                      <a:r>
                        <a:rPr lang="es-CO" b="0" dirty="0" err="1"/>
                        <a:t>Check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the</a:t>
                      </a:r>
                      <a:r>
                        <a:rPr lang="es-CO" b="0" dirty="0"/>
                        <a:t> new 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:");</a:t>
                      </a:r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 p1=new 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(1,"TV 50",100);</a:t>
                      </a:r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System.out.println</a:t>
                      </a:r>
                      <a:r>
                        <a:rPr lang="es-CO" b="0" dirty="0"/>
                        <a:t>(p1.getName() + " - </a:t>
                      </a:r>
                      <a:r>
                        <a:rPr lang="es-CO" b="0" dirty="0" err="1"/>
                        <a:t>price</a:t>
                      </a:r>
                      <a:r>
                        <a:rPr lang="es-CO" b="0" dirty="0"/>
                        <a:t> " + p1.getPrice());</a:t>
                      </a:r>
                    </a:p>
                    <a:p>
                      <a:r>
                        <a:rPr lang="es-CO" b="0" dirty="0"/>
                        <a:t>	}</a:t>
                      </a:r>
                    </a:p>
                    <a:p>
                      <a:r>
                        <a:rPr lang="es-CO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A28E18C3-301B-4AAF-ADB5-B05ED56B5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27164ED-A32E-4DC6-87D1-8BFBE9D33C13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4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XIII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1800" dirty="0"/>
              <a:t>Now let’s going to introduce some </a:t>
            </a:r>
            <a:r>
              <a:rPr lang="en-US" sz="1800" b="1" u="sng" dirty="0"/>
              <a:t>fragmentation points</a:t>
            </a:r>
            <a:r>
              <a:rPr lang="en-US" sz="1800" b="1" dirty="0"/>
              <a:t> </a:t>
            </a:r>
            <a:r>
              <a:rPr lang="en-US" sz="1800" dirty="0"/>
              <a:t>(variation points)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14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7BF5A25-D3D2-4433-A521-F9EA6BB8A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86" y="2115457"/>
          <a:ext cx="61722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94760">
                <a:tc>
                  <a:txBody>
                    <a:bodyPr/>
                    <a:lstStyle/>
                    <a:p>
                      <a:r>
                        <a:rPr lang="es-CO" sz="1600" b="0" dirty="0" err="1"/>
                        <a:t>public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class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Product</a:t>
                      </a:r>
                      <a:r>
                        <a:rPr lang="es-CO" sz="1600" b="0" dirty="0"/>
                        <a:t> {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private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id;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private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String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name</a:t>
                      </a:r>
                      <a:r>
                        <a:rPr lang="es-CO" sz="1600" b="0" dirty="0"/>
                        <a:t>;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private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price</a:t>
                      </a:r>
                      <a:r>
                        <a:rPr lang="es-CO" sz="1600" b="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/>
                        <a:t>	</a:t>
                      </a:r>
                      <a:r>
                        <a:rPr lang="es-CO" sz="1600" b="1" dirty="0"/>
                        <a:t>/*B-</a:t>
                      </a:r>
                      <a:r>
                        <a:rPr lang="es-CO" sz="1600" b="1" dirty="0" err="1"/>
                        <a:t>attributes</a:t>
                      </a:r>
                      <a:r>
                        <a:rPr lang="es-CO" sz="1600" b="1" dirty="0"/>
                        <a:t>*/</a:t>
                      </a:r>
                    </a:p>
                    <a:p>
                      <a:endParaRPr lang="es-CO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/>
                        <a:t>	</a:t>
                      </a:r>
                      <a:r>
                        <a:rPr lang="es-CO" sz="1600" b="1" dirty="0"/>
                        <a:t>/*B-</a:t>
                      </a:r>
                      <a:r>
                        <a:rPr lang="es-CO" sz="1600" b="1" dirty="0" err="1"/>
                        <a:t>methods</a:t>
                      </a:r>
                      <a:r>
                        <a:rPr lang="es-CO" sz="1600" b="1" dirty="0"/>
                        <a:t>*/</a:t>
                      </a:r>
                    </a:p>
                    <a:p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public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getId</a:t>
                      </a:r>
                      <a:r>
                        <a:rPr lang="es-CO" sz="1600" b="0" dirty="0"/>
                        <a:t>() {</a:t>
                      </a:r>
                    </a:p>
                    <a:p>
                      <a:r>
                        <a:rPr lang="es-CO" sz="1600" b="0" dirty="0"/>
                        <a:t>		</a:t>
                      </a:r>
                      <a:r>
                        <a:rPr lang="es-CO" sz="1600" b="0" dirty="0" err="1"/>
                        <a:t>return</a:t>
                      </a:r>
                      <a:r>
                        <a:rPr lang="es-CO" sz="1600" b="0" dirty="0"/>
                        <a:t> id;</a:t>
                      </a:r>
                    </a:p>
                    <a:p>
                      <a:r>
                        <a:rPr lang="es-CO" sz="1600" b="0" dirty="0"/>
                        <a:t>	}</a:t>
                      </a:r>
                    </a:p>
                    <a:p>
                      <a:r>
                        <a:rPr lang="es-CO" sz="1600" b="0" dirty="0"/>
                        <a:t>	….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/>
                        <a:t>	</a:t>
                      </a:r>
                      <a:r>
                        <a:rPr lang="es-CO" sz="1600" b="0" dirty="0" err="1"/>
                        <a:t>public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Product</a:t>
                      </a:r>
                      <a:r>
                        <a:rPr lang="es-CO" sz="1600" b="0" dirty="0"/>
                        <a:t>(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id, </a:t>
                      </a:r>
                      <a:r>
                        <a:rPr lang="es-CO" sz="1600" b="0" dirty="0" err="1"/>
                        <a:t>String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name</a:t>
                      </a:r>
                      <a:r>
                        <a:rPr lang="es-CO" sz="1600" b="0" dirty="0"/>
                        <a:t>, </a:t>
                      </a:r>
                      <a:r>
                        <a:rPr lang="es-CO" sz="1600" b="0" dirty="0" err="1"/>
                        <a:t>int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0" dirty="0" err="1"/>
                        <a:t>price</a:t>
                      </a:r>
                      <a:r>
                        <a:rPr lang="es-CO" sz="1600" b="0" dirty="0"/>
                        <a:t> </a:t>
                      </a:r>
                      <a:r>
                        <a:rPr lang="es-CO" sz="1600" b="1" dirty="0"/>
                        <a:t>/*B-</a:t>
                      </a:r>
                      <a:r>
                        <a:rPr lang="es-CO" sz="1600" b="1" dirty="0" err="1"/>
                        <a:t>params</a:t>
                      </a:r>
                      <a:r>
                        <a:rPr lang="es-CO" sz="1600" b="1" dirty="0"/>
                        <a:t>*/</a:t>
                      </a:r>
                      <a:r>
                        <a:rPr lang="es-CO" sz="1600" b="0" dirty="0"/>
                        <a:t>) {</a:t>
                      </a:r>
                    </a:p>
                    <a:p>
                      <a:r>
                        <a:rPr lang="es-CO" sz="1600" b="0" dirty="0"/>
                        <a:t>		super();</a:t>
                      </a:r>
                    </a:p>
                    <a:p>
                      <a:r>
                        <a:rPr lang="es-CO" sz="1600" b="0" dirty="0"/>
                        <a:t>		this.id = id;</a:t>
                      </a:r>
                    </a:p>
                    <a:p>
                      <a:r>
                        <a:rPr lang="es-CO" sz="1600" b="0" dirty="0"/>
                        <a:t>		this.name = </a:t>
                      </a:r>
                      <a:r>
                        <a:rPr lang="es-CO" sz="1600" b="0" dirty="0" err="1"/>
                        <a:t>name</a:t>
                      </a:r>
                      <a:r>
                        <a:rPr lang="es-CO" sz="1600" b="0" dirty="0"/>
                        <a:t>;</a:t>
                      </a:r>
                    </a:p>
                    <a:p>
                      <a:r>
                        <a:rPr lang="es-CO" sz="1600" b="0" dirty="0"/>
                        <a:t>		</a:t>
                      </a:r>
                      <a:r>
                        <a:rPr lang="es-CO" sz="1600" b="0" dirty="0" err="1"/>
                        <a:t>this.price</a:t>
                      </a:r>
                      <a:r>
                        <a:rPr lang="es-CO" sz="1600" b="0" dirty="0"/>
                        <a:t> = </a:t>
                      </a:r>
                      <a:r>
                        <a:rPr lang="es-CO" sz="1600" b="0" dirty="0" err="1"/>
                        <a:t>price</a:t>
                      </a:r>
                      <a:r>
                        <a:rPr lang="es-CO" sz="1600" b="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/>
                        <a:t>		</a:t>
                      </a:r>
                      <a:r>
                        <a:rPr lang="es-CO" sz="1600" b="1" dirty="0"/>
                        <a:t>/*B-</a:t>
                      </a:r>
                      <a:r>
                        <a:rPr lang="es-CO" sz="1600" b="1" dirty="0" err="1"/>
                        <a:t>params</a:t>
                      </a:r>
                      <a:r>
                        <a:rPr lang="es-CO" sz="1600" b="1" dirty="0"/>
                        <a:t>-</a:t>
                      </a:r>
                      <a:r>
                        <a:rPr lang="es-CO" sz="1600" b="1" dirty="0" err="1"/>
                        <a:t>assign</a:t>
                      </a:r>
                      <a:r>
                        <a:rPr lang="es-CO" sz="1600" b="1" dirty="0"/>
                        <a:t>*/</a:t>
                      </a:r>
                    </a:p>
                    <a:p>
                      <a:r>
                        <a:rPr lang="es-CO" sz="1600" b="0" dirty="0"/>
                        <a:t>	}</a:t>
                      </a:r>
                    </a:p>
                    <a:p>
                      <a:r>
                        <a:rPr lang="es-CO" sz="16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E56FD7D-E8DF-4FD3-B756-90C66FC3D81A}"/>
              </a:ext>
            </a:extLst>
          </p:cNvPr>
          <p:cNvSpPr txBox="1"/>
          <p:nvPr/>
        </p:nvSpPr>
        <p:spPr>
          <a:xfrm>
            <a:off x="3096986" y="2283536"/>
            <a:ext cx="5704114" cy="1446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b="1" dirty="0" err="1"/>
              <a:t>Fragmentation</a:t>
            </a:r>
            <a:r>
              <a:rPr lang="es-CO" b="1" dirty="0"/>
              <a:t> </a:t>
            </a:r>
            <a:r>
              <a:rPr lang="es-CO" b="1" dirty="0" err="1"/>
              <a:t>points</a:t>
            </a:r>
            <a:endParaRPr lang="es-CO" b="1" dirty="0"/>
          </a:p>
          <a:p>
            <a:endParaRPr lang="es-CO" dirty="0"/>
          </a:p>
          <a:p>
            <a:r>
              <a:rPr lang="es-CO" dirty="0" err="1"/>
              <a:t>They</a:t>
            </a:r>
            <a:r>
              <a:rPr lang="es-CO" dirty="0"/>
              <a:t> use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pattern</a:t>
            </a:r>
            <a:r>
              <a:rPr lang="es-CO" dirty="0"/>
              <a:t>:</a:t>
            </a:r>
          </a:p>
          <a:p>
            <a:r>
              <a:rPr lang="en-US" sz="1600" dirty="0" err="1"/>
              <a:t>LanguageCommentBlock</a:t>
            </a:r>
            <a:r>
              <a:rPr lang="en-US" sz="1600" dirty="0"/>
              <a:t>&lt;B|E&gt;-&lt;</a:t>
            </a:r>
            <a:r>
              <a:rPr lang="en-US" sz="1600" dirty="0" err="1"/>
              <a:t>PointID</a:t>
            </a:r>
            <a:r>
              <a:rPr lang="en-US" sz="1600" dirty="0"/>
              <a:t>&gt;</a:t>
            </a:r>
            <a:r>
              <a:rPr lang="en-US" sz="1600" dirty="0" err="1"/>
              <a:t>LanguageCommentBlock</a:t>
            </a:r>
            <a:endParaRPr lang="es-CO" sz="1600" dirty="0"/>
          </a:p>
          <a:p>
            <a:endParaRPr lang="es-CO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1B53C19-1288-4AAC-B38B-7915B97ED0C7}"/>
              </a:ext>
            </a:extLst>
          </p:cNvPr>
          <p:cNvCxnSpPr>
            <a:stCxn id="9" idx="1"/>
          </p:cNvCxnSpPr>
          <p:nvPr/>
        </p:nvCxnSpPr>
        <p:spPr>
          <a:xfrm flipH="1">
            <a:off x="2458357" y="3006811"/>
            <a:ext cx="638629" cy="269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630D0C5-7DD0-4C79-A51B-666EA5320FA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458357" y="3006811"/>
            <a:ext cx="638629" cy="80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6B814C1-E9B4-4120-B6E7-9B7BF4F8DEA6}"/>
              </a:ext>
            </a:extLst>
          </p:cNvPr>
          <p:cNvCxnSpPr>
            <a:cxnSpLocks/>
          </p:cNvCxnSpPr>
          <p:nvPr/>
        </p:nvCxnSpPr>
        <p:spPr>
          <a:xfrm>
            <a:off x="5098143" y="3730086"/>
            <a:ext cx="0" cy="973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BB7AE5B-CCF3-4D68-ABA2-36D703DD8F3B}"/>
              </a:ext>
            </a:extLst>
          </p:cNvPr>
          <p:cNvCxnSpPr>
            <a:cxnSpLocks/>
          </p:cNvCxnSpPr>
          <p:nvPr/>
        </p:nvCxnSpPr>
        <p:spPr>
          <a:xfrm flipH="1">
            <a:off x="3885293" y="3730086"/>
            <a:ext cx="1212850" cy="2476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D49504B-F07D-488A-98F4-6AA893303C7C}"/>
              </a:ext>
            </a:extLst>
          </p:cNvPr>
          <p:cNvSpPr txBox="1"/>
          <p:nvPr/>
        </p:nvSpPr>
        <p:spPr>
          <a:xfrm>
            <a:off x="5938157" y="5249865"/>
            <a:ext cx="312397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b="1" dirty="0" err="1"/>
              <a:t>Fragmentation</a:t>
            </a:r>
            <a:r>
              <a:rPr lang="es-CO" b="1" dirty="0"/>
              <a:t> </a:t>
            </a:r>
            <a:r>
              <a:rPr lang="es-CO" b="1" dirty="0" err="1"/>
              <a:t>points</a:t>
            </a:r>
            <a:r>
              <a:rPr lang="es-CO" b="1" dirty="0"/>
              <a:t> </a:t>
            </a:r>
            <a:r>
              <a:rPr lang="es-CO" dirty="0" err="1"/>
              <a:t>allow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indicate</a:t>
            </a:r>
            <a:r>
              <a:rPr lang="es-CO" dirty="0"/>
              <a:t> places in </a:t>
            </a:r>
            <a:r>
              <a:rPr lang="es-CO" dirty="0" err="1"/>
              <a:t>which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could</a:t>
            </a:r>
            <a:r>
              <a:rPr lang="es-CO" dirty="0"/>
              <a:t> be </a:t>
            </a:r>
            <a:r>
              <a:rPr lang="es-CO" dirty="0" err="1"/>
              <a:t>altered</a:t>
            </a:r>
            <a:endParaRPr lang="es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7CBCA7F-78AF-455A-BE08-B828DF61A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E1C75AF-E554-43F3-9DB0-40A57FB7AF68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72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XIV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2000" dirty="0"/>
              <a:t>Index.java (adding </a:t>
            </a:r>
            <a:r>
              <a:rPr lang="en-US" sz="2000" b="1" u="sng" dirty="0"/>
              <a:t>fragmentation points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15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7BF5A25-D3D2-4433-A521-F9EA6BB8A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685" y="2286000"/>
          <a:ext cx="844368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686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 err="1"/>
                        <a:t>public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class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Index</a:t>
                      </a:r>
                      <a:r>
                        <a:rPr lang="es-CO" b="0" dirty="0"/>
                        <a:t> {</a:t>
                      </a:r>
                    </a:p>
                    <a:p>
                      <a:r>
                        <a:rPr lang="es-CO" b="0" dirty="0"/>
                        <a:t>	</a:t>
                      </a:r>
                      <a:r>
                        <a:rPr lang="es-CO" b="0" dirty="0" err="1"/>
                        <a:t>public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static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void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main</a:t>
                      </a:r>
                      <a:r>
                        <a:rPr lang="es-CO" b="0" dirty="0"/>
                        <a:t>(</a:t>
                      </a:r>
                      <a:r>
                        <a:rPr lang="es-CO" b="0" dirty="0" err="1"/>
                        <a:t>String</a:t>
                      </a:r>
                      <a:r>
                        <a:rPr lang="es-CO" b="0" dirty="0"/>
                        <a:t>[] </a:t>
                      </a:r>
                      <a:r>
                        <a:rPr lang="es-CO" b="0" dirty="0" err="1"/>
                        <a:t>args</a:t>
                      </a:r>
                      <a:r>
                        <a:rPr lang="es-CO" b="0" dirty="0"/>
                        <a:t>) {</a:t>
                      </a:r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System.out.println</a:t>
                      </a:r>
                      <a:r>
                        <a:rPr lang="es-CO" b="0" dirty="0"/>
                        <a:t>("</a:t>
                      </a:r>
                      <a:r>
                        <a:rPr lang="en-US" b="0" dirty="0"/>
                        <a:t>Welcome to the store called: XXXXXXX</a:t>
                      </a:r>
                      <a:r>
                        <a:rPr lang="es-CO" b="0" dirty="0"/>
                        <a:t>");</a:t>
                      </a:r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System.out.println</a:t>
                      </a:r>
                      <a:r>
                        <a:rPr lang="es-CO" b="0" dirty="0"/>
                        <a:t>("</a:t>
                      </a:r>
                      <a:r>
                        <a:rPr lang="es-CO" b="0" dirty="0" err="1"/>
                        <a:t>Check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the</a:t>
                      </a:r>
                      <a:r>
                        <a:rPr lang="es-CO" b="0" dirty="0"/>
                        <a:t> new 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:");</a:t>
                      </a:r>
                    </a:p>
                    <a:p>
                      <a:r>
                        <a:rPr lang="es-CO" sz="1800" b="1" dirty="0"/>
                        <a:t>                                   /*B-</a:t>
                      </a:r>
                      <a:r>
                        <a:rPr lang="es-CO" sz="1800" b="1" dirty="0" err="1"/>
                        <a:t>productobject</a:t>
                      </a:r>
                      <a:r>
                        <a:rPr lang="es-CO" sz="1800" b="1" dirty="0"/>
                        <a:t>*/</a:t>
                      </a:r>
                      <a:endParaRPr lang="es-CO" b="0" dirty="0"/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 p1=new 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(1,"TV 50",100);</a:t>
                      </a:r>
                    </a:p>
                    <a:p>
                      <a:r>
                        <a:rPr lang="es-CO" sz="1800" b="1" dirty="0"/>
                        <a:t>                                   /*E-</a:t>
                      </a:r>
                      <a:r>
                        <a:rPr lang="es-CO" sz="1800" b="1" dirty="0" err="1"/>
                        <a:t>productobject</a:t>
                      </a:r>
                      <a:r>
                        <a:rPr lang="es-CO" sz="1800" b="1" dirty="0"/>
                        <a:t>*/</a:t>
                      </a:r>
                      <a:endParaRPr lang="es-CO" b="0" dirty="0"/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System.out.println</a:t>
                      </a:r>
                      <a:r>
                        <a:rPr lang="es-CO" b="0" dirty="0"/>
                        <a:t>(p1.getName() + " - </a:t>
                      </a:r>
                      <a:r>
                        <a:rPr lang="es-CO" b="0" dirty="0" err="1"/>
                        <a:t>price</a:t>
                      </a:r>
                      <a:r>
                        <a:rPr lang="es-CO" b="0" dirty="0"/>
                        <a:t> " + p1.getPrice());</a:t>
                      </a:r>
                    </a:p>
                    <a:p>
                      <a:r>
                        <a:rPr lang="es-CO" b="0" dirty="0"/>
                        <a:t>	}</a:t>
                      </a:r>
                    </a:p>
                    <a:p>
                      <a:r>
                        <a:rPr lang="es-CO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4122F29-F7AD-4F45-BCBE-FDF37FFE2BD0}"/>
              </a:ext>
            </a:extLst>
          </p:cNvPr>
          <p:cNvSpPr txBox="1"/>
          <p:nvPr/>
        </p:nvSpPr>
        <p:spPr>
          <a:xfrm>
            <a:off x="2101170" y="5278904"/>
            <a:ext cx="5704114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end section (E) is optional because it is used to delimitate where a fragmentation point ends, which is only required to replace and hide actions</a:t>
            </a:r>
            <a:endParaRPr lang="es-CO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4215EC-FD46-46C0-971D-7246BCCA622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457700" y="4114800"/>
            <a:ext cx="495527" cy="1164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F1F32A59-1978-4C02-BF98-7819B651C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E8546CA8-B087-4679-A190-AAA06DAFBF15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3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XV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2000" dirty="0"/>
              <a:t>alterIndex.java (</a:t>
            </a:r>
            <a:r>
              <a:rPr lang="en-US" sz="2000" b="1" u="sng" dirty="0"/>
              <a:t>fragment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16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7BF5A25-D3D2-4433-A521-F9EA6BB8A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685" y="2286000"/>
          <a:ext cx="84436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686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 err="1"/>
                        <a:t>Fragment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ProductStar-AlterIndex</a:t>
                      </a:r>
                      <a:r>
                        <a:rPr lang="es-CO" b="0" dirty="0"/>
                        <a:t> { </a:t>
                      </a:r>
                    </a:p>
                    <a:p>
                      <a:r>
                        <a:rPr lang="es-CO" b="0" dirty="0"/>
                        <a:t>   </a:t>
                      </a:r>
                      <a:r>
                        <a:rPr lang="es-CO" b="0" dirty="0" err="1"/>
                        <a:t>Action</a:t>
                      </a:r>
                      <a:r>
                        <a:rPr lang="es-CO" b="0" dirty="0"/>
                        <a:t>: </a:t>
                      </a:r>
                      <a:r>
                        <a:rPr lang="es-CO" b="0" dirty="0" err="1"/>
                        <a:t>replace</a:t>
                      </a:r>
                      <a:endParaRPr lang="es-CO" b="0" dirty="0"/>
                    </a:p>
                    <a:p>
                      <a:r>
                        <a:rPr lang="es-CO" b="0" dirty="0"/>
                        <a:t>   </a:t>
                      </a:r>
                      <a:r>
                        <a:rPr lang="es-CO" b="0" dirty="0" err="1"/>
                        <a:t>Priority</a:t>
                      </a:r>
                      <a:r>
                        <a:rPr lang="es-CO" b="0" dirty="0"/>
                        <a:t>: </a:t>
                      </a:r>
                      <a:r>
                        <a:rPr lang="es-CO" b="0" dirty="0" err="1"/>
                        <a:t>high</a:t>
                      </a:r>
                      <a:endParaRPr lang="es-CO" b="0" dirty="0"/>
                    </a:p>
                    <a:p>
                      <a:r>
                        <a:rPr lang="es-CO" b="0" dirty="0"/>
                        <a:t>   </a:t>
                      </a:r>
                      <a:r>
                        <a:rPr lang="es-CO" b="0" dirty="0" err="1"/>
                        <a:t>FragmentationPoints</a:t>
                      </a:r>
                      <a:r>
                        <a:rPr lang="es-CO" b="0" dirty="0"/>
                        <a:t>: </a:t>
                      </a:r>
                      <a:r>
                        <a:rPr lang="es-CO" b="0" dirty="0" err="1"/>
                        <a:t>productobject</a:t>
                      </a:r>
                      <a:endParaRPr lang="es-CO" b="0" dirty="0"/>
                    </a:p>
                    <a:p>
                      <a:r>
                        <a:rPr lang="es-CO" b="0" dirty="0"/>
                        <a:t>   </a:t>
                      </a:r>
                      <a:r>
                        <a:rPr lang="es-CO" b="0" dirty="0" err="1"/>
                        <a:t>PointBracketsLan</a:t>
                      </a:r>
                      <a:r>
                        <a:rPr lang="es-CO" b="0" dirty="0"/>
                        <a:t>: java</a:t>
                      </a:r>
                    </a:p>
                    <a:p>
                      <a:r>
                        <a:rPr lang="es-CO" b="0" dirty="0"/>
                        <a:t>   </a:t>
                      </a:r>
                      <a:r>
                        <a:rPr lang="es-CO" b="0" dirty="0" err="1"/>
                        <a:t>Destinations</a:t>
                      </a:r>
                      <a:r>
                        <a:rPr lang="es-CO" b="0" dirty="0"/>
                        <a:t>: </a:t>
                      </a:r>
                      <a:r>
                        <a:rPr lang="es-CO" b="0" dirty="0" err="1"/>
                        <a:t>Index</a:t>
                      </a:r>
                      <a:r>
                        <a:rPr lang="es-CO" b="0" dirty="0"/>
                        <a:t>-Control</a:t>
                      </a:r>
                    </a:p>
                    <a:p>
                      <a:r>
                        <a:rPr lang="es-CO" b="0" dirty="0"/>
                        <a:t>   </a:t>
                      </a:r>
                      <a:r>
                        <a:rPr lang="es-CO" b="0" dirty="0" err="1"/>
                        <a:t>SourceCode</a:t>
                      </a:r>
                      <a:r>
                        <a:rPr lang="es-CO" b="0" dirty="0"/>
                        <a:t>: [ALTERCODE-FRAG]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 p1=new 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(1,"TV 50",100,5);[/ALTERCODE-FRAG]</a:t>
                      </a:r>
                    </a:p>
                    <a:p>
                      <a:r>
                        <a:rPr lang="es-CO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4122F29-F7AD-4F45-BCBE-FDF37FFE2BD0}"/>
              </a:ext>
            </a:extLst>
          </p:cNvPr>
          <p:cNvSpPr txBox="1"/>
          <p:nvPr/>
        </p:nvSpPr>
        <p:spPr>
          <a:xfrm>
            <a:off x="4669972" y="2101334"/>
            <a:ext cx="1349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dirty="0" err="1"/>
              <a:t>FragmentID</a:t>
            </a:r>
            <a:endParaRPr lang="es-CO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4215EC-FD46-46C0-971D-7246BCCA6229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3886200" y="2286000"/>
            <a:ext cx="778328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7912052-D0C5-45E6-84FB-B5233EE465A3}"/>
              </a:ext>
            </a:extLst>
          </p:cNvPr>
          <p:cNvSpPr txBox="1"/>
          <p:nvPr/>
        </p:nvSpPr>
        <p:spPr>
          <a:xfrm>
            <a:off x="5323114" y="2582394"/>
            <a:ext cx="334917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dirty="0" err="1"/>
              <a:t>Priority</a:t>
            </a:r>
            <a:r>
              <a:rPr lang="es-CO" dirty="0"/>
              <a:t>: </a:t>
            </a:r>
            <a:r>
              <a:rPr lang="es-CO" dirty="0" err="1"/>
              <a:t>high</a:t>
            </a:r>
            <a:r>
              <a:rPr lang="es-CO" dirty="0"/>
              <a:t>, </a:t>
            </a:r>
            <a:r>
              <a:rPr lang="es-CO" dirty="0" err="1"/>
              <a:t>medium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low</a:t>
            </a:r>
            <a:r>
              <a:rPr lang="es-CO" dirty="0"/>
              <a:t>. High </a:t>
            </a:r>
            <a:r>
              <a:rPr lang="es-CO" dirty="0" err="1"/>
              <a:t>priority</a:t>
            </a:r>
            <a:r>
              <a:rPr lang="es-CO" dirty="0"/>
              <a:t> </a:t>
            </a:r>
            <a:r>
              <a:rPr lang="es-CO" dirty="0" err="1"/>
              <a:t>fragments</a:t>
            </a:r>
            <a:r>
              <a:rPr lang="es-CO" dirty="0"/>
              <a:t> are </a:t>
            </a:r>
            <a:r>
              <a:rPr lang="es-CO" dirty="0" err="1"/>
              <a:t>assembled</a:t>
            </a:r>
            <a:r>
              <a:rPr lang="es-CO" dirty="0"/>
              <a:t> </a:t>
            </a:r>
            <a:r>
              <a:rPr lang="es-CO" dirty="0" err="1"/>
              <a:t>first</a:t>
            </a:r>
            <a:r>
              <a:rPr lang="es-CO" dirty="0"/>
              <a:t>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2EFC1E0-29D3-4FBA-82DA-EED3E2972DD4}"/>
              </a:ext>
            </a:extLst>
          </p:cNvPr>
          <p:cNvCxnSpPr>
            <a:cxnSpLocks/>
          </p:cNvCxnSpPr>
          <p:nvPr/>
        </p:nvCxnSpPr>
        <p:spPr>
          <a:xfrm flipH="1">
            <a:off x="1981200" y="3012049"/>
            <a:ext cx="3350985" cy="64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394CF3A-9D50-49DA-A347-DF3E0C84A3C3}"/>
              </a:ext>
            </a:extLst>
          </p:cNvPr>
          <p:cNvSpPr txBox="1"/>
          <p:nvPr/>
        </p:nvSpPr>
        <p:spPr>
          <a:xfrm>
            <a:off x="7130370" y="3632529"/>
            <a:ext cx="178503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dirty="0" err="1"/>
              <a:t>Domain</a:t>
            </a:r>
            <a:r>
              <a:rPr lang="es-CO" dirty="0"/>
              <a:t> file </a:t>
            </a:r>
            <a:r>
              <a:rPr lang="es-CO" dirty="0" err="1"/>
              <a:t>to</a:t>
            </a:r>
            <a:r>
              <a:rPr lang="es-CO" dirty="0"/>
              <a:t> be </a:t>
            </a:r>
            <a:r>
              <a:rPr lang="es-CO" dirty="0" err="1"/>
              <a:t>altered</a:t>
            </a:r>
            <a:r>
              <a:rPr lang="es-CO" dirty="0"/>
              <a:t>, </a:t>
            </a:r>
            <a:r>
              <a:rPr lang="es-CO" dirty="0" err="1"/>
              <a:t>including</a:t>
            </a:r>
            <a:r>
              <a:rPr lang="es-CO" dirty="0"/>
              <a:t> </a:t>
            </a:r>
            <a:r>
              <a:rPr lang="es-CO" dirty="0" err="1"/>
              <a:t>its</a:t>
            </a:r>
            <a:r>
              <a:rPr lang="es-CO" dirty="0"/>
              <a:t> </a:t>
            </a:r>
            <a:r>
              <a:rPr lang="es-CO" dirty="0" err="1"/>
              <a:t>fragmentation</a:t>
            </a:r>
            <a:r>
              <a:rPr lang="es-CO" dirty="0"/>
              <a:t> </a:t>
            </a:r>
            <a:r>
              <a:rPr lang="es-CO" dirty="0" err="1"/>
              <a:t>pointID</a:t>
            </a:r>
            <a:endParaRPr lang="es-CO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5212F9A-FFC4-4935-AD4C-55093EDBDFD2}"/>
              </a:ext>
            </a:extLst>
          </p:cNvPr>
          <p:cNvCxnSpPr>
            <a:cxnSpLocks/>
          </p:cNvCxnSpPr>
          <p:nvPr/>
        </p:nvCxnSpPr>
        <p:spPr>
          <a:xfrm flipH="1">
            <a:off x="3352800" y="3817196"/>
            <a:ext cx="377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2ACEB39-4535-4936-BD3B-01FE234C16A5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3323265"/>
            <a:ext cx="3010127" cy="493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49D33FB-D23F-417B-9A4D-18CC8602C57C}"/>
              </a:ext>
            </a:extLst>
          </p:cNvPr>
          <p:cNvSpPr txBox="1"/>
          <p:nvPr/>
        </p:nvSpPr>
        <p:spPr>
          <a:xfrm>
            <a:off x="4459514" y="5748441"/>
            <a:ext cx="369388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dirty="0"/>
              <a:t>New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be </a:t>
            </a:r>
            <a:r>
              <a:rPr lang="es-CO" dirty="0" err="1"/>
              <a:t>injected</a:t>
            </a:r>
            <a:r>
              <a:rPr lang="es-CO" dirty="0"/>
              <a:t> (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replace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previous</a:t>
            </a:r>
            <a:r>
              <a:rPr lang="es-CO" dirty="0"/>
              <a:t> </a:t>
            </a:r>
            <a:r>
              <a:rPr lang="es-CO" dirty="0" err="1"/>
              <a:t>object</a:t>
            </a:r>
            <a:r>
              <a:rPr lang="es-CO" dirty="0"/>
              <a:t> </a:t>
            </a:r>
            <a:r>
              <a:rPr lang="es-CO" dirty="0" err="1"/>
              <a:t>definition</a:t>
            </a:r>
            <a:r>
              <a:rPr lang="es-CO" dirty="0"/>
              <a:t>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1E04F4C-7324-4513-9A70-E934575CC0A7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4231773"/>
            <a:ext cx="304800" cy="148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3C59A263-9E28-42D8-B21B-4F10CB3A1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C5A1B77F-7F87-4526-986B-696EEAAE2004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9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9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XVI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2000" dirty="0"/>
              <a:t>alterProduct.java </a:t>
            </a:r>
          </a:p>
          <a:p>
            <a:pPr marL="0" indent="0" algn="just">
              <a:buNone/>
            </a:pPr>
            <a:r>
              <a:rPr lang="en-US" sz="2000" dirty="0"/>
              <a:t>     (</a:t>
            </a:r>
            <a:r>
              <a:rPr lang="en-US" sz="2000" b="1" u="sng" dirty="0"/>
              <a:t>fragment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17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6460F03F-FCAB-4E0D-BBF3-F298D1334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3413" y="1645182"/>
          <a:ext cx="5226958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958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5263">
                <a:tc>
                  <a:txBody>
                    <a:bodyPr/>
                    <a:lstStyle/>
                    <a:p>
                      <a:r>
                        <a:rPr lang="es-CO" sz="1400" b="0" dirty="0" err="1"/>
                        <a:t>Fragment</a:t>
                      </a:r>
                      <a:r>
                        <a:rPr lang="es-CO" sz="1400" b="0" dirty="0"/>
                        <a:t> ProductStar-AlterProduct1 { </a:t>
                      </a:r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Action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add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Priority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high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FragmentationPoints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attributes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PointBracketsLan</a:t>
                      </a:r>
                      <a:r>
                        <a:rPr lang="es-CO" sz="1400" b="0" dirty="0"/>
                        <a:t>: java</a:t>
                      </a:r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Destinations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Product-Model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SourceCode</a:t>
                      </a:r>
                      <a:r>
                        <a:rPr lang="es-CO" sz="1400" b="0" dirty="0"/>
                        <a:t>: [ALTERCODE-FRAG]</a:t>
                      </a:r>
                      <a:r>
                        <a:rPr lang="es-CO" sz="1400" b="0" dirty="0" err="1"/>
                        <a:t>private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int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star</a:t>
                      </a:r>
                      <a:r>
                        <a:rPr lang="es-CO" sz="1400" b="0" dirty="0"/>
                        <a:t>;[/ALTERCODE-FRAG]</a:t>
                      </a:r>
                    </a:p>
                    <a:p>
                      <a:r>
                        <a:rPr lang="es-CO" sz="1400" b="0" dirty="0"/>
                        <a:t>}</a:t>
                      </a:r>
                    </a:p>
                    <a:p>
                      <a:endParaRPr lang="es-CO" sz="1400" b="0" dirty="0"/>
                    </a:p>
                    <a:p>
                      <a:r>
                        <a:rPr lang="es-CO" sz="1400" b="0" dirty="0" err="1"/>
                        <a:t>Fragment</a:t>
                      </a:r>
                      <a:r>
                        <a:rPr lang="es-CO" sz="1400" b="0" dirty="0"/>
                        <a:t> ProductStar-AlterProduct2 { </a:t>
                      </a:r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Action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add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Priority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high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FragmentationPoints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methods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PointBracketsLan</a:t>
                      </a:r>
                      <a:r>
                        <a:rPr lang="es-CO" sz="1400" b="0" dirty="0"/>
                        <a:t>: java</a:t>
                      </a:r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Destinations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Product-Model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SourceCode</a:t>
                      </a:r>
                      <a:r>
                        <a:rPr lang="es-CO" sz="1400" b="0" dirty="0"/>
                        <a:t>: [ALTERCODE-FRAG]	</a:t>
                      </a:r>
                      <a:r>
                        <a:rPr lang="es-CO" sz="1400" b="0" dirty="0" err="1"/>
                        <a:t>public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int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getStar</a:t>
                      </a:r>
                      <a:r>
                        <a:rPr lang="es-CO" sz="1400" b="0" dirty="0"/>
                        <a:t>() {</a:t>
                      </a:r>
                    </a:p>
                    <a:p>
                      <a:r>
                        <a:rPr lang="es-CO" sz="1400" b="0" dirty="0"/>
                        <a:t>		</a:t>
                      </a:r>
                      <a:r>
                        <a:rPr lang="es-CO" sz="1400" b="0" dirty="0" err="1"/>
                        <a:t>return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star</a:t>
                      </a:r>
                      <a:r>
                        <a:rPr lang="es-CO" sz="1400" b="0" dirty="0"/>
                        <a:t>;</a:t>
                      </a:r>
                    </a:p>
                    <a:p>
                      <a:r>
                        <a:rPr lang="es-CO" sz="1400" b="0" dirty="0"/>
                        <a:t>	}</a:t>
                      </a:r>
                    </a:p>
                    <a:p>
                      <a:r>
                        <a:rPr lang="es-CO" sz="1400" b="0" dirty="0"/>
                        <a:t>	</a:t>
                      </a:r>
                      <a:r>
                        <a:rPr lang="es-CO" sz="1400" b="0" dirty="0" err="1"/>
                        <a:t>public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void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setStar</a:t>
                      </a:r>
                      <a:r>
                        <a:rPr lang="es-CO" sz="1400" b="0" dirty="0"/>
                        <a:t>(</a:t>
                      </a:r>
                      <a:r>
                        <a:rPr lang="es-CO" sz="1400" b="0" dirty="0" err="1"/>
                        <a:t>int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star</a:t>
                      </a:r>
                      <a:r>
                        <a:rPr lang="es-CO" sz="1400" b="0" dirty="0"/>
                        <a:t>) {</a:t>
                      </a:r>
                    </a:p>
                    <a:p>
                      <a:r>
                        <a:rPr lang="es-CO" sz="1400" b="0" dirty="0"/>
                        <a:t>		</a:t>
                      </a:r>
                      <a:r>
                        <a:rPr lang="es-CO" sz="1400" b="0" dirty="0" err="1"/>
                        <a:t>this.star</a:t>
                      </a:r>
                      <a:r>
                        <a:rPr lang="es-CO" sz="1400" b="0" dirty="0"/>
                        <a:t> = </a:t>
                      </a:r>
                      <a:r>
                        <a:rPr lang="es-CO" sz="1400" b="0" dirty="0" err="1"/>
                        <a:t>star</a:t>
                      </a:r>
                      <a:r>
                        <a:rPr lang="es-CO" sz="1400" b="0" dirty="0"/>
                        <a:t>;</a:t>
                      </a:r>
                    </a:p>
                    <a:p>
                      <a:r>
                        <a:rPr lang="es-CO" sz="1400" b="0" dirty="0"/>
                        <a:t>	}[/ALTERCODE-FRAG]</a:t>
                      </a:r>
                    </a:p>
                    <a:p>
                      <a:r>
                        <a:rPr lang="es-CO" sz="14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46D9489-A9BF-4BAC-A5EA-984E54E1BE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714" y="2590800"/>
          <a:ext cx="351608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085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5263">
                <a:tc>
                  <a:txBody>
                    <a:bodyPr/>
                    <a:lstStyle/>
                    <a:p>
                      <a:r>
                        <a:rPr lang="es-CO" sz="1400" b="0" dirty="0" err="1"/>
                        <a:t>Fragment</a:t>
                      </a:r>
                      <a:r>
                        <a:rPr lang="es-CO" sz="1400" b="0" dirty="0"/>
                        <a:t> ProductStar-AlterProduct3 { </a:t>
                      </a:r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Action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add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Priority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high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FragmentationPoints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params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PointBracketsLan</a:t>
                      </a:r>
                      <a:r>
                        <a:rPr lang="es-CO" sz="1400" b="0" dirty="0"/>
                        <a:t>: java</a:t>
                      </a:r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Destinations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Product-Model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SourceCode</a:t>
                      </a:r>
                      <a:r>
                        <a:rPr lang="es-CO" sz="1400" b="0" dirty="0"/>
                        <a:t>: [ALTERCODE-FRAG], </a:t>
                      </a:r>
                      <a:r>
                        <a:rPr lang="es-CO" sz="1400" b="0" dirty="0" err="1"/>
                        <a:t>int</a:t>
                      </a:r>
                      <a:r>
                        <a:rPr lang="es-CO" sz="1400" b="0" dirty="0"/>
                        <a:t> </a:t>
                      </a:r>
                      <a:r>
                        <a:rPr lang="es-CO" sz="1400" b="0" dirty="0" err="1"/>
                        <a:t>star</a:t>
                      </a:r>
                      <a:r>
                        <a:rPr lang="es-CO" sz="1400" b="0" dirty="0"/>
                        <a:t>[/ALTERCODE-FRAG]</a:t>
                      </a:r>
                    </a:p>
                    <a:p>
                      <a:r>
                        <a:rPr lang="es-CO" sz="1400" b="0" dirty="0"/>
                        <a:t>}</a:t>
                      </a:r>
                    </a:p>
                    <a:p>
                      <a:endParaRPr lang="es-CO" sz="1400" b="0" dirty="0"/>
                    </a:p>
                    <a:p>
                      <a:r>
                        <a:rPr lang="es-CO" sz="1400" b="0" dirty="0" err="1"/>
                        <a:t>Fragment</a:t>
                      </a:r>
                      <a:r>
                        <a:rPr lang="es-CO" sz="1400" b="0" dirty="0"/>
                        <a:t> ProductStar-AlterProduct4 { </a:t>
                      </a:r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Action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add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Priority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high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FragmentationPoints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params-assign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PointBracketsLan</a:t>
                      </a:r>
                      <a:r>
                        <a:rPr lang="es-CO" sz="1400" b="0" dirty="0"/>
                        <a:t>: java</a:t>
                      </a:r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Destinations</a:t>
                      </a:r>
                      <a:r>
                        <a:rPr lang="es-CO" sz="1400" b="0" dirty="0"/>
                        <a:t>: </a:t>
                      </a:r>
                      <a:r>
                        <a:rPr lang="es-CO" sz="1400" b="0" dirty="0" err="1"/>
                        <a:t>Product-Model</a:t>
                      </a:r>
                      <a:endParaRPr lang="es-CO" sz="1400" b="0" dirty="0"/>
                    </a:p>
                    <a:p>
                      <a:r>
                        <a:rPr lang="es-CO" sz="1400" b="0" dirty="0"/>
                        <a:t>   </a:t>
                      </a:r>
                      <a:r>
                        <a:rPr lang="es-CO" sz="1400" b="0" dirty="0" err="1"/>
                        <a:t>SourceCode</a:t>
                      </a:r>
                      <a:r>
                        <a:rPr lang="es-CO" sz="1400" b="0" dirty="0"/>
                        <a:t>: [ALTERCODE-FRAG]</a:t>
                      </a:r>
                      <a:r>
                        <a:rPr lang="es-CO" sz="1400" b="0" dirty="0" err="1"/>
                        <a:t>this.star</a:t>
                      </a:r>
                      <a:r>
                        <a:rPr lang="es-CO" sz="1400" b="0" dirty="0"/>
                        <a:t> = </a:t>
                      </a:r>
                      <a:r>
                        <a:rPr lang="es-CO" sz="1400" b="0" dirty="0" err="1"/>
                        <a:t>star</a:t>
                      </a:r>
                      <a:r>
                        <a:rPr lang="es-CO" sz="1400" b="0" dirty="0"/>
                        <a:t>;[/ALTERCODE-FRAG]</a:t>
                      </a:r>
                    </a:p>
                    <a:p>
                      <a:r>
                        <a:rPr lang="es-CO" sz="14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A318A8A1-9565-48E9-9150-9D626FE28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F40EFB6C-C5F2-4DF6-807B-7FEB7E0D4994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48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XVII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 err="1"/>
              <a:t>Fragment</a:t>
            </a:r>
            <a:r>
              <a:rPr lang="es-CO" sz="2400" dirty="0"/>
              <a:t> </a:t>
            </a:r>
            <a:r>
              <a:rPr lang="es-CO" sz="2400" dirty="0" err="1"/>
              <a:t>shape</a:t>
            </a:r>
            <a:endParaRPr lang="es-CO" sz="2400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38AE10A-B0DB-4417-9B86-1BF3541938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000" y="2520406"/>
          <a:ext cx="724988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886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5263">
                <a:tc>
                  <a:txBody>
                    <a:bodyPr/>
                    <a:lstStyle/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&lt;ID&gt; {</a:t>
                      </a:r>
                      <a:endParaRPr lang="es-CO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Action: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&lt;add || replace || hide&gt;</a:t>
                      </a:r>
                      <a:endParaRPr lang="es-CO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Priority: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&lt;high || medium || low&gt;</a:t>
                      </a:r>
                      <a:endParaRPr lang="es-CO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PointBracketsLan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&lt;language&gt;</a:t>
                      </a:r>
                      <a:endParaRPr lang="es-CO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FragmentationPoints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&lt;pointID1, pointID2, ...&gt;</a:t>
                      </a:r>
                      <a:endParaRPr lang="es-CO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Destinations: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&lt;fileID1, fileID2, ... || path1, path2, ...&gt;</a:t>
                      </a:r>
                      <a:endParaRPr lang="es-CO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SourceFile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&lt;filename&gt;</a:t>
                      </a:r>
                      <a:endParaRPr lang="es-CO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SourceCode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fr-F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[ALTERCODE-FRAG]&lt;code&gt;[/ALTERCODE-FRAG]</a:t>
                      </a:r>
                      <a:endParaRPr lang="es-CO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C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sp>
        <p:nvSpPr>
          <p:cNvPr id="14" name="6 Marcador de número de diapositiva">
            <a:extLst>
              <a:ext uri="{FF2B5EF4-FFF2-40B4-BE49-F238E27FC236}">
                <a16:creationId xmlns:a16="http://schemas.microsoft.com/office/drawing/2014/main" id="{61BBA191-9079-4139-8EAA-D5509898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18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632028-0511-4B3B-9096-1D0490B94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E1D818AE-B7E2-4010-9BCA-2D86787B25CF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2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XVIII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2000" dirty="0"/>
              <a:t>Index.java (adding </a:t>
            </a:r>
            <a:r>
              <a:rPr lang="en-US" sz="2000" b="1" u="sng" dirty="0"/>
              <a:t>customization points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19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7BF5A25-D3D2-4433-A521-F9EA6BB8A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685" y="2286000"/>
          <a:ext cx="844368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686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 err="1"/>
                        <a:t>public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class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Index</a:t>
                      </a:r>
                      <a:r>
                        <a:rPr lang="es-CO" b="0" dirty="0"/>
                        <a:t> {</a:t>
                      </a:r>
                    </a:p>
                    <a:p>
                      <a:r>
                        <a:rPr lang="es-CO" b="0" dirty="0"/>
                        <a:t>	</a:t>
                      </a:r>
                      <a:r>
                        <a:rPr lang="es-CO" b="0" dirty="0" err="1"/>
                        <a:t>public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static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void</a:t>
                      </a:r>
                      <a:r>
                        <a:rPr lang="es-CO" b="0" dirty="0"/>
                        <a:t> </a:t>
                      </a:r>
                      <a:r>
                        <a:rPr lang="es-CO" b="0" dirty="0" err="1"/>
                        <a:t>main</a:t>
                      </a:r>
                      <a:r>
                        <a:rPr lang="es-CO" b="0" dirty="0"/>
                        <a:t>(</a:t>
                      </a:r>
                      <a:r>
                        <a:rPr lang="es-CO" b="0" dirty="0" err="1"/>
                        <a:t>String</a:t>
                      </a:r>
                      <a:r>
                        <a:rPr lang="es-CO" b="0" dirty="0"/>
                        <a:t>[] </a:t>
                      </a:r>
                      <a:r>
                        <a:rPr lang="es-CO" b="0" dirty="0" err="1"/>
                        <a:t>args</a:t>
                      </a:r>
                      <a:r>
                        <a:rPr lang="es-CO" b="0" dirty="0"/>
                        <a:t>) {</a:t>
                      </a:r>
                    </a:p>
                    <a:p>
                      <a:r>
                        <a:rPr lang="en-US" b="0" dirty="0"/>
                        <a:t>		</a:t>
                      </a:r>
                      <a:r>
                        <a:rPr lang="en-US" b="1" dirty="0"/>
                        <a:t>/*BCP-store-name*/</a:t>
                      </a:r>
                    </a:p>
                    <a:p>
                      <a:r>
                        <a:rPr lang="en-US" b="0" dirty="0"/>
                        <a:t>		</a:t>
                      </a:r>
                      <a:r>
                        <a:rPr lang="en-US" b="0" dirty="0" err="1"/>
                        <a:t>System.out.println</a:t>
                      </a:r>
                      <a:r>
                        <a:rPr lang="en-US" b="0" dirty="0"/>
                        <a:t>("Welcome to the store called: XXXXXXX");</a:t>
                      </a:r>
                    </a:p>
                    <a:p>
                      <a:r>
                        <a:rPr lang="en-US" b="0" dirty="0"/>
                        <a:t>		</a:t>
                      </a:r>
                      <a:r>
                        <a:rPr lang="en-US" b="1" dirty="0"/>
                        <a:t>/*ECP-store-name*/</a:t>
                      </a:r>
                    </a:p>
                    <a:p>
                      <a:r>
                        <a:rPr lang="es-CO" sz="1800" b="1" dirty="0"/>
                        <a:t>                                   </a:t>
                      </a:r>
                      <a:r>
                        <a:rPr lang="es-CO" sz="1800" b="0" dirty="0"/>
                        <a:t>/*B-</a:t>
                      </a:r>
                      <a:r>
                        <a:rPr lang="es-CO" sz="1800" b="0" dirty="0" err="1"/>
                        <a:t>productobject</a:t>
                      </a:r>
                      <a:r>
                        <a:rPr lang="es-CO" sz="1800" b="0" dirty="0"/>
                        <a:t>*/</a:t>
                      </a:r>
                      <a:endParaRPr lang="es-CO" b="0" dirty="0"/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 p1=new </a:t>
                      </a:r>
                      <a:r>
                        <a:rPr lang="es-CO" b="0" dirty="0" err="1"/>
                        <a:t>Product</a:t>
                      </a:r>
                      <a:r>
                        <a:rPr lang="es-CO" b="0" dirty="0"/>
                        <a:t>(1,"TV 50",100);</a:t>
                      </a:r>
                    </a:p>
                    <a:p>
                      <a:r>
                        <a:rPr lang="es-CO" sz="1800" b="1" dirty="0"/>
                        <a:t>                                   </a:t>
                      </a:r>
                      <a:r>
                        <a:rPr lang="es-CO" sz="1800" b="0" dirty="0"/>
                        <a:t>/*E-</a:t>
                      </a:r>
                      <a:r>
                        <a:rPr lang="es-CO" sz="1800" b="0" dirty="0" err="1"/>
                        <a:t>productobject</a:t>
                      </a:r>
                      <a:r>
                        <a:rPr lang="es-CO" sz="1800" b="0" dirty="0"/>
                        <a:t>*/</a:t>
                      </a:r>
                      <a:endParaRPr lang="es-CO" b="0" dirty="0"/>
                    </a:p>
                    <a:p>
                      <a:r>
                        <a:rPr lang="es-CO" b="0" dirty="0"/>
                        <a:t>		</a:t>
                      </a:r>
                      <a:r>
                        <a:rPr lang="es-CO" b="0" dirty="0" err="1"/>
                        <a:t>System.out.println</a:t>
                      </a:r>
                      <a:r>
                        <a:rPr lang="es-CO" b="0" dirty="0"/>
                        <a:t>(p1.getName() + " - </a:t>
                      </a:r>
                      <a:r>
                        <a:rPr lang="es-CO" b="0" dirty="0" err="1"/>
                        <a:t>price</a:t>
                      </a:r>
                      <a:r>
                        <a:rPr lang="es-CO" b="0" dirty="0"/>
                        <a:t> " + p1.getPrice());</a:t>
                      </a:r>
                    </a:p>
                    <a:p>
                      <a:r>
                        <a:rPr lang="es-CO" b="0" dirty="0"/>
                        <a:t>	}</a:t>
                      </a:r>
                    </a:p>
                    <a:p>
                      <a:r>
                        <a:rPr lang="es-CO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4122F29-F7AD-4F45-BCBE-FDF37FFE2BD0}"/>
              </a:ext>
            </a:extLst>
          </p:cNvPr>
          <p:cNvSpPr txBox="1"/>
          <p:nvPr/>
        </p:nvSpPr>
        <p:spPr>
          <a:xfrm>
            <a:off x="2101170" y="5278904"/>
            <a:ext cx="570411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Very similar to fragmentation points, they must include a begin section (BCP) and an end section (ECP)</a:t>
            </a:r>
            <a:endParaRPr lang="es-CO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4215EC-FD46-46C0-971D-7246BCCA622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457701" y="3429000"/>
            <a:ext cx="495526" cy="1849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F1F32A59-1978-4C02-BF98-7819B651C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E8546CA8-B087-4679-A190-AAA06DAFBF15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3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FragOP</a:t>
            </a:r>
            <a:r>
              <a:rPr lang="en-US" sz="3200" dirty="0">
                <a:solidFill>
                  <a:schemeClr val="tx2"/>
                </a:solidFill>
              </a:rPr>
              <a:t>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47FCEC-3064-4012-B285-858702F6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Fragment-oriented programming (</a:t>
            </a:r>
            <a:r>
              <a:rPr lang="en-US" sz="2800" dirty="0" err="1"/>
              <a:t>FragOP</a:t>
            </a:r>
            <a:r>
              <a:rPr lang="en-US" sz="2800" dirty="0"/>
              <a:t>) is a framework to design and implement software product line domain components, and derive software products.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/>
              <a:t>FragOP</a:t>
            </a:r>
            <a:r>
              <a:rPr lang="en-US" sz="2800" dirty="0"/>
              <a:t> is a mix between a compositional and an annotative approach</a:t>
            </a:r>
          </a:p>
          <a:p>
            <a:pPr algn="just"/>
            <a:endParaRPr lang="en-US" sz="3000" dirty="0"/>
          </a:p>
          <a:p>
            <a:pPr algn="just"/>
            <a:r>
              <a:rPr lang="en-US" sz="2800" dirty="0" err="1"/>
              <a:t>FragOP</a:t>
            </a:r>
            <a:r>
              <a:rPr lang="en-US" sz="2800" dirty="0"/>
              <a:t> is based on:</a:t>
            </a:r>
          </a:p>
          <a:p>
            <a:pPr lvl="1" algn="just"/>
            <a:r>
              <a:rPr lang="en-US" sz="2000" dirty="0"/>
              <a:t>Domain components 	- Customization points</a:t>
            </a:r>
          </a:p>
          <a:p>
            <a:pPr lvl="1" algn="just"/>
            <a:r>
              <a:rPr lang="en-US" sz="2000" dirty="0"/>
              <a:t>Fragmentation points 	- Customization files</a:t>
            </a:r>
          </a:p>
          <a:p>
            <a:pPr lvl="1" algn="just"/>
            <a:r>
              <a:rPr lang="en-US" sz="2000" dirty="0"/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3742675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– XIX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96"/>
            <a:ext cx="8001000" cy="4263005"/>
          </a:xfrm>
        </p:spPr>
        <p:txBody>
          <a:bodyPr/>
          <a:lstStyle/>
          <a:p>
            <a:pPr algn="just"/>
            <a:r>
              <a:rPr lang="en-US" sz="2000" dirty="0" err="1"/>
              <a:t>customization.json</a:t>
            </a:r>
            <a:r>
              <a:rPr lang="en-US" sz="2000" dirty="0"/>
              <a:t> (</a:t>
            </a:r>
            <a:r>
              <a:rPr lang="en-US" sz="2000" b="1" u="sng" dirty="0"/>
              <a:t>Customization file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20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7BF5A25-D3D2-4433-A521-F9EA6BB8A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685" y="2286000"/>
          <a:ext cx="84436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686">
                  <a:extLst>
                    <a:ext uri="{9D8B030D-6E8A-4147-A177-3AD203B41FA5}">
                      <a16:colId xmlns:a16="http://schemas.microsoft.com/office/drawing/2014/main" val="405480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{ </a:t>
                      </a:r>
                    </a:p>
                    <a:p>
                      <a:r>
                        <a:rPr lang="en-US" b="0" dirty="0"/>
                        <a:t>   "</a:t>
                      </a:r>
                      <a:r>
                        <a:rPr lang="en-US" b="0" dirty="0" err="1"/>
                        <a:t>CustomizationPoints</a:t>
                      </a:r>
                      <a:r>
                        <a:rPr lang="en-US" b="0" dirty="0"/>
                        <a:t>": ["store-name"],</a:t>
                      </a:r>
                    </a:p>
                    <a:p>
                      <a:r>
                        <a:rPr lang="en-US" b="0" dirty="0"/>
                        <a:t>   "</a:t>
                      </a:r>
                      <a:r>
                        <a:rPr lang="en-US" b="0" dirty="0" err="1"/>
                        <a:t>PointBracketsLans</a:t>
                      </a:r>
                      <a:r>
                        <a:rPr lang="en-US" b="0" dirty="0"/>
                        <a:t>": ["java"],</a:t>
                      </a:r>
                    </a:p>
                    <a:p>
                      <a:r>
                        <a:rPr lang="en-US" b="0" dirty="0"/>
                        <a:t>   "IDs": ["Index-Control"]</a:t>
                      </a:r>
                    </a:p>
                    <a:p>
                      <a:r>
                        <a:rPr lang="en-US" b="0" dirty="0"/>
                        <a:t>}</a:t>
                      </a:r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4821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A28E18C3-301B-4AAF-ADB5-B05ED56B5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27164ED-A32E-4DC6-87D1-8BFBE9D33C13}"/>
              </a:ext>
            </a:extLst>
          </p:cNvPr>
          <p:cNvSpPr/>
          <p:nvPr/>
        </p:nvSpPr>
        <p:spPr>
          <a:xfrm>
            <a:off x="7543800" y="1229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89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XX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 err="1"/>
              <a:t>Binding</a:t>
            </a:r>
            <a:r>
              <a:rPr lang="es-CO" sz="2400" dirty="0"/>
              <a:t> </a:t>
            </a:r>
            <a:r>
              <a:rPr lang="es-CO" sz="2400" dirty="0" err="1"/>
              <a:t>between</a:t>
            </a:r>
            <a:r>
              <a:rPr lang="es-CO" sz="2400" dirty="0"/>
              <a:t> </a:t>
            </a:r>
            <a:r>
              <a:rPr lang="es-CO" sz="2400" dirty="0" err="1"/>
              <a:t>features</a:t>
            </a:r>
            <a:r>
              <a:rPr lang="es-CO" sz="2400" dirty="0"/>
              <a:t> and </a:t>
            </a:r>
            <a:r>
              <a:rPr lang="es-CO" sz="2400" dirty="0" err="1"/>
              <a:t>components</a:t>
            </a:r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9F9889-DEB2-4F32-8586-CB932BB2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36799"/>
            <a:ext cx="4929559" cy="305276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28FE29B-4688-41A5-AA0F-E113591AC3E7}"/>
              </a:ext>
            </a:extLst>
          </p:cNvPr>
          <p:cNvSpPr/>
          <p:nvPr/>
        </p:nvSpPr>
        <p:spPr>
          <a:xfrm>
            <a:off x="6096000" y="2895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now it is only supported a one-to-one relationship</a:t>
            </a:r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147B46DE-223F-49E1-B857-F3C0966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21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99111E9-E620-47D3-9D89-47742AB1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C0EDC59-F02D-4890-A1E9-87E04F57BE1A}"/>
              </a:ext>
            </a:extLst>
          </p:cNvPr>
          <p:cNvSpPr/>
          <p:nvPr/>
        </p:nvSpPr>
        <p:spPr>
          <a:xfrm>
            <a:off x="8302171" y="120709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9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XXI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 err="1"/>
              <a:t>Configuring</a:t>
            </a:r>
            <a:r>
              <a:rPr lang="es-CO" sz="2400" dirty="0"/>
              <a:t>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products</a:t>
            </a:r>
            <a:endParaRPr lang="es-C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8FE29B-4688-41A5-AA0F-E113591AC3E7}"/>
              </a:ext>
            </a:extLst>
          </p:cNvPr>
          <p:cNvSpPr/>
          <p:nvPr/>
        </p:nvSpPr>
        <p:spPr>
          <a:xfrm>
            <a:off x="6096000" y="2895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products to be integrated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41B400-73EC-45E5-8A64-2D7B330E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5" y="2362200"/>
            <a:ext cx="3810000" cy="438150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69A0124-6D09-42E1-8EDE-5965D95E345B}"/>
              </a:ext>
            </a:extLst>
          </p:cNvPr>
          <p:cNvCxnSpPr/>
          <p:nvPr/>
        </p:nvCxnSpPr>
        <p:spPr>
          <a:xfrm flipH="1">
            <a:off x="3505200" y="3429000"/>
            <a:ext cx="2590800" cy="312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FF5CD1-10EF-4CEE-A02C-A9DF0AD61D9C}"/>
              </a:ext>
            </a:extLst>
          </p:cNvPr>
          <p:cNvSpPr/>
          <p:nvPr/>
        </p:nvSpPr>
        <p:spPr>
          <a:xfrm>
            <a:off x="6085114" y="4510882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Those with a green arrow above them will be integrated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CF4E7E2-E5C5-488F-8D59-CE34ECAA8489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2509838"/>
            <a:ext cx="4256314" cy="253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7583330-05DD-4F5F-928A-ABF37A19C41E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172619"/>
            <a:ext cx="4256314" cy="184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6 Marcador de número de diapositiva">
            <a:extLst>
              <a:ext uri="{FF2B5EF4-FFF2-40B4-BE49-F238E27FC236}">
                <a16:creationId xmlns:a16="http://schemas.microsoft.com/office/drawing/2014/main" id="{218A71C5-0980-4183-90B6-1B5921B7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22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E8A59C1-5381-4AA2-A067-7A6C92E10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0435EB35-18F0-459C-A9CD-4D17AFAFD2DE}"/>
              </a:ext>
            </a:extLst>
          </p:cNvPr>
          <p:cNvSpPr/>
          <p:nvPr/>
        </p:nvSpPr>
        <p:spPr>
          <a:xfrm>
            <a:off x="5943600" y="961177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7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XXII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 err="1"/>
              <a:t>Deriving</a:t>
            </a:r>
            <a:r>
              <a:rPr lang="es-CO" sz="2400" dirty="0"/>
              <a:t> a </a:t>
            </a:r>
            <a:r>
              <a:rPr lang="es-CO" sz="2400" dirty="0" err="1"/>
              <a:t>product</a:t>
            </a:r>
            <a:r>
              <a:rPr lang="es-CO" sz="2400" dirty="0"/>
              <a:t> (</a:t>
            </a:r>
            <a:r>
              <a:rPr lang="es-CO" sz="2400" dirty="0" err="1"/>
              <a:t>select</a:t>
            </a:r>
            <a:r>
              <a:rPr lang="es-CO" sz="2400" dirty="0"/>
              <a:t> </a:t>
            </a:r>
            <a:r>
              <a:rPr lang="es-CO" sz="2400" dirty="0" err="1"/>
              <a:t>all</a:t>
            </a:r>
            <a:r>
              <a:rPr lang="es-CO" sz="2400" dirty="0"/>
              <a:t> </a:t>
            </a:r>
            <a:r>
              <a:rPr lang="es-CO" sz="2400" dirty="0" err="1"/>
              <a:t>features</a:t>
            </a:r>
            <a:r>
              <a:rPr lang="es-CO" sz="2400" dirty="0"/>
              <a:t> </a:t>
            </a:r>
            <a:r>
              <a:rPr lang="es-CO" sz="2400" dirty="0" err="1"/>
              <a:t>to</a:t>
            </a:r>
            <a:r>
              <a:rPr lang="es-CO" sz="2400" dirty="0"/>
              <a:t> be </a:t>
            </a:r>
            <a:r>
              <a:rPr lang="es-CO" sz="2400" dirty="0" err="1"/>
              <a:t>integrated</a:t>
            </a:r>
            <a:r>
              <a:rPr lang="es-CO" sz="2400" dirty="0"/>
              <a:t>)</a:t>
            </a:r>
          </a:p>
          <a:p>
            <a:endParaRPr lang="es-CO" sz="2400" dirty="0"/>
          </a:p>
          <a:p>
            <a:pPr marL="457200" indent="-457200">
              <a:buFont typeface="+mj-lt"/>
              <a:buAutoNum type="arabicPeriod"/>
            </a:pPr>
            <a:r>
              <a:rPr lang="es-CO" sz="2400" dirty="0" err="1"/>
              <a:t>Create</a:t>
            </a:r>
            <a:r>
              <a:rPr lang="es-CO" sz="2400" dirty="0"/>
              <a:t> a folder </a:t>
            </a:r>
            <a:r>
              <a:rPr lang="es-CO" sz="2400" dirty="0" err="1"/>
              <a:t>called</a:t>
            </a:r>
            <a:r>
              <a:rPr lang="es-CO" sz="2400" dirty="0"/>
              <a:t> </a:t>
            </a:r>
            <a:r>
              <a:rPr lang="es-CO" sz="2400" dirty="0" err="1"/>
              <a:t>derived</a:t>
            </a:r>
            <a:endParaRPr lang="es-CO" sz="2400" dirty="0"/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“Set </a:t>
            </a:r>
            <a:r>
              <a:rPr lang="es-CO" sz="2400" dirty="0" err="1"/>
              <a:t>derivation</a:t>
            </a:r>
            <a:r>
              <a:rPr lang="es-CO" sz="2400" dirty="0"/>
              <a:t> </a:t>
            </a:r>
            <a:r>
              <a:rPr lang="es-CO" sz="2400" dirty="0" err="1"/>
              <a:t>parameters</a:t>
            </a:r>
            <a:r>
              <a:rPr lang="es-CO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s-CO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7CB8806-19F4-4339-8D76-B18320E0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63938"/>
            <a:ext cx="4257675" cy="2562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27DDAC8-0332-4040-A360-F889609AE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60" y="4592638"/>
            <a:ext cx="3941279" cy="2066925"/>
          </a:xfrm>
          <a:prstGeom prst="rect">
            <a:avLst/>
          </a:prstGeom>
        </p:spPr>
      </p:pic>
      <p:sp>
        <p:nvSpPr>
          <p:cNvPr id="15" name="6 Marcador de número de diapositiva">
            <a:extLst>
              <a:ext uri="{FF2B5EF4-FFF2-40B4-BE49-F238E27FC236}">
                <a16:creationId xmlns:a16="http://schemas.microsoft.com/office/drawing/2014/main" id="{ED16A625-0366-42E7-B024-1A6AB495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23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EA5E29-3C12-4EAE-A344-C4946DAC4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C504D3C-C973-4C5B-968A-92A3BEBEB816}"/>
              </a:ext>
            </a:extLst>
          </p:cNvPr>
          <p:cNvSpPr/>
          <p:nvPr/>
        </p:nvSpPr>
        <p:spPr>
          <a:xfrm>
            <a:off x="6781800" y="961177"/>
            <a:ext cx="533400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XXIII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sz="2400" dirty="0"/>
          </a:p>
          <a:p>
            <a:pPr marL="457200" indent="-4572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BFD0CBF-45E3-4360-B62C-1592D03D65C8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err="1"/>
              <a:t>Deriving</a:t>
            </a:r>
            <a:r>
              <a:rPr lang="es-CO" sz="2400" dirty="0"/>
              <a:t> a </a:t>
            </a:r>
            <a:r>
              <a:rPr lang="es-CO" sz="2400" dirty="0" err="1"/>
              <a:t>product</a:t>
            </a:r>
            <a:r>
              <a:rPr lang="es-CO" sz="2400" dirty="0"/>
              <a:t> </a:t>
            </a:r>
            <a:r>
              <a:rPr lang="es-CO" sz="2400" dirty="0" err="1"/>
              <a:t>process</a:t>
            </a:r>
            <a:endParaRPr lang="es-CO" sz="2400" dirty="0"/>
          </a:p>
          <a:p>
            <a:pPr marL="457200" indent="-457200">
              <a:buFont typeface="+mj-lt"/>
              <a:buAutoNum type="arabicPeriod"/>
            </a:pPr>
            <a:endParaRPr lang="es-CO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64DBC5-0D65-4E11-B7D5-C9E2EAE0A6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866570"/>
            <a:ext cx="7943850" cy="26198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484B08C-C276-40EA-8C9F-6AB3445D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8A9886-BD93-4C14-A02C-E2360FB04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46B156E-E4CD-4E2D-82D6-9E3A18B39ECE}"/>
              </a:ext>
            </a:extLst>
          </p:cNvPr>
          <p:cNvSpPr/>
          <p:nvPr/>
        </p:nvSpPr>
        <p:spPr>
          <a:xfrm>
            <a:off x="6781800" y="961177"/>
            <a:ext cx="533400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8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XXIV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Click “execute derivation”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Go to the derivation folder and verify that the components were successfully assembled.</a:t>
            </a:r>
          </a:p>
          <a:p>
            <a:endParaRPr lang="es-CO" sz="2400" dirty="0"/>
          </a:p>
          <a:p>
            <a:pPr marL="457200" indent="-457200">
              <a:buFont typeface="+mj-lt"/>
              <a:buAutoNum type="arabicPeriod"/>
            </a:pPr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863187-3ED2-4433-AC46-3B934756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2027236"/>
            <a:ext cx="3657599" cy="1757715"/>
          </a:xfrm>
          <a:prstGeom prst="rect">
            <a:avLst/>
          </a:prstGeom>
        </p:spPr>
      </p:pic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6B698DB5-E996-4496-A53F-3AF96C0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25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AFA5E7-2CB9-41C1-BD0D-BAFFA6F0A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3EB4B2B-8F65-4974-AE40-1C2407608E4B}"/>
              </a:ext>
            </a:extLst>
          </p:cNvPr>
          <p:cNvSpPr/>
          <p:nvPr/>
        </p:nvSpPr>
        <p:spPr>
          <a:xfrm>
            <a:off x="6781800" y="961177"/>
            <a:ext cx="533400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5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XXV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“customize derivation”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“Start”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Change “XXXXXXX” to “</a:t>
            </a:r>
            <a:r>
              <a:rPr lang="en-US" sz="2000" dirty="0" err="1"/>
              <a:t>MyStore</a:t>
            </a:r>
            <a:r>
              <a:rPr lang="en-US" sz="2000" dirty="0"/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“Next”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the derivation folder and verify that the Index.java was successfully customized.</a:t>
            </a:r>
          </a:p>
          <a:p>
            <a:endParaRPr lang="es-CO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6B698DB5-E996-4496-A53F-3AF96C0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26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AFA5E7-2CB9-41C1-BD0D-BAFFA6F0A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3EB4B2B-8F65-4974-AE40-1C2407608E4B}"/>
              </a:ext>
            </a:extLst>
          </p:cNvPr>
          <p:cNvSpPr/>
          <p:nvPr/>
        </p:nvSpPr>
        <p:spPr>
          <a:xfrm>
            <a:off x="7467600" y="972063"/>
            <a:ext cx="609600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AF35D3-77DA-4CFB-9238-86995AC4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157" y="2140195"/>
            <a:ext cx="4628243" cy="22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XXVI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“verify derivation”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new “Java project” over eclipse and move the derived files inside SRC folder.</a:t>
            </a:r>
          </a:p>
          <a:p>
            <a:endParaRPr lang="es-CO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6B698DB5-E996-4496-A53F-3AF96C0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27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AFA5E7-2CB9-41C1-BD0D-BAFFA6F0A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3EB4B2B-8F65-4974-AE40-1C2407608E4B}"/>
              </a:ext>
            </a:extLst>
          </p:cNvPr>
          <p:cNvSpPr/>
          <p:nvPr/>
        </p:nvSpPr>
        <p:spPr>
          <a:xfrm>
            <a:off x="8153400" y="990600"/>
            <a:ext cx="609600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61C9F-2FDA-4F05-9FC3-D9CA0EC9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38" y="1295019"/>
            <a:ext cx="7722961" cy="5325549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XXVII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C4CE1-6CD4-4C65-82AF-652F7753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s-CO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6B698DB5-E996-4496-A53F-3AF96C0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28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AFA5E7-2CB9-41C1-BD0D-BAFFA6F0A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3EB4B2B-8F65-4974-AE40-1C2407608E4B}"/>
              </a:ext>
            </a:extLst>
          </p:cNvPr>
          <p:cNvSpPr/>
          <p:nvPr/>
        </p:nvSpPr>
        <p:spPr>
          <a:xfrm>
            <a:off x="8153400" y="990600"/>
            <a:ext cx="609600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60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47FCEC-3064-4012-B285-858702F6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FragOP</a:t>
            </a:r>
            <a:r>
              <a:rPr lang="en-US" sz="2800" dirty="0"/>
              <a:t> was integrated inside </a:t>
            </a:r>
            <a:r>
              <a:rPr lang="en-US" sz="2800" dirty="0" err="1"/>
              <a:t>VariaMos</a:t>
            </a:r>
            <a:r>
              <a:rPr lang="en-US" sz="2800" dirty="0"/>
              <a:t> (</a:t>
            </a:r>
            <a:r>
              <a:rPr lang="en-US" sz="2800" dirty="0" err="1"/>
              <a:t>Mazo</a:t>
            </a:r>
            <a:r>
              <a:rPr lang="en-US" sz="2800" dirty="0"/>
              <a:t> </a:t>
            </a:r>
            <a:r>
              <a:rPr lang="en-US" sz="2800" i="1" dirty="0"/>
              <a:t>et al.</a:t>
            </a:r>
            <a:r>
              <a:rPr lang="en-US" sz="2800" dirty="0"/>
              <a:t>, 2015). Supporting the complete </a:t>
            </a:r>
            <a:r>
              <a:rPr lang="en-US" sz="2800" dirty="0" err="1"/>
              <a:t>FragOP</a:t>
            </a:r>
            <a:r>
              <a:rPr lang="en-US" sz="2800" dirty="0"/>
              <a:t> process.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B60129-1A1B-4253-AE47-4A21D60F6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3059113"/>
            <a:ext cx="65817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2D8AA951-03D5-4C23-ABA6-FD3B80263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967044-4F82-467D-8E29-A56C10370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74" y="3548459"/>
            <a:ext cx="4251126" cy="2910681"/>
          </a:xfrm>
          <a:prstGeom prst="rect">
            <a:avLst/>
          </a:prstGeom>
        </p:spPr>
      </p:pic>
      <p:sp>
        <p:nvSpPr>
          <p:cNvPr id="4" name="2 Subtítulo"/>
          <p:cNvSpPr txBox="1">
            <a:spLocks/>
          </p:cNvSpPr>
          <p:nvPr/>
        </p:nvSpPr>
        <p:spPr bwMode="auto">
          <a:xfrm>
            <a:off x="785813" y="465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normAutofit/>
          </a:bodyPr>
          <a:lstStyle>
            <a:lvl1pPr marL="0" marR="64008" indent="0" algn="r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  <a:p>
            <a:pPr marR="0">
              <a:lnSpc>
                <a:spcPct val="80000"/>
              </a:lnSpc>
              <a:defRPr/>
            </a:pPr>
            <a:endParaRPr lang="es-CO" sz="1900" dirty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III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80502"/>
            <a:ext cx="8001000" cy="4445661"/>
          </a:xfrm>
        </p:spPr>
        <p:txBody>
          <a:bodyPr/>
          <a:lstStyle/>
          <a:p>
            <a:pPr algn="just"/>
            <a:r>
              <a:rPr lang="en-US" sz="2400" dirty="0"/>
              <a:t>Open </a:t>
            </a:r>
            <a:r>
              <a:rPr lang="en-US" sz="2400" dirty="0" err="1"/>
              <a:t>VariaMos</a:t>
            </a:r>
            <a:r>
              <a:rPr lang="en-US" sz="2400" dirty="0"/>
              <a:t>, </a:t>
            </a:r>
            <a:r>
              <a:rPr lang="es-CO" sz="2400" dirty="0"/>
              <a:t>and </a:t>
            </a:r>
            <a:r>
              <a:rPr lang="en-US" sz="2400" dirty="0"/>
              <a:t>create the next model</a:t>
            </a:r>
          </a:p>
          <a:p>
            <a:pPr algn="just"/>
            <a:endParaRPr lang="en-US" sz="2400" dirty="0"/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4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EC66552-87DA-4CC3-BB5B-10BEAAA8555D}"/>
              </a:ext>
            </a:extLst>
          </p:cNvPr>
          <p:cNvSpPr/>
          <p:nvPr/>
        </p:nvSpPr>
        <p:spPr>
          <a:xfrm>
            <a:off x="6057900" y="152400"/>
            <a:ext cx="838200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EAFA925-36CF-429F-BD64-CF1D455ED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2268538"/>
            <a:ext cx="4219575" cy="22002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665DB7C-925A-4DF2-ACE3-0DD66FCB259F}"/>
              </a:ext>
            </a:extLst>
          </p:cNvPr>
          <p:cNvSpPr/>
          <p:nvPr/>
        </p:nvSpPr>
        <p:spPr>
          <a:xfrm>
            <a:off x="5334001" y="2206625"/>
            <a:ext cx="1600199" cy="50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RootFeature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6DE3E9F-04DC-4988-BF4D-E970018BB8E2}"/>
              </a:ext>
            </a:extLst>
          </p:cNvPr>
          <p:cNvCxnSpPr>
            <a:stCxn id="12" idx="1"/>
          </p:cNvCxnSpPr>
          <p:nvPr/>
        </p:nvCxnSpPr>
        <p:spPr>
          <a:xfrm flipH="1">
            <a:off x="2971800" y="2458442"/>
            <a:ext cx="2362201" cy="513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AB795FC-80E7-4EDE-B71F-94744B9E6585}"/>
              </a:ext>
            </a:extLst>
          </p:cNvPr>
          <p:cNvSpPr/>
          <p:nvPr/>
        </p:nvSpPr>
        <p:spPr>
          <a:xfrm>
            <a:off x="5500462" y="2839158"/>
            <a:ext cx="1600199" cy="50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LeafFeature</a:t>
            </a:r>
            <a:endParaRPr lang="es-CO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6D6D1E-3A31-4303-A75E-4C473A04513A}"/>
              </a:ext>
            </a:extLst>
          </p:cNvPr>
          <p:cNvCxnSpPr>
            <a:cxnSpLocks/>
            <a:stCxn id="15" idx="1"/>
            <a:endCxn id="18" idx="6"/>
          </p:cNvCxnSpPr>
          <p:nvPr/>
        </p:nvCxnSpPr>
        <p:spPr>
          <a:xfrm flipH="1">
            <a:off x="4457700" y="3090975"/>
            <a:ext cx="1042762" cy="876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926B153A-DA10-4D56-9787-57701BF12AEF}"/>
              </a:ext>
            </a:extLst>
          </p:cNvPr>
          <p:cNvSpPr/>
          <p:nvPr/>
        </p:nvSpPr>
        <p:spPr>
          <a:xfrm>
            <a:off x="138112" y="3558381"/>
            <a:ext cx="4319588" cy="8183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8F5C9BE-D5C6-4090-91EF-99025CF728F4}"/>
              </a:ext>
            </a:extLst>
          </p:cNvPr>
          <p:cNvSpPr/>
          <p:nvPr/>
        </p:nvSpPr>
        <p:spPr>
          <a:xfrm>
            <a:off x="374296" y="4743451"/>
            <a:ext cx="3664304" cy="1185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lines</a:t>
            </a:r>
            <a:r>
              <a:rPr lang="es-CO" dirty="0"/>
              <a:t>, </a:t>
            </a:r>
            <a:r>
              <a:rPr lang="es-CO" dirty="0" err="1"/>
              <a:t>make</a:t>
            </a:r>
            <a:r>
              <a:rPr lang="es-CO" dirty="0"/>
              <a:t> a </a:t>
            </a:r>
            <a:r>
              <a:rPr lang="es-CO" dirty="0" err="1"/>
              <a:t>click</a:t>
            </a:r>
            <a:r>
              <a:rPr lang="es-CO" dirty="0"/>
              <a:t> </a:t>
            </a:r>
            <a:r>
              <a:rPr lang="es-CO" dirty="0" err="1"/>
              <a:t>over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leaf</a:t>
            </a:r>
            <a:r>
              <a:rPr lang="es-CO" dirty="0"/>
              <a:t> </a:t>
            </a:r>
            <a:r>
              <a:rPr lang="es-CO" dirty="0" err="1"/>
              <a:t>feature</a:t>
            </a:r>
            <a:r>
              <a:rPr lang="es-CO" dirty="0"/>
              <a:t> and </a:t>
            </a:r>
            <a:r>
              <a:rPr lang="es-CO" dirty="0" err="1"/>
              <a:t>hold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root</a:t>
            </a:r>
            <a:r>
              <a:rPr lang="es-CO" dirty="0"/>
              <a:t> </a:t>
            </a:r>
            <a:r>
              <a:rPr lang="es-CO" dirty="0" err="1"/>
              <a:t>feature</a:t>
            </a:r>
            <a:r>
              <a:rPr lang="es-CO" dirty="0"/>
              <a:t>.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278111B-6570-4ADB-8599-C948502710D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038600" y="4261643"/>
            <a:ext cx="1981200" cy="1074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IV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algn="just"/>
            <a:r>
              <a:rPr lang="en-US" sz="2400" dirty="0"/>
              <a:t>Create the component model</a:t>
            </a:r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5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665DB7C-925A-4DF2-ACE3-0DD66FCB259F}"/>
              </a:ext>
            </a:extLst>
          </p:cNvPr>
          <p:cNvSpPr/>
          <p:nvPr/>
        </p:nvSpPr>
        <p:spPr>
          <a:xfrm>
            <a:off x="6705600" y="25908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these</a:t>
            </a:r>
            <a:r>
              <a:rPr lang="es-CO" dirty="0"/>
              <a:t> 3 </a:t>
            </a:r>
            <a:r>
              <a:rPr lang="es-CO" dirty="0" err="1"/>
              <a:t>components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8E4652E-774C-4B26-A268-F41B25B1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13837"/>
            <a:ext cx="5324475" cy="344805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6DE3E9F-04DC-4988-BF4D-E970018BB8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43200" y="3009900"/>
            <a:ext cx="396240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84109D01-9583-45EB-B7E5-2196A25BF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8A294EE3-2A88-4DDC-A77C-30519AEE8150}"/>
              </a:ext>
            </a:extLst>
          </p:cNvPr>
          <p:cNvSpPr/>
          <p:nvPr/>
        </p:nvSpPr>
        <p:spPr>
          <a:xfrm>
            <a:off x="6857999" y="92814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9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2B1C74E-C747-48F9-AD8F-4C3BD6CD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9" y="1881025"/>
            <a:ext cx="3648075" cy="2533650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V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001000" cy="4525963"/>
          </a:xfrm>
        </p:spPr>
        <p:txBody>
          <a:bodyPr/>
          <a:lstStyle/>
          <a:p>
            <a:pPr algn="just"/>
            <a:r>
              <a:rPr lang="en-US" sz="2400" dirty="0"/>
              <a:t>Create the next files</a:t>
            </a:r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6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665DB7C-925A-4DF2-ACE3-0DD66FCB259F}"/>
              </a:ext>
            </a:extLst>
          </p:cNvPr>
          <p:cNvSpPr/>
          <p:nvPr/>
        </p:nvSpPr>
        <p:spPr>
          <a:xfrm>
            <a:off x="5770336" y="1879430"/>
            <a:ext cx="2753632" cy="152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Index-Control</a:t>
            </a:r>
          </a:p>
          <a:p>
            <a:pPr algn="ctr"/>
            <a:r>
              <a:rPr lang="en-US" dirty="0"/>
              <a:t>Filename: Index.java</a:t>
            </a:r>
            <a:br>
              <a:rPr lang="en-US" dirty="0"/>
            </a:br>
            <a:r>
              <a:rPr lang="en-US" dirty="0" err="1"/>
              <a:t>Dest</a:t>
            </a:r>
            <a:r>
              <a:rPr lang="en-US" dirty="0"/>
              <a:t>: </a:t>
            </a:r>
            <a:r>
              <a:rPr lang="en-US" dirty="0" err="1"/>
              <a:t>src</a:t>
            </a:r>
            <a:r>
              <a:rPr lang="en-US" dirty="0"/>
              <a:t>/Index.java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6DE3E9F-04DC-4988-BF4D-E970018BB8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018870" y="2640693"/>
            <a:ext cx="1751466" cy="1163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5C84D29-8B1D-463A-AAF8-32D121B73A1C}"/>
              </a:ext>
            </a:extLst>
          </p:cNvPr>
          <p:cNvSpPr/>
          <p:nvPr/>
        </p:nvSpPr>
        <p:spPr>
          <a:xfrm>
            <a:off x="5312682" y="3961662"/>
            <a:ext cx="3495675" cy="152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Product-Model</a:t>
            </a:r>
          </a:p>
          <a:p>
            <a:pPr algn="ctr"/>
            <a:r>
              <a:rPr lang="en-US" dirty="0"/>
              <a:t>Filename: Product.java</a:t>
            </a:r>
            <a:br>
              <a:rPr lang="en-US" dirty="0"/>
            </a:br>
            <a:r>
              <a:rPr lang="en-US" dirty="0" err="1"/>
              <a:t>Dest</a:t>
            </a:r>
            <a:r>
              <a:rPr lang="en-US" dirty="0"/>
              <a:t>: </a:t>
            </a:r>
            <a:r>
              <a:rPr lang="en-US" dirty="0" err="1"/>
              <a:t>src</a:t>
            </a:r>
            <a:r>
              <a:rPr lang="en-US" dirty="0"/>
              <a:t>/Product.java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BC6B90B-2C20-487C-8D4F-5525734596DA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114802" y="4722925"/>
            <a:ext cx="1197880" cy="1331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A9C2C5E3-9DD8-47F6-A3F7-56D39877C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BE9FE61-E437-4E88-BB26-044E9F50F8AA}"/>
              </a:ext>
            </a:extLst>
          </p:cNvPr>
          <p:cNvSpPr/>
          <p:nvPr/>
        </p:nvSpPr>
        <p:spPr>
          <a:xfrm>
            <a:off x="6857999" y="92814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40A4FD0-D4A1-46EC-994C-A9542301E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436446"/>
            <a:ext cx="3457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/>
              <a:t>FragOP</a:t>
            </a:r>
            <a:r>
              <a:rPr lang="en-US" sz="3200" dirty="0"/>
              <a:t> - VI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001000" cy="4525963"/>
          </a:xfrm>
        </p:spPr>
        <p:txBody>
          <a:bodyPr/>
          <a:lstStyle/>
          <a:p>
            <a:pPr algn="just"/>
            <a:r>
              <a:rPr lang="en-US" sz="2400" dirty="0"/>
              <a:t>Create the next files</a:t>
            </a:r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7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665DB7C-925A-4DF2-ACE3-0DD66FCB259F}"/>
              </a:ext>
            </a:extLst>
          </p:cNvPr>
          <p:cNvSpPr/>
          <p:nvPr/>
        </p:nvSpPr>
        <p:spPr>
          <a:xfrm>
            <a:off x="5933168" y="2531609"/>
            <a:ext cx="2753632" cy="7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</a:t>
            </a:r>
            <a:r>
              <a:rPr lang="en-US" dirty="0" err="1"/>
              <a:t>ProductStar-AlterIndex</a:t>
            </a:r>
            <a:br>
              <a:rPr lang="en-US" dirty="0"/>
            </a:br>
            <a:r>
              <a:rPr lang="en-US" dirty="0"/>
              <a:t>Filename: </a:t>
            </a:r>
            <a:r>
              <a:rPr lang="en-US" dirty="0" err="1"/>
              <a:t>alterIndex.frag</a:t>
            </a:r>
            <a:endParaRPr lang="en-U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ECB241F-AF4E-4F08-AD58-B9EA5B828B39}"/>
              </a:ext>
            </a:extLst>
          </p:cNvPr>
          <p:cNvSpPr/>
          <p:nvPr/>
        </p:nvSpPr>
        <p:spPr>
          <a:xfrm>
            <a:off x="5933168" y="3626127"/>
            <a:ext cx="2982232" cy="7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</a:t>
            </a:r>
            <a:r>
              <a:rPr lang="en-US" dirty="0" err="1"/>
              <a:t>ProductStar-AlterProduct</a:t>
            </a:r>
            <a:endParaRPr lang="en-US" dirty="0"/>
          </a:p>
          <a:p>
            <a:pPr algn="ctr"/>
            <a:r>
              <a:rPr lang="en-US" dirty="0"/>
              <a:t>Filename: </a:t>
            </a:r>
            <a:r>
              <a:rPr lang="en-US" dirty="0" err="1"/>
              <a:t>alterProduct.frag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A11921E-754A-4858-8C86-4F73B093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8BE776AA-63FE-4C30-8D8E-4FBAC57677ED}"/>
              </a:ext>
            </a:extLst>
          </p:cNvPr>
          <p:cNvSpPr/>
          <p:nvPr/>
        </p:nvSpPr>
        <p:spPr>
          <a:xfrm>
            <a:off x="6857999" y="92814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F451B0-38E7-4911-84B5-6312806B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5" y="1888736"/>
            <a:ext cx="3648075" cy="25336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967687-2766-46AE-BC1A-4E9E28370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79" y="4651764"/>
            <a:ext cx="3524250" cy="2133600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D3CEFD8-C894-4C28-804B-95C9232FC80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308475" y="3998623"/>
            <a:ext cx="1624693" cy="2063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6DE3E9F-04DC-4988-BF4D-E970018BB8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14800" y="2904105"/>
            <a:ext cx="1818368" cy="865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VII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001000" cy="4525963"/>
          </a:xfrm>
        </p:spPr>
        <p:txBody>
          <a:bodyPr/>
          <a:lstStyle/>
          <a:p>
            <a:pPr algn="just"/>
            <a:r>
              <a:rPr lang="en-US" sz="2400" dirty="0"/>
              <a:t>Create the next files</a:t>
            </a:r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8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665DB7C-925A-4DF2-ACE3-0DD66FCB259F}"/>
              </a:ext>
            </a:extLst>
          </p:cNvPr>
          <p:cNvSpPr/>
          <p:nvPr/>
        </p:nvSpPr>
        <p:spPr>
          <a:xfrm>
            <a:off x="5500462" y="2531609"/>
            <a:ext cx="3186338" cy="7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Index-Custom</a:t>
            </a:r>
            <a:br>
              <a:rPr lang="en-US" dirty="0"/>
            </a:br>
            <a:r>
              <a:rPr lang="en-US" dirty="0"/>
              <a:t>Filename: </a:t>
            </a:r>
            <a:r>
              <a:rPr lang="en-US" dirty="0" err="1"/>
              <a:t>customization.json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A11921E-754A-4858-8C86-4F73B093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8BE776AA-63FE-4C30-8D8E-4FBAC57677ED}"/>
              </a:ext>
            </a:extLst>
          </p:cNvPr>
          <p:cNvSpPr/>
          <p:nvPr/>
        </p:nvSpPr>
        <p:spPr>
          <a:xfrm>
            <a:off x="6857999" y="92814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EC7D2C7-7896-459A-8CF3-CDBFF830D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46" y="2362200"/>
            <a:ext cx="4436622" cy="3422878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6DE3E9F-04DC-4988-BF4D-E970018BB8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326737" y="2904105"/>
            <a:ext cx="1173725" cy="1896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02314" cy="1143000"/>
          </a:xfrm>
        </p:spPr>
        <p:txBody>
          <a:bodyPr/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FragOP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- VIII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001000" cy="4525963"/>
          </a:xfrm>
        </p:spPr>
        <p:txBody>
          <a:bodyPr/>
          <a:lstStyle/>
          <a:p>
            <a:pPr algn="just"/>
            <a:r>
              <a:rPr lang="en-US" sz="2400" dirty="0"/>
              <a:t>Final model</a:t>
            </a:r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8200" y="6553199"/>
            <a:ext cx="457200" cy="304801"/>
          </a:xfrm>
        </p:spPr>
        <p:txBody>
          <a:bodyPr/>
          <a:lstStyle/>
          <a:p>
            <a:pPr>
              <a:defRPr/>
            </a:pPr>
            <a:fld id="{987E57C4-DFEE-4F4B-93F1-41625F546AD5}" type="slidenum">
              <a:rPr lang="es-CO" sz="1400" b="1" smtClean="0">
                <a:solidFill>
                  <a:srgbClr val="C00000"/>
                </a:solidFill>
              </a:rPr>
              <a:pPr>
                <a:defRPr/>
              </a:pPr>
              <a:t>9</a:t>
            </a:fld>
            <a:endParaRPr lang="es-CO" sz="1400" b="1" dirty="0">
              <a:solidFill>
                <a:srgbClr val="C0000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A11921E-754A-4858-8C86-4F73B093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2" y="-17355"/>
            <a:ext cx="3643538" cy="1697857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8BE776AA-63FE-4C30-8D8E-4FBAC57677ED}"/>
              </a:ext>
            </a:extLst>
          </p:cNvPr>
          <p:cNvSpPr/>
          <p:nvPr/>
        </p:nvSpPr>
        <p:spPr>
          <a:xfrm>
            <a:off x="6857999" y="92814"/>
            <a:ext cx="769257" cy="639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613424-B31B-46D9-B83D-63F418DF3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176463"/>
            <a:ext cx="6255656" cy="43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49984</TotalTime>
  <Words>1034</Words>
  <Application>Microsoft Office PowerPoint</Application>
  <PresentationFormat>Presentación en pantalla (4:3)</PresentationFormat>
  <Paragraphs>330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 3</vt:lpstr>
      <vt:lpstr>Tema de Office</vt:lpstr>
      <vt:lpstr>Practical work with FragOP – Its installation</vt:lpstr>
      <vt:lpstr>FragOP - I</vt:lpstr>
      <vt:lpstr>FragOP - II</vt:lpstr>
      <vt:lpstr>FragOP - III</vt:lpstr>
      <vt:lpstr>FragOP - IV</vt:lpstr>
      <vt:lpstr>FragOP - V</vt:lpstr>
      <vt:lpstr>FragOP - VI</vt:lpstr>
      <vt:lpstr>FragOP - VII</vt:lpstr>
      <vt:lpstr>FragOP - VIII</vt:lpstr>
      <vt:lpstr>FragOP - IX</vt:lpstr>
      <vt:lpstr>FragOP - X</vt:lpstr>
      <vt:lpstr>FragOP - XI</vt:lpstr>
      <vt:lpstr>FragOP - XII</vt:lpstr>
      <vt:lpstr>FragOP - XIII</vt:lpstr>
      <vt:lpstr>FragOP - XIV</vt:lpstr>
      <vt:lpstr>FragOP - XV</vt:lpstr>
      <vt:lpstr>FragOP - XVI</vt:lpstr>
      <vt:lpstr>FragOP - XVII</vt:lpstr>
      <vt:lpstr>FragOP - XVIII</vt:lpstr>
      <vt:lpstr>FragOP – XIX</vt:lpstr>
      <vt:lpstr>FragOP - XX</vt:lpstr>
      <vt:lpstr>FragOP - XXI</vt:lpstr>
      <vt:lpstr>FragOP - XXII</vt:lpstr>
      <vt:lpstr>FragOP - XXIII</vt:lpstr>
      <vt:lpstr>FragOP - XXIV</vt:lpstr>
      <vt:lpstr>FragOP - XXV</vt:lpstr>
      <vt:lpstr>FragOP - XXVI</vt:lpstr>
      <vt:lpstr>FragOP - XXVII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</dc:creator>
  <cp:lastModifiedBy>- Daniel Gara</cp:lastModifiedBy>
  <cp:revision>473</cp:revision>
  <dcterms:created xsi:type="dcterms:W3CDTF">2012-01-09T15:24:29Z</dcterms:created>
  <dcterms:modified xsi:type="dcterms:W3CDTF">2018-08-10T21:44:11Z</dcterms:modified>
</cp:coreProperties>
</file>