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9"/>
  </p:notesMasterIdLst>
  <p:handoutMasterIdLst>
    <p:handoutMasterId r:id="rId60"/>
  </p:handoutMasterIdLst>
  <p:sldIdLst>
    <p:sldId id="305" r:id="rId5"/>
    <p:sldId id="306" r:id="rId6"/>
    <p:sldId id="384" r:id="rId7"/>
    <p:sldId id="385" r:id="rId8"/>
    <p:sldId id="387" r:id="rId9"/>
    <p:sldId id="388" r:id="rId10"/>
    <p:sldId id="389" r:id="rId11"/>
    <p:sldId id="390" r:id="rId12"/>
    <p:sldId id="308" r:id="rId13"/>
    <p:sldId id="339" r:id="rId14"/>
    <p:sldId id="346" r:id="rId15"/>
    <p:sldId id="349" r:id="rId16"/>
    <p:sldId id="392" r:id="rId17"/>
    <p:sldId id="393" r:id="rId18"/>
    <p:sldId id="359" r:id="rId19"/>
    <p:sldId id="309" r:id="rId20"/>
    <p:sldId id="355" r:id="rId21"/>
    <p:sldId id="356" r:id="rId22"/>
    <p:sldId id="357" r:id="rId23"/>
    <p:sldId id="405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6" r:id="rId33"/>
    <p:sldId id="407" r:id="rId34"/>
    <p:sldId id="403" r:id="rId35"/>
    <p:sldId id="408" r:id="rId36"/>
    <p:sldId id="409" r:id="rId37"/>
    <p:sldId id="410" r:id="rId38"/>
    <p:sldId id="411" r:id="rId39"/>
    <p:sldId id="412" r:id="rId40"/>
    <p:sldId id="413" r:id="rId41"/>
    <p:sldId id="363" r:id="rId42"/>
    <p:sldId id="416" r:id="rId43"/>
    <p:sldId id="414" r:id="rId44"/>
    <p:sldId id="423" r:id="rId45"/>
    <p:sldId id="370" r:id="rId46"/>
    <p:sldId id="415" r:id="rId47"/>
    <p:sldId id="371" r:id="rId48"/>
    <p:sldId id="417" r:id="rId49"/>
    <p:sldId id="419" r:id="rId50"/>
    <p:sldId id="420" r:id="rId51"/>
    <p:sldId id="421" r:id="rId52"/>
    <p:sldId id="372" r:id="rId53"/>
    <p:sldId id="373" r:id="rId54"/>
    <p:sldId id="422" r:id="rId55"/>
    <p:sldId id="374" r:id="rId56"/>
    <p:sldId id="391" r:id="rId57"/>
    <p:sldId id="381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 autoAdjust="0"/>
    <p:restoredTop sz="92653" autoAdjust="0"/>
  </p:normalViewPr>
  <p:slideViewPr>
    <p:cSldViewPr>
      <p:cViewPr varScale="1">
        <p:scale>
          <a:sx n="58" d="100"/>
          <a:sy n="58" d="100"/>
        </p:scale>
        <p:origin x="17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358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18F1-9225-47F2-A027-D29D8C59E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9326-6C3C-4BA1-A790-EDC05C5C90B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8028-E7A3-4D64-984F-D1874FC83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7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dirty="0"/>
          </a:p>
        </p:txBody>
      </p:sp>
      <p:sp>
        <p:nvSpPr>
          <p:cNvPr id="7373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E5A8D7-BE0B-40DB-A0A9-1B8EA1239375}" type="slidenum">
              <a:rPr lang="he-IL" smtClean="0">
                <a:solidFill>
                  <a:prstClr val="black"/>
                </a:solidFill>
              </a:rPr>
              <a:pPr/>
              <a:t>40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4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7373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E5A8D7-BE0B-40DB-A0A9-1B8EA1239375}" type="slidenum">
              <a:rPr lang="he-IL" smtClean="0">
                <a:solidFill>
                  <a:prstClr val="black"/>
                </a:solidFill>
              </a:rPr>
              <a:pPr/>
              <a:t>42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2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7373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E5A8D7-BE0B-40DB-A0A9-1B8EA1239375}" type="slidenum">
              <a:rPr lang="he-IL" smtClean="0">
                <a:solidFill>
                  <a:prstClr val="black"/>
                </a:solidFill>
              </a:rPr>
              <a:pPr/>
              <a:t>43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5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dirty="0"/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929E-D7EA-4F6B-9D77-E2A9F3793A74}" type="slidenum">
              <a:rPr lang="he-IL" smtClean="0">
                <a:solidFill>
                  <a:prstClr val="black"/>
                </a:solidFill>
              </a:rPr>
              <a:pPr/>
              <a:t>44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4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dirty="0"/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929E-D7EA-4F6B-9D77-E2A9F3793A74}" type="slidenum">
              <a:rPr lang="he-IL" smtClean="0">
                <a:solidFill>
                  <a:prstClr val="black"/>
                </a:solidFill>
              </a:rPr>
              <a:pPr/>
              <a:t>45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2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dirty="0"/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929E-D7EA-4F6B-9D77-E2A9F3793A74}" type="slidenum">
              <a:rPr lang="he-IL" smtClean="0">
                <a:solidFill>
                  <a:prstClr val="black"/>
                </a:solidFill>
              </a:rPr>
              <a:pPr/>
              <a:t>46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2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dirty="0"/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929E-D7EA-4F6B-9D77-E2A9F3793A74}" type="slidenum">
              <a:rPr lang="he-IL" smtClean="0">
                <a:solidFill>
                  <a:prstClr val="black"/>
                </a:solidFill>
              </a:rPr>
              <a:pPr/>
              <a:t>47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69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dirty="0"/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90929E-D7EA-4F6B-9D77-E2A9F3793A74}" type="slidenum">
              <a:rPr lang="he-IL" smtClean="0">
                <a:solidFill>
                  <a:prstClr val="black"/>
                </a:solidFill>
              </a:rPr>
              <a:pPr/>
              <a:t>48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9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91026B-2AF5-4999-B39A-82030506D580}" type="slidenum">
              <a:rPr lang="he-IL" smtClean="0">
                <a:solidFill>
                  <a:prstClr val="black"/>
                </a:solidFill>
              </a:rPr>
              <a:pPr/>
              <a:t>49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2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5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B8E610-647A-4DC1-8CF5-53327E37F0F1}" type="slidenum">
              <a:rPr lang="he-IL" smtClean="0">
                <a:solidFill>
                  <a:prstClr val="black"/>
                </a:solidFill>
              </a:rPr>
              <a:pPr/>
              <a:t>50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15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/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D7423-2836-452E-AA81-F985EE09FCCF}" type="slidenum">
              <a:rPr lang="he-IL" smtClean="0">
                <a:solidFill>
                  <a:prstClr val="black"/>
                </a:solidFill>
              </a:rPr>
              <a:pPr/>
              <a:t>52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61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A98F9-7560-46F2-9A3D-844FDBDB24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Because Width in</a:t>
            </a:r>
            <a:r>
              <a:rPr lang="en-US" baseline="0" dirty="0"/>
              <a:t> model coordinates (or world coordinates)</a:t>
            </a:r>
          </a:p>
          <a:p>
            <a:r>
              <a:rPr lang="en-US" baseline="0" dirty="0"/>
              <a:t>[2] Because we assume pixels are 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88028-E7A3-4D64-984F-D1874FC8364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F1D4E-0BED-4647-A87C-EF2D5BBEB90F}" type="datetime1">
              <a:rPr lang="en-US" smtClean="0"/>
              <a:t>6/4/2023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35B-7CAE-4DD1-8089-AF4343A77EC4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7252-0271-48BA-8386-448175D1D944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F647-E984-41F0-925F-DB1EB698DA5F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9817-FBD1-4D81-9442-58613D572251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FBD4-7879-455F-807E-D0ECC429061E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B24-070E-43A9-AED4-CFD298C7FA7C}" type="datetime1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0C9-D479-4FD8-8C24-D68792218D1B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5E8F-8C36-4967-BBE0-2D9A4E77FA46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CF1B-A542-44DB-87A1-5568F2AFDE71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30E6-3015-4C15-BC0A-C0E8335DFDC4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michael.litvin+cg@gmail.com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CDAD0FF-6466-455A-BAEF-8C79A143CC0C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michael.litvin+cg@gmail.com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1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4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4.png"/><Relationship Id="rId17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4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3.png"/><Relationship Id="rId4" Type="http://schemas.openxmlformats.org/officeDocument/2006/relationships/image" Target="../media/image2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59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56.png"/><Relationship Id="rId17" Type="http://schemas.openxmlformats.org/officeDocument/2006/relationships/oleObject" Target="../embeddings/oleObject28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55.png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51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68.png"/><Relationship Id="rId4" Type="http://schemas.openxmlformats.org/officeDocument/2006/relationships/oleObject" Target="../embeddings/oleObject39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71.png"/><Relationship Id="rId4" Type="http://schemas.openxmlformats.org/officeDocument/2006/relationships/image" Target="../media/image3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>
            <a:normAutofit/>
          </a:bodyPr>
          <a:lstStyle/>
          <a:p>
            <a:r>
              <a:rPr lang="en-US" sz="6000" dirty="0"/>
              <a:t>Computer Graphics</a:t>
            </a:r>
            <a:br>
              <a:rPr lang="en-US" sz="6000" dirty="0"/>
            </a:br>
            <a:br>
              <a:rPr lang="en-US" sz="2000" dirty="0"/>
            </a:br>
            <a:r>
              <a:rPr lang="en-US" sz="6000" dirty="0"/>
              <a:t>“</a:t>
            </a:r>
            <a:r>
              <a:rPr lang="en-US" sz="5400" dirty="0"/>
              <a:t>Ray Casting”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81200"/>
          </a:xfrm>
        </p:spPr>
        <p:txBody>
          <a:bodyPr/>
          <a:lstStyle/>
          <a:p>
            <a:r>
              <a:rPr lang="en-US" dirty="0"/>
              <a:t>Based on slides by </a:t>
            </a:r>
            <a:br>
              <a:rPr lang="en-US" dirty="0"/>
            </a:br>
            <a:r>
              <a:rPr lang="en-US" dirty="0"/>
              <a:t>Chen Goldberg</a:t>
            </a:r>
            <a:r>
              <a:rPr lang="ar-SA" dirty="0"/>
              <a:t> </a:t>
            </a:r>
            <a:r>
              <a:rPr lang="en-US" dirty="0"/>
              <a:t> &amp; Moab Arar</a:t>
            </a:r>
            <a:endParaRPr lang="he-IL" dirty="0"/>
          </a:p>
          <a:p>
            <a:r>
              <a:rPr lang="en-US" dirty="0"/>
              <a:t>Apr 16</a:t>
            </a:r>
          </a:p>
        </p:txBody>
      </p:sp>
    </p:spTree>
    <p:extLst>
      <p:ext uri="{BB962C8B-B14F-4D97-AF65-F5344CB8AC3E}">
        <p14:creationId xmlns:p14="http://schemas.microsoft.com/office/powerpoint/2010/main" val="205985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Ray Casting</a:t>
            </a:r>
          </a:p>
        </p:txBody>
      </p:sp>
      <p:pic>
        <p:nvPicPr>
          <p:cNvPr id="13318" name="Picture 6" descr="http://upload.wikimedia.org/wikipedia/commons/thumb/8/83/Ray_trace_diagram.svg/2000px-Ray_trace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600200"/>
            <a:ext cx="767729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1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733800" cy="48768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A ray is shot from the camera center to the image plain at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These rays are called view rays</a:t>
                </a:r>
              </a:p>
              <a:p>
                <a:pPr algn="l"/>
                <a:r>
                  <a:rPr lang="en-US" dirty="0"/>
                  <a:t>The pixel is a rectangle in image plain:</a:t>
                </a:r>
              </a:p>
              <a:p>
                <a:pPr lvl="1"/>
                <a:r>
                  <a:rPr lang="en-US" dirty="0"/>
                  <a:t>Where do we hit the pixel ?</a:t>
                </a:r>
              </a:p>
              <a:p>
                <a:pPr lvl="1"/>
                <a:r>
                  <a:rPr lang="en-US" dirty="0"/>
                  <a:t>We can define for example to hit the center point of the pixel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733800" cy="4876800"/>
              </a:xfrm>
              <a:blipFill rotWithShape="0">
                <a:blip r:embed="rId3"/>
                <a:stretch>
                  <a:fillRect l="-2121" t="-1000" r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http://upload.wikimedia.org/wikipedia/commons/thumb/8/83/Ray_trace_diagram.svg/2000px-Ray_trace_diagram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3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257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If the ray hits the object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We paint the pixel (</a:t>
            </a:r>
            <a:r>
              <a:rPr lang="en-US" b="1" dirty="0" err="1">
                <a:solidFill>
                  <a:srgbClr val="FF0000"/>
                </a:solidFill>
              </a:rPr>
              <a:t>x,y</a:t>
            </a:r>
            <a:r>
              <a:rPr lang="en-US" b="1" dirty="0">
                <a:solidFill>
                  <a:srgbClr val="FF0000"/>
                </a:solidFill>
              </a:rPr>
              <a:t>) with the object color</a:t>
            </a:r>
            <a:endParaRPr lang="he-IL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What is the object color ? (Later)</a:t>
            </a:r>
          </a:p>
          <a:p>
            <a:r>
              <a:rPr lang="en-US" dirty="0"/>
              <a:t>Otherwise ?</a:t>
            </a:r>
          </a:p>
          <a:p>
            <a:pPr lvl="1"/>
            <a:r>
              <a:rPr lang="en-US" dirty="0"/>
              <a:t>What does it mean to not hit an object ? </a:t>
            </a:r>
          </a:p>
          <a:p>
            <a:pPr lvl="1"/>
            <a:r>
              <a:rPr lang="en-US" dirty="0"/>
              <a:t>We can use a default value (e.g., sky-blue)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6" descr="http://upload.wikimedia.org/wikipedia/commons/thumb/8/83/Ray_trace_diagram.svg/2000px-Ray_trace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3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BB73-D31F-0972-F199-BD01D0D4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Ray Casting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35DDA12-BA2D-2875-00F0-3D0F03AA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7008813" cy="377825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Image RayCast(Camera camera, Scene scene, int width, int height)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Image image = new Image(width, height);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for (int i = 0; i &lt; width; i++)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	for (int j = 0; j &lt; height; j++)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		Ray ray = ConstructRayThroughPixel(camera, i,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		Intersection hit = FindIntersection(ray, 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		image[i][j] = GetColor(hit);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	return image;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16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BB73-D31F-0972-F199-BD01D0D4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Ray Casting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35DDA12-BA2D-2875-00F0-3D0F03AA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7242880" cy="378565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Image </a:t>
            </a:r>
            <a:r>
              <a:rPr lang="en-US" altLang="he-IL" sz="2000" dirty="0" err="1">
                <a:latin typeface="Times New Roman" panose="02020603050405020304" pitchFamily="18" charset="0"/>
              </a:rPr>
              <a:t>RayCast</a:t>
            </a:r>
            <a:r>
              <a:rPr lang="en-US" altLang="he-IL" sz="2000" dirty="0">
                <a:latin typeface="Times New Roman" panose="02020603050405020304" pitchFamily="18" charset="0"/>
              </a:rPr>
              <a:t>(Camera camera, Scene scene, int width, int height)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Image image = new Image(width, height);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for (int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 = 0;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 &lt; width;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for (int j = 0; j &lt; height;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j++</a:t>
            </a:r>
            <a:r>
              <a:rPr lang="en-US" altLang="he-IL" sz="2000" dirty="0">
                <a:latin typeface="Times New Roman" panose="02020603050405020304" pitchFamily="18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	Ray ray = </a:t>
            </a:r>
            <a:r>
              <a:rPr lang="en-US" altLang="he-IL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ConstructRayThroughPixel</a:t>
            </a: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(camera, </a:t>
            </a:r>
            <a:r>
              <a:rPr lang="en-US" altLang="he-IL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	Intersection hit = </a:t>
            </a:r>
            <a:r>
              <a:rPr lang="en-US" altLang="he-IL" sz="2000" dirty="0" err="1">
                <a:latin typeface="Times New Roman" panose="02020603050405020304" pitchFamily="18" charset="0"/>
              </a:rPr>
              <a:t>FindIntersection</a:t>
            </a:r>
            <a:r>
              <a:rPr lang="en-US" altLang="he-IL" sz="2000" dirty="0">
                <a:latin typeface="Times New Roman" panose="02020603050405020304" pitchFamily="18" charset="0"/>
              </a:rPr>
              <a:t>(ray, 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	image[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][j] = </a:t>
            </a:r>
            <a:r>
              <a:rPr lang="en-US" altLang="he-IL" sz="2000" dirty="0" err="1">
                <a:latin typeface="Times New Roman" panose="02020603050405020304" pitchFamily="18" charset="0"/>
              </a:rPr>
              <a:t>GetColor</a:t>
            </a:r>
            <a:r>
              <a:rPr lang="en-US" altLang="he-IL" sz="2000" dirty="0">
                <a:latin typeface="Times New Roman" panose="02020603050405020304" pitchFamily="18" charset="0"/>
              </a:rPr>
              <a:t>(hit);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return image;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94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Construct a ray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438400"/>
            <a:ext cx="2895600" cy="2571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In order to construct the ray we need to map each pixel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determine its corresponding point </a:t>
                </a:r>
                <a:r>
                  <a:rPr lang="en-US" b="1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x,y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n-US" dirty="0"/>
                  <a:t>on the plane.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875" t="-1401" r="-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410200" y="2362200"/>
            <a:ext cx="2705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39076" y="1897619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Width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35059" y="2743200"/>
            <a:ext cx="0" cy="2171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4450987" y="35396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6436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Constructing Ray Through a Pixel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458200" cy="5486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1861" name="Picture 5" descr="D:\funk\Foley\boat6.1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58" t="7736" r="62013" b="45836"/>
          <a:stretch>
            <a:fillRect/>
          </a:stretch>
        </p:blipFill>
        <p:spPr bwMode="auto">
          <a:xfrm>
            <a:off x="1049338" y="2022475"/>
            <a:ext cx="3770312" cy="2344738"/>
          </a:xfrm>
          <a:prstGeom prst="rect">
            <a:avLst/>
          </a:prstGeom>
          <a:noFill/>
        </p:spPr>
      </p:pic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609600" y="4375119"/>
            <a:ext cx="1212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right = </a:t>
            </a:r>
            <a:r>
              <a:rPr lang="en-US" sz="1600" dirty="0" err="1">
                <a:solidFill>
                  <a:schemeClr val="hlink"/>
                </a:solidFill>
                <a:latin typeface="Helvetica-Narrow" pitchFamily="34" charset="0"/>
              </a:rPr>
              <a:t>v</a:t>
            </a:r>
            <a:r>
              <a:rPr lang="en-US" sz="1600" baseline="-25000" dirty="0" err="1">
                <a:solidFill>
                  <a:schemeClr val="hlink"/>
                </a:solidFill>
                <a:latin typeface="Helvetica-Narrow" pitchFamily="34" charset="0"/>
              </a:rPr>
              <a:t>right</a:t>
            </a:r>
            <a:endParaRPr lang="en-US" sz="1600" dirty="0">
              <a:solidFill>
                <a:schemeClr val="hlink"/>
              </a:solidFill>
              <a:latin typeface="Helvetica-Narrow" pitchFamily="34" charset="0"/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2233613" y="1614488"/>
            <a:ext cx="1792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up direction = </a:t>
            </a:r>
            <a:r>
              <a:rPr lang="en-US" sz="1600" dirty="0" err="1">
                <a:solidFill>
                  <a:schemeClr val="hlink"/>
                </a:solidFill>
                <a:latin typeface="Helvetica-Narrow" pitchFamily="34" charset="0"/>
              </a:rPr>
              <a:t>v</a:t>
            </a:r>
            <a:r>
              <a:rPr lang="en-US" sz="1600" baseline="-25000" dirty="0" err="1">
                <a:solidFill>
                  <a:schemeClr val="hlink"/>
                </a:solidFill>
                <a:latin typeface="Helvetica-Narrow" pitchFamily="34" charset="0"/>
              </a:rPr>
              <a:t>up</a:t>
            </a:r>
            <a:endParaRPr lang="en-US" sz="1600" dirty="0">
              <a:solidFill>
                <a:schemeClr val="hlink"/>
              </a:solidFill>
              <a:latin typeface="Helvetica-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67" name="Text Box 11"/>
              <p:cNvSpPr txBox="1">
                <a:spLocks noChangeArrowheads="1"/>
              </p:cNvSpPr>
              <p:nvPr/>
            </p:nvSpPr>
            <p:spPr bwMode="auto">
              <a:xfrm>
                <a:off x="3417051" y="3657600"/>
                <a:ext cx="473976" cy="313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86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051" y="3657600"/>
                <a:ext cx="473976" cy="313932"/>
              </a:xfrm>
              <a:prstGeom prst="rect">
                <a:avLst/>
              </a:prstGeom>
              <a:blipFill rotWithShape="1">
                <a:blip r:embed="rId4"/>
                <a:stretch>
                  <a:fillRect b="-19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72" name="Freeform 16"/>
          <p:cNvSpPr>
            <a:spLocks/>
          </p:cNvSpPr>
          <p:nvPr/>
        </p:nvSpPr>
        <p:spPr bwMode="auto">
          <a:xfrm>
            <a:off x="5492750" y="1608138"/>
            <a:ext cx="3330575" cy="4789487"/>
          </a:xfrm>
          <a:custGeom>
            <a:avLst/>
            <a:gdLst/>
            <a:ahLst/>
            <a:cxnLst>
              <a:cxn ang="0">
                <a:pos x="155" y="3017"/>
              </a:cxn>
              <a:cxn ang="0">
                <a:pos x="0" y="832"/>
              </a:cxn>
              <a:cxn ang="0">
                <a:pos x="1942" y="0"/>
              </a:cxn>
              <a:cxn ang="0">
                <a:pos x="2098" y="2154"/>
              </a:cxn>
              <a:cxn ang="0">
                <a:pos x="155" y="3017"/>
              </a:cxn>
            </a:cxnLst>
            <a:rect l="0" t="0" r="r" b="b"/>
            <a:pathLst>
              <a:path w="2098" h="3017">
                <a:moveTo>
                  <a:pt x="155" y="3017"/>
                </a:moveTo>
                <a:lnTo>
                  <a:pt x="0" y="832"/>
                </a:lnTo>
                <a:lnTo>
                  <a:pt x="1942" y="0"/>
                </a:lnTo>
                <a:lnTo>
                  <a:pt x="2098" y="2154"/>
                </a:lnTo>
                <a:lnTo>
                  <a:pt x="155" y="3017"/>
                </a:lnTo>
                <a:close/>
              </a:path>
            </a:pathLst>
          </a:cu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 rot="405509">
            <a:off x="4346575" y="3384550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towards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6172200" y="1704975"/>
            <a:ext cx="77457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Helvetica" pitchFamily="34" charset="0"/>
              </a:rPr>
              <a:t>View</a:t>
            </a:r>
          </a:p>
          <a:p>
            <a:pPr algn="ctr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Helvetica" pitchFamily="34" charset="0"/>
              </a:rPr>
              <a:t>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76" name="Text Box 20"/>
              <p:cNvSpPr txBox="1">
                <a:spLocks noChangeArrowheads="1"/>
              </p:cNvSpPr>
              <p:nvPr/>
            </p:nvSpPr>
            <p:spPr bwMode="auto">
              <a:xfrm>
                <a:off x="6262427" y="4935930"/>
                <a:ext cx="397095" cy="313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800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87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2427" y="4935930"/>
                <a:ext cx="397095" cy="3139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3716338" y="3557588"/>
            <a:ext cx="3538537" cy="2452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80" name="Text Box 24"/>
              <p:cNvSpPr txBox="1">
                <a:spLocks noChangeArrowheads="1"/>
              </p:cNvSpPr>
              <p:nvPr/>
            </p:nvSpPr>
            <p:spPr bwMode="auto">
              <a:xfrm>
                <a:off x="4235292" y="4108450"/>
                <a:ext cx="400366" cy="313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800" dirty="0">
                  <a:solidFill>
                    <a:schemeClr val="accent2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88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5292" y="4108450"/>
                <a:ext cx="400366" cy="3139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3713163" y="3568700"/>
            <a:ext cx="1603375" cy="2063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3698875" y="3541713"/>
            <a:ext cx="2030413" cy="28543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 flipV="1">
            <a:off x="3697288" y="1600200"/>
            <a:ext cx="4873625" cy="196373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3706813" y="3565525"/>
            <a:ext cx="5132387" cy="1455738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 flipV="1">
            <a:off x="3716338" y="2936875"/>
            <a:ext cx="1787525" cy="6270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3614738" y="3470275"/>
            <a:ext cx="196850" cy="196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813425" y="1717675"/>
            <a:ext cx="2732088" cy="4548188"/>
            <a:chOff x="3673" y="1200"/>
            <a:chExt cx="1721" cy="2865"/>
          </a:xfrm>
        </p:grpSpPr>
        <p:sp>
          <p:nvSpPr>
            <p:cNvPr id="121889" name="Line 33"/>
            <p:cNvSpPr>
              <a:spLocks noChangeShapeType="1"/>
            </p:cNvSpPr>
            <p:nvPr/>
          </p:nvSpPr>
          <p:spPr bwMode="auto">
            <a:xfrm>
              <a:off x="3673" y="1872"/>
              <a:ext cx="167" cy="2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0" name="Line 34"/>
            <p:cNvSpPr>
              <a:spLocks noChangeShapeType="1"/>
            </p:cNvSpPr>
            <p:nvPr/>
          </p:nvSpPr>
          <p:spPr bwMode="auto">
            <a:xfrm>
              <a:off x="3865" y="1793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1" name="Line 35"/>
            <p:cNvSpPr>
              <a:spLocks noChangeShapeType="1"/>
            </p:cNvSpPr>
            <p:nvPr/>
          </p:nvSpPr>
          <p:spPr bwMode="auto">
            <a:xfrm>
              <a:off x="5232" y="1200"/>
              <a:ext cx="162" cy="2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2" name="Line 36"/>
            <p:cNvSpPr>
              <a:spLocks noChangeShapeType="1"/>
            </p:cNvSpPr>
            <p:nvPr/>
          </p:nvSpPr>
          <p:spPr bwMode="auto">
            <a:xfrm>
              <a:off x="4240" y="1638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3" name="Line 37"/>
            <p:cNvSpPr>
              <a:spLocks noChangeShapeType="1"/>
            </p:cNvSpPr>
            <p:nvPr/>
          </p:nvSpPr>
          <p:spPr bwMode="auto">
            <a:xfrm>
              <a:off x="4433" y="1559"/>
              <a:ext cx="167" cy="2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4" name="Line 38"/>
            <p:cNvSpPr>
              <a:spLocks noChangeShapeType="1"/>
            </p:cNvSpPr>
            <p:nvPr/>
          </p:nvSpPr>
          <p:spPr bwMode="auto">
            <a:xfrm>
              <a:off x="4636" y="1475"/>
              <a:ext cx="167" cy="2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5" name="Line 39"/>
            <p:cNvSpPr>
              <a:spLocks noChangeShapeType="1"/>
            </p:cNvSpPr>
            <p:nvPr/>
          </p:nvSpPr>
          <p:spPr bwMode="auto">
            <a:xfrm>
              <a:off x="4843" y="1368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6" name="Line 40"/>
            <p:cNvSpPr>
              <a:spLocks noChangeShapeType="1"/>
            </p:cNvSpPr>
            <p:nvPr/>
          </p:nvSpPr>
          <p:spPr bwMode="auto">
            <a:xfrm>
              <a:off x="5045" y="1284"/>
              <a:ext cx="167" cy="2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897" name="Line 41"/>
            <p:cNvSpPr>
              <a:spLocks noChangeShapeType="1"/>
            </p:cNvSpPr>
            <p:nvPr/>
          </p:nvSpPr>
          <p:spPr bwMode="auto">
            <a:xfrm>
              <a:off x="4051" y="1721"/>
              <a:ext cx="167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21909" name="Line 53"/>
          <p:cNvSpPr>
            <a:spLocks noChangeShapeType="1"/>
          </p:cNvSpPr>
          <p:nvPr/>
        </p:nvSpPr>
        <p:spPr bwMode="auto">
          <a:xfrm flipV="1">
            <a:off x="5707063" y="4635500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0" name="Line 54"/>
          <p:cNvSpPr>
            <a:spLocks noChangeShapeType="1"/>
          </p:cNvSpPr>
          <p:nvPr/>
        </p:nvSpPr>
        <p:spPr bwMode="auto">
          <a:xfrm flipV="1">
            <a:off x="5621338" y="3470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1" name="Line 55"/>
          <p:cNvSpPr>
            <a:spLocks noChangeShapeType="1"/>
          </p:cNvSpPr>
          <p:nvPr/>
        </p:nvSpPr>
        <p:spPr bwMode="auto">
          <a:xfrm flipV="1">
            <a:off x="5621338" y="3089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2" name="Line 56"/>
          <p:cNvSpPr>
            <a:spLocks noChangeShapeType="1"/>
          </p:cNvSpPr>
          <p:nvPr/>
        </p:nvSpPr>
        <p:spPr bwMode="auto">
          <a:xfrm flipV="1">
            <a:off x="5545138" y="2708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 flipV="1">
            <a:off x="5545138" y="2327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4" name="Line 58"/>
          <p:cNvSpPr>
            <a:spLocks noChangeShapeType="1"/>
          </p:cNvSpPr>
          <p:nvPr/>
        </p:nvSpPr>
        <p:spPr bwMode="auto">
          <a:xfrm flipV="1">
            <a:off x="5545138" y="1946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5" name="Line 59"/>
          <p:cNvSpPr>
            <a:spLocks noChangeShapeType="1"/>
          </p:cNvSpPr>
          <p:nvPr/>
        </p:nvSpPr>
        <p:spPr bwMode="auto">
          <a:xfrm flipV="1">
            <a:off x="5697538" y="425132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6" name="Line 60"/>
          <p:cNvSpPr>
            <a:spLocks noChangeShapeType="1"/>
          </p:cNvSpPr>
          <p:nvPr/>
        </p:nvSpPr>
        <p:spPr bwMode="auto">
          <a:xfrm flipV="1">
            <a:off x="5697538" y="3851275"/>
            <a:ext cx="3089275" cy="137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917" name="Oval 61"/>
          <p:cNvSpPr>
            <a:spLocks noChangeArrowheads="1"/>
          </p:cNvSpPr>
          <p:nvPr/>
        </p:nvSpPr>
        <p:spPr bwMode="auto">
          <a:xfrm>
            <a:off x="6069013" y="5146675"/>
            <a:ext cx="203200" cy="206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918" name="Text Box 62"/>
              <p:cNvSpPr txBox="1">
                <a:spLocks noChangeArrowheads="1"/>
              </p:cNvSpPr>
              <p:nvPr/>
            </p:nvSpPr>
            <p:spPr bwMode="auto">
              <a:xfrm>
                <a:off x="2319489" y="5029200"/>
                <a:ext cx="1968103" cy="64633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34" charset="0"/>
                  </a:rPr>
                  <a:t>Ray:</a:t>
                </a:r>
                <a:r>
                  <a:rPr lang="en-US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Helvetica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Helvetica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121918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489" y="5029200"/>
                <a:ext cx="1968103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194" t="-2586"/>
                </a:stretch>
              </a:blip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919" name="Line 63"/>
          <p:cNvSpPr>
            <a:spLocks noChangeShapeType="1"/>
          </p:cNvSpPr>
          <p:nvPr/>
        </p:nvSpPr>
        <p:spPr bwMode="auto">
          <a:xfrm>
            <a:off x="3721100" y="3570288"/>
            <a:ext cx="1068388" cy="7381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978794" y="3194844"/>
            <a:ext cx="237094" cy="27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40344" y="4087814"/>
            <a:ext cx="381452" cy="32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 flipH="1">
            <a:off x="1588416" y="3570288"/>
            <a:ext cx="2132684" cy="66234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672406" y="3194844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Helvetica-Narrow" pitchFamily="34" charset="0"/>
              </a:rPr>
              <a:t>back</a:t>
            </a:r>
          </a:p>
        </p:txBody>
      </p:sp>
      <p:cxnSp>
        <p:nvCxnSpPr>
          <p:cNvPr id="7" name="Straight Arrow Connector 6"/>
          <p:cNvCxnSpPr>
            <a:endCxn id="9" idx="3"/>
          </p:cNvCxnSpPr>
          <p:nvPr/>
        </p:nvCxnSpPr>
        <p:spPr>
          <a:xfrm flipH="1">
            <a:off x="2070860" y="5581651"/>
            <a:ext cx="824741" cy="243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05" y="5640943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IMPORTANT!!!!!</a:t>
            </a:r>
          </a:p>
        </p:txBody>
      </p:sp>
    </p:spTree>
    <p:extLst>
      <p:ext uri="{BB962C8B-B14F-4D97-AF65-F5344CB8AC3E}">
        <p14:creationId xmlns:p14="http://schemas.microsoft.com/office/powerpoint/2010/main" val="31475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Space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View Plane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7696200" cy="495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/>
                  <a:t>Unknowns:</a:t>
                </a:r>
              </a:p>
              <a:p>
                <a:pPr lvl="1"/>
                <a:r>
                  <a:rPr lang="en-US" dirty="0"/>
                  <a:t>Image plain intersection point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Image plain intersection direction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Variables:</a:t>
                </a:r>
              </a:p>
              <a:p>
                <a:pPr lvl="1"/>
                <a:r>
                  <a:rPr lang="en-US" dirty="0"/>
                  <a:t>Pixel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Eye (camera)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Plane width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i="0" dirty="0">
                    <a:latin typeface="+mj-lt"/>
                  </a:rPr>
                  <a:t>, in the virtual world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Distance to plane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Towards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US" dirty="0"/>
                  <a:t> ) - Normalized</a:t>
                </a:r>
              </a:p>
              <a:p>
                <a:pPr lvl="1"/>
                <a:r>
                  <a:rPr lang="en-US" dirty="0"/>
                  <a:t>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) - Normalized</a:t>
                </a:r>
              </a:p>
              <a:p>
                <a:pPr lvl="1"/>
                <a:r>
                  <a:rPr lang="en-US" dirty="0"/>
                  <a:t>Image resolution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– Number of pixels</a:t>
                </a:r>
              </a:p>
              <a:p>
                <a:r>
                  <a:rPr lang="en-US" dirty="0"/>
                  <a:t>Why do we need width if we have resolution ?</a:t>
                </a:r>
              </a:p>
              <a:p>
                <a:r>
                  <a:rPr lang="en-US" dirty="0"/>
                  <a:t>Why we don’t need height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7696200" cy="4953000"/>
              </a:xfrm>
              <a:prstGeom prst="rect">
                <a:avLst/>
              </a:prstGeom>
              <a:blipFill>
                <a:blip r:embed="rId3"/>
                <a:stretch>
                  <a:fillRect l="-1153" t="-1282" b="-17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21"/>
          <p:cNvSpPr>
            <a:spLocks/>
          </p:cNvSpPr>
          <p:nvPr/>
        </p:nvSpPr>
        <p:spPr bwMode="auto">
          <a:xfrm>
            <a:off x="5661819" y="1876425"/>
            <a:ext cx="2362200" cy="249555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0" y="774"/>
              </a:cxn>
              <a:cxn ang="0">
                <a:pos x="1486" y="1572"/>
              </a:cxn>
              <a:cxn ang="0">
                <a:pos x="1488" y="0"/>
              </a:cxn>
            </a:cxnLst>
            <a:rect l="0" t="0" r="r" b="b"/>
            <a:pathLst>
              <a:path w="1488" h="1572">
                <a:moveTo>
                  <a:pt x="1488" y="0"/>
                </a:moveTo>
                <a:lnTo>
                  <a:pt x="0" y="774"/>
                </a:lnTo>
                <a:lnTo>
                  <a:pt x="1486" y="1572"/>
                </a:lnTo>
                <a:lnTo>
                  <a:pt x="1488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642769" y="30749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7947819" y="3684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7947819" y="3455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7947819" y="3227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7947819" y="2998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7947819" y="2770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7947819" y="2541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7947819" y="2312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7947819" y="2084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5680869" y="3103563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 b="1" dirty="0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7947819" y="3913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7947819" y="4141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4"/>
              <p:cNvSpPr txBox="1">
                <a:spLocks noChangeArrowheads="1"/>
              </p:cNvSpPr>
              <p:nvPr/>
            </p:nvSpPr>
            <p:spPr bwMode="auto">
              <a:xfrm>
                <a:off x="7377906" y="3048000"/>
                <a:ext cx="41389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7906" y="3048000"/>
                <a:ext cx="41389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5680869" y="3103563"/>
            <a:ext cx="1066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6539706" y="2727325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towards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46"/>
              <p:cNvSpPr txBox="1">
                <a:spLocks noChangeArrowheads="1"/>
              </p:cNvSpPr>
              <p:nvPr/>
            </p:nvSpPr>
            <p:spPr bwMode="auto">
              <a:xfrm>
                <a:off x="5443558" y="2685016"/>
                <a:ext cx="455574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23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3558" y="2685016"/>
                <a:ext cx="455574" cy="362984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5595144" y="302736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72"/>
          <p:cNvSpPr>
            <a:spLocks noChangeArrowheads="1"/>
          </p:cNvSpPr>
          <p:nvPr/>
        </p:nvSpPr>
        <p:spPr bwMode="auto">
          <a:xfrm>
            <a:off x="7939881" y="3951288"/>
            <a:ext cx="152400" cy="152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031016" y="3342451"/>
            <a:ext cx="4924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up</a:t>
            </a:r>
          </a:p>
        </p:txBody>
      </p:sp>
      <p:pic>
        <p:nvPicPr>
          <p:cNvPr id="2050" name="Picture 2" descr="http://www.dreamstime.com/blue-eye-thumb1353695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7608" r="10835" b="16805"/>
          <a:stretch/>
        </p:blipFill>
        <p:spPr bwMode="auto">
          <a:xfrm rot="15848683" flipH="1">
            <a:off x="4778845" y="2606202"/>
            <a:ext cx="908574" cy="8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59"/>
          <p:cNvSpPr>
            <a:spLocks noChangeArrowheads="1"/>
          </p:cNvSpPr>
          <p:nvPr/>
        </p:nvSpPr>
        <p:spPr bwMode="auto">
          <a:xfrm>
            <a:off x="7939881" y="39449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0"/>
              <p:cNvSpPr>
                <a:spLocks noChangeArrowheads="1"/>
              </p:cNvSpPr>
              <p:nvPr/>
            </p:nvSpPr>
            <p:spPr bwMode="auto">
              <a:xfrm>
                <a:off x="8063706" y="3840163"/>
                <a:ext cx="4137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3706" y="3840163"/>
                <a:ext cx="41376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66"/>
          <p:cNvSpPr>
            <a:spLocks noChangeShapeType="1"/>
          </p:cNvSpPr>
          <p:nvPr/>
        </p:nvSpPr>
        <p:spPr bwMode="auto">
          <a:xfrm>
            <a:off x="5657056" y="3092450"/>
            <a:ext cx="2289175" cy="900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7"/>
              <p:cNvSpPr>
                <a:spLocks noChangeArrowheads="1"/>
              </p:cNvSpPr>
              <p:nvPr/>
            </p:nvSpPr>
            <p:spPr bwMode="auto">
              <a:xfrm>
                <a:off x="6567850" y="3190875"/>
                <a:ext cx="41723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7850" y="3190875"/>
                <a:ext cx="41723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73"/>
          <p:cNvSpPr>
            <a:spLocks noChangeShapeType="1"/>
          </p:cNvSpPr>
          <p:nvPr/>
        </p:nvSpPr>
        <p:spPr bwMode="auto">
          <a:xfrm>
            <a:off x="5676106" y="3106738"/>
            <a:ext cx="996950" cy="382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Line 61"/>
          <p:cNvSpPr>
            <a:spLocks noChangeShapeType="1"/>
          </p:cNvSpPr>
          <p:nvPr/>
        </p:nvSpPr>
        <p:spPr bwMode="auto">
          <a:xfrm flipV="1">
            <a:off x="8444707" y="18557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8477474" y="2900456"/>
                <a:ext cx="424603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7474" y="2900456"/>
                <a:ext cx="424603" cy="3929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5357969" y="3092450"/>
            <a:ext cx="313376" cy="29848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34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8" grpId="0"/>
      <p:bldP spid="21" grpId="0" animBg="1"/>
      <p:bldP spid="22" grpId="0"/>
      <p:bldP spid="23" grpId="0"/>
      <p:bldP spid="42" grpId="0"/>
      <p:bldP spid="30" grpId="0" animBg="1"/>
      <p:bldP spid="31" grpId="0"/>
      <p:bldP spid="33" grpId="0"/>
      <p:bldP spid="34" grpId="0" animBg="1"/>
      <p:bldP spid="38" grpId="0" animBg="1"/>
      <p:bldP spid="39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Space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View Plane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388224" cy="46482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000" b="0" dirty="0"/>
                  <a:t>Lets find center point: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𝑟𝑖𝑔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𝑡𝑜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𝑢𝑝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𝑢𝑝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𝑟𝑖𝑔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US" sz="2000" dirty="0"/>
                  <a:t> (and normalize)</a:t>
                </a:r>
              </a:p>
              <a:p>
                <a:pPr lvl="1"/>
                <a:r>
                  <a:rPr lang="en-US" sz="1200" dirty="0"/>
                  <a:t>Why not just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1200" dirty="0"/>
                  <a:t> not necessarily perpendicular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𝑟𝑖𝑔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We need orthonormal basis</a:t>
                </a:r>
              </a:p>
              <a:p>
                <a:r>
                  <a:rPr lang="en-US" sz="2000" dirty="0"/>
                  <a:t>Ratio (pixel width):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lvl="1"/>
                <a:r>
                  <a:rPr lang="en-US" sz="1200" dirty="0"/>
                  <a:t>We assume pixels are squares</a:t>
                </a:r>
              </a:p>
              <a:p>
                <a:pPr lvl="1"/>
                <a:r>
                  <a:rPr lang="en-US" sz="1200" dirty="0"/>
                  <a:t>No need for height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388224" cy="4648200"/>
              </a:xfrm>
              <a:prstGeom prst="rect">
                <a:avLst/>
              </a:prstGeom>
              <a:blipFill>
                <a:blip r:embed="rId2"/>
                <a:stretch>
                  <a:fillRect l="-1156" t="-817" r="-5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5031016" y="3342451"/>
            <a:ext cx="4924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up</a:t>
            </a: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>
            <a:off x="5680869" y="3122613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661819" y="1876425"/>
            <a:ext cx="2362200" cy="249555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0" y="774"/>
              </a:cxn>
              <a:cxn ang="0">
                <a:pos x="1486" y="1572"/>
              </a:cxn>
              <a:cxn ang="0">
                <a:pos x="1488" y="0"/>
              </a:cxn>
            </a:cxnLst>
            <a:rect l="0" t="0" r="r" b="b"/>
            <a:pathLst>
              <a:path w="1488" h="1572">
                <a:moveTo>
                  <a:pt x="1488" y="0"/>
                </a:moveTo>
                <a:lnTo>
                  <a:pt x="0" y="774"/>
                </a:lnTo>
                <a:lnTo>
                  <a:pt x="1486" y="1572"/>
                </a:lnTo>
                <a:lnTo>
                  <a:pt x="1488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642769" y="30749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7947819" y="3684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7947819" y="3455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7947819" y="3227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7947819" y="2998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7947819" y="2770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7947819" y="2541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7947819" y="2312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7947819" y="2084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5680869" y="3103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7947819" y="3913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7947819" y="4141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4"/>
              <p:cNvSpPr txBox="1">
                <a:spLocks noChangeArrowheads="1"/>
              </p:cNvSpPr>
              <p:nvPr/>
            </p:nvSpPr>
            <p:spPr bwMode="auto">
              <a:xfrm>
                <a:off x="7377906" y="3048000"/>
                <a:ext cx="38273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7906" y="3048000"/>
                <a:ext cx="38273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5680869" y="3103563"/>
            <a:ext cx="1066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6539706" y="2727325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towards</a:t>
            </a:r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5595144" y="302736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5661819" y="3516313"/>
            <a:ext cx="66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right</a:t>
            </a:r>
          </a:p>
        </p:txBody>
      </p:sp>
      <p:sp>
        <p:nvSpPr>
          <p:cNvPr id="29" name="Oval 72"/>
          <p:cNvSpPr>
            <a:spLocks noChangeArrowheads="1"/>
          </p:cNvSpPr>
          <p:nvPr/>
        </p:nvSpPr>
        <p:spPr bwMode="auto">
          <a:xfrm>
            <a:off x="7939881" y="3951288"/>
            <a:ext cx="152400" cy="152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Oval 59"/>
          <p:cNvSpPr>
            <a:spLocks noChangeArrowheads="1"/>
          </p:cNvSpPr>
          <p:nvPr/>
        </p:nvSpPr>
        <p:spPr bwMode="auto">
          <a:xfrm>
            <a:off x="7939881" y="39449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Line 66"/>
          <p:cNvSpPr>
            <a:spLocks noChangeShapeType="1"/>
          </p:cNvSpPr>
          <p:nvPr/>
        </p:nvSpPr>
        <p:spPr bwMode="auto">
          <a:xfrm>
            <a:off x="5657056" y="3092450"/>
            <a:ext cx="2289175" cy="900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7"/>
              <p:cNvSpPr>
                <a:spLocks noChangeArrowheads="1"/>
              </p:cNvSpPr>
              <p:nvPr/>
            </p:nvSpPr>
            <p:spPr bwMode="auto">
              <a:xfrm>
                <a:off x="6567850" y="3190875"/>
                <a:ext cx="41723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7850" y="3190875"/>
                <a:ext cx="41723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73"/>
          <p:cNvSpPr>
            <a:spLocks noChangeShapeType="1"/>
          </p:cNvSpPr>
          <p:nvPr/>
        </p:nvSpPr>
        <p:spPr bwMode="auto">
          <a:xfrm>
            <a:off x="5676106" y="3106738"/>
            <a:ext cx="996950" cy="382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7977460" y="2932247"/>
                <a:ext cx="481222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b="0" i="1" baseline="-25000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460" y="2932247"/>
                <a:ext cx="481222" cy="392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61"/>
          <p:cNvSpPr>
            <a:spLocks noChangeShapeType="1"/>
          </p:cNvSpPr>
          <p:nvPr/>
        </p:nvSpPr>
        <p:spPr bwMode="auto">
          <a:xfrm flipV="1">
            <a:off x="8444707" y="18557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8477474" y="2900456"/>
                <a:ext cx="424603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7474" y="2900456"/>
                <a:ext cx="424603" cy="39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46"/>
              <p:cNvSpPr txBox="1">
                <a:spLocks noChangeArrowheads="1"/>
              </p:cNvSpPr>
              <p:nvPr/>
            </p:nvSpPr>
            <p:spPr bwMode="auto">
              <a:xfrm>
                <a:off x="5443558" y="2685016"/>
                <a:ext cx="455574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4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3558" y="2685016"/>
                <a:ext cx="455574" cy="362984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http://www.dreamstime.com/blue-eye-thumb1353695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7608" r="10835" b="16805"/>
          <a:stretch/>
        </p:blipFill>
        <p:spPr bwMode="auto">
          <a:xfrm rot="15848683" flipH="1">
            <a:off x="4778845" y="2606202"/>
            <a:ext cx="908574" cy="8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5357969" y="3092450"/>
            <a:ext cx="313376" cy="29848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48" name="Oval 59"/>
          <p:cNvSpPr>
            <a:spLocks noChangeArrowheads="1"/>
          </p:cNvSpPr>
          <p:nvPr/>
        </p:nvSpPr>
        <p:spPr bwMode="auto">
          <a:xfrm>
            <a:off x="7924800" y="3048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2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6" grpId="0"/>
      <p:bldP spid="36" grpId="0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Space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View Plane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6527880" cy="4953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000" b="0" dirty="0"/>
                  <a:t>Image center: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𝑟𝑖𝑔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𝑡𝑜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(and normalize)</a:t>
                </a:r>
                <a:endParaRPr lang="en-US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𝑢𝑝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𝑟𝑖𝑔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US" sz="2000" dirty="0"/>
                  <a:t> (and normalize)</a:t>
                </a:r>
              </a:p>
              <a:p>
                <a:r>
                  <a:rPr lang="en-US" sz="2000" dirty="0"/>
                  <a:t>Ratio (pixel width):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𝑅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Lets find intersection point </a:t>
                </a:r>
                <a:br>
                  <a:rPr lang="en-US" sz="2000" dirty="0"/>
                </a:br>
                <a:r>
                  <a:rPr lang="en-US" sz="2000" dirty="0"/>
                  <a:t>relative to center point</a:t>
                </a:r>
              </a:p>
              <a:p>
                <a:r>
                  <a:rPr lang="en-US" sz="2000" i="1" dirty="0">
                    <a:latin typeface="Cambria Math"/>
                  </a:rPr>
                  <a:t>We want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i="1" dirty="0">
                    <a:latin typeface="Cambria Math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i="1" dirty="0">
                    <a:latin typeface="Cambria Math"/>
                  </a:rPr>
                  <a:t>)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i="1" dirty="0">
                  <a:latin typeface="Cambria Math"/>
                </a:endParaRPr>
              </a:p>
              <a:p>
                <a:endParaRPr lang="en-US" sz="2000" i="1" dirty="0">
                  <a:latin typeface="Cambria Math"/>
                </a:endParaRPr>
              </a:p>
              <a:p>
                <a:endParaRPr lang="en-US" sz="2000" i="1" dirty="0">
                  <a:latin typeface="Cambria Math"/>
                </a:endParaRPr>
              </a:p>
              <a:p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5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𝑟𝑖𝑔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6527880" cy="4953000"/>
              </a:xfrm>
              <a:prstGeom prst="rect">
                <a:avLst/>
              </a:prstGeom>
              <a:blipFill>
                <a:blip r:embed="rId2"/>
                <a:stretch>
                  <a:fillRect l="-777" t="-7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5031016" y="3342451"/>
            <a:ext cx="4924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up</a:t>
            </a: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>
            <a:off x="5680869" y="3122613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661819" y="1876425"/>
            <a:ext cx="2362200" cy="2495550"/>
          </a:xfrm>
          <a:custGeom>
            <a:avLst/>
            <a:gdLst/>
            <a:ahLst/>
            <a:cxnLst>
              <a:cxn ang="0">
                <a:pos x="1488" y="0"/>
              </a:cxn>
              <a:cxn ang="0">
                <a:pos x="0" y="774"/>
              </a:cxn>
              <a:cxn ang="0">
                <a:pos x="1486" y="1572"/>
              </a:cxn>
              <a:cxn ang="0">
                <a:pos x="1488" y="0"/>
              </a:cxn>
            </a:cxnLst>
            <a:rect l="0" t="0" r="r" b="b"/>
            <a:pathLst>
              <a:path w="1488" h="1572">
                <a:moveTo>
                  <a:pt x="1488" y="0"/>
                </a:moveTo>
                <a:lnTo>
                  <a:pt x="0" y="774"/>
                </a:lnTo>
                <a:lnTo>
                  <a:pt x="1486" y="1572"/>
                </a:lnTo>
                <a:lnTo>
                  <a:pt x="1488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642769" y="30749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7947819" y="3684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7947819" y="3455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7947819" y="3227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7947819" y="2998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7947819" y="2770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7947819" y="25415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7947819" y="2312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7947819" y="20843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5680869" y="3103563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7947819" y="39131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7947819" y="41417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4"/>
              <p:cNvSpPr txBox="1">
                <a:spLocks noChangeArrowheads="1"/>
              </p:cNvSpPr>
              <p:nvPr/>
            </p:nvSpPr>
            <p:spPr bwMode="auto">
              <a:xfrm>
                <a:off x="7377906" y="3048000"/>
                <a:ext cx="38273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7906" y="3048000"/>
                <a:ext cx="38273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5680869" y="3103563"/>
            <a:ext cx="1066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6539706" y="2727325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</a:rPr>
              <a:t>towards</a:t>
            </a:r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5595144" y="302736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5661819" y="3516313"/>
            <a:ext cx="66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right</a:t>
            </a:r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5661819" y="30749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5661819" y="43703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72"/>
          <p:cNvSpPr>
            <a:spLocks noChangeArrowheads="1"/>
          </p:cNvSpPr>
          <p:nvPr/>
        </p:nvSpPr>
        <p:spPr bwMode="auto">
          <a:xfrm>
            <a:off x="7939881" y="3951288"/>
            <a:ext cx="152400" cy="152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Oval 59"/>
          <p:cNvSpPr>
            <a:spLocks noChangeArrowheads="1"/>
          </p:cNvSpPr>
          <p:nvPr/>
        </p:nvSpPr>
        <p:spPr bwMode="auto">
          <a:xfrm>
            <a:off x="7939881" y="394493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0"/>
              <p:cNvSpPr>
                <a:spLocks noChangeArrowheads="1"/>
              </p:cNvSpPr>
              <p:nvPr/>
            </p:nvSpPr>
            <p:spPr bwMode="auto">
              <a:xfrm>
                <a:off x="8063706" y="3840163"/>
                <a:ext cx="41376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3706" y="3840163"/>
                <a:ext cx="41376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66"/>
          <p:cNvSpPr>
            <a:spLocks noChangeShapeType="1"/>
          </p:cNvSpPr>
          <p:nvPr/>
        </p:nvSpPr>
        <p:spPr bwMode="auto">
          <a:xfrm>
            <a:off x="5657056" y="3092450"/>
            <a:ext cx="2289175" cy="9001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7"/>
              <p:cNvSpPr>
                <a:spLocks noChangeArrowheads="1"/>
              </p:cNvSpPr>
              <p:nvPr/>
            </p:nvSpPr>
            <p:spPr bwMode="auto">
              <a:xfrm>
                <a:off x="6567850" y="3190875"/>
                <a:ext cx="41723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7850" y="3190875"/>
                <a:ext cx="41723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73"/>
          <p:cNvSpPr>
            <a:spLocks noChangeShapeType="1"/>
          </p:cNvSpPr>
          <p:nvPr/>
        </p:nvSpPr>
        <p:spPr bwMode="auto">
          <a:xfrm>
            <a:off x="5676106" y="3106738"/>
            <a:ext cx="996950" cy="382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7977460" y="2932247"/>
                <a:ext cx="481222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b="0" i="1" baseline="-25000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460" y="2932247"/>
                <a:ext cx="481222" cy="392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61"/>
          <p:cNvSpPr>
            <a:spLocks noChangeShapeType="1"/>
          </p:cNvSpPr>
          <p:nvPr/>
        </p:nvSpPr>
        <p:spPr bwMode="auto">
          <a:xfrm flipV="1">
            <a:off x="8444707" y="18557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8477474" y="2900456"/>
                <a:ext cx="424603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7474" y="2900456"/>
                <a:ext cx="424603" cy="3929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46"/>
              <p:cNvSpPr txBox="1">
                <a:spLocks noChangeArrowheads="1"/>
              </p:cNvSpPr>
              <p:nvPr/>
            </p:nvSpPr>
            <p:spPr bwMode="auto">
              <a:xfrm>
                <a:off x="5443558" y="2685016"/>
                <a:ext cx="455574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 baseline="-25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aseline="-25000" dirty="0">
                  <a:solidFill>
                    <a:schemeClr val="accent2">
                      <a:lumMod val="75000"/>
                    </a:schemeClr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42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3558" y="2685016"/>
                <a:ext cx="455574" cy="362984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2" descr="http://www.dreamstime.com/blue-eye-thumb1353695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7608" r="10835" b="16805"/>
          <a:stretch/>
        </p:blipFill>
        <p:spPr bwMode="auto">
          <a:xfrm rot="15848683" flipH="1">
            <a:off x="4778845" y="2606202"/>
            <a:ext cx="908574" cy="8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5357969" y="3092450"/>
            <a:ext cx="313376" cy="29848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2057400" y="5638800"/>
            <a:ext cx="1259732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57400" y="5638800"/>
            <a:ext cx="1447800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057400" y="5638800"/>
            <a:ext cx="2122420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55269" y="5638800"/>
            <a:ext cx="1906619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79820" y="5638800"/>
            <a:ext cx="275450" cy="6858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6" grpId="0"/>
      <p:bldP spid="27" grpId="0" animBg="1"/>
      <p:bldP spid="28" grpId="0" animBg="1"/>
      <p:bldP spid="30" grpId="0" animBg="1"/>
      <p:bldP spid="31" grpId="0"/>
      <p:bldP spid="31" grpId="1"/>
      <p:bldP spid="36" grpId="0"/>
      <p:bldP spid="35" grpId="0" animBg="1"/>
      <p:bldP spid="3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Virtual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5264-1C9F-412F-CC12-0758731DB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IL" b="1" dirty="0"/>
              <a:t>nd Display it!</a:t>
            </a:r>
          </a:p>
        </p:txBody>
      </p:sp>
    </p:spTree>
    <p:extLst>
      <p:ext uri="{BB962C8B-B14F-4D97-AF65-F5344CB8AC3E}">
        <p14:creationId xmlns:p14="http://schemas.microsoft.com/office/powerpoint/2010/main" val="197939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BB73-D31F-0972-F199-BD01D0D4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Ray Casting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35DDA12-BA2D-2875-00F0-3D0F03AA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7242880" cy="378565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Image </a:t>
            </a:r>
            <a:r>
              <a:rPr lang="en-US" altLang="he-IL" sz="2000" dirty="0" err="1">
                <a:latin typeface="Times New Roman" panose="02020603050405020304" pitchFamily="18" charset="0"/>
              </a:rPr>
              <a:t>RayCast</a:t>
            </a:r>
            <a:r>
              <a:rPr lang="en-US" altLang="he-IL" sz="2000" dirty="0">
                <a:latin typeface="Times New Roman" panose="02020603050405020304" pitchFamily="18" charset="0"/>
              </a:rPr>
              <a:t>(Camera camera, Scene scene, int width, int height)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Image image = new Image(width, height);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for (int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 = 0;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 &lt; width;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for (int j = 0; j &lt; height;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j++</a:t>
            </a:r>
            <a:r>
              <a:rPr lang="en-US" altLang="he-IL" sz="2000" dirty="0">
                <a:latin typeface="Times New Roman" panose="02020603050405020304" pitchFamily="18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	Ray ray = </a:t>
            </a:r>
            <a:r>
              <a:rPr lang="en-US" altLang="he-IL" sz="2000" dirty="0" err="1">
                <a:latin typeface="Times New Roman" panose="02020603050405020304" pitchFamily="18" charset="0"/>
              </a:rPr>
              <a:t>ConstructRayThroughPixel</a:t>
            </a:r>
            <a:r>
              <a:rPr lang="en-US" altLang="he-IL" sz="2000" dirty="0">
                <a:latin typeface="Times New Roman" panose="02020603050405020304" pitchFamily="18" charset="0"/>
              </a:rPr>
              <a:t>(camera,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	Intersection hit = </a:t>
            </a:r>
            <a:r>
              <a:rPr lang="en-US" altLang="he-IL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FindIntersection</a:t>
            </a: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(ray, 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	image[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][j] = </a:t>
            </a:r>
            <a:r>
              <a:rPr lang="en-US" altLang="he-IL" sz="2000" dirty="0" err="1">
                <a:latin typeface="Times New Roman" panose="02020603050405020304" pitchFamily="18" charset="0"/>
              </a:rPr>
              <a:t>GetColor</a:t>
            </a:r>
            <a:r>
              <a:rPr lang="en-US" altLang="he-IL" sz="2000" dirty="0">
                <a:latin typeface="Times New Roman" panose="02020603050405020304" pitchFamily="18" charset="0"/>
              </a:rPr>
              <a:t>(hit);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return image;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32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Find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Iterate over all objects in the scene:</a:t>
                </a:r>
              </a:p>
              <a:p>
                <a:pPr lvl="1"/>
                <a:r>
                  <a:rPr lang="en-US" dirty="0"/>
                  <a:t>Find intersection with the ray</a:t>
                </a:r>
              </a:p>
              <a:p>
                <a:pPr lvl="1"/>
                <a:r>
                  <a:rPr lang="en-US" dirty="0"/>
                  <a:t>Consider the first intersection point (closest to the camera)</a:t>
                </a:r>
              </a:p>
              <a:p>
                <a:r>
                  <a:rPr lang="en-US" dirty="0"/>
                  <a:t>How do you determine which object is closest ?</a:t>
                </a:r>
              </a:p>
              <a:p>
                <a:pPr lvl="1"/>
                <a:r>
                  <a:rPr lang="en-US" dirty="0"/>
                  <a:t>Recall our 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minimal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4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3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Sphere-Ray Intersection</a:t>
            </a:r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28DF0A4B-19D4-BE36-B8E4-2509AEB2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01875"/>
            <a:ext cx="3603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Ray: P = 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+ tV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Sphere: |P - O|</a:t>
            </a:r>
            <a:r>
              <a:rPr lang="en-US" altLang="he-IL" sz="2400" baseline="30000"/>
              <a:t>2</a:t>
            </a:r>
            <a:r>
              <a:rPr lang="en-US" altLang="he-IL" sz="2400"/>
              <a:t> - r </a:t>
            </a:r>
            <a:r>
              <a:rPr lang="en-US" altLang="he-IL" sz="2400" baseline="30000"/>
              <a:t>2 </a:t>
            </a:r>
            <a:r>
              <a:rPr lang="en-US" altLang="he-IL" sz="2400"/>
              <a:t>= 0 </a:t>
            </a:r>
          </a:p>
        </p:txBody>
      </p:sp>
      <p:sp>
        <p:nvSpPr>
          <p:cNvPr id="7" name="Oval 1028">
            <a:extLst>
              <a:ext uri="{FF2B5EF4-FFF2-40B4-BE49-F238E27FC236}">
                <a16:creationId xmlns:a16="http://schemas.microsoft.com/office/drawing/2014/main" id="{817A3B58-6C25-CFA5-45A7-A45C1A1B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2968625"/>
            <a:ext cx="3000375" cy="28638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BCE107EA-C627-C4D7-BD3A-D5D97A6FD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05338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Oval 1030">
            <a:extLst>
              <a:ext uri="{FF2B5EF4-FFF2-40B4-BE49-F238E27FC236}">
                <a16:creationId xmlns:a16="http://schemas.microsoft.com/office/drawing/2014/main" id="{BDA3E4A6-48EA-201C-0B17-45EEDC3A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195763"/>
            <a:ext cx="273050" cy="273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10" name="Rectangle 1032">
            <a:extLst>
              <a:ext uri="{FF2B5EF4-FFF2-40B4-BE49-F238E27FC236}">
                <a16:creationId xmlns:a16="http://schemas.microsoft.com/office/drawing/2014/main" id="{45B9D20B-60A6-769C-5B1B-F928C8F5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782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accent2"/>
                </a:solidFill>
              </a:rPr>
              <a:t>V</a:t>
            </a:r>
            <a:endParaRPr lang="en-US" altLang="he-IL" sz="2000">
              <a:solidFill>
                <a:schemeClr val="accent2"/>
              </a:solidFill>
            </a:endParaRPr>
          </a:p>
        </p:txBody>
      </p:sp>
      <p:sp>
        <p:nvSpPr>
          <p:cNvPr id="11" name="Line 1033">
            <a:extLst>
              <a:ext uri="{FF2B5EF4-FFF2-40B4-BE49-F238E27FC236}">
                <a16:creationId xmlns:a16="http://schemas.microsoft.com/office/drawing/2014/main" id="{B007FAEC-8D1B-1387-B2DF-3F9ADBD54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7050" y="2930525"/>
            <a:ext cx="6115050" cy="1401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2" name="Oval 1034">
            <a:extLst>
              <a:ext uri="{FF2B5EF4-FFF2-40B4-BE49-F238E27FC236}">
                <a16:creationId xmlns:a16="http://schemas.microsoft.com/office/drawing/2014/main" id="{738AE0A1-FAFE-FDA5-7991-E96821DA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195763"/>
            <a:ext cx="271463" cy="273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13" name="Line 1035">
            <a:extLst>
              <a:ext uri="{FF2B5EF4-FFF2-40B4-BE49-F238E27FC236}">
                <a16:creationId xmlns:a16="http://schemas.microsoft.com/office/drawing/2014/main" id="{F00510B8-A383-E0DB-A61C-4EA1EE204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8163" y="3951288"/>
            <a:ext cx="1611312" cy="3921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4" name="Line 1036">
            <a:extLst>
              <a:ext uri="{FF2B5EF4-FFF2-40B4-BE49-F238E27FC236}">
                <a16:creationId xmlns:a16="http://schemas.microsoft.com/office/drawing/2014/main" id="{8607CC40-2253-FCF1-F4CA-6E5BE483C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0475" y="3573463"/>
            <a:ext cx="1169988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5" name="Text Box 1037">
            <a:extLst>
              <a:ext uri="{FF2B5EF4-FFF2-40B4-BE49-F238E27FC236}">
                <a16:creationId xmlns:a16="http://schemas.microsoft.com/office/drawing/2014/main" id="{017ACC18-D743-D5DA-0C46-D721D524B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48468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O</a:t>
            </a:r>
            <a:endParaRPr lang="en-US" altLang="he-IL" sz="2400" baseline="-25000"/>
          </a:p>
        </p:txBody>
      </p:sp>
      <p:sp>
        <p:nvSpPr>
          <p:cNvPr id="16" name="Text Box 1038">
            <a:extLst>
              <a:ext uri="{FF2B5EF4-FFF2-40B4-BE49-F238E27FC236}">
                <a16:creationId xmlns:a16="http://schemas.microsoft.com/office/drawing/2014/main" id="{5792587A-BE83-178E-6426-B735D3E78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2984500"/>
            <a:ext cx="39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</a:t>
            </a:r>
            <a:endParaRPr lang="en-US" altLang="he-IL" sz="2400" baseline="-25000">
              <a:solidFill>
                <a:schemeClr val="hlink"/>
              </a:solidFill>
            </a:endParaRPr>
          </a:p>
        </p:txBody>
      </p:sp>
      <p:sp>
        <p:nvSpPr>
          <p:cNvPr id="17" name="Rectangle 1039">
            <a:extLst>
              <a:ext uri="{FF2B5EF4-FFF2-40B4-BE49-F238E27FC236}">
                <a16:creationId xmlns:a16="http://schemas.microsoft.com/office/drawing/2014/main" id="{0EC60C63-62F9-7BEE-23FB-C3078A9F3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786188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/>
              <a:t>r</a:t>
            </a:r>
          </a:p>
        </p:txBody>
      </p:sp>
      <p:sp>
        <p:nvSpPr>
          <p:cNvPr id="18" name="Text Box 1041">
            <a:extLst>
              <a:ext uri="{FF2B5EF4-FFF2-40B4-BE49-F238E27FC236}">
                <a16:creationId xmlns:a16="http://schemas.microsoft.com/office/drawing/2014/main" id="{628DA26E-3B3F-3C6D-7A92-954FFF4F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2438400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P’</a:t>
            </a:r>
            <a:endParaRPr lang="en-US" altLang="he-IL" sz="2400" baseline="-25000">
              <a:solidFill>
                <a:schemeClr val="hlink"/>
              </a:solidFill>
            </a:endParaRPr>
          </a:p>
        </p:txBody>
      </p:sp>
      <p:sp>
        <p:nvSpPr>
          <p:cNvPr id="19" name="Oval 1031">
            <a:extLst>
              <a:ext uri="{FF2B5EF4-FFF2-40B4-BE49-F238E27FC236}">
                <a16:creationId xmlns:a16="http://schemas.microsoft.com/office/drawing/2014/main" id="{706AA7C3-C9B9-1B85-AE8C-99AD4037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3454400"/>
            <a:ext cx="273050" cy="2730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20" name="Oval 1040">
            <a:extLst>
              <a:ext uri="{FF2B5EF4-FFF2-40B4-BE49-F238E27FC236}">
                <a16:creationId xmlns:a16="http://schemas.microsoft.com/office/drawing/2014/main" id="{558DDCBD-A302-CBF0-C620-4BF0B24D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3008313"/>
            <a:ext cx="271462" cy="2730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5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Sphere-Ray Intersection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A3808B-2E5F-9E5A-A228-79756446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10032"/>
            <a:ext cx="4116388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Ray: P = 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+ tV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Sphere: |P - O|</a:t>
            </a:r>
            <a:r>
              <a:rPr lang="en-US" altLang="he-IL" sz="2400" baseline="30000"/>
              <a:t>2</a:t>
            </a:r>
            <a:r>
              <a:rPr lang="en-US" altLang="he-IL" sz="2400"/>
              <a:t> - r </a:t>
            </a:r>
            <a:r>
              <a:rPr lang="en-US" altLang="he-IL" sz="2400" baseline="30000"/>
              <a:t>2 </a:t>
            </a:r>
            <a:r>
              <a:rPr lang="en-US" altLang="he-IL" sz="2400"/>
              <a:t>= 0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e-IL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Substituting for P, we get: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|</a:t>
            </a:r>
            <a:r>
              <a:rPr lang="en-US" altLang="he-IL" sz="2400" b="1">
                <a:solidFill>
                  <a:schemeClr val="accent2"/>
                </a:solidFill>
              </a:rPr>
              <a:t>P</a:t>
            </a:r>
            <a:r>
              <a:rPr lang="en-US" altLang="he-IL" sz="2400" b="1" baseline="-25000">
                <a:solidFill>
                  <a:schemeClr val="accent2"/>
                </a:solidFill>
              </a:rPr>
              <a:t>0</a:t>
            </a:r>
            <a:r>
              <a:rPr lang="en-US" altLang="he-IL" sz="2400" b="1">
                <a:solidFill>
                  <a:schemeClr val="accent2"/>
                </a:solidFill>
              </a:rPr>
              <a:t> + tV</a:t>
            </a:r>
            <a:r>
              <a:rPr lang="en-US" altLang="he-IL" sz="2400">
                <a:solidFill>
                  <a:schemeClr val="accent2"/>
                </a:solidFill>
              </a:rPr>
              <a:t> - O|</a:t>
            </a:r>
            <a:r>
              <a:rPr lang="en-US" altLang="he-IL" sz="2400" baseline="30000">
                <a:solidFill>
                  <a:schemeClr val="accent2"/>
                </a:solidFill>
              </a:rPr>
              <a:t>2</a:t>
            </a:r>
            <a:r>
              <a:rPr lang="en-US" altLang="he-IL" sz="2400">
                <a:solidFill>
                  <a:schemeClr val="accent2"/>
                </a:solidFill>
              </a:rPr>
              <a:t> - r </a:t>
            </a:r>
            <a:r>
              <a:rPr lang="en-US" altLang="he-IL" sz="2400" baseline="30000">
                <a:solidFill>
                  <a:schemeClr val="accent2"/>
                </a:solidFill>
              </a:rPr>
              <a:t>2 </a:t>
            </a:r>
            <a:r>
              <a:rPr lang="en-US" altLang="he-IL" sz="2400">
                <a:solidFill>
                  <a:schemeClr val="accent2"/>
                </a:solidFill>
              </a:rPr>
              <a:t>= 0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e-IL" sz="24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Solve quadratic equation: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at</a:t>
            </a:r>
            <a:r>
              <a:rPr lang="en-US" altLang="he-IL" sz="2400" baseline="30000">
                <a:solidFill>
                  <a:schemeClr val="accent2"/>
                </a:solidFill>
              </a:rPr>
              <a:t>2</a:t>
            </a:r>
            <a:r>
              <a:rPr lang="en-US" altLang="he-IL" sz="2400">
                <a:solidFill>
                  <a:schemeClr val="accent2"/>
                </a:solidFill>
              </a:rPr>
              <a:t> + bt + c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where: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a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b = 2 V • (P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- O)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c = |P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- C|</a:t>
            </a:r>
            <a:r>
              <a:rPr lang="en-US" altLang="he-IL" sz="2400" baseline="30000">
                <a:solidFill>
                  <a:schemeClr val="accent2"/>
                </a:solidFill>
              </a:rPr>
              <a:t>2</a:t>
            </a:r>
            <a:r>
              <a:rPr lang="en-US" altLang="he-IL" sz="2400">
                <a:solidFill>
                  <a:schemeClr val="accent2"/>
                </a:solidFill>
              </a:rPr>
              <a:t> - r </a:t>
            </a:r>
            <a:r>
              <a:rPr lang="en-US" altLang="he-IL" sz="2400" baseline="30000">
                <a:solidFill>
                  <a:schemeClr val="accent2"/>
                </a:solidFill>
              </a:rPr>
              <a:t>2 </a:t>
            </a:r>
            <a:r>
              <a:rPr lang="en-US" altLang="he-IL" sz="2400">
                <a:solidFill>
                  <a:schemeClr val="accent2"/>
                </a:solidFill>
              </a:rPr>
              <a:t>= 0 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9D3A43AE-FD13-0E39-5285-B56CC462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00832"/>
            <a:ext cx="16764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C96B7F4-86B6-D02C-D42C-97571480A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15232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A37EDDE1-ABBC-588D-C13F-1C3AB630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86632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6566BC7-5993-A3AD-B50C-B8AEBF52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445642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accent2"/>
                </a:solidFill>
              </a:rPr>
              <a:t>V</a:t>
            </a:r>
            <a:endParaRPr lang="en-US" altLang="he-IL" sz="2000">
              <a:solidFill>
                <a:schemeClr val="accent2"/>
              </a:solidFill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99E27287-FFF1-28C7-D73F-EC0BD5FEB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180195"/>
            <a:ext cx="3416300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6F1D5801-DC54-30E7-7A5B-D686A30F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488663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8CE93FC4-D99C-47C9-B68F-820F9311CF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4150" y="4750107"/>
            <a:ext cx="900113" cy="2190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D4BC3C13-B4EA-4766-42CE-888795805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538970"/>
            <a:ext cx="654050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F8000588-B414-E7EB-D27B-036F57B9E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4962832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O</a:t>
            </a:r>
            <a:endParaRPr lang="en-US" altLang="he-IL" sz="2400" baseline="-25000"/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57803ABD-49C8-B278-FE5D-525972A4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24632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</a:t>
            </a:r>
            <a:endParaRPr lang="en-US" altLang="he-IL" sz="2400" baseline="-25000">
              <a:solidFill>
                <a:schemeClr val="hlink"/>
              </a:solidFill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191692AE-71F6-F347-6A78-551B600B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58032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/>
              <a:t>r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C5D8BE4A-49AC-652E-2B01-2786216E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19832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P’</a:t>
            </a:r>
            <a:endParaRPr lang="en-US" altLang="he-IL" sz="2400" baseline="-25000">
              <a:solidFill>
                <a:schemeClr val="hlink"/>
              </a:solidFill>
            </a:endParaRP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231D5D8E-5B2D-0888-B899-AB27958F2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43432"/>
            <a:ext cx="2587625" cy="485775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/>
              <a:t>Algebraic Method</a:t>
            </a:r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D647E4DD-AA69-F65D-7D50-6E370A25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258232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 = P</a:t>
            </a:r>
            <a:r>
              <a:rPr lang="en-US" altLang="he-IL" sz="2400" baseline="-25000">
                <a:solidFill>
                  <a:schemeClr val="hlink"/>
                </a:solidFill>
              </a:rPr>
              <a:t>0</a:t>
            </a:r>
            <a:r>
              <a:rPr lang="en-US" altLang="he-IL" sz="2400">
                <a:solidFill>
                  <a:schemeClr val="hlink"/>
                </a:solidFill>
              </a:rPr>
              <a:t> + tV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F1DB4E5A-F86B-E9C3-3D6A-4CE9D370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7229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06D7A3A9-3936-E685-EB28-8030C4CD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8" y="4223057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5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Sphere-Ray Intersection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87A0306-5498-963A-07B5-02747395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3603625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Ray: P = P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0</a:t>
            </a:r>
            <a:r>
              <a:rPr lang="en-US" altLang="he-IL" sz="2400" dirty="0">
                <a:solidFill>
                  <a:schemeClr val="accent2"/>
                </a:solidFill>
              </a:rPr>
              <a:t> + </a:t>
            </a:r>
            <a:r>
              <a:rPr lang="en-US" altLang="he-IL" sz="2400" dirty="0" err="1">
                <a:solidFill>
                  <a:schemeClr val="accent2"/>
                </a:solidFill>
              </a:rPr>
              <a:t>tV</a:t>
            </a:r>
            <a:endParaRPr lang="en-US" altLang="he-IL" sz="24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/>
              <a:t>Sphere: |P - O|</a:t>
            </a:r>
            <a:r>
              <a:rPr lang="en-US" altLang="he-IL" sz="2400" baseline="30000" dirty="0"/>
              <a:t>2</a:t>
            </a:r>
            <a:r>
              <a:rPr lang="en-US" altLang="he-IL" sz="2400" dirty="0"/>
              <a:t> - r </a:t>
            </a:r>
            <a:r>
              <a:rPr lang="en-US" altLang="he-IL" sz="2400" baseline="30000" dirty="0"/>
              <a:t>2 </a:t>
            </a:r>
            <a:r>
              <a:rPr lang="en-US" altLang="he-IL" sz="2400" dirty="0"/>
              <a:t>= 0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e-IL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/>
              <a:t>L = O - P</a:t>
            </a:r>
            <a:r>
              <a:rPr lang="en-US" altLang="he-IL" sz="2400" baseline="-25000" dirty="0"/>
              <a:t>0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he-IL" sz="2400" dirty="0" err="1">
                <a:solidFill>
                  <a:schemeClr val="folHlink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folHlink"/>
                </a:solidFill>
              </a:rPr>
              <a:t>ca</a:t>
            </a:r>
            <a:r>
              <a:rPr lang="en-US" altLang="he-IL" sz="2400" dirty="0">
                <a:solidFill>
                  <a:schemeClr val="folHlink"/>
                </a:solidFill>
              </a:rPr>
              <a:t> = L • 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if (</a:t>
            </a:r>
            <a:r>
              <a:rPr lang="en-US" altLang="he-IL" sz="2400" dirty="0" err="1">
                <a:solidFill>
                  <a:schemeClr val="folHlink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folHlink"/>
                </a:solidFill>
              </a:rPr>
              <a:t>ca</a:t>
            </a:r>
            <a:r>
              <a:rPr lang="en-US" altLang="he-IL" sz="2400" dirty="0">
                <a:solidFill>
                  <a:schemeClr val="folHlink"/>
                </a:solidFill>
              </a:rPr>
              <a:t> &lt; 0) return 0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he-IL" sz="2400" dirty="0">
                <a:solidFill>
                  <a:srgbClr val="CC0099"/>
                </a:solidFill>
              </a:rPr>
              <a:t>d</a:t>
            </a:r>
            <a:r>
              <a:rPr lang="en-US" altLang="he-IL" sz="2400" baseline="30000" dirty="0">
                <a:solidFill>
                  <a:srgbClr val="CC0099"/>
                </a:solidFill>
              </a:rPr>
              <a:t>2</a:t>
            </a:r>
            <a:r>
              <a:rPr lang="en-US" altLang="he-IL" sz="2400" dirty="0">
                <a:solidFill>
                  <a:srgbClr val="CC0099"/>
                </a:solidFill>
              </a:rPr>
              <a:t> = L • L - t</a:t>
            </a:r>
            <a:r>
              <a:rPr lang="en-US" altLang="he-IL" sz="2400" baseline="-25000" dirty="0">
                <a:solidFill>
                  <a:srgbClr val="CC0099"/>
                </a:solidFill>
              </a:rPr>
              <a:t>ca</a:t>
            </a:r>
            <a:r>
              <a:rPr lang="en-US" altLang="he-IL" sz="2400" baseline="30000" dirty="0">
                <a:solidFill>
                  <a:srgbClr val="CC0099"/>
                </a:solidFill>
              </a:rPr>
              <a:t>2</a:t>
            </a:r>
            <a:endParaRPr lang="en-US" altLang="he-IL" sz="2400" dirty="0">
              <a:solidFill>
                <a:srgbClr val="CC009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rgbClr val="CC0099"/>
                </a:solidFill>
              </a:rPr>
              <a:t>if (d</a:t>
            </a:r>
            <a:r>
              <a:rPr lang="en-US" altLang="he-IL" sz="2400" baseline="30000" dirty="0">
                <a:solidFill>
                  <a:srgbClr val="CC0099"/>
                </a:solidFill>
              </a:rPr>
              <a:t>2</a:t>
            </a:r>
            <a:r>
              <a:rPr lang="en-US" altLang="he-IL" sz="2400" dirty="0">
                <a:solidFill>
                  <a:srgbClr val="CC0099"/>
                </a:solidFill>
              </a:rPr>
              <a:t> &gt; r</a:t>
            </a:r>
            <a:r>
              <a:rPr lang="en-US" altLang="he-IL" sz="2400" baseline="30000" dirty="0">
                <a:solidFill>
                  <a:srgbClr val="CC0099"/>
                </a:solidFill>
              </a:rPr>
              <a:t>2</a:t>
            </a:r>
            <a:r>
              <a:rPr lang="en-US" altLang="he-IL" sz="2400" dirty="0">
                <a:solidFill>
                  <a:srgbClr val="CC0099"/>
                </a:solidFill>
              </a:rPr>
              <a:t>) return 0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he-IL" sz="2400" dirty="0" err="1">
                <a:solidFill>
                  <a:schemeClr val="accent1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accent1"/>
                </a:solidFill>
              </a:rPr>
              <a:t>hc</a:t>
            </a:r>
            <a:r>
              <a:rPr lang="en-US" altLang="he-IL" sz="2400" dirty="0">
                <a:solidFill>
                  <a:schemeClr val="accent1"/>
                </a:solidFill>
              </a:rPr>
              <a:t> = sqrt(r</a:t>
            </a:r>
            <a:r>
              <a:rPr lang="en-US" altLang="he-IL" sz="2400" baseline="30000" dirty="0">
                <a:solidFill>
                  <a:schemeClr val="accent1"/>
                </a:solidFill>
              </a:rPr>
              <a:t>2</a:t>
            </a:r>
            <a:r>
              <a:rPr lang="en-US" altLang="he-IL" sz="2400" dirty="0">
                <a:solidFill>
                  <a:schemeClr val="accent1"/>
                </a:solidFill>
              </a:rPr>
              <a:t> - d</a:t>
            </a:r>
            <a:r>
              <a:rPr lang="en-US" altLang="he-IL" sz="2400" baseline="30000" dirty="0">
                <a:solidFill>
                  <a:schemeClr val="accent1"/>
                </a:solidFill>
              </a:rPr>
              <a:t>2</a:t>
            </a:r>
            <a:r>
              <a:rPr lang="en-US" altLang="he-IL" sz="2400" dirty="0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t = </a:t>
            </a:r>
            <a:r>
              <a:rPr lang="en-US" altLang="he-IL" sz="2400" dirty="0" err="1">
                <a:solidFill>
                  <a:schemeClr val="accent2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accent2"/>
                </a:solidFill>
              </a:rPr>
              <a:t>ca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 </a:t>
            </a:r>
            <a:r>
              <a:rPr lang="en-US" altLang="he-IL" sz="2400" dirty="0">
                <a:solidFill>
                  <a:schemeClr val="accent2"/>
                </a:solidFill>
              </a:rPr>
              <a:t>- </a:t>
            </a:r>
            <a:r>
              <a:rPr lang="en-US" altLang="he-IL" sz="2400" dirty="0" err="1">
                <a:solidFill>
                  <a:schemeClr val="accent2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accent2"/>
                </a:solidFill>
              </a:rPr>
              <a:t>hc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 </a:t>
            </a:r>
            <a:r>
              <a:rPr lang="en-US" altLang="he-IL" sz="2400" dirty="0">
                <a:solidFill>
                  <a:schemeClr val="accent2"/>
                </a:solidFill>
              </a:rPr>
              <a:t> and </a:t>
            </a:r>
            <a:r>
              <a:rPr lang="en-US" altLang="he-IL" sz="2400" dirty="0" err="1">
                <a:solidFill>
                  <a:schemeClr val="accent2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accent2"/>
                </a:solidFill>
              </a:rPr>
              <a:t>ca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 </a:t>
            </a:r>
            <a:r>
              <a:rPr lang="en-US" altLang="he-IL" sz="2400" dirty="0">
                <a:solidFill>
                  <a:schemeClr val="accent2"/>
                </a:solidFill>
              </a:rPr>
              <a:t>+ </a:t>
            </a:r>
            <a:r>
              <a:rPr lang="en-US" altLang="he-IL" sz="2400" dirty="0" err="1">
                <a:solidFill>
                  <a:schemeClr val="accent2"/>
                </a:solidFill>
              </a:rPr>
              <a:t>t</a:t>
            </a:r>
            <a:r>
              <a:rPr lang="en-US" altLang="he-IL" sz="2400" baseline="-25000" dirty="0" err="1">
                <a:solidFill>
                  <a:schemeClr val="accent2"/>
                </a:solidFill>
              </a:rPr>
              <a:t>hc</a:t>
            </a:r>
            <a:r>
              <a:rPr lang="en-US" altLang="he-IL" sz="2400" baseline="-25000" dirty="0"/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0F76B67-90E8-E453-DFD2-6BDB9DA7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97300"/>
            <a:ext cx="2357437" cy="2187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E0FA975-5371-695F-3C5C-BC624750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45720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61A0B111-BF2B-1544-0B2B-D9A17C69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4735513"/>
            <a:ext cx="214312" cy="2079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3C2A6D8-FFDC-D23D-729C-FC09014B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43275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accent2"/>
                </a:solidFill>
              </a:rPr>
              <a:t>V</a:t>
            </a:r>
            <a:endParaRPr lang="en-US" altLang="he-IL" sz="2000">
              <a:solidFill>
                <a:schemeClr val="accent2"/>
              </a:solidFill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9B514B1-E0A6-1660-CBCE-B96A1E5F5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213" y="3768725"/>
            <a:ext cx="4802187" cy="1069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3A07CAB-9E18-BAF2-71D4-97A24E8D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4735513"/>
            <a:ext cx="214313" cy="207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D92C8A9-D822-AD93-FD50-3331947EB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2738" y="4548188"/>
            <a:ext cx="1265237" cy="3000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D1854326-8122-A193-BEA4-ECAE76E6B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4259263"/>
            <a:ext cx="919163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1174090D-454D-F963-1CBE-F83D6AFF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47244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O</a:t>
            </a:r>
            <a:endParaRPr lang="en-US" altLang="he-IL" sz="2400" baseline="-25000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19A6D371-02D1-B9A7-59B7-2096C7B8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797300"/>
            <a:ext cx="39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</a:t>
            </a:r>
            <a:endParaRPr lang="en-US" altLang="he-IL" sz="2400" baseline="-25000">
              <a:solidFill>
                <a:schemeClr val="hlink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092CE04-870F-C600-78B2-B4D4F62E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4422775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/>
              <a:t>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8E58AD5-789B-9547-42F8-6BAD1A0A7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3381375"/>
            <a:ext cx="46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P’</a:t>
            </a:r>
            <a:endParaRPr lang="en-US" altLang="he-IL" sz="2400" baseline="-25000">
              <a:solidFill>
                <a:schemeClr val="hlink"/>
              </a:solidFill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5EF41904-B5FA-AACD-41B8-1FCAAAE7AF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2538" y="3944938"/>
            <a:ext cx="625475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3C73B5-41E9-BEFA-4182-6D6CD299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13" y="421481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/>
              <a:t>r</a:t>
            </a: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7B0224AD-5DA7-494E-0C6C-F1073C36ED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2838" y="4110038"/>
            <a:ext cx="150812" cy="728662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C982F9A1-11BE-EDAF-40A6-8716EF1F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41751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solidFill>
                  <a:srgbClr val="CC0099"/>
                </a:solidFill>
              </a:rPr>
              <a:t>d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B4B4833D-6285-19F4-F6FE-1D6813725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4098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solidFill>
                  <a:schemeClr val="accent1"/>
                </a:solidFill>
              </a:rPr>
              <a:t>t</a:t>
            </a:r>
            <a:r>
              <a:rPr lang="en-US" altLang="he-IL" sz="2000" baseline="-25000">
                <a:solidFill>
                  <a:schemeClr val="accent1"/>
                </a:solidFill>
              </a:rPr>
              <a:t>hc</a:t>
            </a:r>
            <a:endParaRPr lang="en-US" altLang="he-IL" sz="2000">
              <a:solidFill>
                <a:schemeClr val="accent1"/>
              </a:solidFill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AE849CCA-685A-8CE4-8F94-EFA66DF6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36036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>
                <a:solidFill>
                  <a:schemeClr val="folHlink"/>
                </a:solidFill>
              </a:rPr>
              <a:t>t</a:t>
            </a:r>
            <a:r>
              <a:rPr lang="en-US" altLang="he-IL" sz="2000" baseline="-25000">
                <a:solidFill>
                  <a:schemeClr val="folHlink"/>
                </a:solidFill>
              </a:rPr>
              <a:t>ca</a:t>
            </a:r>
            <a:endParaRPr lang="en-US" altLang="he-IL" sz="2000">
              <a:solidFill>
                <a:schemeClr val="folHlink"/>
              </a:solidFill>
            </a:endParaRPr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A9DD187E-80DA-9FBF-9A0D-509983008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0663" y="3657600"/>
            <a:ext cx="332105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40" name="Line 26">
            <a:extLst>
              <a:ext uri="{FF2B5EF4-FFF2-40B4-BE49-F238E27FC236}">
                <a16:creationId xmlns:a16="http://schemas.microsoft.com/office/drawing/2014/main" id="{B5F68130-3BDC-9350-A42E-3FB8913F34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5100" y="4156075"/>
            <a:ext cx="130175" cy="6445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41" name="Line 27">
            <a:extLst>
              <a:ext uri="{FF2B5EF4-FFF2-40B4-BE49-F238E27FC236}">
                <a16:creationId xmlns:a16="http://schemas.microsoft.com/office/drawing/2014/main" id="{4C15E699-0884-FB64-3200-F1EBA4A1E5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5675" y="3384550"/>
            <a:ext cx="130175" cy="6445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20C72F0B-3CCF-B398-7D49-3C090DDCD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0675" y="4824413"/>
            <a:ext cx="348456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45D87251-9320-109D-CCE6-8CC52C26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800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/>
              <a:t>L</a:t>
            </a:r>
          </a:p>
        </p:txBody>
      </p:sp>
      <p:sp>
        <p:nvSpPr>
          <p:cNvPr id="44" name="Freeform 32">
            <a:extLst>
              <a:ext uri="{FF2B5EF4-FFF2-40B4-BE49-F238E27FC236}">
                <a16:creationId xmlns:a16="http://schemas.microsoft.com/office/drawing/2014/main" id="{C965AB31-701C-0050-BF62-F46271CE5936}"/>
              </a:ext>
            </a:extLst>
          </p:cNvPr>
          <p:cNvSpPr>
            <a:spLocks/>
          </p:cNvSpPr>
          <p:nvPr/>
        </p:nvSpPr>
        <p:spPr bwMode="auto">
          <a:xfrm>
            <a:off x="7483475" y="4071938"/>
            <a:ext cx="114300" cy="136525"/>
          </a:xfrm>
          <a:custGeom>
            <a:avLst/>
            <a:gdLst>
              <a:gd name="T0" fmla="*/ 2147483646 w 72"/>
              <a:gd name="T1" fmla="*/ 0 h 86"/>
              <a:gd name="T2" fmla="*/ 2147483646 w 72"/>
              <a:gd name="T3" fmla="*/ 2147483646 h 86"/>
              <a:gd name="T4" fmla="*/ 0 w 72"/>
              <a:gd name="T5" fmla="*/ 2147483646 h 86"/>
              <a:gd name="T6" fmla="*/ 0 60000 65536"/>
              <a:gd name="T7" fmla="*/ 0 60000 65536"/>
              <a:gd name="T8" fmla="*/ 0 60000 65536"/>
              <a:gd name="T9" fmla="*/ 0 w 72"/>
              <a:gd name="T10" fmla="*/ 0 h 86"/>
              <a:gd name="T11" fmla="*/ 72 w 72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86">
                <a:moveTo>
                  <a:pt x="59" y="0"/>
                </a:moveTo>
                <a:lnTo>
                  <a:pt x="72" y="72"/>
                </a:lnTo>
                <a:lnTo>
                  <a:pt x="0" y="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75B95500-D8AD-52D5-0A77-7E4BD34C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2720975" cy="485775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Geometric Method</a:t>
            </a:r>
          </a:p>
        </p:txBody>
      </p:sp>
      <p:sp>
        <p:nvSpPr>
          <p:cNvPr id="46" name="Text Box 34">
            <a:extLst>
              <a:ext uri="{FF2B5EF4-FFF2-40B4-BE49-F238E27FC236}">
                <a16:creationId xmlns:a16="http://schemas.microsoft.com/office/drawing/2014/main" id="{B1E3EFE8-0A99-968E-5772-BD83873DE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0"/>
            <a:ext cx="175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P = P</a:t>
            </a:r>
            <a:r>
              <a:rPr lang="en-US" altLang="he-IL" sz="2400" baseline="-25000">
                <a:solidFill>
                  <a:schemeClr val="hlink"/>
                </a:solidFill>
              </a:rPr>
              <a:t>0</a:t>
            </a:r>
            <a:r>
              <a:rPr lang="en-US" altLang="he-IL" sz="2400">
                <a:solidFill>
                  <a:schemeClr val="hlink"/>
                </a:solidFill>
              </a:rPr>
              <a:t> + tV</a:t>
            </a: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B97322D8-8658-AC68-C3CF-C2F6356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168775"/>
            <a:ext cx="214312" cy="20796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48" name="Oval 16">
            <a:extLst>
              <a:ext uri="{FF2B5EF4-FFF2-40B4-BE49-F238E27FC236}">
                <a16:creationId xmlns:a16="http://schemas.microsoft.com/office/drawing/2014/main" id="{CF2F3DD0-039D-B9C0-433E-D7A6B24D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238" y="3827463"/>
            <a:ext cx="214312" cy="2079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49" name="Line 35">
            <a:extLst>
              <a:ext uri="{FF2B5EF4-FFF2-40B4-BE49-F238E27FC236}">
                <a16:creationId xmlns:a16="http://schemas.microsoft.com/office/drawing/2014/main" id="{283F9C97-C50F-B339-06AF-5322A9E92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114800"/>
            <a:ext cx="685800" cy="152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611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FF1-08E6-7B7F-ADB1-ACBC3E3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altLang="he-IL" dirty="0"/>
              <a:t>Ray-Triangle Intersection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3A74-7A0B-A64C-D4F8-FBDD571C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First, intersect ray with plane</a:t>
            </a:r>
          </a:p>
          <a:p>
            <a:r>
              <a:rPr lang="en-US" altLang="he-IL" dirty="0"/>
              <a:t>Then, check if point is inside triangle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829CA69-2805-FBC7-D19F-A64BB92A2C72}"/>
              </a:ext>
            </a:extLst>
          </p:cNvPr>
          <p:cNvSpPr>
            <a:spLocks/>
          </p:cNvSpPr>
          <p:nvPr/>
        </p:nvSpPr>
        <p:spPr bwMode="auto">
          <a:xfrm>
            <a:off x="5614988" y="2273300"/>
            <a:ext cx="2714625" cy="2903538"/>
          </a:xfrm>
          <a:custGeom>
            <a:avLst/>
            <a:gdLst>
              <a:gd name="T0" fmla="*/ 2147483646 w 1710"/>
              <a:gd name="T1" fmla="*/ 0 h 1829"/>
              <a:gd name="T2" fmla="*/ 2147483646 w 1710"/>
              <a:gd name="T3" fmla="*/ 2147483646 h 1829"/>
              <a:gd name="T4" fmla="*/ 0 w 1710"/>
              <a:gd name="T5" fmla="*/ 2147483646 h 1829"/>
              <a:gd name="T6" fmla="*/ 2147483646 w 1710"/>
              <a:gd name="T7" fmla="*/ 0 h 1829"/>
              <a:gd name="T8" fmla="*/ 0 60000 65536"/>
              <a:gd name="T9" fmla="*/ 0 60000 65536"/>
              <a:gd name="T10" fmla="*/ 0 60000 65536"/>
              <a:gd name="T11" fmla="*/ 0 60000 65536"/>
              <a:gd name="T12" fmla="*/ 0 w 1710"/>
              <a:gd name="T13" fmla="*/ 0 h 1829"/>
              <a:gd name="T14" fmla="*/ 1710 w 1710"/>
              <a:gd name="T15" fmla="*/ 1829 h 18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IL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59C6CD64-39B0-D8FD-1B72-191B2CE8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867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970E2D7B-739E-EF3B-F0A8-9F2443C8E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2100" y="33972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727A2BAC-2A14-2557-1E6F-154535624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3465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8F4C82A-F33D-19AB-76E1-AC9B2A7E0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96C444E1-5C8A-16D9-2EBF-82F382E7A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4196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2D5F6A00-02CC-AFFD-DA55-D3C3C824D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198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endParaRPr lang="en-US" altLang="he-IL" sz="2400">
              <a:solidFill>
                <a:schemeClr val="accent2"/>
              </a:solidFill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4A48D0D-F464-06DB-90EF-254F98A57F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486400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BCAE58E9-DEE3-3D77-B7FF-5B16BE34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57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010821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FF1-08E6-7B7F-ADB1-ACBC3E3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altLang="he-IL" dirty="0"/>
              <a:t>Ray-Triangle Intersection</a:t>
            </a:r>
            <a:endParaRPr lang="en-IL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B37494F-E3E2-E11C-5994-84D390AE4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43148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Ray: P = 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+ tV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Plane: P • N + d = 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e-IL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Substituting for P, we get: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	(</a:t>
            </a:r>
            <a:r>
              <a:rPr lang="en-US" altLang="he-IL" sz="2400" b="1"/>
              <a:t>P</a:t>
            </a:r>
            <a:r>
              <a:rPr lang="en-US" altLang="he-IL" sz="2400" b="1" baseline="-25000"/>
              <a:t>0</a:t>
            </a:r>
            <a:r>
              <a:rPr lang="en-US" altLang="he-IL" sz="2400" b="1"/>
              <a:t> + tV) </a:t>
            </a:r>
            <a:r>
              <a:rPr lang="en-US" altLang="he-IL" sz="2400"/>
              <a:t>• N + d = 0</a:t>
            </a:r>
            <a:endParaRPr lang="en-US" altLang="he-IL" sz="24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he-IL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Solution: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t = -(P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• N + d) / (V • N)</a:t>
            </a: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EF19C879-6967-AAD8-5FDE-63D82678D676}"/>
              </a:ext>
            </a:extLst>
          </p:cNvPr>
          <p:cNvSpPr>
            <a:spLocks/>
          </p:cNvSpPr>
          <p:nvPr/>
        </p:nvSpPr>
        <p:spPr bwMode="auto">
          <a:xfrm>
            <a:off x="6454775" y="3657600"/>
            <a:ext cx="2027238" cy="1717675"/>
          </a:xfrm>
          <a:custGeom>
            <a:avLst/>
            <a:gdLst>
              <a:gd name="T0" fmla="*/ 0 w 1277"/>
              <a:gd name="T1" fmla="*/ 2147483646 h 1082"/>
              <a:gd name="T2" fmla="*/ 2147483646 w 1277"/>
              <a:gd name="T3" fmla="*/ 0 h 1082"/>
              <a:gd name="T4" fmla="*/ 2147483646 w 1277"/>
              <a:gd name="T5" fmla="*/ 2147483646 h 1082"/>
              <a:gd name="T6" fmla="*/ 2147483646 w 1277"/>
              <a:gd name="T7" fmla="*/ 2147483646 h 1082"/>
              <a:gd name="T8" fmla="*/ 0 w 1277"/>
              <a:gd name="T9" fmla="*/ 2147483646 h 10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7"/>
              <a:gd name="T16" fmla="*/ 0 h 1082"/>
              <a:gd name="T17" fmla="*/ 1277 w 1277"/>
              <a:gd name="T18" fmla="*/ 1082 h 10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7" h="1082">
                <a:moveTo>
                  <a:pt x="0" y="279"/>
                </a:moveTo>
                <a:lnTo>
                  <a:pt x="974" y="0"/>
                </a:lnTo>
                <a:lnTo>
                  <a:pt x="1277" y="957"/>
                </a:lnTo>
                <a:lnTo>
                  <a:pt x="290" y="1082"/>
                </a:lnTo>
                <a:lnTo>
                  <a:pt x="0" y="279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D3B18D9-8361-F2E2-A530-B98D997A152C}"/>
              </a:ext>
            </a:extLst>
          </p:cNvPr>
          <p:cNvSpPr>
            <a:spLocks/>
          </p:cNvSpPr>
          <p:nvPr/>
        </p:nvSpPr>
        <p:spPr bwMode="auto">
          <a:xfrm>
            <a:off x="7108825" y="4684713"/>
            <a:ext cx="582613" cy="396875"/>
          </a:xfrm>
          <a:custGeom>
            <a:avLst/>
            <a:gdLst>
              <a:gd name="T0" fmla="*/ 2147483646 w 242"/>
              <a:gd name="T1" fmla="*/ 0 h 177"/>
              <a:gd name="T2" fmla="*/ 0 w 242"/>
              <a:gd name="T3" fmla="*/ 2147483646 h 177"/>
              <a:gd name="T4" fmla="*/ 0 60000 65536"/>
              <a:gd name="T5" fmla="*/ 0 60000 65536"/>
              <a:gd name="T6" fmla="*/ 0 w 242"/>
              <a:gd name="T7" fmla="*/ 0 h 177"/>
              <a:gd name="T8" fmla="*/ 242 w 242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2" h="177">
                <a:moveTo>
                  <a:pt x="242" y="0"/>
                </a:moveTo>
                <a:lnTo>
                  <a:pt x="0" y="177"/>
                </a:ln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9D807AB1-B1E1-4149-AF16-E1ED5335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48006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0E6F906A-30E1-2603-6AA7-180A34016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83EFC634-9253-F28B-D7CD-D684418EC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4500" y="33972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2B55853F-E604-79AC-F111-EFEAB7EC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465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4B148B80-3246-4DD3-347A-DB7F321A3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038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2BE25CC8-EF72-4946-B810-75C0C59A9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4196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A3167C9-5C55-29F9-DB7C-4985695C0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198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endParaRPr lang="en-US" altLang="he-IL" sz="2400">
              <a:solidFill>
                <a:schemeClr val="accent2"/>
              </a:solidFill>
            </a:endParaRP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8C9860E6-8965-648A-AC7A-F9E4A02BBF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486400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42E4BB08-ADAA-49E9-B201-7D294DBC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F8874F02-FE60-6383-5962-338388F2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09800"/>
            <a:ext cx="2587625" cy="485775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Algebraic Method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01A00566-0D4E-B60A-1DE2-F645CDDBC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 = 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r>
              <a:rPr lang="en-US" altLang="he-IL" sz="2400">
                <a:solidFill>
                  <a:schemeClr val="accent2"/>
                </a:solidFill>
              </a:rPr>
              <a:t> + tV</a:t>
            </a:r>
          </a:p>
        </p:txBody>
      </p:sp>
    </p:spTree>
    <p:extLst>
      <p:ext uri="{BB962C8B-B14F-4D97-AF65-F5344CB8AC3E}">
        <p14:creationId xmlns:p14="http://schemas.microsoft.com/office/powerpoint/2010/main" val="229792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FF1-08E6-7B7F-ADB1-ACBC3E3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altLang="he-IL" dirty="0"/>
              <a:t>Ray-Triangle Intersection</a:t>
            </a:r>
            <a:endParaRPr lang="en-IL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0E21C8-F2EE-C364-4269-CC6998DCCEE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52600"/>
            <a:ext cx="8458200" cy="421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he-IL" dirty="0"/>
              <a:t>Check if point is inside triangle algebraically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EBFC398-1DEB-6B21-61D4-1BB534B7899E}"/>
              </a:ext>
            </a:extLst>
          </p:cNvPr>
          <p:cNvSpPr>
            <a:spLocks/>
          </p:cNvSpPr>
          <p:nvPr/>
        </p:nvSpPr>
        <p:spPr bwMode="auto">
          <a:xfrm>
            <a:off x="5384800" y="2501900"/>
            <a:ext cx="2714625" cy="2903538"/>
          </a:xfrm>
          <a:custGeom>
            <a:avLst/>
            <a:gdLst>
              <a:gd name="T0" fmla="*/ 2147483646 w 1710"/>
              <a:gd name="T1" fmla="*/ 0 h 1829"/>
              <a:gd name="T2" fmla="*/ 2147483646 w 1710"/>
              <a:gd name="T3" fmla="*/ 2147483646 h 1829"/>
              <a:gd name="T4" fmla="*/ 0 w 1710"/>
              <a:gd name="T5" fmla="*/ 2147483646 h 1829"/>
              <a:gd name="T6" fmla="*/ 2147483646 w 1710"/>
              <a:gd name="T7" fmla="*/ 0 h 1829"/>
              <a:gd name="T8" fmla="*/ 0 60000 65536"/>
              <a:gd name="T9" fmla="*/ 0 60000 65536"/>
              <a:gd name="T10" fmla="*/ 0 60000 65536"/>
              <a:gd name="T11" fmla="*/ 0 60000 65536"/>
              <a:gd name="T12" fmla="*/ 0 w 1710"/>
              <a:gd name="T13" fmla="*/ 0 h 1829"/>
              <a:gd name="T14" fmla="*/ 1710 w 1710"/>
              <a:gd name="T15" fmla="*/ 1829 h 18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L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B3D93C3A-B135-8B4C-9864-1C002E3D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6096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2FD599F-BCB3-D4F3-67B3-5FC4F4F7C2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1913" y="36258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5C749D99-AC6C-AA42-0D3D-0AA16CA5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5751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F6EC350-D092-1F01-5425-43E7A590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4267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5FBBEF26-31A1-F168-DAEE-6E181DC5E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6248400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endParaRPr lang="en-US" altLang="he-IL" sz="2400">
              <a:solidFill>
                <a:schemeClr val="accent2"/>
              </a:solidFill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EF70D096-4644-242A-F296-7BD3C4733BF7}"/>
              </a:ext>
            </a:extLst>
          </p:cNvPr>
          <p:cNvSpPr>
            <a:spLocks/>
          </p:cNvSpPr>
          <p:nvPr/>
        </p:nvSpPr>
        <p:spPr bwMode="auto">
          <a:xfrm>
            <a:off x="4479925" y="5197475"/>
            <a:ext cx="3629025" cy="981075"/>
          </a:xfrm>
          <a:custGeom>
            <a:avLst/>
            <a:gdLst>
              <a:gd name="T0" fmla="*/ 0 w 2286"/>
              <a:gd name="T1" fmla="*/ 2147483646 h 618"/>
              <a:gd name="T2" fmla="*/ 2147483646 w 2286"/>
              <a:gd name="T3" fmla="*/ 0 h 618"/>
              <a:gd name="T4" fmla="*/ 2147483646 w 2286"/>
              <a:gd name="T5" fmla="*/ 2147483646 h 618"/>
              <a:gd name="T6" fmla="*/ 0 w 2286"/>
              <a:gd name="T7" fmla="*/ 2147483646 h 618"/>
              <a:gd name="T8" fmla="*/ 0 60000 65536"/>
              <a:gd name="T9" fmla="*/ 0 60000 65536"/>
              <a:gd name="T10" fmla="*/ 0 60000 65536"/>
              <a:gd name="T11" fmla="*/ 0 60000 65536"/>
              <a:gd name="T12" fmla="*/ 0 w 2286"/>
              <a:gd name="T13" fmla="*/ 0 h 618"/>
              <a:gd name="T14" fmla="*/ 2286 w 2286"/>
              <a:gd name="T15" fmla="*/ 618 h 6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6" h="618">
                <a:moveTo>
                  <a:pt x="0" y="618"/>
                </a:moveTo>
                <a:lnTo>
                  <a:pt x="582" y="0"/>
                </a:lnTo>
                <a:lnTo>
                  <a:pt x="2286" y="132"/>
                </a:lnTo>
                <a:lnTo>
                  <a:pt x="0" y="618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L"/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2EE7D5DA-6101-D807-52BB-3C66520D5D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42000" y="4978400"/>
            <a:ext cx="38100" cy="571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F2B32C99-96CB-AD8B-AFDF-D0C333F6B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53975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N</a:t>
            </a:r>
            <a:r>
              <a:rPr lang="en-US" altLang="he-IL" sz="2400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E3FA2965-711D-EA20-0401-22FF2187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46355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T</a:t>
            </a:r>
            <a:r>
              <a:rPr lang="en-US" altLang="he-IL" sz="2400" baseline="-25000"/>
              <a:t>1</a:t>
            </a:r>
            <a:endParaRPr lang="en-US" altLang="he-IL" sz="2400"/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373B3A9-8C69-DB7B-5210-B517F84F3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53213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T</a:t>
            </a:r>
            <a:r>
              <a:rPr lang="en-US" altLang="he-IL" sz="2400" baseline="-25000"/>
              <a:t>2</a:t>
            </a:r>
            <a:endParaRPr lang="en-US" altLang="he-IL" sz="2400"/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052A0A64-5847-CBD8-657D-98508AD0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21209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T</a:t>
            </a:r>
            <a:r>
              <a:rPr lang="en-US" altLang="he-IL" sz="2400" baseline="-25000"/>
              <a:t>3</a:t>
            </a:r>
            <a:endParaRPr lang="en-US" altLang="he-IL" sz="240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662B1498-A370-5217-C4D3-9747784C9E42}"/>
              </a:ext>
            </a:extLst>
          </p:cNvPr>
          <p:cNvSpPr>
            <a:spLocks/>
          </p:cNvSpPr>
          <p:nvPr/>
        </p:nvSpPr>
        <p:spPr bwMode="auto">
          <a:xfrm>
            <a:off x="4494213" y="5187950"/>
            <a:ext cx="890587" cy="984250"/>
          </a:xfrm>
          <a:custGeom>
            <a:avLst/>
            <a:gdLst>
              <a:gd name="T0" fmla="*/ 0 w 561"/>
              <a:gd name="T1" fmla="*/ 2147483646 h 620"/>
              <a:gd name="T2" fmla="*/ 2147483646 w 561"/>
              <a:gd name="T3" fmla="*/ 0 h 620"/>
              <a:gd name="T4" fmla="*/ 0 60000 65536"/>
              <a:gd name="T5" fmla="*/ 0 60000 65536"/>
              <a:gd name="T6" fmla="*/ 0 w 561"/>
              <a:gd name="T7" fmla="*/ 0 h 620"/>
              <a:gd name="T8" fmla="*/ 561 w 561"/>
              <a:gd name="T9" fmla="*/ 620 h 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3EBF8E3C-9BE7-18CB-7203-F7F51EEDB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4213" y="46482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AC9FCA6-4F25-9791-034B-1BF8565A01DB}"/>
              </a:ext>
            </a:extLst>
          </p:cNvPr>
          <p:cNvSpPr>
            <a:spLocks/>
          </p:cNvSpPr>
          <p:nvPr/>
        </p:nvSpPr>
        <p:spPr bwMode="auto">
          <a:xfrm>
            <a:off x="4546600" y="5397500"/>
            <a:ext cx="3505200" cy="755650"/>
          </a:xfrm>
          <a:custGeom>
            <a:avLst/>
            <a:gdLst>
              <a:gd name="T0" fmla="*/ 0 w 561"/>
              <a:gd name="T1" fmla="*/ 2147483646 h 620"/>
              <a:gd name="T2" fmla="*/ 2147483646 w 561"/>
              <a:gd name="T3" fmla="*/ 0 h 620"/>
              <a:gd name="T4" fmla="*/ 0 60000 65536"/>
              <a:gd name="T5" fmla="*/ 0 60000 65536"/>
              <a:gd name="T6" fmla="*/ 0 w 561"/>
              <a:gd name="T7" fmla="*/ 0 h 620"/>
              <a:gd name="T8" fmla="*/ 561 w 561"/>
              <a:gd name="T9" fmla="*/ 620 h 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8E394D52-5253-FD6B-07BE-25357B9F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58547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V</a:t>
            </a:r>
            <a:r>
              <a:rPr lang="en-US" altLang="he-IL" sz="24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D825B64B-F6E9-6CFE-E567-7C164DBE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53213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V</a:t>
            </a:r>
            <a:r>
              <a:rPr lang="en-US" altLang="he-IL" sz="2400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0F600E7-C307-5FBF-9A92-140ADE6F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34559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tabLst>
                <a:tab pos="457200" algn="l"/>
              </a:tabLst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tabLst>
                <a:tab pos="457200" algn="l"/>
              </a:tabLst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For each side of triangle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	</a:t>
            </a:r>
            <a:r>
              <a:rPr lang="en-US" altLang="he-IL" sz="2400" dirty="0">
                <a:solidFill>
                  <a:schemeClr val="folHlink"/>
                </a:solidFill>
              </a:rPr>
              <a:t>V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1 </a:t>
            </a:r>
            <a:r>
              <a:rPr lang="en-US" altLang="he-IL" sz="2400" dirty="0">
                <a:solidFill>
                  <a:schemeClr val="folHlink"/>
                </a:solidFill>
              </a:rPr>
              <a:t>= T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1 </a:t>
            </a:r>
            <a:r>
              <a:rPr lang="en-US" altLang="he-IL" sz="2400" dirty="0">
                <a:solidFill>
                  <a:schemeClr val="folHlink"/>
                </a:solidFill>
              </a:rPr>
              <a:t>– P</a:t>
            </a:r>
            <a:r>
              <a:rPr lang="en-US" altLang="he-IL" sz="1400" dirty="0">
                <a:solidFill>
                  <a:schemeClr val="folHlink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	V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2 </a:t>
            </a:r>
            <a:r>
              <a:rPr lang="en-US" altLang="he-IL" sz="2400" dirty="0">
                <a:solidFill>
                  <a:schemeClr val="folHlink"/>
                </a:solidFill>
              </a:rPr>
              <a:t>= T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2 </a:t>
            </a:r>
            <a:r>
              <a:rPr lang="en-US" altLang="he-IL" sz="2400" dirty="0">
                <a:solidFill>
                  <a:schemeClr val="folHlink"/>
                </a:solidFill>
              </a:rPr>
              <a:t>– P</a:t>
            </a:r>
            <a:r>
              <a:rPr lang="en-US" altLang="he-IL" sz="1600" dirty="0">
                <a:solidFill>
                  <a:schemeClr val="folHlink"/>
                </a:solidFill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	N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1 </a:t>
            </a:r>
            <a:r>
              <a:rPr lang="en-US" altLang="he-IL" sz="2400" dirty="0">
                <a:solidFill>
                  <a:schemeClr val="folHlink"/>
                </a:solidFill>
              </a:rPr>
              <a:t>= V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2 </a:t>
            </a:r>
            <a:r>
              <a:rPr lang="en-US" altLang="he-IL" sz="2400" dirty="0">
                <a:solidFill>
                  <a:schemeClr val="folHlink"/>
                </a:solidFill>
              </a:rPr>
              <a:t>x V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1</a:t>
            </a:r>
            <a:endParaRPr lang="en-US" altLang="he-IL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	Normalize N</a:t>
            </a:r>
            <a:r>
              <a:rPr lang="en-US" altLang="he-IL" sz="2400" baseline="-25000" dirty="0">
                <a:solidFill>
                  <a:schemeClr val="folHlink"/>
                </a:solidFill>
              </a:rPr>
              <a:t>1</a:t>
            </a:r>
            <a:endParaRPr lang="en-US" altLang="he-IL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	d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1</a:t>
            </a:r>
            <a:r>
              <a:rPr lang="en-US" altLang="he-IL" sz="2400" dirty="0">
                <a:solidFill>
                  <a:schemeClr val="accent2"/>
                </a:solidFill>
              </a:rPr>
              <a:t> = -P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0 </a:t>
            </a:r>
            <a:r>
              <a:rPr lang="en-US" altLang="he-IL" sz="2400" dirty="0">
                <a:solidFill>
                  <a:schemeClr val="accent2"/>
                </a:solidFill>
              </a:rPr>
              <a:t>• N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1</a:t>
            </a:r>
            <a:r>
              <a:rPr lang="en-US" altLang="he-IL" sz="240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	if ((P • N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1</a:t>
            </a:r>
            <a:r>
              <a:rPr lang="en-US" altLang="he-IL" sz="2400" dirty="0">
                <a:solidFill>
                  <a:schemeClr val="accent2"/>
                </a:solidFill>
              </a:rPr>
              <a:t> + d</a:t>
            </a:r>
            <a:r>
              <a:rPr lang="en-US" altLang="he-IL" sz="2400" baseline="-25000" dirty="0">
                <a:solidFill>
                  <a:schemeClr val="accent2"/>
                </a:solidFill>
              </a:rPr>
              <a:t>1 </a:t>
            </a:r>
            <a:r>
              <a:rPr lang="en-US" altLang="he-IL" sz="2400" dirty="0">
                <a:solidFill>
                  <a:schemeClr val="accent2"/>
                </a:solidFill>
              </a:rPr>
              <a:t>)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		return 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5580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FF1-08E6-7B7F-ADB1-ACBC3E3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altLang="he-IL" dirty="0"/>
              <a:t>Ray-Triangle Intersection</a:t>
            </a:r>
            <a:endParaRPr lang="en-IL" dirty="0"/>
          </a:p>
        </p:txBody>
      </p:sp>
      <p:sp>
        <p:nvSpPr>
          <p:cNvPr id="44" name="Rectangle 2051">
            <a:extLst>
              <a:ext uri="{FF2B5EF4-FFF2-40B4-BE49-F238E27FC236}">
                <a16:creationId xmlns:a16="http://schemas.microsoft.com/office/drawing/2014/main" id="{63BB3745-49F8-4465-D13C-26FD41E8B48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he-IL"/>
              <a:t>Check if point is inside triangle parametrically</a:t>
            </a:r>
          </a:p>
        </p:txBody>
      </p:sp>
      <p:sp>
        <p:nvSpPr>
          <p:cNvPr id="45" name="Freeform 2052">
            <a:extLst>
              <a:ext uri="{FF2B5EF4-FFF2-40B4-BE49-F238E27FC236}">
                <a16:creationId xmlns:a16="http://schemas.microsoft.com/office/drawing/2014/main" id="{9F17F03D-744A-90CA-2718-74C833EFF9FF}"/>
              </a:ext>
            </a:extLst>
          </p:cNvPr>
          <p:cNvSpPr>
            <a:spLocks/>
          </p:cNvSpPr>
          <p:nvPr/>
        </p:nvSpPr>
        <p:spPr bwMode="auto">
          <a:xfrm>
            <a:off x="5384800" y="2590800"/>
            <a:ext cx="2714625" cy="2903538"/>
          </a:xfrm>
          <a:custGeom>
            <a:avLst/>
            <a:gdLst>
              <a:gd name="T0" fmla="*/ 2147483646 w 1710"/>
              <a:gd name="T1" fmla="*/ 0 h 1829"/>
              <a:gd name="T2" fmla="*/ 2147483646 w 1710"/>
              <a:gd name="T3" fmla="*/ 2147483646 h 1829"/>
              <a:gd name="T4" fmla="*/ 0 w 1710"/>
              <a:gd name="T5" fmla="*/ 2147483646 h 1829"/>
              <a:gd name="T6" fmla="*/ 2147483646 w 1710"/>
              <a:gd name="T7" fmla="*/ 0 h 1829"/>
              <a:gd name="T8" fmla="*/ 0 60000 65536"/>
              <a:gd name="T9" fmla="*/ 0 60000 65536"/>
              <a:gd name="T10" fmla="*/ 0 60000 65536"/>
              <a:gd name="T11" fmla="*/ 0 60000 65536"/>
              <a:gd name="T12" fmla="*/ 0 w 1710"/>
              <a:gd name="T13" fmla="*/ 0 h 1829"/>
              <a:gd name="T14" fmla="*/ 1710 w 1710"/>
              <a:gd name="T15" fmla="*/ 1829 h 18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0" h="1829">
                <a:moveTo>
                  <a:pt x="1147" y="0"/>
                </a:moveTo>
                <a:lnTo>
                  <a:pt x="1710" y="1829"/>
                </a:lnTo>
                <a:lnTo>
                  <a:pt x="0" y="1694"/>
                </a:lnTo>
                <a:lnTo>
                  <a:pt x="1147" y="0"/>
                </a:lnTo>
                <a:close/>
              </a:path>
            </a:pathLst>
          </a:custGeom>
          <a:solidFill>
            <a:srgbClr val="DDDDDD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L"/>
          </a:p>
        </p:txBody>
      </p:sp>
      <p:sp>
        <p:nvSpPr>
          <p:cNvPr id="46" name="Line 2054">
            <a:extLst>
              <a:ext uri="{FF2B5EF4-FFF2-40B4-BE49-F238E27FC236}">
                <a16:creationId xmlns:a16="http://schemas.microsoft.com/office/drawing/2014/main" id="{7A4EC987-B98C-205E-C96F-0D5FCFE431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1913" y="3714750"/>
            <a:ext cx="5334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47" name="Oval 2055">
            <a:extLst>
              <a:ext uri="{FF2B5EF4-FFF2-40B4-BE49-F238E27FC236}">
                <a16:creationId xmlns:a16="http://schemas.microsoft.com/office/drawing/2014/main" id="{7F993C59-BB7C-D25B-5D52-39189762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664075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48" name="Text Box 2056">
            <a:extLst>
              <a:ext uri="{FF2B5EF4-FFF2-40B4-BE49-F238E27FC236}">
                <a16:creationId xmlns:a16="http://schemas.microsoft.com/office/drawing/2014/main" id="{E9BE4755-625D-8527-9076-B95F407A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43561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49" name="Text Box 2057">
            <a:extLst>
              <a:ext uri="{FF2B5EF4-FFF2-40B4-BE49-F238E27FC236}">
                <a16:creationId xmlns:a16="http://schemas.microsoft.com/office/drawing/2014/main" id="{8C1B89B3-8869-7508-C18D-CDD3D5CB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6337300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P</a:t>
            </a:r>
            <a:r>
              <a:rPr lang="en-US" altLang="he-IL" sz="2400" baseline="-25000">
                <a:solidFill>
                  <a:schemeClr val="accent2"/>
                </a:solidFill>
              </a:rPr>
              <a:t>0</a:t>
            </a:r>
            <a:endParaRPr lang="en-US" altLang="he-IL" sz="2400">
              <a:solidFill>
                <a:schemeClr val="accent2"/>
              </a:solidFill>
            </a:endParaRPr>
          </a:p>
        </p:txBody>
      </p:sp>
      <p:sp>
        <p:nvSpPr>
          <p:cNvPr id="50" name="Freeform 2064">
            <a:extLst>
              <a:ext uri="{FF2B5EF4-FFF2-40B4-BE49-F238E27FC236}">
                <a16:creationId xmlns:a16="http://schemas.microsoft.com/office/drawing/2014/main" id="{0708009C-2AC8-B8CB-6B68-3A4B5A69D5DB}"/>
              </a:ext>
            </a:extLst>
          </p:cNvPr>
          <p:cNvSpPr>
            <a:spLocks/>
          </p:cNvSpPr>
          <p:nvPr/>
        </p:nvSpPr>
        <p:spPr bwMode="auto">
          <a:xfrm>
            <a:off x="5410200" y="4352925"/>
            <a:ext cx="595313" cy="898525"/>
          </a:xfrm>
          <a:custGeom>
            <a:avLst/>
            <a:gdLst>
              <a:gd name="T0" fmla="*/ 0 w 561"/>
              <a:gd name="T1" fmla="*/ 2147483646 h 620"/>
              <a:gd name="T2" fmla="*/ 2147483646 w 561"/>
              <a:gd name="T3" fmla="*/ 0 h 620"/>
              <a:gd name="T4" fmla="*/ 0 60000 65536"/>
              <a:gd name="T5" fmla="*/ 0 60000 65536"/>
              <a:gd name="T6" fmla="*/ 0 w 561"/>
              <a:gd name="T7" fmla="*/ 0 h 620"/>
              <a:gd name="T8" fmla="*/ 561 w 561"/>
              <a:gd name="T9" fmla="*/ 620 h 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51" name="Line 2065">
            <a:extLst>
              <a:ext uri="{FF2B5EF4-FFF2-40B4-BE49-F238E27FC236}">
                <a16:creationId xmlns:a16="http://schemas.microsoft.com/office/drawing/2014/main" id="{15A8E32F-45E3-AEBF-36EB-D532A86DCF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4213" y="4737100"/>
            <a:ext cx="22098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52" name="Freeform 2066">
            <a:extLst>
              <a:ext uri="{FF2B5EF4-FFF2-40B4-BE49-F238E27FC236}">
                <a16:creationId xmlns:a16="http://schemas.microsoft.com/office/drawing/2014/main" id="{C37CBD75-8C0D-C221-DCC2-90C6DE5D88C2}"/>
              </a:ext>
            </a:extLst>
          </p:cNvPr>
          <p:cNvSpPr>
            <a:spLocks/>
          </p:cNvSpPr>
          <p:nvPr/>
        </p:nvSpPr>
        <p:spPr bwMode="auto">
          <a:xfrm flipV="1">
            <a:off x="5391150" y="5280025"/>
            <a:ext cx="1276350" cy="101600"/>
          </a:xfrm>
          <a:custGeom>
            <a:avLst/>
            <a:gdLst>
              <a:gd name="T0" fmla="*/ 0 w 561"/>
              <a:gd name="T1" fmla="*/ 2147483646 h 620"/>
              <a:gd name="T2" fmla="*/ 2147483646 w 561"/>
              <a:gd name="T3" fmla="*/ 0 h 620"/>
              <a:gd name="T4" fmla="*/ 0 60000 65536"/>
              <a:gd name="T5" fmla="*/ 0 60000 65536"/>
              <a:gd name="T6" fmla="*/ 0 w 561"/>
              <a:gd name="T7" fmla="*/ 0 h 620"/>
              <a:gd name="T8" fmla="*/ 561 w 561"/>
              <a:gd name="T9" fmla="*/ 620 h 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1" h="620">
                <a:moveTo>
                  <a:pt x="0" y="620"/>
                </a:moveTo>
                <a:lnTo>
                  <a:pt x="561" y="0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53" name="Text Box 2069">
            <a:extLst>
              <a:ext uri="{FF2B5EF4-FFF2-40B4-BE49-F238E27FC236}">
                <a16:creationId xmlns:a16="http://schemas.microsoft.com/office/drawing/2014/main" id="{CD47E17F-53EC-D866-6285-C667E2316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87625"/>
            <a:ext cx="40846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tabLst>
                <a:tab pos="457200" algn="l"/>
              </a:tabLst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tabLst>
                <a:tab pos="457200" algn="l"/>
              </a:tabLst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Compute 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a, b: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P = 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a</a:t>
            </a:r>
            <a:r>
              <a:rPr lang="en-US" altLang="he-IL" sz="2400">
                <a:solidFill>
                  <a:schemeClr val="accent2"/>
                </a:solidFill>
              </a:rPr>
              <a:t> (T</a:t>
            </a:r>
            <a:r>
              <a:rPr lang="en-US" altLang="he-IL" sz="2400" baseline="-25000">
                <a:solidFill>
                  <a:schemeClr val="accent2"/>
                </a:solidFill>
              </a:rPr>
              <a:t>2</a:t>
            </a:r>
            <a:r>
              <a:rPr lang="en-US" altLang="he-IL" sz="2400">
                <a:solidFill>
                  <a:schemeClr val="accent2"/>
                </a:solidFill>
              </a:rPr>
              <a:t>-T</a:t>
            </a:r>
            <a:r>
              <a:rPr lang="en-US" altLang="he-IL" sz="2400" baseline="-25000">
                <a:solidFill>
                  <a:schemeClr val="accent2"/>
                </a:solidFill>
              </a:rPr>
              <a:t>1</a:t>
            </a:r>
            <a:r>
              <a:rPr lang="en-US" altLang="he-IL" sz="2400">
                <a:solidFill>
                  <a:schemeClr val="accent2"/>
                </a:solidFill>
              </a:rPr>
              <a:t>) + 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b</a:t>
            </a:r>
            <a:r>
              <a:rPr lang="en-US" altLang="he-IL" sz="2400">
                <a:solidFill>
                  <a:schemeClr val="accent2"/>
                </a:solidFill>
              </a:rPr>
              <a:t> (T</a:t>
            </a:r>
            <a:r>
              <a:rPr lang="en-US" altLang="he-IL" sz="2400" baseline="-25000">
                <a:solidFill>
                  <a:schemeClr val="accent2"/>
                </a:solidFill>
              </a:rPr>
              <a:t>3</a:t>
            </a:r>
            <a:r>
              <a:rPr lang="en-US" altLang="he-IL" sz="2400">
                <a:solidFill>
                  <a:schemeClr val="accent2"/>
                </a:solidFill>
              </a:rPr>
              <a:t>-T</a:t>
            </a:r>
            <a:r>
              <a:rPr lang="en-US" altLang="he-IL" sz="2400" baseline="-25000">
                <a:solidFill>
                  <a:schemeClr val="accent2"/>
                </a:solidFill>
              </a:rPr>
              <a:t>1</a:t>
            </a:r>
            <a:r>
              <a:rPr lang="en-US" altLang="he-IL" sz="2400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he-IL" sz="24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Check if point inside triangle.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	0 </a:t>
            </a:r>
            <a:r>
              <a:rPr lang="en-US" altLang="he-IL" sz="2400">
                <a:solidFill>
                  <a:schemeClr val="accent2"/>
                </a:solidFill>
                <a:sym typeface="Symbol" pitchFamily="2" charset="2"/>
              </a:rPr>
              <a:t></a:t>
            </a:r>
            <a:r>
              <a:rPr lang="en-US" altLang="he-IL" sz="2400">
                <a:solidFill>
                  <a:schemeClr val="accent2"/>
                </a:solidFill>
              </a:rPr>
              <a:t> 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a </a:t>
            </a:r>
            <a:r>
              <a:rPr lang="en-US" altLang="he-IL" sz="2400">
                <a:solidFill>
                  <a:schemeClr val="accent2"/>
                </a:solidFill>
                <a:sym typeface="Symbol" pitchFamily="2" charset="2"/>
              </a:rPr>
              <a:t> 1 and </a:t>
            </a:r>
            <a:r>
              <a:rPr lang="en-US" altLang="he-IL" sz="2400">
                <a:solidFill>
                  <a:schemeClr val="accent2"/>
                </a:solidFill>
              </a:rPr>
              <a:t>0 </a:t>
            </a:r>
            <a:r>
              <a:rPr lang="en-US" altLang="he-IL" sz="2400">
                <a:solidFill>
                  <a:schemeClr val="accent2"/>
                </a:solidFill>
                <a:sym typeface="Symbol" pitchFamily="2" charset="2"/>
              </a:rPr>
              <a:t></a:t>
            </a:r>
            <a:r>
              <a:rPr lang="en-US" altLang="he-IL" sz="2400">
                <a:solidFill>
                  <a:schemeClr val="accent2"/>
                </a:solidFill>
              </a:rPr>
              <a:t> 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b </a:t>
            </a:r>
            <a:r>
              <a:rPr lang="en-US" altLang="he-IL" sz="2400">
                <a:solidFill>
                  <a:schemeClr val="accent2"/>
                </a:solidFill>
                <a:sym typeface="Symbol" pitchFamily="2" charset="2"/>
              </a:rPr>
              <a:t>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  <a:sym typeface="Symbol" pitchFamily="2" charset="2"/>
              </a:rPr>
              <a:t>	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a + b </a:t>
            </a:r>
            <a:r>
              <a:rPr lang="en-US" altLang="he-IL" sz="2400">
                <a:solidFill>
                  <a:schemeClr val="accent2"/>
                </a:solidFill>
                <a:sym typeface="Symbol" pitchFamily="2" charset="2"/>
              </a:rPr>
              <a:t></a:t>
            </a:r>
            <a:r>
              <a:rPr lang="en-US" altLang="he-IL" sz="2400">
                <a:solidFill>
                  <a:schemeClr val="accent2"/>
                </a:solidFill>
                <a:latin typeface="Symbol" pitchFamily="2" charset="2"/>
              </a:rPr>
              <a:t> 1</a:t>
            </a:r>
          </a:p>
        </p:txBody>
      </p:sp>
      <p:sp>
        <p:nvSpPr>
          <p:cNvPr id="54" name="Line 2070">
            <a:extLst>
              <a:ext uri="{FF2B5EF4-FFF2-40B4-BE49-F238E27FC236}">
                <a16:creationId xmlns:a16="http://schemas.microsoft.com/office/drawing/2014/main" id="{30D049B1-3F48-F2D4-1358-B1C575C61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791200"/>
            <a:ext cx="6858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55" name="Text Box 2071">
            <a:extLst>
              <a:ext uri="{FF2B5EF4-FFF2-40B4-BE49-F238E27FC236}">
                <a16:creationId xmlns:a16="http://schemas.microsoft.com/office/drawing/2014/main" id="{AC914B1A-8BFA-D5BA-18CB-BDDF1B78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56" name="Oval 2072">
            <a:extLst>
              <a:ext uri="{FF2B5EF4-FFF2-40B4-BE49-F238E27FC236}">
                <a16:creationId xmlns:a16="http://schemas.microsoft.com/office/drawing/2014/main" id="{4276FB79-7A26-8622-26B6-29F59209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61849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e-IL" altLang="he-IL" sz="2400">
              <a:latin typeface="Times New Roman" panose="02020603050405020304" pitchFamily="18" charset="0"/>
            </a:endParaRPr>
          </a:p>
        </p:txBody>
      </p:sp>
      <p:sp>
        <p:nvSpPr>
          <p:cNvPr id="57" name="Rectangle 2073">
            <a:extLst>
              <a:ext uri="{FF2B5EF4-FFF2-40B4-BE49-F238E27FC236}">
                <a16:creationId xmlns:a16="http://schemas.microsoft.com/office/drawing/2014/main" id="{DAEF8861-932D-2B24-0817-A414A706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folHlink"/>
                </a:solidFill>
                <a:latin typeface="Symbol" pitchFamily="2" charset="2"/>
              </a:rPr>
              <a:t>a</a:t>
            </a:r>
          </a:p>
        </p:txBody>
      </p:sp>
      <p:sp>
        <p:nvSpPr>
          <p:cNvPr id="58" name="Rectangle 2074">
            <a:extLst>
              <a:ext uri="{FF2B5EF4-FFF2-40B4-BE49-F238E27FC236}">
                <a16:creationId xmlns:a16="http://schemas.microsoft.com/office/drawing/2014/main" id="{481C5AE8-2CF4-B67F-8F40-47B02093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>
                <a:solidFill>
                  <a:schemeClr val="folHlink"/>
                </a:solidFill>
                <a:latin typeface="Symbol" pitchFamily="2" charset="2"/>
              </a:rPr>
              <a:t>b</a:t>
            </a:r>
          </a:p>
        </p:txBody>
      </p:sp>
      <p:sp>
        <p:nvSpPr>
          <p:cNvPr id="59" name="Line 2075">
            <a:extLst>
              <a:ext uri="{FF2B5EF4-FFF2-40B4-BE49-F238E27FC236}">
                <a16:creationId xmlns:a16="http://schemas.microsoft.com/office/drawing/2014/main" id="{2E2A953F-9391-FBD9-3367-F22C017C03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7500" y="4800600"/>
            <a:ext cx="3810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60" name="Freeform 2076">
            <a:extLst>
              <a:ext uri="{FF2B5EF4-FFF2-40B4-BE49-F238E27FC236}">
                <a16:creationId xmlns:a16="http://schemas.microsoft.com/office/drawing/2014/main" id="{D97ABAAA-036A-7D28-4CE4-D63023729485}"/>
              </a:ext>
            </a:extLst>
          </p:cNvPr>
          <p:cNvSpPr>
            <a:spLocks/>
          </p:cNvSpPr>
          <p:nvPr/>
        </p:nvSpPr>
        <p:spPr bwMode="auto">
          <a:xfrm>
            <a:off x="6677025" y="5219700"/>
            <a:ext cx="123825" cy="142875"/>
          </a:xfrm>
          <a:custGeom>
            <a:avLst/>
            <a:gdLst>
              <a:gd name="T0" fmla="*/ 0 w 78"/>
              <a:gd name="T1" fmla="*/ 0 h 90"/>
              <a:gd name="T2" fmla="*/ 2147483646 w 78"/>
              <a:gd name="T3" fmla="*/ 0 h 90"/>
              <a:gd name="T4" fmla="*/ 2147483646 w 78"/>
              <a:gd name="T5" fmla="*/ 2147483646 h 90"/>
              <a:gd name="T6" fmla="*/ 0 60000 65536"/>
              <a:gd name="T7" fmla="*/ 0 60000 65536"/>
              <a:gd name="T8" fmla="*/ 0 60000 65536"/>
              <a:gd name="T9" fmla="*/ 0 w 78"/>
              <a:gd name="T10" fmla="*/ 0 h 90"/>
              <a:gd name="T11" fmla="*/ 78 w 78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" h="90">
                <a:moveTo>
                  <a:pt x="0" y="0"/>
                </a:moveTo>
                <a:lnTo>
                  <a:pt x="78" y="0"/>
                </a:lnTo>
                <a:lnTo>
                  <a:pt x="78" y="9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61" name="Line 2077">
            <a:extLst>
              <a:ext uri="{FF2B5EF4-FFF2-40B4-BE49-F238E27FC236}">
                <a16:creationId xmlns:a16="http://schemas.microsoft.com/office/drawing/2014/main" id="{10E2664A-9058-0BC1-84FD-73FDB895A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52925"/>
            <a:ext cx="685800" cy="3714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62" name="Freeform 2079">
            <a:extLst>
              <a:ext uri="{FF2B5EF4-FFF2-40B4-BE49-F238E27FC236}">
                <a16:creationId xmlns:a16="http://schemas.microsoft.com/office/drawing/2014/main" id="{7505EF81-7232-E21A-56DD-28785988BA1A}"/>
              </a:ext>
            </a:extLst>
          </p:cNvPr>
          <p:cNvSpPr>
            <a:spLocks/>
          </p:cNvSpPr>
          <p:nvPr/>
        </p:nvSpPr>
        <p:spPr bwMode="auto">
          <a:xfrm>
            <a:off x="6096000" y="4229100"/>
            <a:ext cx="117475" cy="184150"/>
          </a:xfrm>
          <a:custGeom>
            <a:avLst/>
            <a:gdLst>
              <a:gd name="T0" fmla="*/ 0 w 74"/>
              <a:gd name="T1" fmla="*/ 0 h 116"/>
              <a:gd name="T2" fmla="*/ 2147483646 w 74"/>
              <a:gd name="T3" fmla="*/ 2147483646 h 116"/>
              <a:gd name="T4" fmla="*/ 2147483646 w 74"/>
              <a:gd name="T5" fmla="*/ 2147483646 h 116"/>
              <a:gd name="T6" fmla="*/ 0 60000 65536"/>
              <a:gd name="T7" fmla="*/ 0 60000 65536"/>
              <a:gd name="T8" fmla="*/ 0 60000 65536"/>
              <a:gd name="T9" fmla="*/ 0 w 74"/>
              <a:gd name="T10" fmla="*/ 0 h 116"/>
              <a:gd name="T11" fmla="*/ 74 w 74"/>
              <a:gd name="T12" fmla="*/ 116 h 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" h="116">
                <a:moveTo>
                  <a:pt x="0" y="0"/>
                </a:moveTo>
                <a:lnTo>
                  <a:pt x="74" y="50"/>
                </a:lnTo>
                <a:lnTo>
                  <a:pt x="13" y="116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63" name="Text Box 2080">
            <a:extLst>
              <a:ext uri="{FF2B5EF4-FFF2-40B4-BE49-F238E27FC236}">
                <a16:creationId xmlns:a16="http://schemas.microsoft.com/office/drawing/2014/main" id="{73B894CF-E6B0-4F34-4BB6-D0888D46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47244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T</a:t>
            </a:r>
            <a:r>
              <a:rPr lang="en-US" altLang="he-IL" sz="2400" baseline="-25000"/>
              <a:t>1</a:t>
            </a:r>
            <a:endParaRPr lang="en-US" altLang="he-IL" sz="2400"/>
          </a:p>
        </p:txBody>
      </p:sp>
      <p:sp>
        <p:nvSpPr>
          <p:cNvPr id="64" name="Text Box 2081">
            <a:extLst>
              <a:ext uri="{FF2B5EF4-FFF2-40B4-BE49-F238E27FC236}">
                <a16:creationId xmlns:a16="http://schemas.microsoft.com/office/drawing/2014/main" id="{741D85BD-12DE-A385-EDE3-7E6E8CF3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54102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T</a:t>
            </a:r>
            <a:r>
              <a:rPr lang="en-US" altLang="he-IL" sz="2400" baseline="-25000"/>
              <a:t>2</a:t>
            </a:r>
            <a:endParaRPr lang="en-US" altLang="he-IL" sz="2400"/>
          </a:p>
        </p:txBody>
      </p:sp>
      <p:sp>
        <p:nvSpPr>
          <p:cNvPr id="65" name="Text Box 2082">
            <a:extLst>
              <a:ext uri="{FF2B5EF4-FFF2-40B4-BE49-F238E27FC236}">
                <a16:creationId xmlns:a16="http://schemas.microsoft.com/office/drawing/2014/main" id="{524EAD6A-0A01-2347-FC22-AD6116B8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220980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/>
              <a:t>T</a:t>
            </a:r>
            <a:r>
              <a:rPr lang="en-US" altLang="he-IL" sz="2400" baseline="-25000"/>
              <a:t>3</a:t>
            </a:r>
            <a:endParaRPr lang="en-US" altLang="he-IL" sz="2400"/>
          </a:p>
        </p:txBody>
      </p:sp>
    </p:spTree>
    <p:extLst>
      <p:ext uri="{BB962C8B-B14F-4D97-AF65-F5344CB8AC3E}">
        <p14:creationId xmlns:p14="http://schemas.microsoft.com/office/powerpoint/2010/main" val="129862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BB73-D31F-0972-F199-BD01D0D4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Ray Casting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35DDA12-BA2D-2875-00F0-3D0F03AA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7242880" cy="3785652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800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10000"/>
              </a:spcBef>
              <a:buFont typeface="MT Extra" pitchFamily="2" charset="77"/>
              <a:buChar char="o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accent2"/>
                </a:solidFill>
                <a:latin typeface="Helvetica" pitchFamily="2" charset="0"/>
              </a:defRPr>
            </a:lvl2pPr>
            <a:lvl3pPr marL="11430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400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10000"/>
              </a:spcBef>
              <a:buChar char="–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2057400" indent="-228600">
              <a:spcBef>
                <a:spcPct val="10000"/>
              </a:spcBef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tabLst>
                <a:tab pos="454025" algn="l"/>
                <a:tab pos="917575" algn="l"/>
                <a:tab pos="1371600" algn="l"/>
              </a:tabLst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Image </a:t>
            </a:r>
            <a:r>
              <a:rPr lang="en-US" altLang="he-IL" sz="2000" dirty="0" err="1">
                <a:latin typeface="Times New Roman" panose="02020603050405020304" pitchFamily="18" charset="0"/>
              </a:rPr>
              <a:t>RayCast</a:t>
            </a:r>
            <a:r>
              <a:rPr lang="en-US" altLang="he-IL" sz="2000" dirty="0">
                <a:latin typeface="Times New Roman" panose="02020603050405020304" pitchFamily="18" charset="0"/>
              </a:rPr>
              <a:t>(Camera camera, Scene scene, int width, int height)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Image image = new Image(width, height);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for (int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 = 0;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 &lt; width;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++)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for (int j = 0; j &lt; height; </a:t>
            </a:r>
            <a:r>
              <a:rPr lang="en-US" altLang="he-IL" sz="2000" dirty="0" err="1">
                <a:latin typeface="Times New Roman" panose="02020603050405020304" pitchFamily="18" charset="0"/>
              </a:rPr>
              <a:t>j++</a:t>
            </a:r>
            <a:r>
              <a:rPr lang="en-US" altLang="he-IL" sz="2000" dirty="0">
                <a:latin typeface="Times New Roman" panose="02020603050405020304" pitchFamily="18" charset="0"/>
              </a:rPr>
              <a:t>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	Ray ray = </a:t>
            </a:r>
            <a:r>
              <a:rPr lang="en-US" altLang="he-IL" sz="2000" dirty="0" err="1">
                <a:latin typeface="Times New Roman" panose="02020603050405020304" pitchFamily="18" charset="0"/>
              </a:rPr>
              <a:t>ConstructRayThroughPixel</a:t>
            </a:r>
            <a:r>
              <a:rPr lang="en-US" altLang="he-IL" sz="2000" dirty="0">
                <a:latin typeface="Times New Roman" panose="02020603050405020304" pitchFamily="18" charset="0"/>
              </a:rPr>
              <a:t>(camera, </a:t>
            </a:r>
            <a:r>
              <a:rPr lang="en-US" altLang="he-IL" sz="2000" dirty="0" err="1">
                <a:latin typeface="Times New Roman" panose="02020603050405020304" pitchFamily="18" charset="0"/>
              </a:rPr>
              <a:t>i</a:t>
            </a:r>
            <a:r>
              <a:rPr lang="en-US" altLang="he-IL" sz="2000" dirty="0">
                <a:latin typeface="Times New Roman" panose="02020603050405020304" pitchFamily="18" charset="0"/>
              </a:rPr>
              <a:t>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	Intersection hit = </a:t>
            </a:r>
            <a:r>
              <a:rPr lang="en-US" altLang="he-IL" sz="2000" dirty="0" err="1">
                <a:latin typeface="Times New Roman" panose="02020603050405020304" pitchFamily="18" charset="0"/>
              </a:rPr>
              <a:t>FindIntersection</a:t>
            </a:r>
            <a:r>
              <a:rPr lang="en-US" altLang="he-IL" sz="2000" dirty="0">
                <a:latin typeface="Times New Roman" panose="02020603050405020304" pitchFamily="18" charset="0"/>
              </a:rPr>
              <a:t>(ray, 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	image[</a:t>
            </a:r>
            <a:r>
              <a:rPr lang="en-US" altLang="he-IL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][j] = </a:t>
            </a:r>
            <a:r>
              <a:rPr lang="en-US" altLang="he-IL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GetColor</a:t>
            </a:r>
            <a:r>
              <a:rPr lang="en-US" altLang="he-IL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(hit);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	return image;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20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6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CB6CD-8BA5-9865-938B-F698ACC8F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479"/>
          <a:stretch/>
        </p:blipFill>
        <p:spPr>
          <a:xfrm>
            <a:off x="182345" y="685801"/>
            <a:ext cx="797105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5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B75F-664F-9297-F280-516F119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Ray Casting - 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1C4E-0687-9B12-5B51-AC16C734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Return a flat-color per object will produce a non-realistic image: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86358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3030-D759-4536-CF03-241F3940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dirty="0"/>
              <a:t>Shading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2599-0BED-7AFF-3AAD-2D0B6273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b="1" dirty="0"/>
              <a:t>Motivation 1: </a:t>
            </a:r>
            <a:r>
              <a:rPr lang="en-US" altLang="he-IL" dirty="0"/>
              <a:t>Perceive geometry </a:t>
            </a:r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r>
              <a:rPr lang="en-US" altLang="he-IL" b="1" dirty="0"/>
              <a:t>Motivation2</a:t>
            </a:r>
            <a:r>
              <a:rPr lang="en-US" altLang="he-IL" dirty="0"/>
              <a:t>: In order to produce realistic images, we must simulate the appearance of surfaces under various lighting conditions.</a:t>
            </a:r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C5BF8840-0902-E2E7-6925-645486FEE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72792"/>
              </p:ext>
            </p:extLst>
          </p:nvPr>
        </p:nvGraphicFramePr>
        <p:xfrm>
          <a:off x="4166400" y="2286000"/>
          <a:ext cx="1676400" cy="204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114800" imgH="4737100" progId="Photoshop.Image.4">
                  <p:embed/>
                </p:oleObj>
              </mc:Choice>
              <mc:Fallback>
                <p:oleObj name="Image" r:id="rId2" imgW="4114800" imgH="4737100" progId="Photoshop.Image.4">
                  <p:embed/>
                  <p:pic>
                    <p:nvPicPr>
                      <p:cNvPr id="270350" name="Object 14">
                        <a:extLst>
                          <a:ext uri="{FF2B5EF4-FFF2-40B4-BE49-F238E27FC236}">
                            <a16:creationId xmlns:a16="http://schemas.microsoft.com/office/drawing/2014/main" id="{38DC6066-D83F-E726-FAFC-9EC04D63A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400" y="2286000"/>
                        <a:ext cx="1676400" cy="2045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6">
            <a:extLst>
              <a:ext uri="{FF2B5EF4-FFF2-40B4-BE49-F238E27FC236}">
                <a16:creationId xmlns:a16="http://schemas.microsoft.com/office/drawing/2014/main" id="{2C11669C-13F1-913D-1392-B2306C99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1853341" cy="204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9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38DB-6726-5288-FEBF-D7AFB76E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dirty="0"/>
              <a:t>Illumination Model </a:t>
            </a:r>
            <a:r>
              <a:rPr lang="en-US" altLang="he-IL" dirty="0"/>
              <a:t>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A371-6B21-E0FF-3342-928A6B43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he-IL" dirty="0"/>
              <a:t>Lighting effects are described with models that consider the interaction of light sources with object surfaces.</a:t>
            </a:r>
          </a:p>
          <a:p>
            <a:r>
              <a:rPr lang="en-US" altLang="he-IL" dirty="0"/>
              <a:t>The factors determining the lighting effects are:</a:t>
            </a:r>
          </a:p>
          <a:p>
            <a:pPr lvl="1"/>
            <a:r>
              <a:rPr lang="en-US" altLang="he-IL" dirty="0"/>
              <a:t>The </a:t>
            </a:r>
            <a:r>
              <a:rPr lang="en-US" altLang="he-IL" dirty="0">
                <a:solidFill>
                  <a:srgbClr val="FE3657"/>
                </a:solidFill>
              </a:rPr>
              <a:t>light source</a:t>
            </a:r>
            <a:r>
              <a:rPr lang="en-US" altLang="he-IL" dirty="0"/>
              <a:t> parameters:</a:t>
            </a:r>
          </a:p>
          <a:p>
            <a:pPr lvl="2"/>
            <a:r>
              <a:rPr lang="en-US" altLang="he-IL" dirty="0"/>
              <a:t>Positions.</a:t>
            </a:r>
          </a:p>
          <a:p>
            <a:pPr lvl="2"/>
            <a:r>
              <a:rPr lang="en-US" altLang="he-IL" dirty="0"/>
              <a:t>Electromagnetic Spectrum.</a:t>
            </a:r>
          </a:p>
          <a:p>
            <a:pPr lvl="2"/>
            <a:r>
              <a:rPr lang="en-US" altLang="he-IL" dirty="0"/>
              <a:t>Shape.</a:t>
            </a:r>
          </a:p>
          <a:p>
            <a:pPr lvl="1"/>
            <a:r>
              <a:rPr lang="en-US" altLang="he-IL" dirty="0"/>
              <a:t>The </a:t>
            </a:r>
            <a:r>
              <a:rPr lang="en-US" altLang="he-IL" dirty="0">
                <a:solidFill>
                  <a:srgbClr val="FE3657"/>
                </a:solidFill>
              </a:rPr>
              <a:t>surface</a:t>
            </a:r>
            <a:r>
              <a:rPr lang="en-US" altLang="he-IL" dirty="0"/>
              <a:t> parameters</a:t>
            </a:r>
          </a:p>
          <a:p>
            <a:pPr lvl="2"/>
            <a:r>
              <a:rPr lang="en-US" altLang="he-IL" dirty="0"/>
              <a:t>Position.</a:t>
            </a:r>
          </a:p>
          <a:p>
            <a:pPr lvl="2"/>
            <a:r>
              <a:rPr lang="en-US" altLang="he-IL" dirty="0"/>
              <a:t>Reflectance properties.</a:t>
            </a:r>
          </a:p>
          <a:p>
            <a:pPr lvl="2"/>
            <a:r>
              <a:rPr lang="en-US" altLang="he-IL" dirty="0"/>
              <a:t>Position of near by surfaces.</a:t>
            </a:r>
            <a:endParaRPr lang="en-US" altLang="he-IL" sz="2000" dirty="0"/>
          </a:p>
          <a:p>
            <a:pPr lvl="1"/>
            <a:r>
              <a:rPr lang="en-US" altLang="he-IL" dirty="0"/>
              <a:t>The </a:t>
            </a:r>
            <a:r>
              <a:rPr lang="en-US" altLang="he-IL" dirty="0">
                <a:solidFill>
                  <a:srgbClr val="FE3657"/>
                </a:solidFill>
              </a:rPr>
              <a:t>eye (camera)</a:t>
            </a:r>
            <a:r>
              <a:rPr lang="en-US" altLang="he-IL" dirty="0"/>
              <a:t> parameters</a:t>
            </a:r>
          </a:p>
          <a:p>
            <a:pPr lvl="2"/>
            <a:r>
              <a:rPr lang="en-US" altLang="he-IL" dirty="0"/>
              <a:t>Position.</a:t>
            </a:r>
          </a:p>
          <a:p>
            <a:pPr lvl="2"/>
            <a:r>
              <a:rPr lang="en-US" altLang="he-IL" dirty="0"/>
              <a:t>Sensor spectrum sensitivities.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73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C7E-56C0-7CFC-04F9-678DC147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Light Sources</a:t>
            </a:r>
          </a:p>
        </p:txBody>
      </p:sp>
      <p:pic>
        <p:nvPicPr>
          <p:cNvPr id="36866" name="Picture 2" descr="Light Setting in OpenGL – Graphic Design for Beginners">
            <a:extLst>
              <a:ext uri="{FF2B5EF4-FFF2-40B4-BE49-F238E27FC236}">
                <a16:creationId xmlns:a16="http://schemas.microsoft.com/office/drawing/2014/main" id="{56AD77D2-50AF-2D8C-D63B-EEDBA4F6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36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59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Light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Directional Light</a:t>
            </a:r>
          </a:p>
          <a:p>
            <a:pPr lvl="1"/>
            <a:r>
              <a:rPr lang="en-US" dirty="0"/>
              <a:t>Defined by </a:t>
            </a:r>
            <a:r>
              <a:rPr lang="en-US" b="1" dirty="0"/>
              <a:t>intensity</a:t>
            </a:r>
            <a:r>
              <a:rPr lang="en-US" dirty="0"/>
              <a:t> and a </a:t>
            </a:r>
            <a:r>
              <a:rPr lang="en-US" b="1" dirty="0"/>
              <a:t>direction</a:t>
            </a:r>
            <a:r>
              <a:rPr lang="en-US" dirty="0"/>
              <a:t>.</a:t>
            </a:r>
          </a:p>
          <a:p>
            <a:r>
              <a:rPr lang="en-US" dirty="0"/>
              <a:t>The intensity is constant at all points.</a:t>
            </a:r>
          </a:p>
          <a:p>
            <a:r>
              <a:rPr lang="en-US" dirty="0"/>
              <a:t>We assume that the light source lies at infinity.</a:t>
            </a:r>
          </a:p>
          <a:p>
            <a:pPr algn="l"/>
            <a:r>
              <a:rPr lang="en-US" dirty="0"/>
              <a:t>The direction from all </a:t>
            </a:r>
            <a:r>
              <a:rPr lang="en-US" b="1" dirty="0"/>
              <a:t>points</a:t>
            </a:r>
            <a:r>
              <a:rPr lang="en-US" dirty="0"/>
              <a:t> in the scene to the light-source is in the opposite direction of the light source direction.</a:t>
            </a:r>
          </a:p>
        </p:txBody>
      </p:sp>
    </p:spTree>
    <p:extLst>
      <p:ext uri="{BB962C8B-B14F-4D97-AF65-F5344CB8AC3E}">
        <p14:creationId xmlns:p14="http://schemas.microsoft.com/office/powerpoint/2010/main" val="404069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Point Light Source</a:t>
                </a:r>
              </a:p>
              <a:p>
                <a:pPr lvl="1"/>
                <a:r>
                  <a:rPr lang="en-US" dirty="0"/>
                  <a:t>Defined by </a:t>
                </a:r>
                <a:r>
                  <a:rPr lang="en-US" b="1" dirty="0"/>
                  <a:t>intensity</a:t>
                </a:r>
                <a:r>
                  <a:rPr lang="en-US" dirty="0"/>
                  <a:t> and a </a:t>
                </a:r>
                <a:r>
                  <a:rPr lang="en-US" b="1" dirty="0"/>
                  <a:t>position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intensity is different at different points.</a:t>
                </a:r>
              </a:p>
              <a:p>
                <a:r>
                  <a:rPr lang="en-US" dirty="0"/>
                  <a:t>The light source lies at a specified position.</a:t>
                </a:r>
              </a:p>
              <a:p>
                <a:pPr algn="l"/>
                <a:r>
                  <a:rPr lang="en-US" dirty="0"/>
                  <a:t>The direction from a </a:t>
                </a:r>
                <a:r>
                  <a:rPr lang="en-US" b="1" dirty="0"/>
                  <a:t>point</a:t>
                </a:r>
                <a:r>
                  <a:rPr lang="en-US" dirty="0"/>
                  <a:t> in the scene to the light-source is in the direction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025"/>
          <p:cNvGraphicFramePr>
            <a:graphicFrameLocks noChangeAspect="1"/>
          </p:cNvGraphicFramePr>
          <p:nvPr/>
        </p:nvGraphicFramePr>
        <p:xfrm>
          <a:off x="6705600" y="4724400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2478240" imgH="4461120" progId="">
                  <p:embed/>
                </p:oleObj>
              </mc:Choice>
              <mc:Fallback>
                <p:oleObj name="Clip" r:id="rId4" imgW="2478240" imgH="4461120" progId="">
                  <p:embed/>
                  <p:pic>
                    <p:nvPicPr>
                      <p:cNvPr id="4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687299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34000" y="617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46981" y="5925234"/>
                <a:ext cx="5870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981" y="5925234"/>
                <a:ext cx="58701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4800600"/>
                <a:ext cx="3146695" cy="1373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800600"/>
                <a:ext cx="3146695" cy="13738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09181" y="4572000"/>
                <a:ext cx="5870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1" y="4572000"/>
                <a:ext cx="58701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H="1">
            <a:off x="5486400" y="4975318"/>
            <a:ext cx="1516672" cy="12730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6220" y="5102902"/>
                <a:ext cx="5998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220" y="5102902"/>
                <a:ext cx="599843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2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6C2EF7-9D8B-CBCE-0145-E8C902D36336}"/>
              </a:ext>
            </a:extLst>
          </p:cNvPr>
          <p:cNvGrpSpPr/>
          <p:nvPr/>
        </p:nvGrpSpPr>
        <p:grpSpPr>
          <a:xfrm rot="19627431">
            <a:off x="6393823" y="3187479"/>
            <a:ext cx="1571742" cy="3526306"/>
            <a:chOff x="5995322" y="1496290"/>
            <a:chExt cx="2127599" cy="4773408"/>
          </a:xfrm>
        </p:grpSpPr>
        <p:pic>
          <p:nvPicPr>
            <p:cNvPr id="12" name="Picture 5" descr="Flashlight.jpg">
              <a:extLst>
                <a:ext uri="{FF2B5EF4-FFF2-40B4-BE49-F238E27FC236}">
                  <a16:creationId xmlns:a16="http://schemas.microsoft.com/office/drawing/2014/main" id="{6364EB32-C7F4-1901-5248-906DD746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6168071" y="2043977"/>
              <a:ext cx="190500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BBBAC70-7C45-EB59-B719-18DAD3BEBF80}"/>
                </a:ext>
              </a:extLst>
            </p:cNvPr>
            <p:cNvSpPr/>
            <p:nvPr/>
          </p:nvSpPr>
          <p:spPr>
            <a:xfrm>
              <a:off x="6013802" y="2822575"/>
              <a:ext cx="2095733" cy="2954338"/>
            </a:xfrm>
            <a:prstGeom prst="triangle">
              <a:avLst/>
            </a:prstGeom>
            <a:solidFill>
              <a:srgbClr val="FFFF00">
                <a:alpha val="19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8C6BA3-5FD1-D572-432F-E904C05761C7}"/>
                </a:ext>
              </a:extLst>
            </p:cNvPr>
            <p:cNvSpPr/>
            <p:nvPr/>
          </p:nvSpPr>
          <p:spPr>
            <a:xfrm rot="5400000">
              <a:off x="6587854" y="4734631"/>
              <a:ext cx="942535" cy="212759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Spotlight Source</a:t>
                </a:r>
              </a:p>
              <a:p>
                <a:pPr lvl="1"/>
                <a:r>
                  <a:rPr lang="en-US" dirty="0"/>
                  <a:t>Defined by </a:t>
                </a:r>
                <a:r>
                  <a:rPr lang="en-US" b="1" dirty="0"/>
                  <a:t>intensity</a:t>
                </a:r>
                <a:r>
                  <a:rPr lang="en-US" dirty="0"/>
                  <a:t>, </a:t>
                </a:r>
                <a:r>
                  <a:rPr lang="en-US" b="1" dirty="0"/>
                  <a:t>position and a direction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intensity is different at different points.</a:t>
                </a:r>
              </a:p>
              <a:p>
                <a:r>
                  <a:rPr lang="en-US" dirty="0"/>
                  <a:t>The light source lies at a specified position.</a:t>
                </a:r>
              </a:p>
              <a:p>
                <a:r>
                  <a:rPr lang="en-US" dirty="0"/>
                  <a:t>The direction from a </a:t>
                </a:r>
                <a:r>
                  <a:rPr lang="en-US" b="1" dirty="0"/>
                  <a:t>point</a:t>
                </a:r>
                <a:r>
                  <a:rPr lang="en-US" dirty="0"/>
                  <a:t> in the scene to the light-source is in the direction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14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712482" y="423695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99501" y="62398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12482" y="5992835"/>
                <a:ext cx="5870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2" y="5992835"/>
                <a:ext cx="587019" cy="646331"/>
              </a:xfrm>
              <a:prstGeom prst="rect">
                <a:avLst/>
              </a:prstGeom>
              <a:blipFill>
                <a:blip r:embed="rId4"/>
                <a:stretch>
                  <a:fillRect l="-2128" r="-2128" b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5965" y="4313158"/>
                <a:ext cx="3099888" cy="1748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65" y="4313158"/>
                <a:ext cx="3099888" cy="1748940"/>
              </a:xfrm>
              <a:prstGeom prst="rect">
                <a:avLst/>
              </a:prstGeom>
              <a:blipFill>
                <a:blip r:embed="rId5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9081" y="3682866"/>
                <a:ext cx="5870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81" y="3682866"/>
                <a:ext cx="587019" cy="646331"/>
              </a:xfrm>
              <a:prstGeom prst="rect">
                <a:avLst/>
              </a:prstGeom>
              <a:blipFill>
                <a:blip r:embed="rId6"/>
                <a:stretch>
                  <a:fillRect l="-2083" r="-2083" b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71813" y="4163159"/>
                <a:ext cx="646331" cy="66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3" y="4163159"/>
                <a:ext cx="646331" cy="661400"/>
              </a:xfrm>
              <a:prstGeom prst="rect">
                <a:avLst/>
              </a:prstGeom>
              <a:blipFill>
                <a:blip r:embed="rId7"/>
                <a:stretch>
                  <a:fillRect l="-1961" t="-75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cxnSpLocks/>
            <a:stCxn id="5" idx="5"/>
          </p:cNvCxnSpPr>
          <p:nvPr/>
        </p:nvCxnSpPr>
        <p:spPr>
          <a:xfrm>
            <a:off x="6842564" y="4367040"/>
            <a:ext cx="378326" cy="6109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5" idx="5"/>
            <a:endCxn id="16" idx="3"/>
          </p:cNvCxnSpPr>
          <p:nvPr/>
        </p:nvCxnSpPr>
        <p:spPr>
          <a:xfrm>
            <a:off x="6842564" y="4367040"/>
            <a:ext cx="504904" cy="18668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54318" y="4918874"/>
                <a:ext cx="5998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18" y="4918874"/>
                <a:ext cx="599843" cy="646331"/>
              </a:xfrm>
              <a:prstGeom prst="rect">
                <a:avLst/>
              </a:prstGeom>
              <a:blipFill>
                <a:blip r:embed="rId8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37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34E5-A33E-FF81-EA4B-A7E961D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Phong Reflectance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5A06-C3B3-239C-5790-DE1AA927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An approximation of local illumination of points on a surfaces</a:t>
            </a:r>
          </a:p>
          <a:p>
            <a:r>
              <a:rPr lang="en-IL" dirty="0"/>
              <a:t>It is weighted-sum of three components:</a:t>
            </a:r>
          </a:p>
          <a:p>
            <a:pPr lvl="1"/>
            <a:r>
              <a:rPr lang="en-IL" dirty="0"/>
              <a:t>Ambient, Diffuse and Specular reflections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EDBDF0E4-27C4-B1E8-145E-DE40BF58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962400"/>
            <a:ext cx="7340600" cy="20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55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Phong Reflectance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40163"/>
          </a:xfrm>
        </p:spPr>
        <p:txBody>
          <a:bodyPr>
            <a:normAutofit/>
          </a:bodyPr>
          <a:lstStyle/>
          <a:p>
            <a:r>
              <a:rPr lang="en-US" dirty="0"/>
              <a:t>Pixel color by calculating:</a:t>
            </a:r>
          </a:p>
          <a:p>
            <a:pPr lvl="1"/>
            <a:r>
              <a:rPr lang="en-US" dirty="0"/>
              <a:t>Ambient term</a:t>
            </a:r>
          </a:p>
          <a:p>
            <a:pPr lvl="1"/>
            <a:r>
              <a:rPr lang="en-US" dirty="0"/>
              <a:t>Specular Reflection</a:t>
            </a:r>
          </a:p>
          <a:p>
            <a:pPr lvl="1"/>
            <a:r>
              <a:rPr lang="en-US" dirty="0"/>
              <a:t>Diffuse reflection</a:t>
            </a:r>
          </a:p>
          <a:p>
            <a:pPr lvl="1"/>
            <a:r>
              <a:rPr lang="en-US" dirty="0"/>
              <a:t>Emitting objects </a:t>
            </a:r>
            <a:r>
              <a:rPr lang="en-US" dirty="0">
                <a:highlight>
                  <a:srgbClr val="FFFF00"/>
                </a:highlight>
              </a:rPr>
              <a:t>(Optional if object omits light)</a:t>
            </a:r>
          </a:p>
          <a:p>
            <a:r>
              <a:rPr lang="en-US" altLang="he-IL" dirty="0"/>
              <a:t>Note:</a:t>
            </a:r>
          </a:p>
          <a:p>
            <a:pPr lvl="1"/>
            <a:r>
              <a:rPr lang="en-US" altLang="he-IL" dirty="0"/>
              <a:t>this is the model for one color and it should be duplicated for each channel:  I</a:t>
            </a:r>
            <a:r>
              <a:rPr lang="en-US" altLang="he-IL" baseline="30000" dirty="0"/>
              <a:t>R</a:t>
            </a:r>
            <a:r>
              <a:rPr lang="en-US" altLang="he-IL" dirty="0"/>
              <a:t>, I</a:t>
            </a:r>
            <a:r>
              <a:rPr lang="en-US" altLang="he-IL" baseline="30000" dirty="0"/>
              <a:t>G</a:t>
            </a:r>
            <a:r>
              <a:rPr lang="en-US" altLang="he-IL" dirty="0"/>
              <a:t>, I</a:t>
            </a:r>
            <a:r>
              <a:rPr lang="en-US" altLang="he-IL" baseline="30000" dirty="0"/>
              <a:t>B </a:t>
            </a:r>
            <a:r>
              <a:rPr lang="en-US" altLang="he-IL" dirty="0"/>
              <a:t>.</a:t>
            </a:r>
          </a:p>
          <a:p>
            <a:endParaRPr lang="en-US" dirty="0"/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29837"/>
              </p:ext>
            </p:extLst>
          </p:nvPr>
        </p:nvGraphicFramePr>
        <p:xfrm>
          <a:off x="733425" y="4343401"/>
          <a:ext cx="7713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266400" progId="Equation.3">
                  <p:embed/>
                </p:oleObj>
              </mc:Choice>
              <mc:Fallback>
                <p:oleObj name="Equation" r:id="rId2" imgW="3924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343401"/>
                        <a:ext cx="7713663" cy="547687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5A1855F-8424-E63B-07F4-1997568DF14F}"/>
              </a:ext>
            </a:extLst>
          </p:cNvPr>
          <p:cNvSpPr/>
          <p:nvPr/>
        </p:nvSpPr>
        <p:spPr>
          <a:xfrm>
            <a:off x="6629400" y="4343400"/>
            <a:ext cx="1800840" cy="54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&lt;- Final Color</a:t>
            </a:r>
          </a:p>
        </p:txBody>
      </p:sp>
    </p:spTree>
    <p:extLst>
      <p:ext uri="{BB962C8B-B14F-4D97-AF65-F5344CB8AC3E}">
        <p14:creationId xmlns:p14="http://schemas.microsoft.com/office/powerpoint/2010/main" val="3019295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Ambient 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38401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he-IL" dirty="0"/>
                  <a:t>Ambient term accounts the small amount of light that is scattered about the entire scene</a:t>
                </a:r>
              </a:p>
              <a:p>
                <a:pPr lvl="1"/>
                <a:r>
                  <a:rPr lang="en-US" altLang="he-IL" sz="1600" dirty="0"/>
                  <a:t>Ambient illumination is light that's been scattered so much by the environment that its direction is impossible to determine: it seems to come from all directions</a:t>
                </a:r>
                <a:endParaRPr lang="en-US" altLang="he-IL" dirty="0"/>
              </a:p>
              <a:p>
                <a:r>
                  <a:rPr lang="en-US" altLang="he-IL" dirty="0"/>
                  <a:t>Assume there is some non-directional light in the environment (background light).</a:t>
                </a:r>
              </a:p>
              <a:p>
                <a:r>
                  <a:rPr lang="en-US" altLang="he-IL" dirty="0"/>
                  <a:t>The amount of ambient light incident on each object is a constant for all surfaces and over all directions.</a:t>
                </a:r>
              </a:p>
              <a:p>
                <a:r>
                  <a:rPr lang="en-US" dirty="0"/>
                  <a:t>It is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- Ambient Light intensity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en-US" altLang="he-IL" dirty="0"/>
                  <a:t>The surface ambient reflectivity.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3840163"/>
              </a:xfrm>
              <a:blipFill>
                <a:blip r:embed="rId2"/>
                <a:stretch>
                  <a:fillRect l="-926" t="-13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>
            <a:extLst>
              <a:ext uri="{FF2B5EF4-FFF2-40B4-BE49-F238E27FC236}">
                <a16:creationId xmlns:a16="http://schemas.microsoft.com/office/drawing/2014/main" id="{C99250BA-BEA6-8084-E31B-498D3345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516563"/>
            <a:ext cx="3048000" cy="669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he-IL" sz="3600" dirty="0">
                <a:solidFill>
                  <a:schemeClr val="hlink"/>
                </a:solidFill>
              </a:rPr>
              <a:t>I</a:t>
            </a:r>
            <a:r>
              <a:rPr lang="en-US" altLang="he-IL" sz="3600" baseline="-25000" dirty="0">
                <a:solidFill>
                  <a:schemeClr val="hlink"/>
                </a:solidFill>
              </a:rPr>
              <a:t>amb</a:t>
            </a:r>
            <a:r>
              <a:rPr lang="en-US" altLang="he-IL" sz="3600" dirty="0">
                <a:solidFill>
                  <a:schemeClr val="hlink"/>
                </a:solidFill>
              </a:rPr>
              <a:t>=K</a:t>
            </a:r>
            <a:r>
              <a:rPr lang="en-US" altLang="he-IL" sz="4000" baseline="-25000" dirty="0">
                <a:solidFill>
                  <a:schemeClr val="hlink"/>
                </a:solidFill>
              </a:rPr>
              <a:t>A</a:t>
            </a:r>
            <a:r>
              <a:rPr lang="en-US" altLang="he-IL" sz="3600" dirty="0">
                <a:solidFill>
                  <a:schemeClr val="hlink"/>
                </a:solidFill>
              </a:rPr>
              <a:t> I</a:t>
            </a:r>
            <a:r>
              <a:rPr lang="en-US" altLang="he-IL" sz="4000" baseline="-25000" dirty="0">
                <a:solidFill>
                  <a:schemeClr val="hlink"/>
                </a:solidFill>
              </a:rPr>
              <a:t>A</a:t>
            </a:r>
            <a:endParaRPr lang="en-US" altLang="he-IL" sz="4400" baseline="-25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9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567A6-E7F5-1BD5-BA09-6EEA68FD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678919"/>
            <a:ext cx="7620000" cy="373128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3A2760-311A-FF21-BBE4-13FFAAF2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IL" dirty="0"/>
              <a:t>Our 1st 3D rendering Alg.</a:t>
            </a:r>
          </a:p>
        </p:txBody>
      </p:sp>
    </p:spTree>
    <p:extLst>
      <p:ext uri="{BB962C8B-B14F-4D97-AF65-F5344CB8AC3E}">
        <p14:creationId xmlns:p14="http://schemas.microsoft.com/office/powerpoint/2010/main" val="1446147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523999"/>
            <a:ext cx="7629548" cy="5181601"/>
          </a:xfrm>
        </p:spPr>
        <p:txBody>
          <a:bodyPr>
            <a:normAutofit/>
          </a:bodyPr>
          <a:lstStyle/>
          <a:p>
            <a:r>
              <a:rPr lang="en-US" altLang="he-IL" dirty="0"/>
              <a:t>Diffuse (Lambertian) surfaces are rough or grainy (like clay, soil, fabric).</a:t>
            </a:r>
          </a:p>
          <a:p>
            <a:r>
              <a:rPr lang="en-US" altLang="he-IL" dirty="0"/>
              <a:t>The surface appears equally bright from all viewing directions.</a:t>
            </a:r>
          </a:p>
          <a:p>
            <a:endParaRPr lang="en-US" altLang="he-IL" dirty="0"/>
          </a:p>
          <a:p>
            <a:endParaRPr lang="en-US" altLang="he-IL" dirty="0"/>
          </a:p>
          <a:p>
            <a:pPr marL="0" indent="0">
              <a:buNone/>
            </a:pPr>
            <a:endParaRPr lang="en-US" altLang="he-IL" dirty="0"/>
          </a:p>
          <a:p>
            <a:r>
              <a:rPr lang="en-US" altLang="he-IL" dirty="0"/>
              <a:t>The brightness at each point is proportional to cos(</a:t>
            </a:r>
            <a:r>
              <a:rPr lang="en-US" altLang="he-IL" dirty="0">
                <a:sym typeface="Symbol" pitchFamily="2" charset="2"/>
              </a:rPr>
              <a:t>):</a:t>
            </a:r>
            <a:endParaRPr lang="en-US" altLang="he-IL" dirty="0"/>
          </a:p>
          <a:p>
            <a:endParaRPr lang="en-US" altLang="he-IL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852D46-B26D-50B9-CFC6-C7B04B16B7B6}"/>
              </a:ext>
            </a:extLst>
          </p:cNvPr>
          <p:cNvGrpSpPr/>
          <p:nvPr/>
        </p:nvGrpSpPr>
        <p:grpSpPr>
          <a:xfrm>
            <a:off x="3352800" y="3072363"/>
            <a:ext cx="2438400" cy="1170469"/>
            <a:chOff x="2133600" y="2989263"/>
            <a:chExt cx="4090988" cy="1963737"/>
          </a:xfrm>
        </p:grpSpPr>
        <p:sp>
          <p:nvSpPr>
            <p:cNvPr id="2" name="Rectangle 4">
              <a:extLst>
                <a:ext uri="{FF2B5EF4-FFF2-40B4-BE49-F238E27FC236}">
                  <a16:creationId xmlns:a16="http://schemas.microsoft.com/office/drawing/2014/main" id="{38A93396-D03D-4F84-44E0-30116C97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05200"/>
              <a:ext cx="2209800" cy="1447800"/>
            </a:xfrm>
            <a:prstGeom prst="rect">
              <a:avLst/>
            </a:prstGeom>
            <a:solidFill>
              <a:srgbClr val="F7F355"/>
            </a:solidFill>
            <a:ln w="9525">
              <a:miter lim="800000"/>
              <a:headEnd/>
              <a:tailEnd/>
            </a:ln>
            <a:scene3d>
              <a:camera prst="legacyObliqueTopRight">
                <a:rot lat="17099992" lon="20999988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7F355"/>
              </a:extrusionClr>
              <a:contourClr>
                <a:srgbClr val="F7F355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3" name="Line 5">
              <a:extLst>
                <a:ext uri="{FF2B5EF4-FFF2-40B4-BE49-F238E27FC236}">
                  <a16:creationId xmlns:a16="http://schemas.microsoft.com/office/drawing/2014/main" id="{122FB00C-42A7-8797-0EB3-78002696D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3733800"/>
              <a:ext cx="762000" cy="609600"/>
            </a:xfrm>
            <a:prstGeom prst="line">
              <a:avLst/>
            </a:prstGeom>
            <a:noFill/>
            <a:ln w="28575">
              <a:solidFill>
                <a:srgbClr val="F654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4" name="Line 6">
              <a:extLst>
                <a:ext uri="{FF2B5EF4-FFF2-40B4-BE49-F238E27FC236}">
                  <a16:creationId xmlns:a16="http://schemas.microsoft.com/office/drawing/2014/main" id="{AE61F0A4-B8FD-AD22-A164-7547B9611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6000" y="4038600"/>
              <a:ext cx="914400" cy="304800"/>
            </a:xfrm>
            <a:prstGeom prst="line">
              <a:avLst/>
            </a:prstGeom>
            <a:noFill/>
            <a:ln w="28575">
              <a:solidFill>
                <a:srgbClr val="F654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4E72F103-9398-D2FE-EE94-5EBEC1FC9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3733800"/>
              <a:ext cx="762000" cy="609600"/>
            </a:xfrm>
            <a:prstGeom prst="line">
              <a:avLst/>
            </a:prstGeom>
            <a:noFill/>
            <a:ln w="28575">
              <a:solidFill>
                <a:srgbClr val="F654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F1E1361A-7D16-9211-1A0F-F3385C5CF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3505200"/>
              <a:ext cx="228600" cy="838200"/>
            </a:xfrm>
            <a:prstGeom prst="line">
              <a:avLst/>
            </a:prstGeom>
            <a:noFill/>
            <a:ln w="28575">
              <a:solidFill>
                <a:srgbClr val="F654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AED51A7C-A25C-3D36-F1E7-C6D8568A7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9400" y="3505200"/>
              <a:ext cx="381000" cy="838200"/>
            </a:xfrm>
            <a:prstGeom prst="line">
              <a:avLst/>
            </a:prstGeom>
            <a:noFill/>
            <a:ln w="28575">
              <a:solidFill>
                <a:srgbClr val="F654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6EBE1883-E7BA-E7C4-DDBC-BC2718701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4114800"/>
              <a:ext cx="914400" cy="228600"/>
            </a:xfrm>
            <a:prstGeom prst="line">
              <a:avLst/>
            </a:prstGeom>
            <a:noFill/>
            <a:ln w="28575">
              <a:solidFill>
                <a:srgbClr val="F654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3FCA79F5-890B-A7F6-1196-F7C05A4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2989263"/>
              <a:ext cx="300038" cy="280987"/>
            </a:xfrm>
            <a:prstGeom prst="ellipse">
              <a:avLst/>
            </a:prstGeom>
            <a:solidFill>
              <a:srgbClr val="F7F355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48CABCC9-19ED-0671-B70C-ADC139EEB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3252788"/>
              <a:ext cx="25908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A55D0F7-22D2-4050-6301-D687EA6990D4}"/>
              </a:ext>
            </a:extLst>
          </p:cNvPr>
          <p:cNvSpPr txBox="1">
            <a:spLocks/>
          </p:cNvSpPr>
          <p:nvPr/>
        </p:nvSpPr>
        <p:spPr>
          <a:xfrm>
            <a:off x="2819400" y="8763000"/>
            <a:ext cx="1066800" cy="3810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SzPct val="10000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0704707-9F0F-DF46-AC98-2C48DE329E9B}" type="slidenum">
              <a:rPr lang="en-US" altLang="he-IL" sz="1400" smtClean="0"/>
              <a:pPr>
                <a:spcBef>
                  <a:spcPct val="0"/>
                </a:spcBef>
                <a:buSzTx/>
                <a:buFontTx/>
                <a:buNone/>
              </a:pPr>
              <a:t>40</a:t>
            </a:fld>
            <a:endParaRPr lang="en-US" altLang="he-IL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DB83E-BAAB-B9A5-6E1A-1FE66C643638}"/>
              </a:ext>
            </a:extLst>
          </p:cNvPr>
          <p:cNvGrpSpPr/>
          <p:nvPr/>
        </p:nvGrpSpPr>
        <p:grpSpPr>
          <a:xfrm>
            <a:off x="3252027" y="5029200"/>
            <a:ext cx="2449755" cy="1350780"/>
            <a:chOff x="1752600" y="6572951"/>
            <a:chExt cx="4110038" cy="2266249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FD17ADF-0A6F-E6AC-AC85-F60471AC0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7391400"/>
              <a:ext cx="2209800" cy="1447800"/>
            </a:xfrm>
            <a:prstGeom prst="rect">
              <a:avLst/>
            </a:prstGeom>
            <a:solidFill>
              <a:srgbClr val="F7F355"/>
            </a:solidFill>
            <a:ln w="9525">
              <a:miter lim="800000"/>
              <a:headEnd/>
              <a:tailEnd/>
            </a:ln>
            <a:scene3d>
              <a:camera prst="legacyObliqueTopRight">
                <a:rot lat="17099992" lon="20999988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7F355"/>
              </a:extrusionClr>
              <a:contourClr>
                <a:srgbClr val="F7F355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05FA57D4-267F-68F0-76EB-FDB0C5148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7010400"/>
              <a:ext cx="25908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96B1EF4-7A72-CFB2-6C57-B0A89681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70866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10297A89-5A99-7CF6-AEFF-E77DB0C5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6781800"/>
              <a:ext cx="300038" cy="280988"/>
            </a:xfrm>
            <a:prstGeom prst="ellipse">
              <a:avLst/>
            </a:prstGeom>
            <a:solidFill>
              <a:srgbClr val="F7F355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he-IL" altLang="he-IL" sz="1800"/>
            </a:p>
          </p:txBody>
        </p:sp>
        <p:sp>
          <p:nvSpPr>
            <p:cNvPr id="16" name="Arc 18">
              <a:extLst>
                <a:ext uri="{FF2B5EF4-FFF2-40B4-BE49-F238E27FC236}">
                  <a16:creationId xmlns:a16="http://schemas.microsoft.com/office/drawing/2014/main" id="{036F8457-F56F-F84A-62DC-89032C8D9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7678738"/>
              <a:ext cx="304800" cy="3048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CFE140C0-531F-1D7A-DDC0-AA70C00AE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99" y="7084324"/>
              <a:ext cx="495301" cy="45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400" b="1" dirty="0">
                  <a:sym typeface="Symbol" pitchFamily="2" charset="2"/>
                </a:rPr>
                <a:t>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41651636-B237-C046-8FC9-FD79C22D7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1" y="7086601"/>
              <a:ext cx="589519" cy="61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800" b="1" dirty="0">
                  <a:solidFill>
                    <a:schemeClr val="hlink"/>
                  </a:solidFill>
                </a:rPr>
                <a:t>N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5DC03234-F34C-F71D-B24D-2F208B0A3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94" y="6572951"/>
              <a:ext cx="568004" cy="61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800" b="1" dirty="0">
                  <a:solidFill>
                    <a:schemeClr val="hlink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54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B353-49CE-C654-1B31-413F992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  <a:endParaRPr lang="en-I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736D3BA-C231-0D1E-E153-7F021C757C8D}"/>
              </a:ext>
            </a:extLst>
          </p:cNvPr>
          <p:cNvSpPr txBox="1">
            <a:spLocks/>
          </p:cNvSpPr>
          <p:nvPr/>
        </p:nvSpPr>
        <p:spPr>
          <a:xfrm>
            <a:off x="2819400" y="8763000"/>
            <a:ext cx="1066800" cy="3810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SzPct val="10000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C61F750-D62F-6F43-9300-C3CB427660D8}" type="slidenum">
              <a:rPr lang="en-US" altLang="he-IL" sz="1400" smtClean="0"/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US" altLang="he-IL" sz="14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0A1F237-E7D1-8F33-4C8A-8E88C37E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7" y="4371975"/>
            <a:ext cx="1604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he-IL" dirty="0"/>
              <a:t>Ambient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he-IL" dirty="0"/>
              <a:t>surface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3E37DBF-75E7-FFA1-C744-6D61AEB525B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1873250" cy="2955925"/>
            <a:chOff x="3135" y="1326"/>
            <a:chExt cx="1180" cy="1862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B385E745-36E1-F356-8ABC-DC90C1A27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2592"/>
              <a:ext cx="9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he-IL" dirty="0"/>
                <a:t>Diffuse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he-IL" dirty="0"/>
                <a:t>surface</a:t>
              </a: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3111BC3F-0EF9-4D3D-7535-578B7D0F59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706080"/>
                </p:ext>
              </p:extLst>
            </p:nvPr>
          </p:nvGraphicFramePr>
          <p:xfrm>
            <a:off x="3135" y="1326"/>
            <a:ext cx="1180" cy="1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4114800" imgH="4737100" progId="Photoshop.Image.4">
                    <p:embed/>
                  </p:oleObj>
                </mc:Choice>
                <mc:Fallback>
                  <p:oleObj name="Image" r:id="rId2" imgW="4114800" imgH="4737100" progId="Photoshop.Image.4">
                    <p:embed/>
                    <p:pic>
                      <p:nvPicPr>
                        <p:cNvPr id="24583" name="Object 8">
                          <a:extLst>
                            <a:ext uri="{FF2B5EF4-FFF2-40B4-BE49-F238E27FC236}">
                              <a16:creationId xmlns:a16="http://schemas.microsoft.com/office/drawing/2014/main" id="{5BFECADB-2DBB-A1EF-7AFC-D7C0B3F256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1326"/>
                          <a:ext cx="1180" cy="1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DFA25BF-F90B-1CB7-7659-C7624CFE2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05012"/>
              </p:ext>
            </p:extLst>
          </p:nvPr>
        </p:nvGraphicFramePr>
        <p:xfrm>
          <a:off x="1728787" y="2352675"/>
          <a:ext cx="1952534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4241800" imgH="4686300" progId="Photoshop.Image.4">
                  <p:embed/>
                </p:oleObj>
              </mc:Choice>
              <mc:Fallback>
                <p:oleObj name="Image" r:id="rId4" imgW="4241800" imgH="4686300" progId="Photoshop.Image.4">
                  <p:embed/>
                  <p:pic>
                    <p:nvPicPr>
                      <p:cNvPr id="24581" name="Object 9">
                        <a:extLst>
                          <a:ext uri="{FF2B5EF4-FFF2-40B4-BE49-F238E27FC236}">
                            <a16:creationId xmlns:a16="http://schemas.microsoft.com/office/drawing/2014/main" id="{84A33552-CA9B-D304-4AEC-D7B003C07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7" y="2352675"/>
                        <a:ext cx="1952534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5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reeform 3"/>
          <p:cNvSpPr>
            <a:spLocks/>
          </p:cNvSpPr>
          <p:nvPr/>
        </p:nvSpPr>
        <p:spPr bwMode="auto">
          <a:xfrm>
            <a:off x="4367625" y="5347887"/>
            <a:ext cx="4419600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1523999"/>
            <a:ext cx="7629548" cy="2117325"/>
          </a:xfrm>
        </p:spPr>
        <p:txBody>
          <a:bodyPr>
            <a:normAutofit/>
          </a:bodyPr>
          <a:lstStyle/>
          <a:p>
            <a:r>
              <a:rPr lang="en-US" dirty="0"/>
              <a:t>A light that hits the surface will be reflected in all directions</a:t>
            </a:r>
          </a:p>
          <a:p>
            <a:pPr lvl="1"/>
            <a:r>
              <a:rPr lang="en-US" dirty="0"/>
              <a:t>This means that the intensity is independent of the observers position.</a:t>
            </a:r>
          </a:p>
          <a:p>
            <a:pPr lvl="1"/>
            <a:endParaRPr lang="en-US" dirty="0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367625" y="5347887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11266" name="Object 1025"/>
          <p:cNvGraphicFramePr>
            <a:graphicFrameLocks noChangeAspect="1"/>
          </p:cNvGraphicFramePr>
          <p:nvPr/>
        </p:nvGraphicFramePr>
        <p:xfrm>
          <a:off x="7458488" y="3071412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488" y="3071412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7648988" y="3290487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5663025" y="5347887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8F8F8"/>
                </a:solidFill>
                <a:latin typeface="Helvetica" pitchFamily="34" charset="0"/>
              </a:rPr>
              <a:t>Surface</a:t>
            </a:r>
          </a:p>
        </p:txBody>
      </p:sp>
      <p:sp>
        <p:nvSpPr>
          <p:cNvPr id="11274" name="Line 18"/>
          <p:cNvSpPr>
            <a:spLocks noChangeShapeType="1"/>
          </p:cNvSpPr>
          <p:nvPr/>
        </p:nvSpPr>
        <p:spPr bwMode="auto">
          <a:xfrm flipV="1">
            <a:off x="6272625" y="3442887"/>
            <a:ext cx="1371600" cy="1905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 flipH="1">
            <a:off x="6272625" y="4281087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 flipV="1">
            <a:off x="6272625" y="4052487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5799550" y="3822299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11278" name="Text Box 22"/>
          <p:cNvSpPr txBox="1">
            <a:spLocks noChangeArrowheads="1"/>
          </p:cNvSpPr>
          <p:nvPr/>
        </p:nvSpPr>
        <p:spPr bwMode="auto">
          <a:xfrm>
            <a:off x="6958425" y="4281087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L</a:t>
            </a:r>
          </a:p>
        </p:txBody>
      </p:sp>
      <p:sp>
        <p:nvSpPr>
          <p:cNvPr id="11279" name="Arc 25"/>
          <p:cNvSpPr>
            <a:spLocks/>
          </p:cNvSpPr>
          <p:nvPr/>
        </p:nvSpPr>
        <p:spPr bwMode="auto">
          <a:xfrm>
            <a:off x="6293263" y="4404912"/>
            <a:ext cx="512762" cy="304800"/>
          </a:xfrm>
          <a:custGeom>
            <a:avLst/>
            <a:gdLst>
              <a:gd name="T0" fmla="*/ 0 w 20788"/>
              <a:gd name="T1" fmla="*/ 0 h 21600"/>
              <a:gd name="T2" fmla="*/ 12647914 w 20788"/>
              <a:gd name="T3" fmla="*/ 3132808 h 21600"/>
              <a:gd name="T4" fmla="*/ 0 w 20788"/>
              <a:gd name="T5" fmla="*/ 4301067 h 21600"/>
              <a:gd name="T6" fmla="*/ 0 60000 65536"/>
              <a:gd name="T7" fmla="*/ 0 60000 65536"/>
              <a:gd name="T8" fmla="*/ 0 60000 65536"/>
              <a:gd name="T9" fmla="*/ 0 w 20788"/>
              <a:gd name="T10" fmla="*/ 0 h 21600"/>
              <a:gd name="T11" fmla="*/ 20788 w 20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88" h="21600" fill="none" extrusionOk="0">
                <a:moveTo>
                  <a:pt x="-1" y="0"/>
                </a:moveTo>
                <a:cubicBezTo>
                  <a:pt x="9669" y="0"/>
                  <a:pt x="18161" y="6426"/>
                  <a:pt x="20787" y="15733"/>
                </a:cubicBezTo>
              </a:path>
              <a:path w="20788" h="21600" stroke="0" extrusionOk="0">
                <a:moveTo>
                  <a:pt x="-1" y="0"/>
                </a:moveTo>
                <a:cubicBezTo>
                  <a:pt x="9669" y="0"/>
                  <a:pt x="18161" y="6426"/>
                  <a:pt x="20787" y="1573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1280" name="Text Box 26"/>
          <p:cNvSpPr txBox="1">
            <a:spLocks noChangeArrowheads="1"/>
          </p:cNvSpPr>
          <p:nvPr/>
        </p:nvSpPr>
        <p:spPr bwMode="auto">
          <a:xfrm>
            <a:off x="6436138" y="4082649"/>
            <a:ext cx="315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graphicFrame>
        <p:nvGraphicFramePr>
          <p:cNvPr id="1126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91168"/>
              </p:ext>
            </p:extLst>
          </p:nvPr>
        </p:nvGraphicFramePr>
        <p:xfrm>
          <a:off x="1044987" y="4585118"/>
          <a:ext cx="28670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761760" progId="">
                  <p:embed/>
                </p:oleObj>
              </mc:Choice>
              <mc:Fallback>
                <p:oleObj name="Equation" r:id="rId5" imgW="1180800" imgH="761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87" y="4585118"/>
                        <a:ext cx="286702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D813C7-0327-4ED1-BBC9-1582432E0FC2}"/>
              </a:ext>
            </a:extLst>
          </p:cNvPr>
          <p:cNvSpPr txBox="1"/>
          <p:nvPr/>
        </p:nvSpPr>
        <p:spPr>
          <a:xfrm>
            <a:off x="506848" y="3131647"/>
            <a:ext cx="4959327" cy="1200329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he-IL" b="1" dirty="0"/>
              <a:t>I</a:t>
            </a:r>
            <a:r>
              <a:rPr lang="en-US" altLang="he-IL" b="1" baseline="-25000" dirty="0"/>
              <a:t>L</a:t>
            </a:r>
            <a:r>
              <a:rPr lang="en-US" altLang="he-IL" b="1" dirty="0"/>
              <a:t> </a:t>
            </a:r>
            <a:r>
              <a:rPr lang="en-US" altLang="he-IL" dirty="0"/>
              <a:t>– the light intensity at the point. </a:t>
            </a:r>
          </a:p>
          <a:p>
            <a:pPr lvl="1">
              <a:buFontTx/>
              <a:buNone/>
            </a:pPr>
            <a:r>
              <a:rPr lang="en-US" altLang="he-IL" b="1" dirty="0"/>
              <a:t>K</a:t>
            </a:r>
            <a:r>
              <a:rPr lang="en-US" altLang="he-IL" b="1" baseline="-25000" dirty="0"/>
              <a:t>D</a:t>
            </a:r>
            <a:r>
              <a:rPr lang="en-US" altLang="he-IL" baseline="-25000" dirty="0"/>
              <a:t> </a:t>
            </a:r>
            <a:r>
              <a:rPr lang="en-US" altLang="he-IL" dirty="0">
                <a:sym typeface="Symbol" pitchFamily="2" charset="2"/>
              </a:rPr>
              <a:t> [0,1]</a:t>
            </a:r>
            <a:r>
              <a:rPr lang="en-US" altLang="he-IL" baseline="-25000" dirty="0"/>
              <a:t>  </a:t>
            </a:r>
            <a:r>
              <a:rPr lang="en-US" altLang="he-IL" dirty="0"/>
              <a:t>- the surface diffuse reflectivity. </a:t>
            </a:r>
          </a:p>
          <a:p>
            <a:pPr lvl="1">
              <a:buFontTx/>
              <a:buNone/>
            </a:pPr>
            <a:r>
              <a:rPr lang="en-US" altLang="he-IL" b="1" dirty="0"/>
              <a:t>N</a:t>
            </a:r>
            <a:r>
              <a:rPr lang="en-US" altLang="he-IL" dirty="0"/>
              <a:t> - the surface normal.</a:t>
            </a:r>
          </a:p>
          <a:p>
            <a:pPr lvl="1">
              <a:buFontTx/>
              <a:buNone/>
            </a:pPr>
            <a:r>
              <a:rPr lang="en-US" altLang="he-IL" b="1" dirty="0"/>
              <a:t>L</a:t>
            </a:r>
            <a:r>
              <a:rPr lang="en-US" altLang="he-IL" dirty="0"/>
              <a:t> - the opposite light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1333509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Reflection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9A5D7E-ECE6-A894-9098-96EAABB42D3D}"/>
              </a:ext>
            </a:extLst>
          </p:cNvPr>
          <p:cNvGrpSpPr/>
          <p:nvPr/>
        </p:nvGrpSpPr>
        <p:grpSpPr>
          <a:xfrm>
            <a:off x="2133600" y="1600200"/>
            <a:ext cx="4127306" cy="4771883"/>
            <a:chOff x="152400" y="609600"/>
            <a:chExt cx="6656945" cy="7696586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2C03FFCC-5FF6-02DF-6CC0-DEBDCAD6C56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85800" y="1157288"/>
              <a:ext cx="5181600" cy="6477000"/>
              <a:chOff x="192" y="720"/>
              <a:chExt cx="3840" cy="4080"/>
            </a:xfrm>
          </p:grpSpPr>
          <p:sp>
            <p:nvSpPr>
              <p:cNvPr id="6" name="Line 14">
                <a:extLst>
                  <a:ext uri="{FF2B5EF4-FFF2-40B4-BE49-F238E27FC236}">
                    <a16:creationId xmlns:a16="http://schemas.microsoft.com/office/drawing/2014/main" id="{68209EFC-376F-06A1-4DE4-2540D01C2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" y="720"/>
                <a:ext cx="0" cy="4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L" sz="1200"/>
              </a:p>
            </p:txBody>
          </p:sp>
          <p:sp>
            <p:nvSpPr>
              <p:cNvPr id="7" name="Line 15">
                <a:extLst>
                  <a:ext uri="{FF2B5EF4-FFF2-40B4-BE49-F238E27FC236}">
                    <a16:creationId xmlns:a16="http://schemas.microsoft.com/office/drawing/2014/main" id="{239EA64E-27D5-8147-2EEC-0B558C9F2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112" y="2880"/>
                <a:ext cx="0" cy="3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L" sz="1200"/>
              </a:p>
            </p:txBody>
          </p:sp>
        </p:grp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D8EE3A95-FA9D-6CC5-7484-EDEBEBB52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700089"/>
              <a:ext cx="442635" cy="4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400" b="1"/>
                <a:t>0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C0FD8E59-BF89-230A-88B3-C707E7F97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700089"/>
              <a:ext cx="659816" cy="4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400" b="1"/>
                <a:t>0.3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80694D4D-3CA0-5ACE-7B76-3F102FE63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1149" y="700089"/>
              <a:ext cx="659816" cy="4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400" b="1"/>
                <a:t>0.6</a:t>
              </a: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702DBB41-19BA-52B0-CAB9-6559C900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981200"/>
              <a:ext cx="659816" cy="4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400" b="1"/>
                <a:t>0.3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7E00BA0A-6CA9-C892-114F-F48E270F8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3" y="4052889"/>
              <a:ext cx="659816" cy="4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400" b="1"/>
                <a:t>0.5</a:t>
              </a: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C625E244-F925-056E-9B3B-A9809DD33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3" y="6338889"/>
              <a:ext cx="659816" cy="4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400" b="1"/>
                <a:t>0.7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0EE9325A-DE12-BAE9-B012-4CD817401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76" y="7710489"/>
              <a:ext cx="711526" cy="59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800" b="1"/>
                <a:t>K</a:t>
              </a:r>
              <a:r>
                <a:rPr lang="en-US" altLang="he-IL" sz="1800" b="1" baseline="-25000"/>
                <a:t>a</a:t>
              </a:r>
              <a:endParaRPr lang="en-US" altLang="he-IL" sz="1800" b="1"/>
            </a:p>
          </p:txBody>
        </p:sp>
        <p:sp>
          <p:nvSpPr>
            <p:cNvPr id="15" name="Text Box 23">
              <a:extLst>
                <a:ext uri="{FF2B5EF4-FFF2-40B4-BE49-F238E27FC236}">
                  <a16:creationId xmlns:a16="http://schemas.microsoft.com/office/drawing/2014/main" id="{5EB4D505-6011-AADF-0E2E-9B133820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890" y="609600"/>
              <a:ext cx="724455" cy="59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800" b="1"/>
                <a:t>K</a:t>
              </a:r>
              <a:r>
                <a:rPr lang="en-US" altLang="he-IL" sz="1800" b="1" baseline="-25000"/>
                <a:t>d</a:t>
              </a:r>
              <a:endParaRPr lang="en-US" altLang="he-IL" sz="1800" b="1"/>
            </a:p>
          </p:txBody>
        </p:sp>
        <p:graphicFrame>
          <p:nvGraphicFramePr>
            <p:cNvPr id="16" name="Object 24">
              <a:extLst>
                <a:ext uri="{FF2B5EF4-FFF2-40B4-BE49-F238E27FC236}">
                  <a16:creationId xmlns:a16="http://schemas.microsoft.com/office/drawing/2014/main" id="{3823F251-5F77-12A2-400A-3481599406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519596"/>
                </p:ext>
              </p:extLst>
            </p:nvPr>
          </p:nvGraphicFramePr>
          <p:xfrm>
            <a:off x="914400" y="1295400"/>
            <a:ext cx="1905000" cy="184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3594100" imgH="3479800" progId="Photoshop.Image.4">
                    <p:embed/>
                  </p:oleObj>
                </mc:Choice>
                <mc:Fallback>
                  <p:oleObj name="Image" r:id="rId3" imgW="3594100" imgH="3479800" progId="Photoshop.Image.4">
                    <p:embed/>
                    <p:pic>
                      <p:nvPicPr>
                        <p:cNvPr id="28684" name="Object 24">
                          <a:extLst>
                            <a:ext uri="{FF2B5EF4-FFF2-40B4-BE49-F238E27FC236}">
                              <a16:creationId xmlns:a16="http://schemas.microsoft.com/office/drawing/2014/main" id="{2E054BEC-5297-98D5-267C-ECA9B0D493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295400"/>
                          <a:ext cx="1905000" cy="184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3">
              <a:extLst>
                <a:ext uri="{FF2B5EF4-FFF2-40B4-BE49-F238E27FC236}">
                  <a16:creationId xmlns:a16="http://schemas.microsoft.com/office/drawing/2014/main" id="{368565A5-4DE0-A7BD-5460-864447FB10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757965"/>
                </p:ext>
              </p:extLst>
            </p:nvPr>
          </p:nvGraphicFramePr>
          <p:xfrm>
            <a:off x="914400" y="3276600"/>
            <a:ext cx="1871663" cy="190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3390900" imgH="3454400" progId="Photoshop.Image.4">
                    <p:embed/>
                  </p:oleObj>
                </mc:Choice>
                <mc:Fallback>
                  <p:oleObj name="Image" r:id="rId5" imgW="3390900" imgH="3454400" progId="Photoshop.Image.4">
                    <p:embed/>
                    <p:pic>
                      <p:nvPicPr>
                        <p:cNvPr id="28685" name="Object 33">
                          <a:extLst>
                            <a:ext uri="{FF2B5EF4-FFF2-40B4-BE49-F238E27FC236}">
                              <a16:creationId xmlns:a16="http://schemas.microsoft.com/office/drawing/2014/main" id="{B683F1A9-9270-97D7-D0FC-E8ADEDF386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276600"/>
                          <a:ext cx="1871663" cy="190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4">
              <a:extLst>
                <a:ext uri="{FF2B5EF4-FFF2-40B4-BE49-F238E27FC236}">
                  <a16:creationId xmlns:a16="http://schemas.microsoft.com/office/drawing/2014/main" id="{CE2F668D-E3F3-22F3-7309-D00433EF6B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270007"/>
                </p:ext>
              </p:extLst>
            </p:nvPr>
          </p:nvGraphicFramePr>
          <p:xfrm>
            <a:off x="873125" y="5486400"/>
            <a:ext cx="1897063" cy="190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3479800" imgH="3492500" progId="Photoshop.Image.4">
                    <p:embed/>
                  </p:oleObj>
                </mc:Choice>
                <mc:Fallback>
                  <p:oleObj name="Image" r:id="rId7" imgW="3479800" imgH="3492500" progId="Photoshop.Image.4">
                    <p:embed/>
                    <p:pic>
                      <p:nvPicPr>
                        <p:cNvPr id="28686" name="Object 34">
                          <a:extLst>
                            <a:ext uri="{FF2B5EF4-FFF2-40B4-BE49-F238E27FC236}">
                              <a16:creationId xmlns:a16="http://schemas.microsoft.com/office/drawing/2014/main" id="{24762A14-BF52-BEB3-1849-C269C6454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125" y="5486400"/>
                          <a:ext cx="1897063" cy="190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0">
              <a:extLst>
                <a:ext uri="{FF2B5EF4-FFF2-40B4-BE49-F238E27FC236}">
                  <a16:creationId xmlns:a16="http://schemas.microsoft.com/office/drawing/2014/main" id="{925C57C6-3605-5D52-76BC-2EFF3CBF67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143079"/>
                </p:ext>
              </p:extLst>
            </p:nvPr>
          </p:nvGraphicFramePr>
          <p:xfrm>
            <a:off x="2819400" y="1295400"/>
            <a:ext cx="1828800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9" imgW="3327400" imgH="3327400" progId="Photoshop.Image.4">
                    <p:embed/>
                  </p:oleObj>
                </mc:Choice>
                <mc:Fallback>
                  <p:oleObj name="Image" r:id="rId9" imgW="3327400" imgH="3327400" progId="Photoshop.Image.4">
                    <p:embed/>
                    <p:pic>
                      <p:nvPicPr>
                        <p:cNvPr id="28687" name="Object 40">
                          <a:extLst>
                            <a:ext uri="{FF2B5EF4-FFF2-40B4-BE49-F238E27FC236}">
                              <a16:creationId xmlns:a16="http://schemas.microsoft.com/office/drawing/2014/main" id="{CECAA5A4-BED2-3B03-FBF7-03254C53F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1295400"/>
                          <a:ext cx="1828800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3">
              <a:extLst>
                <a:ext uri="{FF2B5EF4-FFF2-40B4-BE49-F238E27FC236}">
                  <a16:creationId xmlns:a16="http://schemas.microsoft.com/office/drawing/2014/main" id="{0F202071-7182-7C27-5FC5-58B8DF8824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999087"/>
                </p:ext>
              </p:extLst>
            </p:nvPr>
          </p:nvGraphicFramePr>
          <p:xfrm>
            <a:off x="4700588" y="1257300"/>
            <a:ext cx="1897062" cy="185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1" imgW="3517900" imgH="3441700" progId="Photoshop.Image.4">
                    <p:embed/>
                  </p:oleObj>
                </mc:Choice>
                <mc:Fallback>
                  <p:oleObj name="Image" r:id="rId11" imgW="3517900" imgH="3441700" progId="Photoshop.Image.4">
                    <p:embed/>
                    <p:pic>
                      <p:nvPicPr>
                        <p:cNvPr id="28688" name="Object 43">
                          <a:extLst>
                            <a:ext uri="{FF2B5EF4-FFF2-40B4-BE49-F238E27FC236}">
                              <a16:creationId xmlns:a16="http://schemas.microsoft.com/office/drawing/2014/main" id="{40DDE414-F5AE-2D52-1795-BB4E2DA6B8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588" y="1257300"/>
                          <a:ext cx="1897062" cy="185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4">
              <a:extLst>
                <a:ext uri="{FF2B5EF4-FFF2-40B4-BE49-F238E27FC236}">
                  <a16:creationId xmlns:a16="http://schemas.microsoft.com/office/drawing/2014/main" id="{9FA48851-FA17-5EDC-BE92-C3757B3E17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743057"/>
                </p:ext>
              </p:extLst>
            </p:nvPr>
          </p:nvGraphicFramePr>
          <p:xfrm>
            <a:off x="4724400" y="3306763"/>
            <a:ext cx="1911350" cy="187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3" imgW="3327400" imgH="3263900" progId="Photoshop.Image.4">
                    <p:embed/>
                  </p:oleObj>
                </mc:Choice>
                <mc:Fallback>
                  <p:oleObj name="Image" r:id="rId13" imgW="3327400" imgH="3263900" progId="Photoshop.Image.4">
                    <p:embed/>
                    <p:pic>
                      <p:nvPicPr>
                        <p:cNvPr id="28689" name="Object 44">
                          <a:extLst>
                            <a:ext uri="{FF2B5EF4-FFF2-40B4-BE49-F238E27FC236}">
                              <a16:creationId xmlns:a16="http://schemas.microsoft.com/office/drawing/2014/main" id="{797E68B6-A1E6-5A59-51CD-DA8AEE87DD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3306763"/>
                          <a:ext cx="1911350" cy="187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5">
              <a:extLst>
                <a:ext uri="{FF2B5EF4-FFF2-40B4-BE49-F238E27FC236}">
                  <a16:creationId xmlns:a16="http://schemas.microsoft.com/office/drawing/2014/main" id="{7F98AF02-5C14-79F5-2237-7BE1D11A45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924610"/>
                </p:ext>
              </p:extLst>
            </p:nvPr>
          </p:nvGraphicFramePr>
          <p:xfrm>
            <a:off x="4722813" y="5526089"/>
            <a:ext cx="1831976" cy="185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5" imgW="3365500" imgH="3403600" progId="Photoshop.Image.4">
                    <p:embed/>
                  </p:oleObj>
                </mc:Choice>
                <mc:Fallback>
                  <p:oleObj name="Image" r:id="rId15" imgW="3365500" imgH="3403600" progId="Photoshop.Image.4">
                    <p:embed/>
                    <p:pic>
                      <p:nvPicPr>
                        <p:cNvPr id="28690" name="Object 45">
                          <a:extLst>
                            <a:ext uri="{FF2B5EF4-FFF2-40B4-BE49-F238E27FC236}">
                              <a16:creationId xmlns:a16="http://schemas.microsoft.com/office/drawing/2014/main" id="{2C28F516-7324-2B3C-286A-9CEFA5EE86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813" y="5526089"/>
                          <a:ext cx="1831976" cy="185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6">
              <a:extLst>
                <a:ext uri="{FF2B5EF4-FFF2-40B4-BE49-F238E27FC236}">
                  <a16:creationId xmlns:a16="http://schemas.microsoft.com/office/drawing/2014/main" id="{2BE665A3-F410-B769-7A27-66CB3771DB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78478"/>
                </p:ext>
              </p:extLst>
            </p:nvPr>
          </p:nvGraphicFramePr>
          <p:xfrm>
            <a:off x="2805113" y="3236913"/>
            <a:ext cx="1897061" cy="1927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7" imgW="3314700" imgH="3365500" progId="Photoshop.Image.4">
                    <p:embed/>
                  </p:oleObj>
                </mc:Choice>
                <mc:Fallback>
                  <p:oleObj name="Image" r:id="rId17" imgW="3314700" imgH="3365500" progId="Photoshop.Image.4">
                    <p:embed/>
                    <p:pic>
                      <p:nvPicPr>
                        <p:cNvPr id="28691" name="Object 46">
                          <a:extLst>
                            <a:ext uri="{FF2B5EF4-FFF2-40B4-BE49-F238E27FC236}">
                              <a16:creationId xmlns:a16="http://schemas.microsoft.com/office/drawing/2014/main" id="{6C6F4DBB-15AB-7160-BC4D-EE132BFF5D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113" y="3236913"/>
                          <a:ext cx="1897061" cy="1927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7">
              <a:extLst>
                <a:ext uri="{FF2B5EF4-FFF2-40B4-BE49-F238E27FC236}">
                  <a16:creationId xmlns:a16="http://schemas.microsoft.com/office/drawing/2014/main" id="{DB242BD7-98DB-DEAE-90D8-6EE2811B36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542599"/>
                </p:ext>
              </p:extLst>
            </p:nvPr>
          </p:nvGraphicFramePr>
          <p:xfrm>
            <a:off x="2790825" y="5486400"/>
            <a:ext cx="1885950" cy="191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9" imgW="3365500" imgH="3429000" progId="Photoshop.Image.4">
                    <p:embed/>
                  </p:oleObj>
                </mc:Choice>
                <mc:Fallback>
                  <p:oleObj name="Image" r:id="rId19" imgW="3365500" imgH="3429000" progId="Photoshop.Image.4">
                    <p:embed/>
                    <p:pic>
                      <p:nvPicPr>
                        <p:cNvPr id="28692" name="Object 47">
                          <a:extLst>
                            <a:ext uri="{FF2B5EF4-FFF2-40B4-BE49-F238E27FC236}">
                              <a16:creationId xmlns:a16="http://schemas.microsoft.com/office/drawing/2014/main" id="{58961CA0-FEF1-39CD-3A4C-30BC8C3304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825" y="5486400"/>
                          <a:ext cx="1885950" cy="191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6232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Specular Reflection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58916"/>
            <a:ext cx="8473207" cy="2011362"/>
          </a:xfrm>
        </p:spPr>
        <p:txBody>
          <a:bodyPr>
            <a:normAutofit fontScale="85000" lnSpcReduction="10000"/>
          </a:bodyPr>
          <a:lstStyle/>
          <a:p>
            <a:r>
              <a:rPr lang="en-US" altLang="he-IL" dirty="0"/>
              <a:t>Shiny and glossy surfaces (like metal, plastic) with </a:t>
            </a:r>
            <a:r>
              <a:rPr lang="en-US" altLang="he-IL" i="1" dirty="0"/>
              <a:t>highlights</a:t>
            </a:r>
            <a:r>
              <a:rPr lang="en-US" altLang="he-IL" dirty="0"/>
              <a:t>.</a:t>
            </a:r>
          </a:p>
          <a:p>
            <a:r>
              <a:rPr lang="en-US" altLang="he-IL" dirty="0"/>
              <a:t>Reflectance intensity changes with reflected angle.</a:t>
            </a:r>
          </a:p>
          <a:p>
            <a:r>
              <a:rPr lang="en-US" altLang="he-IL" dirty="0"/>
              <a:t>For an ideal specular surface (mirror) the light is reflected in only one direction - </a:t>
            </a:r>
            <a:r>
              <a:rPr lang="en-US" altLang="he-IL" i="1" dirty="0">
                <a:solidFill>
                  <a:schemeClr val="hlink"/>
                </a:solidFill>
              </a:rPr>
              <a:t>R.</a:t>
            </a:r>
          </a:p>
          <a:p>
            <a:r>
              <a:rPr lang="en-US" altLang="he-IL" dirty="0"/>
              <a:t>However, most objects are not ideal mirrors (glossy objects) and they reflect in the immediate vicinity of </a:t>
            </a:r>
            <a:r>
              <a:rPr lang="en-US" altLang="he-IL" i="1" dirty="0"/>
              <a:t>R</a:t>
            </a:r>
            <a:r>
              <a:rPr lang="en-US" altLang="he-IL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D071D69-9BF7-E54F-3A79-A7C5B81B7E67}"/>
              </a:ext>
            </a:extLst>
          </p:cNvPr>
          <p:cNvSpPr txBox="1">
            <a:spLocks/>
          </p:cNvSpPr>
          <p:nvPr/>
        </p:nvSpPr>
        <p:spPr>
          <a:xfrm>
            <a:off x="4114800" y="6292850"/>
            <a:ext cx="1066800" cy="3810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SzPct val="10000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4E9796B-B098-7E4B-B5AD-BB9F74B84D5F}" type="slidenum">
              <a:rPr lang="en-US" altLang="he-IL" sz="1400" smtClean="0"/>
              <a:pPr>
                <a:spcBef>
                  <a:spcPct val="0"/>
                </a:spcBef>
                <a:buSzTx/>
                <a:buFontTx/>
                <a:buNone/>
              </a:pPr>
              <a:t>44</a:t>
            </a:fld>
            <a:endParaRPr lang="en-US" altLang="he-IL" sz="1400"/>
          </a:p>
        </p:txBody>
      </p:sp>
      <p:sp>
        <p:nvSpPr>
          <p:cNvPr id="4" name="AutoShape 48">
            <a:extLst>
              <a:ext uri="{FF2B5EF4-FFF2-40B4-BE49-F238E27FC236}">
                <a16:creationId xmlns:a16="http://schemas.microsoft.com/office/drawing/2014/main" id="{1341CFB5-5560-96CD-0D71-C36E063FE262}"/>
              </a:ext>
            </a:extLst>
          </p:cNvPr>
          <p:cNvSpPr>
            <a:spLocks noChangeArrowheads="1"/>
          </p:cNvSpPr>
          <p:nvPr/>
        </p:nvSpPr>
        <p:spPr bwMode="auto">
          <a:xfrm rot="2926609" flipV="1">
            <a:off x="6230938" y="4287838"/>
            <a:ext cx="685800" cy="990600"/>
          </a:xfrm>
          <a:prstGeom prst="triangle">
            <a:avLst>
              <a:gd name="adj" fmla="val 43991"/>
            </a:avLst>
          </a:prstGeom>
          <a:solidFill>
            <a:srgbClr val="C5C10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he-IL" altLang="he-IL" sz="1800"/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CA975247-77C8-5AC3-6FE5-DC39E3F2CEF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54450"/>
            <a:ext cx="3124200" cy="1598613"/>
            <a:chOff x="432" y="3984"/>
            <a:chExt cx="2647" cy="13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2F001BE-CDC1-00C4-8F11-55A8B71F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4979"/>
              <a:ext cx="2647" cy="359"/>
            </a:xfrm>
            <a:custGeom>
              <a:avLst/>
              <a:gdLst>
                <a:gd name="T0" fmla="*/ 1557 w 1831"/>
                <a:gd name="T1" fmla="*/ 2284 h 248"/>
                <a:gd name="T2" fmla="*/ 5835 w 1831"/>
                <a:gd name="T3" fmla="*/ 294 h 248"/>
                <a:gd name="T4" fmla="*/ 11007 w 1831"/>
                <a:gd name="T5" fmla="*/ 497 h 248"/>
                <a:gd name="T6" fmla="*/ 15133 w 1831"/>
                <a:gd name="T7" fmla="*/ 2284 h 248"/>
                <a:gd name="T8" fmla="*/ 1557 w 1831"/>
                <a:gd name="T9" fmla="*/ 2284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1"/>
                <a:gd name="T16" fmla="*/ 0 h 248"/>
                <a:gd name="T17" fmla="*/ 1831 w 1831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1" h="248">
                  <a:moveTo>
                    <a:pt x="170" y="248"/>
                  </a:moveTo>
                  <a:cubicBezTo>
                    <a:pt x="0" y="212"/>
                    <a:pt x="466" y="64"/>
                    <a:pt x="639" y="32"/>
                  </a:cubicBezTo>
                  <a:cubicBezTo>
                    <a:pt x="812" y="0"/>
                    <a:pt x="1036" y="18"/>
                    <a:pt x="1206" y="54"/>
                  </a:cubicBezTo>
                  <a:cubicBezTo>
                    <a:pt x="1376" y="90"/>
                    <a:pt x="1831" y="216"/>
                    <a:pt x="1658" y="248"/>
                  </a:cubicBezTo>
                  <a:lnTo>
                    <a:pt x="170" y="248"/>
                  </a:lnTo>
                  <a:close/>
                </a:path>
              </a:pathLst>
            </a:custGeom>
            <a:solidFill>
              <a:srgbClr val="7DA3A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05C1C14D-E84B-0FAA-4901-D32A86B6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0" y="4297"/>
              <a:ext cx="0" cy="6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6C8796D-5C05-F5E8-60FB-39628AD65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26" y="4505"/>
              <a:ext cx="624" cy="48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5EC3AAD-00D6-7B88-25A4-C806C5473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0" y="4505"/>
              <a:ext cx="625" cy="48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3ABCCDF5-AE0F-2D1D-EBEE-12048A36D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4490"/>
              <a:ext cx="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>
                  <a:sym typeface="Symbol" pitchFamily="2" charset="2"/>
                </a:rPr>
                <a:t></a:t>
              </a:r>
              <a:endParaRPr lang="en-US" altLang="he-IL" sz="2000" b="1">
                <a:sym typeface="Symbol" pitchFamily="2" charset="2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90A1D59D-11E3-C32D-4FEF-DE3D30A72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4490"/>
              <a:ext cx="37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>
                  <a:sym typeface="Symbol" pitchFamily="2" charset="2"/>
                </a:rPr>
                <a:t></a:t>
              </a:r>
              <a:endParaRPr lang="en-US" altLang="he-IL" sz="2000" b="1">
                <a:sym typeface="Symbol" pitchFamily="2" charset="2"/>
              </a:endParaRP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919057D4-694C-2ABD-DBBA-4BBF0050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3984"/>
              <a:ext cx="4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b="1"/>
                <a:t>N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7377C49B-3E28-773B-2482-294F7B613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4281"/>
              <a:ext cx="40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b="1"/>
                <a:t>L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3008B2A9-BD3D-5787-6AEF-D1A6DF258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4281"/>
              <a:ext cx="42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b="1"/>
                <a:t>R</a:t>
              </a:r>
            </a:p>
          </p:txBody>
        </p:sp>
      </p:grpSp>
      <p:sp>
        <p:nvSpPr>
          <p:cNvPr id="15" name="Freeform 39">
            <a:extLst>
              <a:ext uri="{FF2B5EF4-FFF2-40B4-BE49-F238E27FC236}">
                <a16:creationId xmlns:a16="http://schemas.microsoft.com/office/drawing/2014/main" id="{5C89D77C-C56B-DF0B-FA48-DBB106D8D75F}"/>
              </a:ext>
            </a:extLst>
          </p:cNvPr>
          <p:cNvSpPr>
            <a:spLocks/>
          </p:cNvSpPr>
          <p:nvPr/>
        </p:nvSpPr>
        <p:spPr bwMode="auto">
          <a:xfrm>
            <a:off x="4648200" y="5029200"/>
            <a:ext cx="3124200" cy="423863"/>
          </a:xfrm>
          <a:custGeom>
            <a:avLst/>
            <a:gdLst>
              <a:gd name="T0" fmla="*/ 2147483646 w 1831"/>
              <a:gd name="T1" fmla="*/ 2147483646 h 248"/>
              <a:gd name="T2" fmla="*/ 2147483646 w 1831"/>
              <a:gd name="T3" fmla="*/ 2147483646 h 248"/>
              <a:gd name="T4" fmla="*/ 2147483646 w 1831"/>
              <a:gd name="T5" fmla="*/ 2147483646 h 248"/>
              <a:gd name="T6" fmla="*/ 2147483646 w 1831"/>
              <a:gd name="T7" fmla="*/ 2147483646 h 248"/>
              <a:gd name="T8" fmla="*/ 2147483646 w 1831"/>
              <a:gd name="T9" fmla="*/ 2147483646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1"/>
              <a:gd name="T16" fmla="*/ 0 h 248"/>
              <a:gd name="T17" fmla="*/ 1831 w 1831"/>
              <a:gd name="T18" fmla="*/ 248 h 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1" h="248">
                <a:moveTo>
                  <a:pt x="170" y="248"/>
                </a:moveTo>
                <a:cubicBezTo>
                  <a:pt x="0" y="212"/>
                  <a:pt x="466" y="64"/>
                  <a:pt x="639" y="32"/>
                </a:cubicBezTo>
                <a:cubicBezTo>
                  <a:pt x="812" y="0"/>
                  <a:pt x="1036" y="18"/>
                  <a:pt x="1206" y="54"/>
                </a:cubicBezTo>
                <a:cubicBezTo>
                  <a:pt x="1376" y="90"/>
                  <a:pt x="1831" y="216"/>
                  <a:pt x="1658" y="248"/>
                </a:cubicBezTo>
                <a:lnTo>
                  <a:pt x="170" y="248"/>
                </a:lnTo>
                <a:close/>
              </a:path>
            </a:pathLst>
          </a:custGeom>
          <a:solidFill>
            <a:srgbClr val="7DA3AB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IL"/>
          </a:p>
        </p:txBody>
      </p:sp>
      <p:sp>
        <p:nvSpPr>
          <p:cNvPr id="16" name="Line 40">
            <a:extLst>
              <a:ext uri="{FF2B5EF4-FFF2-40B4-BE49-F238E27FC236}">
                <a16:creationId xmlns:a16="http://schemas.microsoft.com/office/drawing/2014/main" id="{A4B2150D-BB8B-EB5C-2D37-90D6FE158D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3950" y="4224338"/>
            <a:ext cx="0" cy="8191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7" name="Line 41">
            <a:extLst>
              <a:ext uri="{FF2B5EF4-FFF2-40B4-BE49-F238E27FC236}">
                <a16:creationId xmlns:a16="http://schemas.microsoft.com/office/drawing/2014/main" id="{72C023E9-AF89-EC02-0363-1E66BC0A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7350" y="4468813"/>
            <a:ext cx="736600" cy="5746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8" name="Line 42">
            <a:extLst>
              <a:ext uri="{FF2B5EF4-FFF2-40B4-BE49-F238E27FC236}">
                <a16:creationId xmlns:a16="http://schemas.microsoft.com/office/drawing/2014/main" id="{C6F0E896-D7EC-0C94-FD88-213F2BFF8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3950" y="4468813"/>
            <a:ext cx="738188" cy="5746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50ACE5E9-3E5D-A723-60B4-4927BCD4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4451350"/>
            <a:ext cx="44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>
                <a:sym typeface="Symbol" pitchFamily="2" charset="2"/>
              </a:rPr>
              <a:t></a:t>
            </a:r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EDEC0E65-999C-8F13-7D01-6CD5C05EC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4451350"/>
            <a:ext cx="442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>
                <a:sym typeface="Symbol" pitchFamily="2" charset="2"/>
              </a:rPr>
              <a:t></a:t>
            </a:r>
          </a:p>
        </p:txBody>
      </p:sp>
      <p:sp>
        <p:nvSpPr>
          <p:cNvPr id="21" name="Text Box 45">
            <a:extLst>
              <a:ext uri="{FF2B5EF4-FFF2-40B4-BE49-F238E27FC236}">
                <a16:creationId xmlns:a16="http://schemas.microsoft.com/office/drawing/2014/main" id="{9DA04CA7-2EC8-0EB9-735D-D2BE6483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38" y="385445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 b="1"/>
              <a:t>N</a:t>
            </a:r>
          </a:p>
        </p:txBody>
      </p:sp>
      <p:sp>
        <p:nvSpPr>
          <p:cNvPr id="22" name="Text Box 46">
            <a:extLst>
              <a:ext uri="{FF2B5EF4-FFF2-40B4-BE49-F238E27FC236}">
                <a16:creationId xmlns:a16="http://schemas.microsoft.com/office/drawing/2014/main" id="{6AD92CE8-B442-1472-B6B0-E6A8CB86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4205288"/>
            <a:ext cx="481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 b="1"/>
              <a:t>L</a:t>
            </a:r>
          </a:p>
        </p:txBody>
      </p:sp>
      <p:sp>
        <p:nvSpPr>
          <p:cNvPr id="23" name="Text Box 47">
            <a:extLst>
              <a:ext uri="{FF2B5EF4-FFF2-40B4-BE49-F238E27FC236}">
                <a16:creationId xmlns:a16="http://schemas.microsoft.com/office/drawing/2014/main" id="{348FCF32-CD14-6E32-2D0F-67ACD76F6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42052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 b="1"/>
              <a:t>R</a:t>
            </a:r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B0B9084C-EFBB-390E-4D40-785EE47D40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84505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5" name="Arc 51">
            <a:extLst>
              <a:ext uri="{FF2B5EF4-FFF2-40B4-BE49-F238E27FC236}">
                <a16:creationId xmlns:a16="http://schemas.microsoft.com/office/drawing/2014/main" id="{6841A0A2-F5FE-835E-CB8B-1222C9902C71}"/>
              </a:ext>
            </a:extLst>
          </p:cNvPr>
          <p:cNvSpPr>
            <a:spLocks/>
          </p:cNvSpPr>
          <p:nvPr/>
        </p:nvSpPr>
        <p:spPr bwMode="auto">
          <a:xfrm>
            <a:off x="6638925" y="4711700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0CB1A424-4747-F2F7-0535-1D67963E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40250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>
                <a:latin typeface="Symbol" pitchFamily="2" charset="2"/>
                <a:sym typeface="Symbol" pitchFamily="2" charset="2"/>
              </a:rPr>
              <a:t>f</a:t>
            </a:r>
          </a:p>
        </p:txBody>
      </p:sp>
      <p:sp>
        <p:nvSpPr>
          <p:cNvPr id="27" name="Text Box 53">
            <a:extLst>
              <a:ext uri="{FF2B5EF4-FFF2-40B4-BE49-F238E27FC236}">
                <a16:creationId xmlns:a16="http://schemas.microsoft.com/office/drawing/2014/main" id="{391B0FE1-1FD4-8562-154F-8B5FD9BB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461645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 b="1"/>
              <a:t>V</a:t>
            </a:r>
          </a:p>
        </p:txBody>
      </p:sp>
      <p:sp>
        <p:nvSpPr>
          <p:cNvPr id="28" name="Text Box 54">
            <a:extLst>
              <a:ext uri="{FF2B5EF4-FFF2-40B4-BE49-F238E27FC236}">
                <a16:creationId xmlns:a16="http://schemas.microsoft.com/office/drawing/2014/main" id="{8256E013-3D2A-B770-7896-109DA6B4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656263"/>
            <a:ext cx="269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 b="1"/>
              <a:t>Ideal specular surface</a:t>
            </a:r>
          </a:p>
        </p:txBody>
      </p:sp>
      <p:sp>
        <p:nvSpPr>
          <p:cNvPr id="29" name="Text Box 55">
            <a:extLst>
              <a:ext uri="{FF2B5EF4-FFF2-40B4-BE49-F238E27FC236}">
                <a16:creationId xmlns:a16="http://schemas.microsoft.com/office/drawing/2014/main" id="{024BC3AC-9C99-1FD9-CAED-E436159C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56263"/>
            <a:ext cx="3157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he-IL" sz="2000" b="1"/>
              <a:t>non-ideal specular surface</a:t>
            </a:r>
          </a:p>
        </p:txBody>
      </p:sp>
    </p:spTree>
    <p:extLst>
      <p:ext uri="{BB962C8B-B14F-4D97-AF65-F5344CB8AC3E}">
        <p14:creationId xmlns:p14="http://schemas.microsoft.com/office/powerpoint/2010/main" val="963688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/>
          <p:cNvSpPr>
            <a:spLocks noChangeShapeType="1"/>
          </p:cNvSpPr>
          <p:nvPr/>
        </p:nvSpPr>
        <p:spPr bwMode="auto">
          <a:xfrm flipH="1" flipV="1">
            <a:off x="4832571" y="4282271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445"/>
              </p:ext>
            </p:extLst>
          </p:nvPr>
        </p:nvGraphicFramePr>
        <p:xfrm>
          <a:off x="8296496" y="2823359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1536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496" y="2823359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Specular Reflection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58916"/>
            <a:ext cx="8473207" cy="2011362"/>
          </a:xfrm>
        </p:spPr>
        <p:txBody>
          <a:bodyPr>
            <a:normAutofit/>
          </a:bodyPr>
          <a:lstStyle/>
          <a:p>
            <a:r>
              <a:rPr lang="en-US" dirty="0"/>
              <a:t>Light hitting the surface from a single incoming direction will be reflected into a single outgoing direction</a:t>
            </a:r>
          </a:p>
        </p:txBody>
      </p:sp>
      <p:graphicFrame>
        <p:nvGraphicFramePr>
          <p:cNvPr id="1536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9189"/>
              </p:ext>
            </p:extLst>
          </p:nvPr>
        </p:nvGraphicFramePr>
        <p:xfrm>
          <a:off x="579772" y="5839608"/>
          <a:ext cx="31226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104840" imgH="253800" progId="Equation.3">
                  <p:embed/>
                </p:oleObj>
              </mc:Choice>
              <mc:Fallback>
                <p:oleObj name="משוואה" r:id="rId5" imgW="1104840" imgH="253800" progId="Equation.3">
                  <p:embed/>
                  <p:pic>
                    <p:nvPicPr>
                      <p:cNvPr id="1536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72" y="5839608"/>
                        <a:ext cx="3122612" cy="7143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Freeform 7"/>
          <p:cNvSpPr>
            <a:spLocks/>
          </p:cNvSpPr>
          <p:nvPr/>
        </p:nvSpPr>
        <p:spPr bwMode="auto">
          <a:xfrm>
            <a:off x="5205633" y="5099834"/>
            <a:ext cx="3839194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205633" y="5099834"/>
            <a:ext cx="3839194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8486996" y="3042434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7110633" y="3194834"/>
            <a:ext cx="1371600" cy="1905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7110633" y="4033034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7110633" y="3804434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936008" y="3453596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796433" y="4033034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L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272433" y="4139396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945408" y="3834596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5967633" y="4672796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656483" y="467279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V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48433" y="4163209"/>
            <a:ext cx="388938" cy="436562"/>
            <a:chOff x="1104" y="2367"/>
            <a:chExt cx="245" cy="275"/>
          </a:xfrm>
        </p:grpSpPr>
        <p:sp>
          <p:nvSpPr>
            <p:cNvPr id="15388" name="Freeform 20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15389" name="Oval 21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4821457" y="3821896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34" charset="0"/>
              </a:rPr>
              <a:t>Viewer</a:t>
            </a:r>
          </a:p>
        </p:txBody>
      </p:sp>
      <p:sp>
        <p:nvSpPr>
          <p:cNvPr id="15381" name="Arc 23"/>
          <p:cNvSpPr>
            <a:spLocks/>
          </p:cNvSpPr>
          <p:nvPr/>
        </p:nvSpPr>
        <p:spPr bwMode="auto">
          <a:xfrm flipH="1">
            <a:off x="6348633" y="4520396"/>
            <a:ext cx="228600" cy="3048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6120033" y="4291796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a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15383" name="Arc 25"/>
          <p:cNvSpPr>
            <a:spLocks/>
          </p:cNvSpPr>
          <p:nvPr/>
        </p:nvSpPr>
        <p:spPr bwMode="auto">
          <a:xfrm>
            <a:off x="6572471" y="4293384"/>
            <a:ext cx="1046162" cy="355600"/>
          </a:xfrm>
          <a:custGeom>
            <a:avLst/>
            <a:gdLst>
              <a:gd name="T0" fmla="*/ 0 w 33118"/>
              <a:gd name="T1" fmla="*/ 2659888 h 21600"/>
              <a:gd name="T2" fmla="*/ 33047125 w 33118"/>
              <a:gd name="T3" fmla="*/ 1646230 h 21600"/>
              <a:gd name="T4" fmla="*/ 18062262 w 33118"/>
              <a:gd name="T5" fmla="*/ 5854230 h 21600"/>
              <a:gd name="T6" fmla="*/ 0 60000 65536"/>
              <a:gd name="T7" fmla="*/ 0 60000 65536"/>
              <a:gd name="T8" fmla="*/ 0 60000 65536"/>
              <a:gd name="T9" fmla="*/ 0 w 33118"/>
              <a:gd name="T10" fmla="*/ 0 h 21600"/>
              <a:gd name="T11" fmla="*/ 33118 w 331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18" h="21600" fill="none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</a:path>
              <a:path w="33118" h="21600" stroke="0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  <a:lnTo>
                  <a:pt x="1810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7263033" y="3986996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6653433" y="3986996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FD034-825C-911C-F520-6BF4696065EF}"/>
              </a:ext>
            </a:extLst>
          </p:cNvPr>
          <p:cNvSpPr txBox="1"/>
          <p:nvPr/>
        </p:nvSpPr>
        <p:spPr>
          <a:xfrm>
            <a:off x="390691" y="2784435"/>
            <a:ext cx="3977363" cy="2862322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he-IL" b="1" dirty="0"/>
              <a:t>K</a:t>
            </a:r>
            <a:r>
              <a:rPr lang="en-US" altLang="he-IL" b="1" baseline="-25000" dirty="0"/>
              <a:t>s</a:t>
            </a:r>
            <a:r>
              <a:rPr lang="en-US" altLang="he-IL" dirty="0"/>
              <a:t> - the surface specular reflectivity.</a:t>
            </a:r>
          </a:p>
          <a:p>
            <a:pPr lvl="1">
              <a:buFontTx/>
              <a:buNone/>
            </a:pPr>
            <a:r>
              <a:rPr lang="en-US" altLang="he-IL" b="1" dirty="0"/>
              <a:t>n</a:t>
            </a:r>
            <a:r>
              <a:rPr lang="en-US" altLang="he-IL" dirty="0"/>
              <a:t> - specular-reflection parameter, determining the deviation from ideal specular surface (for mirror n=</a:t>
            </a:r>
            <a:r>
              <a:rPr lang="en-US" altLang="he-IL" dirty="0">
                <a:sym typeface="Symbol" pitchFamily="2" charset="2"/>
              </a:rPr>
              <a:t>).</a:t>
            </a:r>
          </a:p>
          <a:p>
            <a:pPr lvl="1">
              <a:buFontTx/>
              <a:buNone/>
            </a:pPr>
            <a:r>
              <a:rPr lang="en-US" altLang="he-IL" b="1" dirty="0">
                <a:sym typeface="Symbol" pitchFamily="2" charset="2"/>
              </a:rPr>
              <a:t>V</a:t>
            </a:r>
            <a:r>
              <a:rPr lang="en-US" altLang="he-IL" dirty="0">
                <a:sym typeface="Symbol" pitchFamily="2" charset="2"/>
              </a:rPr>
              <a:t> – direction from point to Viewer</a:t>
            </a:r>
          </a:p>
          <a:p>
            <a:pPr lvl="1">
              <a:buFontTx/>
              <a:buNone/>
            </a:pPr>
            <a:r>
              <a:rPr lang="en-US" altLang="he-IL" b="1" dirty="0">
                <a:sym typeface="Symbol" pitchFamily="2" charset="2"/>
              </a:rPr>
              <a:t>R</a:t>
            </a:r>
            <a:r>
              <a:rPr lang="en-US" altLang="he-IL" dirty="0">
                <a:sym typeface="Symbol" pitchFamily="2" charset="2"/>
              </a:rPr>
              <a:t> – Reflection of light-direction about the surface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821273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/>
          <p:cNvSpPr>
            <a:spLocks noChangeShapeType="1"/>
          </p:cNvSpPr>
          <p:nvPr/>
        </p:nvSpPr>
        <p:spPr bwMode="auto">
          <a:xfrm flipH="1" flipV="1">
            <a:off x="4832571" y="4282271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8296496" y="2823359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1536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496" y="2823359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Specular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58916"/>
                <a:ext cx="8473207" cy="20113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Light hitting the surface from a single incoming direction will be reflected into a single outgoing direction</a:t>
                </a:r>
              </a:p>
              <a:p>
                <a:pPr lvl="1"/>
                <a:r>
                  <a:rPr lang="en-US" dirty="0"/>
                  <a:t>The observer will see maximum intensity if she/he is directly looking through the reflected light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– the less reflection the observer sees (hence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smaller)</a:t>
                </a:r>
              </a:p>
            </p:txBody>
          </p:sp>
        </mc:Choice>
        <mc:Fallback xmlns="">
          <p:sp>
            <p:nvSpPr>
              <p:cNvPr id="15366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8916"/>
                <a:ext cx="8473207" cy="2011362"/>
              </a:xfrm>
              <a:blipFill>
                <a:blip r:embed="rId5"/>
                <a:stretch>
                  <a:fillRect l="-1048" t="-37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579772" y="5839608"/>
          <a:ext cx="31226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104840" imgH="253800" progId="Equation.3">
                  <p:embed/>
                </p:oleObj>
              </mc:Choice>
              <mc:Fallback>
                <p:oleObj name="משוואה" r:id="rId6" imgW="1104840" imgH="253800" progId="Equation.3">
                  <p:embed/>
                  <p:pic>
                    <p:nvPicPr>
                      <p:cNvPr id="1536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72" y="5839608"/>
                        <a:ext cx="3122612" cy="7143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Freeform 7"/>
          <p:cNvSpPr>
            <a:spLocks/>
          </p:cNvSpPr>
          <p:nvPr/>
        </p:nvSpPr>
        <p:spPr bwMode="auto">
          <a:xfrm>
            <a:off x="5205633" y="5099834"/>
            <a:ext cx="3839194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205633" y="5099834"/>
            <a:ext cx="3839194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8486996" y="3042434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7110633" y="3194834"/>
            <a:ext cx="1371600" cy="1905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7110633" y="4033034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7110633" y="3804434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936008" y="3453596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796433" y="4033034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L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272433" y="4139396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945408" y="3834596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5967633" y="4672796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656483" y="467279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V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48433" y="4163209"/>
            <a:ext cx="388938" cy="436562"/>
            <a:chOff x="1104" y="2367"/>
            <a:chExt cx="245" cy="275"/>
          </a:xfrm>
        </p:grpSpPr>
        <p:sp>
          <p:nvSpPr>
            <p:cNvPr id="15388" name="Freeform 20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15389" name="Oval 21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4821457" y="3821896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34" charset="0"/>
              </a:rPr>
              <a:t>Viewer</a:t>
            </a:r>
          </a:p>
        </p:txBody>
      </p:sp>
      <p:sp>
        <p:nvSpPr>
          <p:cNvPr id="15381" name="Arc 23"/>
          <p:cNvSpPr>
            <a:spLocks/>
          </p:cNvSpPr>
          <p:nvPr/>
        </p:nvSpPr>
        <p:spPr bwMode="auto">
          <a:xfrm flipH="1">
            <a:off x="6348633" y="4520396"/>
            <a:ext cx="228600" cy="3048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6120033" y="4291796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a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15383" name="Arc 25"/>
          <p:cNvSpPr>
            <a:spLocks/>
          </p:cNvSpPr>
          <p:nvPr/>
        </p:nvSpPr>
        <p:spPr bwMode="auto">
          <a:xfrm>
            <a:off x="6572471" y="4293384"/>
            <a:ext cx="1046162" cy="355600"/>
          </a:xfrm>
          <a:custGeom>
            <a:avLst/>
            <a:gdLst>
              <a:gd name="T0" fmla="*/ 0 w 33118"/>
              <a:gd name="T1" fmla="*/ 2659888 h 21600"/>
              <a:gd name="T2" fmla="*/ 33047125 w 33118"/>
              <a:gd name="T3" fmla="*/ 1646230 h 21600"/>
              <a:gd name="T4" fmla="*/ 18062262 w 33118"/>
              <a:gd name="T5" fmla="*/ 5854230 h 21600"/>
              <a:gd name="T6" fmla="*/ 0 60000 65536"/>
              <a:gd name="T7" fmla="*/ 0 60000 65536"/>
              <a:gd name="T8" fmla="*/ 0 60000 65536"/>
              <a:gd name="T9" fmla="*/ 0 w 33118"/>
              <a:gd name="T10" fmla="*/ 0 h 21600"/>
              <a:gd name="T11" fmla="*/ 33118 w 331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18" h="21600" fill="none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</a:path>
              <a:path w="33118" h="21600" stroke="0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  <a:lnTo>
                  <a:pt x="1810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15384" name="Text Box 26"/>
          <p:cNvSpPr txBox="1">
            <a:spLocks noChangeArrowheads="1"/>
          </p:cNvSpPr>
          <p:nvPr/>
        </p:nvSpPr>
        <p:spPr bwMode="auto">
          <a:xfrm>
            <a:off x="7263033" y="3986996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6653433" y="3986996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62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Specular Reflection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BDEEAD-451A-256B-8C48-C6875D1F5BBE}"/>
              </a:ext>
            </a:extLst>
          </p:cNvPr>
          <p:cNvGrpSpPr/>
          <p:nvPr/>
        </p:nvGrpSpPr>
        <p:grpSpPr>
          <a:xfrm>
            <a:off x="2286000" y="1630950"/>
            <a:ext cx="4315239" cy="4970416"/>
            <a:chOff x="0" y="1233488"/>
            <a:chExt cx="6619153" cy="7624129"/>
          </a:xfrm>
        </p:grpSpPr>
        <p:graphicFrame>
          <p:nvGraphicFramePr>
            <p:cNvPr id="16" name="Object 25">
              <a:extLst>
                <a:ext uri="{FF2B5EF4-FFF2-40B4-BE49-F238E27FC236}">
                  <a16:creationId xmlns:a16="http://schemas.microsoft.com/office/drawing/2014/main" id="{82674B20-8A8A-450B-E0BA-E864EA3D19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311118"/>
                </p:ext>
              </p:extLst>
            </p:nvPr>
          </p:nvGraphicFramePr>
          <p:xfrm>
            <a:off x="4419600" y="1744663"/>
            <a:ext cx="1822450" cy="183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3340100" imgH="3365500" progId="Photoshop.Image.4">
                    <p:embed/>
                  </p:oleObj>
                </mc:Choice>
                <mc:Fallback>
                  <p:oleObj name="Image" r:id="rId3" imgW="3340100" imgH="3365500" progId="Photoshop.Image.4">
                    <p:embed/>
                    <p:pic>
                      <p:nvPicPr>
                        <p:cNvPr id="34830" name="Object 25">
                          <a:extLst>
                            <a:ext uri="{FF2B5EF4-FFF2-40B4-BE49-F238E27FC236}">
                              <a16:creationId xmlns:a16="http://schemas.microsoft.com/office/drawing/2014/main" id="{D5627F19-CFBC-A4B7-1A77-21B3BAD00B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744663"/>
                          <a:ext cx="1822450" cy="183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C79501-6EB0-92FD-DC83-3950514B8C9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528638" y="1690688"/>
              <a:ext cx="5181600" cy="6477000"/>
              <a:chOff x="192" y="720"/>
              <a:chExt cx="3840" cy="4080"/>
            </a:xfrm>
          </p:grpSpPr>
          <p:sp>
            <p:nvSpPr>
              <p:cNvPr id="4" name="Line 3">
                <a:extLst>
                  <a:ext uri="{FF2B5EF4-FFF2-40B4-BE49-F238E27FC236}">
                    <a16:creationId xmlns:a16="http://schemas.microsoft.com/office/drawing/2014/main" id="{638C7367-F074-FDE3-F7AD-64CD3C210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" y="720"/>
                <a:ext cx="0" cy="40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L" sz="1400"/>
              </a:p>
            </p:txBody>
          </p:sp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56ECA95B-2638-97AA-5618-90B96073A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112" y="2880"/>
                <a:ext cx="0" cy="3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L" sz="1400"/>
              </a:p>
            </p:txBody>
          </p:sp>
        </p:grp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AA67C53-5298-1BA6-744F-75205A3B9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838" y="1233488"/>
              <a:ext cx="676675" cy="51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600" b="1"/>
                <a:t>0.2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8485C18-28D3-909C-51B7-856842A92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838" y="1233488"/>
              <a:ext cx="676675" cy="51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600" b="1"/>
                <a:t>0.5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544F39E-2D59-ECA6-1B26-0098641E1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989" y="1233488"/>
              <a:ext cx="676675" cy="51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600" b="1"/>
                <a:t>0.8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4516E1BE-479F-3D12-0FA6-6BDF923F3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1" y="2528888"/>
              <a:ext cx="440626" cy="51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80A829C-7B17-E500-BCF4-584CAE833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86289"/>
              <a:ext cx="676675" cy="51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600" b="1"/>
                <a:t>0.3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451F3A2-F163-C0A0-21A0-B71857CB9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72289"/>
              <a:ext cx="676675" cy="51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1600" b="1"/>
                <a:t>0.7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7077B2EA-3ACB-2097-D144-8EDA40C31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" y="8243888"/>
              <a:ext cx="733230" cy="613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b="1"/>
                <a:t>K</a:t>
              </a:r>
              <a:r>
                <a:rPr lang="en-US" altLang="he-IL" sz="2000" b="1" baseline="-25000"/>
                <a:t>d</a:t>
              </a:r>
              <a:endParaRPr lang="en-US" altLang="he-IL" sz="2000" b="1"/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B6DEAE6-A3E5-2980-1C0E-7B1098623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725" y="1400176"/>
              <a:ext cx="691428" cy="613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b="1"/>
                <a:t>K</a:t>
              </a:r>
              <a:r>
                <a:rPr lang="en-US" altLang="he-IL" sz="2000" b="1" baseline="-25000"/>
                <a:t>s</a:t>
              </a:r>
              <a:endParaRPr lang="en-US" altLang="he-IL" sz="2000" b="1"/>
            </a:p>
          </p:txBody>
        </p:sp>
        <p:graphicFrame>
          <p:nvGraphicFramePr>
            <p:cNvPr id="14" name="Object 23">
              <a:extLst>
                <a:ext uri="{FF2B5EF4-FFF2-40B4-BE49-F238E27FC236}">
                  <a16:creationId xmlns:a16="http://schemas.microsoft.com/office/drawing/2014/main" id="{B92EA3B7-5018-5D78-ADF1-090CEC1309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87868"/>
                </p:ext>
              </p:extLst>
            </p:nvPr>
          </p:nvGraphicFramePr>
          <p:xfrm>
            <a:off x="609600" y="1735138"/>
            <a:ext cx="1814513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3340100" imgH="3365500" progId="Photoshop.Image.4">
                    <p:embed/>
                  </p:oleObj>
                </mc:Choice>
                <mc:Fallback>
                  <p:oleObj name="Image" r:id="rId5" imgW="3340100" imgH="3365500" progId="Photoshop.Image.4">
                    <p:embed/>
                    <p:pic>
                      <p:nvPicPr>
                        <p:cNvPr id="34828" name="Object 23">
                          <a:extLst>
                            <a:ext uri="{FF2B5EF4-FFF2-40B4-BE49-F238E27FC236}">
                              <a16:creationId xmlns:a16="http://schemas.microsoft.com/office/drawing/2014/main" id="{87879CC6-178A-B99E-BF73-E6DFDF92DA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1735138"/>
                          <a:ext cx="1814513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4">
              <a:extLst>
                <a:ext uri="{FF2B5EF4-FFF2-40B4-BE49-F238E27FC236}">
                  <a16:creationId xmlns:a16="http://schemas.microsoft.com/office/drawing/2014/main" id="{063209DA-5B72-E635-7E13-1D756A0DDC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987137"/>
                </p:ext>
              </p:extLst>
            </p:nvPr>
          </p:nvGraphicFramePr>
          <p:xfrm>
            <a:off x="2514600" y="1749425"/>
            <a:ext cx="1804988" cy="1831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3327400" imgH="3378200" progId="Photoshop.Image.4">
                    <p:embed/>
                  </p:oleObj>
                </mc:Choice>
                <mc:Fallback>
                  <p:oleObj name="Image" r:id="rId7" imgW="3327400" imgH="3378200" progId="Photoshop.Image.4">
                    <p:embed/>
                    <p:pic>
                      <p:nvPicPr>
                        <p:cNvPr id="34829" name="Object 24">
                          <a:extLst>
                            <a:ext uri="{FF2B5EF4-FFF2-40B4-BE49-F238E27FC236}">
                              <a16:creationId xmlns:a16="http://schemas.microsoft.com/office/drawing/2014/main" id="{D1806882-A37F-6039-7495-CD3352F17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1749425"/>
                          <a:ext cx="1804988" cy="1831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6">
              <a:extLst>
                <a:ext uri="{FF2B5EF4-FFF2-40B4-BE49-F238E27FC236}">
                  <a16:creationId xmlns:a16="http://schemas.microsoft.com/office/drawing/2014/main" id="{F4AE579B-43C8-5706-9A22-7FC83B582D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181830"/>
                </p:ext>
              </p:extLst>
            </p:nvPr>
          </p:nvGraphicFramePr>
          <p:xfrm>
            <a:off x="609600" y="4084638"/>
            <a:ext cx="1865313" cy="185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9" imgW="3378200" imgH="3365500" progId="Photoshop.Image.4">
                    <p:embed/>
                  </p:oleObj>
                </mc:Choice>
                <mc:Fallback>
                  <p:oleObj name="Image" r:id="rId9" imgW="3378200" imgH="3365500" progId="Photoshop.Image.4">
                    <p:embed/>
                    <p:pic>
                      <p:nvPicPr>
                        <p:cNvPr id="34831" name="Object 26">
                          <a:extLst>
                            <a:ext uri="{FF2B5EF4-FFF2-40B4-BE49-F238E27FC236}">
                              <a16:creationId xmlns:a16="http://schemas.microsoft.com/office/drawing/2014/main" id="{2F5C49CA-FA7B-B8DF-05F7-9178E6DDEA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4084638"/>
                          <a:ext cx="1865313" cy="185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7">
              <a:extLst>
                <a:ext uri="{FF2B5EF4-FFF2-40B4-BE49-F238E27FC236}">
                  <a16:creationId xmlns:a16="http://schemas.microsoft.com/office/drawing/2014/main" id="{7CA4DA89-9C28-97E1-9933-25AAE8E520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56962"/>
                </p:ext>
              </p:extLst>
            </p:nvPr>
          </p:nvGraphicFramePr>
          <p:xfrm>
            <a:off x="2524125" y="4105275"/>
            <a:ext cx="1895475" cy="183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1" imgW="3441700" imgH="3340100" progId="Photoshop.Image.4">
                    <p:embed/>
                  </p:oleObj>
                </mc:Choice>
                <mc:Fallback>
                  <p:oleObj name="Image" r:id="rId11" imgW="3441700" imgH="3340100" progId="Photoshop.Image.4">
                    <p:embed/>
                    <p:pic>
                      <p:nvPicPr>
                        <p:cNvPr id="34832" name="Object 27">
                          <a:extLst>
                            <a:ext uri="{FF2B5EF4-FFF2-40B4-BE49-F238E27FC236}">
                              <a16:creationId xmlns:a16="http://schemas.microsoft.com/office/drawing/2014/main" id="{CD616AA2-D7DB-F8D8-7FB9-1C704D480D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25" y="4105275"/>
                          <a:ext cx="1895475" cy="183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8">
              <a:extLst>
                <a:ext uri="{FF2B5EF4-FFF2-40B4-BE49-F238E27FC236}">
                  <a16:creationId xmlns:a16="http://schemas.microsoft.com/office/drawing/2014/main" id="{86F4CFF6-A461-BE97-8D5E-8978BC4664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738580"/>
                </p:ext>
              </p:extLst>
            </p:nvPr>
          </p:nvGraphicFramePr>
          <p:xfrm>
            <a:off x="4419600" y="4070350"/>
            <a:ext cx="1893888" cy="187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3" imgW="3441700" imgH="3403600" progId="Photoshop.Image.4">
                    <p:embed/>
                  </p:oleObj>
                </mc:Choice>
                <mc:Fallback>
                  <p:oleObj name="Image" r:id="rId13" imgW="3441700" imgH="3403600" progId="Photoshop.Image.4">
                    <p:embed/>
                    <p:pic>
                      <p:nvPicPr>
                        <p:cNvPr id="34833" name="Object 28">
                          <a:extLst>
                            <a:ext uri="{FF2B5EF4-FFF2-40B4-BE49-F238E27FC236}">
                              <a16:creationId xmlns:a16="http://schemas.microsoft.com/office/drawing/2014/main" id="{61AB160B-776E-D5DF-3F9F-86124C67E9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4070350"/>
                          <a:ext cx="1893888" cy="187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0">
              <a:extLst>
                <a:ext uri="{FF2B5EF4-FFF2-40B4-BE49-F238E27FC236}">
                  <a16:creationId xmlns:a16="http://schemas.microsoft.com/office/drawing/2014/main" id="{DE79E6E2-50B4-51C5-3F3E-3227CFFD11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668062"/>
                </p:ext>
              </p:extLst>
            </p:nvPr>
          </p:nvGraphicFramePr>
          <p:xfrm>
            <a:off x="609600" y="6507163"/>
            <a:ext cx="1862138" cy="187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5" imgW="3390900" imgH="3416300" progId="Photoshop.Image.4">
                    <p:embed/>
                  </p:oleObj>
                </mc:Choice>
                <mc:Fallback>
                  <p:oleObj name="Image" r:id="rId15" imgW="3390900" imgH="3416300" progId="Photoshop.Image.4">
                    <p:embed/>
                    <p:pic>
                      <p:nvPicPr>
                        <p:cNvPr id="34834" name="Object 30">
                          <a:extLst>
                            <a:ext uri="{FF2B5EF4-FFF2-40B4-BE49-F238E27FC236}">
                              <a16:creationId xmlns:a16="http://schemas.microsoft.com/office/drawing/2014/main" id="{E8D69EBA-06E3-3DEE-D5FA-26A8E9346A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6507163"/>
                          <a:ext cx="1862138" cy="187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1">
              <a:extLst>
                <a:ext uri="{FF2B5EF4-FFF2-40B4-BE49-F238E27FC236}">
                  <a16:creationId xmlns:a16="http://schemas.microsoft.com/office/drawing/2014/main" id="{EA317AA5-28C3-606F-BBDC-0A5BF3FE97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490022"/>
                </p:ext>
              </p:extLst>
            </p:nvPr>
          </p:nvGraphicFramePr>
          <p:xfrm>
            <a:off x="2590800" y="6491288"/>
            <a:ext cx="1890713" cy="189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7" imgW="3365500" imgH="3365500" progId="Photoshop.Image.4">
                    <p:embed/>
                  </p:oleObj>
                </mc:Choice>
                <mc:Fallback>
                  <p:oleObj name="Image" r:id="rId17" imgW="3365500" imgH="3365500" progId="Photoshop.Image.4">
                    <p:embed/>
                    <p:pic>
                      <p:nvPicPr>
                        <p:cNvPr id="34835" name="Object 31">
                          <a:extLst>
                            <a:ext uri="{FF2B5EF4-FFF2-40B4-BE49-F238E27FC236}">
                              <a16:creationId xmlns:a16="http://schemas.microsoft.com/office/drawing/2014/main" id="{A181E6DE-BD78-3975-1C7E-4A6B1E0EB2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6491288"/>
                          <a:ext cx="1890713" cy="1890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2">
              <a:extLst>
                <a:ext uri="{FF2B5EF4-FFF2-40B4-BE49-F238E27FC236}">
                  <a16:creationId xmlns:a16="http://schemas.microsoft.com/office/drawing/2014/main" id="{C2ED1D6D-809C-20F7-8B84-2169F62D0F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714821"/>
                </p:ext>
              </p:extLst>
            </p:nvPr>
          </p:nvGraphicFramePr>
          <p:xfrm>
            <a:off x="4495800" y="6529388"/>
            <a:ext cx="1873250" cy="185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19" imgW="3403600" imgH="3365500" progId="Photoshop.Image.4">
                    <p:embed/>
                  </p:oleObj>
                </mc:Choice>
                <mc:Fallback>
                  <p:oleObj name="Image" r:id="rId19" imgW="3403600" imgH="3365500" progId="Photoshop.Image.4">
                    <p:embed/>
                    <p:pic>
                      <p:nvPicPr>
                        <p:cNvPr id="34836" name="Object 32">
                          <a:extLst>
                            <a:ext uri="{FF2B5EF4-FFF2-40B4-BE49-F238E27FC236}">
                              <a16:creationId xmlns:a16="http://schemas.microsoft.com/office/drawing/2014/main" id="{7802BA5A-1488-5EC6-C010-35D250CEF5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6529388"/>
                          <a:ext cx="1873250" cy="185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0781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AF8B4-9454-29CE-B999-64FF0521FFC2}"/>
              </a:ext>
            </a:extLst>
          </p:cNvPr>
          <p:cNvSpPr txBox="1">
            <a:spLocks/>
          </p:cNvSpPr>
          <p:nvPr/>
        </p:nvSpPr>
        <p:spPr>
          <a:xfrm>
            <a:off x="2819400" y="8763000"/>
            <a:ext cx="1066800" cy="3810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SzPct val="10000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1E18DF5-F3ED-0246-B36D-DB92FA22E773}" type="slidenum">
              <a:rPr lang="en-US" altLang="he-IL" sz="1400" smtClean="0"/>
              <a:pPr>
                <a:spcBef>
                  <a:spcPct val="0"/>
                </a:spcBef>
                <a:buSzTx/>
                <a:buFontTx/>
                <a:buNone/>
              </a:pPr>
              <a:t>48</a:t>
            </a:fld>
            <a:endParaRPr lang="en-US" altLang="he-IL" sz="14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3BE22B-3A60-9012-30E3-F991E09AE423}"/>
              </a:ext>
            </a:extLst>
          </p:cNvPr>
          <p:cNvGrpSpPr/>
          <p:nvPr/>
        </p:nvGrpSpPr>
        <p:grpSpPr>
          <a:xfrm>
            <a:off x="685800" y="3037258"/>
            <a:ext cx="7504688" cy="1626858"/>
            <a:chOff x="606425" y="1012825"/>
            <a:chExt cx="12200324" cy="2644774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C3FD73E-9B0C-115D-6391-6CDEB359D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25" y="2098674"/>
              <a:ext cx="1160188" cy="6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/>
                <a:t>n=50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C22A625C-6207-0D70-BA10-17C1B5F2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356" y="1881188"/>
              <a:ext cx="1160188" cy="6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dirty="0"/>
                <a:t>n=10</a:t>
              </a: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0F8E688D-B576-F1BE-C4C6-5765A77CC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4077" y="2144562"/>
              <a:ext cx="951709" cy="6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he-IL" sz="2000" dirty="0"/>
                <a:t>n=3</a:t>
              </a:r>
            </a:p>
          </p:txBody>
        </p:sp>
        <p:graphicFrame>
          <p:nvGraphicFramePr>
            <p:cNvPr id="27" name="Object 9">
              <a:extLst>
                <a:ext uri="{FF2B5EF4-FFF2-40B4-BE49-F238E27FC236}">
                  <a16:creationId xmlns:a16="http://schemas.microsoft.com/office/drawing/2014/main" id="{5B2D480C-4924-B26F-201E-534B5FF79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538453"/>
                </p:ext>
              </p:extLst>
            </p:nvPr>
          </p:nvGraphicFramePr>
          <p:xfrm>
            <a:off x="10185786" y="1012825"/>
            <a:ext cx="2620963" cy="260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3" imgW="3340100" imgH="3327400" progId="Photoshop.Image.4">
                    <p:embed/>
                  </p:oleObj>
                </mc:Choice>
                <mc:Fallback>
                  <p:oleObj name="Image" r:id="rId3" imgW="3340100" imgH="3327400" progId="Photoshop.Image.4">
                    <p:embed/>
                    <p:pic>
                      <p:nvPicPr>
                        <p:cNvPr id="35847" name="Object 9">
                          <a:extLst>
                            <a:ext uri="{FF2B5EF4-FFF2-40B4-BE49-F238E27FC236}">
                              <a16:creationId xmlns:a16="http://schemas.microsoft.com/office/drawing/2014/main" id="{52798AF2-C533-E5F3-BD0B-3301C216E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5786" y="1012825"/>
                          <a:ext cx="2620963" cy="2609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>
              <a:extLst>
                <a:ext uri="{FF2B5EF4-FFF2-40B4-BE49-F238E27FC236}">
                  <a16:creationId xmlns:a16="http://schemas.microsoft.com/office/drawing/2014/main" id="{28D8D57F-CC82-A813-5CB9-167D59922B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4050822"/>
                </p:ext>
              </p:extLst>
            </p:nvPr>
          </p:nvGraphicFramePr>
          <p:xfrm>
            <a:off x="6219544" y="1030288"/>
            <a:ext cx="2651124" cy="2592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3429000" imgH="3352800" progId="Photoshop.Image.4">
                    <p:embed/>
                  </p:oleObj>
                </mc:Choice>
                <mc:Fallback>
                  <p:oleObj name="Image" r:id="rId5" imgW="3429000" imgH="3352800" progId="Photoshop.Image.4">
                    <p:embed/>
                    <p:pic>
                      <p:nvPicPr>
                        <p:cNvPr id="35848" name="Object 10">
                          <a:extLst>
                            <a:ext uri="{FF2B5EF4-FFF2-40B4-BE49-F238E27FC236}">
                              <a16:creationId xmlns:a16="http://schemas.microsoft.com/office/drawing/2014/main" id="{1FC74C1C-8A6E-046B-586C-954B08BF1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9544" y="1030288"/>
                          <a:ext cx="2651124" cy="2592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>
              <a:extLst>
                <a:ext uri="{FF2B5EF4-FFF2-40B4-BE49-F238E27FC236}">
                  <a16:creationId xmlns:a16="http://schemas.microsoft.com/office/drawing/2014/main" id="{EC66E1BC-63C6-7885-8EF6-BFBCAA0FED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5978204"/>
                </p:ext>
              </p:extLst>
            </p:nvPr>
          </p:nvGraphicFramePr>
          <p:xfrm>
            <a:off x="2130022" y="1030288"/>
            <a:ext cx="2636838" cy="2627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7" imgW="3390900" imgH="3378200" progId="Photoshop.Image.4">
                    <p:embed/>
                  </p:oleObj>
                </mc:Choice>
                <mc:Fallback>
                  <p:oleObj name="Image" r:id="rId7" imgW="3390900" imgH="3378200" progId="Photoshop.Image.4">
                    <p:embed/>
                    <p:pic>
                      <p:nvPicPr>
                        <p:cNvPr id="35849" name="Object 11">
                          <a:extLst>
                            <a:ext uri="{FF2B5EF4-FFF2-40B4-BE49-F238E27FC236}">
                              <a16:creationId xmlns:a16="http://schemas.microsoft.com/office/drawing/2014/main" id="{286198BE-FE9B-5701-572A-496CE9376C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022" y="1030288"/>
                          <a:ext cx="2636838" cy="2627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10788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Illumination Calculation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/>
              <a:t>Single light source: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1769269" y="5704720"/>
          <a:ext cx="66722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640" imgH="241200" progId="Equation.3">
                  <p:embed/>
                </p:oleObj>
              </mc:Choice>
              <mc:Fallback>
                <p:oleObj name="Equation" r:id="rId3" imgW="271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69" y="5704720"/>
                        <a:ext cx="6672262" cy="5873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6"/>
          <p:cNvSpPr>
            <a:spLocks noChangeShapeType="1"/>
          </p:cNvSpPr>
          <p:nvPr/>
        </p:nvSpPr>
        <p:spPr bwMode="auto">
          <a:xfrm flipH="1" flipV="1">
            <a:off x="2598738" y="3516061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20483" name="Object 1025"/>
          <p:cNvGraphicFramePr>
            <a:graphicFrameLocks noChangeAspect="1"/>
          </p:cNvGraphicFramePr>
          <p:nvPr/>
        </p:nvGraphicFramePr>
        <p:xfrm>
          <a:off x="6062663" y="2057148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478240" imgH="4461120" progId="">
                  <p:embed/>
                </p:oleObj>
              </mc:Choice>
              <mc:Fallback>
                <p:oleObj name="Clip" r:id="rId5" imgW="2478240" imgH="4461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2057148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Freeform 8"/>
          <p:cNvSpPr>
            <a:spLocks/>
          </p:cNvSpPr>
          <p:nvPr/>
        </p:nvSpPr>
        <p:spPr bwMode="auto">
          <a:xfrm>
            <a:off x="2971800" y="4333623"/>
            <a:ext cx="4419600" cy="1096963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3 h 691"/>
              <a:gd name="T16" fmla="*/ 2089150 w 2784"/>
              <a:gd name="T17" fmla="*/ 1096963 h 691"/>
              <a:gd name="T18" fmla="*/ 1617662 w 2784"/>
              <a:gd name="T19" fmla="*/ 852488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971800" y="4333623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6253163" y="2276223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 flipV="1">
            <a:off x="4876800" y="2428623"/>
            <a:ext cx="137160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 flipH="1">
            <a:off x="4876800" y="3266823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 flipV="1">
            <a:off x="4876800" y="3038223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4702175" y="2687386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562600" y="326682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L</a:t>
            </a: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4038600" y="3373186"/>
            <a:ext cx="8382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3711575" y="3068386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R</a:t>
            </a:r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3733800" y="3906586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3422650" y="390658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V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4600" y="3396998"/>
            <a:ext cx="388938" cy="436563"/>
            <a:chOff x="1104" y="2367"/>
            <a:chExt cx="245" cy="275"/>
          </a:xfrm>
        </p:grpSpPr>
        <p:sp>
          <p:nvSpPr>
            <p:cNvPr id="20506" name="Freeform 21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0507" name="Oval 22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20500" name="Text Box 23"/>
          <p:cNvSpPr txBox="1">
            <a:spLocks noChangeArrowheads="1"/>
          </p:cNvSpPr>
          <p:nvPr/>
        </p:nvSpPr>
        <p:spPr bwMode="auto">
          <a:xfrm>
            <a:off x="1752600" y="2992186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Viewer</a:t>
            </a:r>
          </a:p>
        </p:txBody>
      </p:sp>
      <p:sp>
        <p:nvSpPr>
          <p:cNvPr id="20501" name="Arc 24"/>
          <p:cNvSpPr>
            <a:spLocks/>
          </p:cNvSpPr>
          <p:nvPr/>
        </p:nvSpPr>
        <p:spPr bwMode="auto">
          <a:xfrm flipH="1">
            <a:off x="4114800" y="3754186"/>
            <a:ext cx="228600" cy="3048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4301067 h 21600"/>
              <a:gd name="T4" fmla="*/ 0 w 21600"/>
              <a:gd name="T5" fmla="*/ 43010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502" name="Text Box 25"/>
          <p:cNvSpPr txBox="1">
            <a:spLocks noChangeArrowheads="1"/>
          </p:cNvSpPr>
          <p:nvPr/>
        </p:nvSpPr>
        <p:spPr bwMode="auto">
          <a:xfrm>
            <a:off x="3886200" y="3525586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a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20503" name="Arc 26"/>
          <p:cNvSpPr>
            <a:spLocks/>
          </p:cNvSpPr>
          <p:nvPr/>
        </p:nvSpPr>
        <p:spPr bwMode="auto">
          <a:xfrm>
            <a:off x="4338638" y="3527173"/>
            <a:ext cx="1046162" cy="355600"/>
          </a:xfrm>
          <a:custGeom>
            <a:avLst/>
            <a:gdLst>
              <a:gd name="T0" fmla="*/ 0 w 33118"/>
              <a:gd name="T1" fmla="*/ 2659888 h 21600"/>
              <a:gd name="T2" fmla="*/ 33047125 w 33118"/>
              <a:gd name="T3" fmla="*/ 1646230 h 21600"/>
              <a:gd name="T4" fmla="*/ 18062262 w 33118"/>
              <a:gd name="T5" fmla="*/ 5854230 h 21600"/>
              <a:gd name="T6" fmla="*/ 0 60000 65536"/>
              <a:gd name="T7" fmla="*/ 0 60000 65536"/>
              <a:gd name="T8" fmla="*/ 0 60000 65536"/>
              <a:gd name="T9" fmla="*/ 0 w 33118"/>
              <a:gd name="T10" fmla="*/ 0 h 21600"/>
              <a:gd name="T11" fmla="*/ 33118 w 331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18" h="21600" fill="none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</a:path>
              <a:path w="33118" h="21600" stroke="0" extrusionOk="0">
                <a:moveTo>
                  <a:pt x="-1" y="9813"/>
                </a:moveTo>
                <a:cubicBezTo>
                  <a:pt x="3985" y="3692"/>
                  <a:pt x="10795" y="-1"/>
                  <a:pt x="18101" y="0"/>
                </a:cubicBezTo>
                <a:cubicBezTo>
                  <a:pt x="23705" y="0"/>
                  <a:pt x="29089" y="2178"/>
                  <a:pt x="33117" y="6074"/>
                </a:cubicBezTo>
                <a:lnTo>
                  <a:pt x="1810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0504" name="Text Box 27"/>
          <p:cNvSpPr txBox="1">
            <a:spLocks noChangeArrowheads="1"/>
          </p:cNvSpPr>
          <p:nvPr/>
        </p:nvSpPr>
        <p:spPr bwMode="auto">
          <a:xfrm>
            <a:off x="5029200" y="3220786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20505" name="Text Box 28"/>
          <p:cNvSpPr txBox="1">
            <a:spLocks noChangeArrowheads="1"/>
          </p:cNvSpPr>
          <p:nvPr/>
        </p:nvSpPr>
        <p:spPr bwMode="auto">
          <a:xfrm>
            <a:off x="4419600" y="3220786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prstClr val="black"/>
                </a:solidFill>
                <a:latin typeface="Symbol" pitchFamily="18" charset="2"/>
              </a:rPr>
              <a:t>q</a:t>
            </a:r>
            <a:endParaRPr lang="en-US" sz="2000">
              <a:solidFill>
                <a:prstClr val="black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3A2760-311A-FF21-BBE4-13FFAAF2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IL" dirty="0"/>
              <a:t>Our 1st 3D rendering Alg.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EBD5-F236-D36C-A28D-EE27C15B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Instead of </a:t>
            </a:r>
            <a:r>
              <a:rPr lang="en-IL" b="1" dirty="0"/>
              <a:t>tracing </a:t>
            </a:r>
            <a:r>
              <a:rPr lang="en-IL" dirty="0"/>
              <a:t>every ray from the light source lets shoot rays from the observer until it reaches the light source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AB070-348D-22B7-E301-47815A84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429000"/>
            <a:ext cx="6451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43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4330700" y="1706562"/>
          <a:ext cx="519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478240" imgH="4461120" progId="">
                  <p:embed/>
                </p:oleObj>
              </mc:Choice>
              <mc:Fallback>
                <p:oleObj name="Clip" r:id="rId3" imgW="2478240" imgH="4461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706562"/>
                        <a:ext cx="5191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38"/>
          <p:cNvSpPr>
            <a:spLocks noChangeShapeType="1"/>
          </p:cNvSpPr>
          <p:nvPr/>
        </p:nvSpPr>
        <p:spPr bwMode="auto">
          <a:xfrm flipH="1" flipV="1">
            <a:off x="4606925" y="2011362"/>
            <a:ext cx="1524000" cy="21336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Illumination Calculation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light sources:</a:t>
            </a:r>
          </a:p>
        </p:txBody>
      </p:sp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792162" y="5580064"/>
          <a:ext cx="7439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60360" imgH="266400" progId="Equation.3">
                  <p:embed/>
                </p:oleObj>
              </mc:Choice>
              <mc:Fallback>
                <p:oleObj name="משוואה" r:id="rId5" imgW="3060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" y="5580064"/>
                        <a:ext cx="7439025" cy="64452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6"/>
          <p:cNvSpPr>
            <a:spLocks noChangeShapeType="1"/>
          </p:cNvSpPr>
          <p:nvPr/>
        </p:nvSpPr>
        <p:spPr bwMode="auto">
          <a:xfrm flipH="1" flipV="1">
            <a:off x="3852863" y="3373437"/>
            <a:ext cx="2278062" cy="771525"/>
          </a:xfrm>
          <a:prstGeom prst="line">
            <a:avLst/>
          </a:prstGeom>
          <a:noFill/>
          <a:ln w="57150">
            <a:solidFill>
              <a:srgbClr val="DDDD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21508" name="Object 1026"/>
          <p:cNvGraphicFramePr>
            <a:graphicFrameLocks noChangeAspect="1"/>
          </p:cNvGraphicFramePr>
          <p:nvPr/>
        </p:nvGraphicFramePr>
        <p:xfrm>
          <a:off x="7316788" y="1914525"/>
          <a:ext cx="519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2478240" imgH="4461120" progId="">
                  <p:embed/>
                </p:oleObj>
              </mc:Choice>
              <mc:Fallback>
                <p:oleObj name="Clip" r:id="rId7" imgW="2478240" imgH="4461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1914525"/>
                        <a:ext cx="5191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Freeform 8"/>
          <p:cNvSpPr>
            <a:spLocks/>
          </p:cNvSpPr>
          <p:nvPr/>
        </p:nvSpPr>
        <p:spPr bwMode="auto">
          <a:xfrm>
            <a:off x="4225925" y="4191000"/>
            <a:ext cx="4419600" cy="1096962"/>
          </a:xfrm>
          <a:custGeom>
            <a:avLst/>
            <a:gdLst>
              <a:gd name="T0" fmla="*/ 0 w 2784"/>
              <a:gd name="T1" fmla="*/ 0 h 691"/>
              <a:gd name="T2" fmla="*/ 4419600 w 2784"/>
              <a:gd name="T3" fmla="*/ 0 h 691"/>
              <a:gd name="T4" fmla="*/ 4419600 w 2784"/>
              <a:gd name="T5" fmla="*/ 457200 h 691"/>
              <a:gd name="T6" fmla="*/ 4114800 w 2784"/>
              <a:gd name="T7" fmla="*/ 762000 h 691"/>
              <a:gd name="T8" fmla="*/ 3733800 w 2784"/>
              <a:gd name="T9" fmla="*/ 533400 h 691"/>
              <a:gd name="T10" fmla="*/ 3276600 w 2784"/>
              <a:gd name="T11" fmla="*/ 914400 h 691"/>
              <a:gd name="T12" fmla="*/ 2743200 w 2784"/>
              <a:gd name="T13" fmla="*/ 762000 h 691"/>
              <a:gd name="T14" fmla="*/ 2447925 w 2784"/>
              <a:gd name="T15" fmla="*/ 703262 h 691"/>
              <a:gd name="T16" fmla="*/ 2089150 w 2784"/>
              <a:gd name="T17" fmla="*/ 1096962 h 691"/>
              <a:gd name="T18" fmla="*/ 1617662 w 2784"/>
              <a:gd name="T19" fmla="*/ 852487 h 691"/>
              <a:gd name="T20" fmla="*/ 1347787 w 2784"/>
              <a:gd name="T21" fmla="*/ 825500 h 691"/>
              <a:gd name="T22" fmla="*/ 1066800 w 2784"/>
              <a:gd name="T23" fmla="*/ 990600 h 691"/>
              <a:gd name="T24" fmla="*/ 609600 w 2784"/>
              <a:gd name="T25" fmla="*/ 533400 h 691"/>
              <a:gd name="T26" fmla="*/ 76200 w 2784"/>
              <a:gd name="T27" fmla="*/ 685800 h 691"/>
              <a:gd name="T28" fmla="*/ 0 w 2784"/>
              <a:gd name="T29" fmla="*/ 228600 h 691"/>
              <a:gd name="T30" fmla="*/ 0 w 2784"/>
              <a:gd name="T31" fmla="*/ 0 h 6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784"/>
              <a:gd name="T49" fmla="*/ 0 h 691"/>
              <a:gd name="T50" fmla="*/ 2784 w 2784"/>
              <a:gd name="T51" fmla="*/ 691 h 69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784" h="691">
                <a:moveTo>
                  <a:pt x="0" y="0"/>
                </a:moveTo>
                <a:lnTo>
                  <a:pt x="2784" y="0"/>
                </a:lnTo>
                <a:lnTo>
                  <a:pt x="2784" y="288"/>
                </a:lnTo>
                <a:lnTo>
                  <a:pt x="2592" y="480"/>
                </a:lnTo>
                <a:lnTo>
                  <a:pt x="2352" y="336"/>
                </a:lnTo>
                <a:lnTo>
                  <a:pt x="2064" y="576"/>
                </a:lnTo>
                <a:lnTo>
                  <a:pt x="1728" y="480"/>
                </a:lnTo>
                <a:lnTo>
                  <a:pt x="1542" y="443"/>
                </a:lnTo>
                <a:lnTo>
                  <a:pt x="1316" y="691"/>
                </a:lnTo>
                <a:lnTo>
                  <a:pt x="1019" y="537"/>
                </a:lnTo>
                <a:lnTo>
                  <a:pt x="849" y="520"/>
                </a:lnTo>
                <a:lnTo>
                  <a:pt x="672" y="624"/>
                </a:lnTo>
                <a:lnTo>
                  <a:pt x="384" y="336"/>
                </a:lnTo>
                <a:lnTo>
                  <a:pt x="48" y="432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4225925" y="4191000"/>
            <a:ext cx="441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7507288" y="2133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V="1">
            <a:off x="6130925" y="2286000"/>
            <a:ext cx="137160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H="1">
            <a:off x="6130925" y="3124200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V="1">
            <a:off x="6130925" y="289560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5956300" y="2544762"/>
            <a:ext cx="40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N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6816725" y="31242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L</a:t>
            </a:r>
            <a:r>
              <a:rPr lang="en-US" baseline="-25000">
                <a:solidFill>
                  <a:prstClr val="black"/>
                </a:solidFill>
                <a:latin typeface="Helvetica" pitchFamily="34" charset="0"/>
              </a:rPr>
              <a:t>2</a:t>
            </a:r>
            <a:endParaRPr lang="en-US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4987925" y="3763962"/>
            <a:ext cx="1143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4676775" y="3763962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V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768725" y="3254375"/>
            <a:ext cx="388938" cy="436562"/>
            <a:chOff x="1104" y="2367"/>
            <a:chExt cx="245" cy="275"/>
          </a:xfrm>
        </p:grpSpPr>
        <p:sp>
          <p:nvSpPr>
            <p:cNvPr id="21528" name="Freeform 21"/>
            <p:cNvSpPr>
              <a:spLocks/>
            </p:cNvSpPr>
            <p:nvPr/>
          </p:nvSpPr>
          <p:spPr bwMode="auto">
            <a:xfrm>
              <a:off x="1152" y="2367"/>
              <a:ext cx="197" cy="275"/>
            </a:xfrm>
            <a:custGeom>
              <a:avLst/>
              <a:gdLst>
                <a:gd name="T0" fmla="*/ 0 w 197"/>
                <a:gd name="T1" fmla="*/ 81 h 275"/>
                <a:gd name="T2" fmla="*/ 197 w 197"/>
                <a:gd name="T3" fmla="*/ 0 h 275"/>
                <a:gd name="T4" fmla="*/ 98 w 197"/>
                <a:gd name="T5" fmla="*/ 275 h 275"/>
                <a:gd name="T6" fmla="*/ 0 w 197"/>
                <a:gd name="T7" fmla="*/ 81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75"/>
                <a:gd name="T14" fmla="*/ 197 w 19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75">
                  <a:moveTo>
                    <a:pt x="0" y="81"/>
                  </a:moveTo>
                  <a:lnTo>
                    <a:pt x="197" y="0"/>
                  </a:lnTo>
                  <a:lnTo>
                    <a:pt x="98" y="275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21529" name="Oval 22"/>
            <p:cNvSpPr>
              <a:spLocks noChangeArrowheads="1"/>
            </p:cNvSpPr>
            <p:nvPr/>
          </p:nvSpPr>
          <p:spPr bwMode="auto">
            <a:xfrm>
              <a:off x="1104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21524" name="Text Box 23"/>
          <p:cNvSpPr txBox="1">
            <a:spLocks noChangeArrowheads="1"/>
          </p:cNvSpPr>
          <p:nvPr/>
        </p:nvSpPr>
        <p:spPr bwMode="auto">
          <a:xfrm>
            <a:off x="3006725" y="2849562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Viewer</a:t>
            </a:r>
          </a:p>
        </p:txBody>
      </p:sp>
      <p:sp>
        <p:nvSpPr>
          <p:cNvPr id="21525" name="Line 34"/>
          <p:cNvSpPr>
            <a:spLocks noChangeShapeType="1"/>
          </p:cNvSpPr>
          <p:nvPr/>
        </p:nvSpPr>
        <p:spPr bwMode="auto">
          <a:xfrm>
            <a:off x="5445125" y="3154362"/>
            <a:ext cx="685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  <p:sp>
        <p:nvSpPr>
          <p:cNvPr id="21526" name="Text Box 35"/>
          <p:cNvSpPr txBox="1">
            <a:spLocks noChangeArrowheads="1"/>
          </p:cNvSpPr>
          <p:nvPr/>
        </p:nvSpPr>
        <p:spPr bwMode="auto">
          <a:xfrm>
            <a:off x="4987925" y="292576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Helvetica" pitchFamily="34" charset="0"/>
              </a:rPr>
              <a:t>L</a:t>
            </a:r>
            <a:r>
              <a:rPr lang="en-US" baseline="-25000">
                <a:solidFill>
                  <a:prstClr val="black"/>
                </a:solidFill>
                <a:latin typeface="Helvetica" pitchFamily="34" charset="0"/>
              </a:rPr>
              <a:t>1</a:t>
            </a:r>
            <a:endParaRPr lang="en-US">
              <a:solidFill>
                <a:prstClr val="black"/>
              </a:solidFill>
              <a:latin typeface="Helvetica" pitchFamily="34" charset="0"/>
            </a:endParaRPr>
          </a:p>
        </p:txBody>
      </p:sp>
      <p:sp>
        <p:nvSpPr>
          <p:cNvPr id="21527" name="Oval 37"/>
          <p:cNvSpPr>
            <a:spLocks noChangeArrowheads="1"/>
          </p:cNvSpPr>
          <p:nvPr/>
        </p:nvSpPr>
        <p:spPr bwMode="auto">
          <a:xfrm>
            <a:off x="4511675" y="1897062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97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A03-2735-F656-F297-206537C7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US" dirty="0"/>
              <a:t>Multiple Light Sources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22D446-7D5F-C7D6-37D0-7DAE85AA9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02930"/>
              </p:ext>
            </p:extLst>
          </p:nvPr>
        </p:nvGraphicFramePr>
        <p:xfrm>
          <a:off x="1997747" y="3145529"/>
          <a:ext cx="1593619" cy="159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327400" imgH="3327400" progId="Photoshop.Image.4">
                  <p:embed/>
                </p:oleObj>
              </mc:Choice>
              <mc:Fallback>
                <p:oleObj name="Image" r:id="rId2" imgW="3327400" imgH="3327400" progId="Photoshop.Image.4">
                  <p:embed/>
                  <p:pic>
                    <p:nvPicPr>
                      <p:cNvPr id="44034" name="Object 4">
                        <a:extLst>
                          <a:ext uri="{FF2B5EF4-FFF2-40B4-BE49-F238E27FC236}">
                            <a16:creationId xmlns:a16="http://schemas.microsoft.com/office/drawing/2014/main" id="{E518B04F-714B-9F74-5E86-4B6102998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47" y="3145529"/>
                        <a:ext cx="1593619" cy="1593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5E2BE7-A673-195A-187E-96C27172A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45856"/>
              </p:ext>
            </p:extLst>
          </p:nvPr>
        </p:nvGraphicFramePr>
        <p:xfrm>
          <a:off x="3767776" y="3145529"/>
          <a:ext cx="1588917" cy="157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3327400" imgH="3289300" progId="Photoshop.Image.4">
                  <p:embed/>
                </p:oleObj>
              </mc:Choice>
              <mc:Fallback>
                <p:oleObj name="Image" r:id="rId4" imgW="3327400" imgH="3289300" progId="Photoshop.Image.4">
                  <p:embed/>
                  <p:pic>
                    <p:nvPicPr>
                      <p:cNvPr id="44035" name="Object 5">
                        <a:extLst>
                          <a:ext uri="{FF2B5EF4-FFF2-40B4-BE49-F238E27FC236}">
                            <a16:creationId xmlns:a16="http://schemas.microsoft.com/office/drawing/2014/main" id="{2A34D6FD-3564-07BD-004B-6BA44ADA7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776" y="3145529"/>
                        <a:ext cx="1588917" cy="1571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FD8E4F-981A-61D6-43A0-435E0A974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04577"/>
              </p:ext>
            </p:extLst>
          </p:nvPr>
        </p:nvGraphicFramePr>
        <p:xfrm>
          <a:off x="5562600" y="3124200"/>
          <a:ext cx="159455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3390900" imgH="3403600" progId="Photoshop.Image.4">
                  <p:embed/>
                </p:oleObj>
              </mc:Choice>
              <mc:Fallback>
                <p:oleObj name="Image" r:id="rId6" imgW="3390900" imgH="3403600" progId="Photoshop.Image.4">
                  <p:embed/>
                  <p:pic>
                    <p:nvPicPr>
                      <p:cNvPr id="44036" name="Object 6">
                        <a:extLst>
                          <a:ext uri="{FF2B5EF4-FFF2-40B4-BE49-F238E27FC236}">
                            <a16:creationId xmlns:a16="http://schemas.microsoft.com/office/drawing/2014/main" id="{0BD7A375-399F-FE8F-D764-5A6E7EAA9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24200"/>
                        <a:ext cx="1594559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80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3150"/>
          </a:xfrm>
        </p:spPr>
        <p:txBody>
          <a:bodyPr/>
          <a:lstStyle/>
          <a:p>
            <a:r>
              <a:rPr lang="en-US" dirty="0"/>
              <a:t>Shadows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Shadow terms tell which light sources are blocked</a:t>
                </a:r>
              </a:p>
              <a:p>
                <a:pPr lvl="1"/>
                <a:r>
                  <a:rPr lang="en-US" sz="2000" dirty="0"/>
                  <a:t>Cast ray towards each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if ray is blocked,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otherwise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0"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H:\courses\cs426\fall99\lectures\shade\images\shadow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7998" y="2438416"/>
            <a:ext cx="3124200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1597025" y="5403850"/>
          <a:ext cx="65071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009600" imgH="266400" progId="Equation.3">
                  <p:embed/>
                </p:oleObj>
              </mc:Choice>
              <mc:Fallback>
                <p:oleObj name="משוואה" r:id="rId6" imgW="30096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403850"/>
                        <a:ext cx="6507163" cy="5730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858000" y="4054475"/>
            <a:ext cx="1287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99FF"/>
                </a:solidFill>
                <a:latin typeface="Helvetica" pitchFamily="34" charset="0"/>
              </a:rPr>
              <a:t>Shadow</a:t>
            </a:r>
          </a:p>
          <a:p>
            <a:pPr algn="ctr"/>
            <a:r>
              <a:rPr lang="en-US">
                <a:solidFill>
                  <a:srgbClr val="3399FF"/>
                </a:solidFill>
                <a:latin typeface="Helvetica" pitchFamily="34" charset="0"/>
              </a:rPr>
              <a:t>Term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543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61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Casting - Shadows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525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If the ray hits the object </a:t>
            </a:r>
          </a:p>
          <a:p>
            <a:pPr lvl="1"/>
            <a:r>
              <a:rPr lang="en-US" dirty="0"/>
              <a:t>We need to check if light ‘reaches’ this object.</a:t>
            </a:r>
          </a:p>
          <a:p>
            <a:r>
              <a:rPr lang="en-US" dirty="0"/>
              <a:t>Shadow rays are emitted from the hit point to the light source</a:t>
            </a:r>
            <a:r>
              <a:rPr lang="en-US" b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shadow ray hits an object in the way to the light-source, then we know that light doesn’t reach this hit point (This creates shadows)</a:t>
            </a:r>
          </a:p>
          <a:p>
            <a:pPr lvl="1"/>
            <a:r>
              <a:rPr lang="en-US" dirty="0"/>
              <a:t>Otherwise we know that the light reaches this point and we perceive the objects color.</a:t>
            </a:r>
          </a:p>
          <a:p>
            <a:pPr lvl="1"/>
            <a:r>
              <a:rPr lang="en-US" dirty="0"/>
              <a:t>Light can still reach the object from other light sources (need to check all).</a:t>
            </a:r>
          </a:p>
        </p:txBody>
      </p:sp>
      <p:pic>
        <p:nvPicPr>
          <p:cNvPr id="6" name="Picture 6" descr="http://upload.wikimedia.org/wikipedia/commons/thumb/8/83/Ray_trace_diagram.svg/2000px-Ray_trace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3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Model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E</a:t>
            </a:r>
            <a:r>
              <a:rPr lang="en-US" dirty="0"/>
              <a:t> – Material Emission</a:t>
            </a:r>
          </a:p>
          <a:p>
            <a:r>
              <a:rPr lang="en-US" dirty="0"/>
              <a:t>I</a:t>
            </a:r>
            <a:r>
              <a:rPr lang="en-US" baseline="-25000" dirty="0"/>
              <a:t>A</a:t>
            </a:r>
            <a:r>
              <a:rPr lang="en-US" dirty="0"/>
              <a:t> – Global ambient</a:t>
            </a:r>
          </a:p>
          <a:p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– Light Source </a:t>
            </a:r>
            <a:r>
              <a:rPr lang="en-US" i="1" dirty="0" err="1"/>
              <a:t>i</a:t>
            </a:r>
            <a:r>
              <a:rPr lang="en-US" dirty="0"/>
              <a:t> Intensity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– Material Ambient</a:t>
            </a:r>
          </a:p>
          <a:p>
            <a:r>
              <a:rPr lang="en-US" dirty="0"/>
              <a:t>K</a:t>
            </a:r>
            <a:r>
              <a:rPr lang="en-US" baseline="-25000" dirty="0"/>
              <a:t>D</a:t>
            </a:r>
            <a:r>
              <a:rPr lang="en-US" dirty="0"/>
              <a:t> – Material Diffuse</a:t>
            </a:r>
          </a:p>
          <a:p>
            <a:r>
              <a:rPr lang="en-US" dirty="0"/>
              <a:t>K</a:t>
            </a:r>
            <a:r>
              <a:rPr lang="en-US" baseline="-25000" dirty="0"/>
              <a:t>S</a:t>
            </a:r>
            <a:r>
              <a:rPr lang="en-US" dirty="0"/>
              <a:t> – Material Specular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R</a:t>
            </a:r>
            <a:r>
              <a:rPr lang="en-US" dirty="0"/>
              <a:t> – Material Reflection</a:t>
            </a:r>
          </a:p>
          <a:p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 – Material Refraction</a:t>
            </a:r>
          </a:p>
          <a:p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 – Light Shadowed?</a:t>
            </a:r>
          </a:p>
          <a:p>
            <a:r>
              <a:rPr lang="en-US" dirty="0"/>
              <a:t>n – Material Shininess</a:t>
            </a:r>
          </a:p>
          <a:p>
            <a:r>
              <a:rPr lang="en-US" dirty="0"/>
              <a:t>Normalized vectors:</a:t>
            </a:r>
          </a:p>
          <a:p>
            <a:pPr lvl="1"/>
            <a:r>
              <a:rPr lang="en-US" dirty="0"/>
              <a:t>L – Intersection to light</a:t>
            </a:r>
          </a:p>
          <a:p>
            <a:pPr lvl="1"/>
            <a:r>
              <a:rPr lang="en-US" dirty="0"/>
              <a:t>N – Intersection normal</a:t>
            </a:r>
          </a:p>
          <a:p>
            <a:pPr lvl="1"/>
            <a:r>
              <a:rPr lang="en-US" dirty="0"/>
              <a:t>V – Intersection to Eye</a:t>
            </a:r>
          </a:p>
          <a:p>
            <a:pPr lvl="1"/>
            <a:r>
              <a:rPr lang="en-US" dirty="0"/>
              <a:t>R – Intersection to reflected light</a:t>
            </a:r>
          </a:p>
          <a:p>
            <a:endParaRPr lang="en-US" dirty="0"/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646113" y="5867400"/>
          <a:ext cx="78882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266400" progId="Equation.3">
                  <p:embed/>
                </p:oleObj>
              </mc:Choice>
              <mc:Fallback>
                <p:oleObj name="Equation" r:id="rId2" imgW="4012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867400"/>
                        <a:ext cx="7888287" cy="547688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76411E7-C635-CD88-5305-6B2DA11AC657}"/>
              </a:ext>
            </a:extLst>
          </p:cNvPr>
          <p:cNvSpPr/>
          <p:nvPr/>
        </p:nvSpPr>
        <p:spPr>
          <a:xfrm>
            <a:off x="6705600" y="5867400"/>
            <a:ext cx="1828800" cy="54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&lt;- Final Color</a:t>
            </a:r>
          </a:p>
        </p:txBody>
      </p:sp>
    </p:spTree>
    <p:extLst>
      <p:ext uri="{BB962C8B-B14F-4D97-AF65-F5344CB8AC3E}">
        <p14:creationId xmlns:p14="http://schemas.microsoft.com/office/powerpoint/2010/main" val="316733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3A2760-311A-FF21-BBE4-13FFAAF2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IL" dirty="0"/>
              <a:t>Our 1st 3D rendering Alg.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EBD5-F236-D36C-A28D-EE27C15B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Problem: rays can hit many objects unti they reay the light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AB070-348D-22B7-E301-47815A84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429000"/>
            <a:ext cx="6451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3A2760-311A-FF21-BBE4-13FFAAF2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IL" dirty="0"/>
              <a:t>Our 1st 3D rendering Alg.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EBD5-F236-D36C-A28D-EE27C15B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Instead – we trace each ray until it hits at </a:t>
            </a:r>
            <a:r>
              <a:rPr lang="en-IL" b="1" dirty="0"/>
              <a:t>most n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AB070-348D-22B7-E301-47815A84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429000"/>
            <a:ext cx="6451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3A2760-311A-FF21-BBE4-13FFAAF2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</a:pPr>
            <a:r>
              <a:rPr lang="en-IL" dirty="0"/>
              <a:t>Our 1st 3D rendering Alg.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EBD5-F236-D36C-A28D-EE27C15B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Instead – we trace each ray until it hits at </a:t>
            </a:r>
            <a:r>
              <a:rPr lang="en-IL" b="1" dirty="0"/>
              <a:t>most n objects</a:t>
            </a:r>
          </a:p>
          <a:p>
            <a:pPr lvl="1"/>
            <a:r>
              <a:rPr lang="en-US" sz="2000" b="1" dirty="0"/>
              <a:t>n=1 – Ray Casting (Today)</a:t>
            </a:r>
          </a:p>
          <a:p>
            <a:pPr lvl="1"/>
            <a:r>
              <a:rPr lang="en-US" sz="2000" dirty="0"/>
              <a:t>N&gt;1 – Ray Tracing (later this course)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7344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a 3D scene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6259810"/>
            <a:ext cx="292734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/>
              <a:t>חלק מהשקפים מעובדים משקפים של פרדו דוראנד, טומס פנקהאוסר, דניאל כהן-אור וליאור שפירא.</a:t>
            </a:r>
          </a:p>
        </p:txBody>
      </p:sp>
    </p:spTree>
    <p:extLst>
      <p:ext uri="{BB962C8B-B14F-4D97-AF65-F5344CB8AC3E}">
        <p14:creationId xmlns:p14="http://schemas.microsoft.com/office/powerpoint/2010/main" val="422931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64912F8CA045E4D9401ABFFF3C0940D" ma:contentTypeVersion="0" ma:contentTypeDescription="צור מסמך חדש." ma:contentTypeScope="" ma:versionID="9023b1b3826864bb8e70d956d6263d21">
  <xsd:schema xmlns:xsd="http://www.w3.org/2001/XMLSchema" xmlns:p="http://schemas.microsoft.com/office/2006/metadata/properties" targetNamespace="http://schemas.microsoft.com/office/2006/metadata/properties" ma:root="true" ma:fieldsID="2c7d503b2acf974fb06ee4efbd20f8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 ma:readOnly="true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784277A-9726-47C8-BE8B-BC73C51CE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1785EC-E6D5-4F4A-922A-3D792F2E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AFBF10-EAB5-4291-AE84-88B64E7EEA38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12702</TotalTime>
  <Words>2632</Words>
  <Application>Microsoft Office PowerPoint</Application>
  <PresentationFormat>On-screen Show (4:3)</PresentationFormat>
  <Paragraphs>525</Paragraphs>
  <Slides>54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Arial</vt:lpstr>
      <vt:lpstr>Calibri</vt:lpstr>
      <vt:lpstr>Cambria Math</vt:lpstr>
      <vt:lpstr>Century Gothic</vt:lpstr>
      <vt:lpstr>Courier New</vt:lpstr>
      <vt:lpstr>Helvetica</vt:lpstr>
      <vt:lpstr>Helvetica-Narrow</vt:lpstr>
      <vt:lpstr>Palatino Linotype</vt:lpstr>
      <vt:lpstr>Symbol</vt:lpstr>
      <vt:lpstr>Times New Roman</vt:lpstr>
      <vt:lpstr>Executive</vt:lpstr>
      <vt:lpstr>Image</vt:lpstr>
      <vt:lpstr>Clip</vt:lpstr>
      <vt:lpstr>Equation</vt:lpstr>
      <vt:lpstr>משוואה</vt:lpstr>
      <vt:lpstr>Computer Graphics  “Ray Casting”</vt:lpstr>
      <vt:lpstr>Creating a Virtual World</vt:lpstr>
      <vt:lpstr>PowerPoint Presentation</vt:lpstr>
      <vt:lpstr>Our 1st 3D rendering Alg.</vt:lpstr>
      <vt:lpstr>Our 1st 3D rendering Alg.</vt:lpstr>
      <vt:lpstr>Our 1st 3D rendering Alg.</vt:lpstr>
      <vt:lpstr>Our 1st 3D rendering Alg.</vt:lpstr>
      <vt:lpstr>Our 1st 3D rendering Alg.</vt:lpstr>
      <vt:lpstr>Ray Casting</vt:lpstr>
      <vt:lpstr>Ray Casting</vt:lpstr>
      <vt:lpstr>Ray Casting</vt:lpstr>
      <vt:lpstr>Ray Casting</vt:lpstr>
      <vt:lpstr>Ray Casting </vt:lpstr>
      <vt:lpstr>Ray Casting </vt:lpstr>
      <vt:lpstr>Step 1 – Construct a ray</vt:lpstr>
      <vt:lpstr>Constructing Ray Through a Pixel</vt:lpstr>
      <vt:lpstr>Image Space  View Plane Space</vt:lpstr>
      <vt:lpstr>Image Space  View Plane Space</vt:lpstr>
      <vt:lpstr>Image Space  View Plane Space</vt:lpstr>
      <vt:lpstr>Ray Casting </vt:lpstr>
      <vt:lpstr>Step 2 – Find intersection</vt:lpstr>
      <vt:lpstr>Sphere-Ray Intersection</vt:lpstr>
      <vt:lpstr>Sphere-Ray Intersection</vt:lpstr>
      <vt:lpstr>Sphere-Ray Intersection</vt:lpstr>
      <vt:lpstr>Ray-Triangle Intersection</vt:lpstr>
      <vt:lpstr>Ray-Triangle Intersection</vt:lpstr>
      <vt:lpstr>Ray-Triangle Intersection</vt:lpstr>
      <vt:lpstr>Ray-Triangle Intersection</vt:lpstr>
      <vt:lpstr>Ray Casting </vt:lpstr>
      <vt:lpstr>Ray Casting - Shading</vt:lpstr>
      <vt:lpstr>Shading</vt:lpstr>
      <vt:lpstr>Illumination Model Parameters</vt:lpstr>
      <vt:lpstr>Light Sources</vt:lpstr>
      <vt:lpstr>Directional Light</vt:lpstr>
      <vt:lpstr>Point Light</vt:lpstr>
      <vt:lpstr>Spotlight</vt:lpstr>
      <vt:lpstr>Phong Reflectance Model</vt:lpstr>
      <vt:lpstr>Phong Reflectance Model</vt:lpstr>
      <vt:lpstr>Ambient Term</vt:lpstr>
      <vt:lpstr>Diffuse Reflection</vt:lpstr>
      <vt:lpstr>Diffuse Reflection</vt:lpstr>
      <vt:lpstr>Diffuse Reflection</vt:lpstr>
      <vt:lpstr>Diffuse Reflection</vt:lpstr>
      <vt:lpstr>Specular Reflection</vt:lpstr>
      <vt:lpstr>Specular Reflection</vt:lpstr>
      <vt:lpstr>Specular Reflection</vt:lpstr>
      <vt:lpstr>Specular Reflection</vt:lpstr>
      <vt:lpstr>Specular Reflection</vt:lpstr>
      <vt:lpstr>Surface Illumination Calculation</vt:lpstr>
      <vt:lpstr>Surface Illumination Calculation</vt:lpstr>
      <vt:lpstr>Multiple Light Sources</vt:lpstr>
      <vt:lpstr>Shadows</vt:lpstr>
      <vt:lpstr>Ray Casting - Shadows</vt:lpstr>
      <vt:lpstr>Color Model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Michael L.</dc:creator>
  <cp:lastModifiedBy>Ofer Tlusty</cp:lastModifiedBy>
  <cp:revision>554</cp:revision>
  <dcterms:created xsi:type="dcterms:W3CDTF">2006-08-16T00:00:00Z</dcterms:created>
  <dcterms:modified xsi:type="dcterms:W3CDTF">2023-06-04T11:21:25Z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0x010100964912F8CA045E4D9401ABFFF3C0940D</vt:lpwstr>
  </property>
</Properties>
</file>