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27" r:id="rId3"/>
    <p:sldId id="320" r:id="rId4"/>
    <p:sldId id="311" r:id="rId5"/>
    <p:sldId id="314" r:id="rId6"/>
    <p:sldId id="330" r:id="rId7"/>
    <p:sldId id="316" r:id="rId8"/>
    <p:sldId id="317" r:id="rId9"/>
    <p:sldId id="318" r:id="rId10"/>
    <p:sldId id="329" r:id="rId11"/>
    <p:sldId id="301" r:id="rId12"/>
    <p:sldId id="302" r:id="rId13"/>
    <p:sldId id="278" r:id="rId14"/>
    <p:sldId id="326" r:id="rId15"/>
    <p:sldId id="284" r:id="rId16"/>
    <p:sldId id="300" r:id="rId17"/>
    <p:sldId id="321" r:id="rId18"/>
    <p:sldId id="323" r:id="rId19"/>
    <p:sldId id="29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411" autoAdjust="0"/>
  </p:normalViewPr>
  <p:slideViewPr>
    <p:cSldViewPr>
      <p:cViewPr varScale="1">
        <p:scale>
          <a:sx n="53" d="100"/>
          <a:sy n="53" d="100"/>
        </p:scale>
        <p:origin x="1664" y="2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0D615-D64C-46D3-A012-95F1A2920F0A}" type="datetimeFigureOut">
              <a:rPr lang="en-CA" smtClean="0"/>
              <a:t>2022-10-30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35869-4E08-490C-8D4A-1206D6CCEE56}" type="slidenum">
              <a:rPr lang="en-CA" smtClean="0"/>
              <a:t>‹#›</a:t>
            </a:fld>
            <a:endParaRPr lang="en-CA"/>
          </a:p>
        </p:txBody>
      </p:sp>
    </p:spTree>
    <p:extLst>
      <p:ext uri="{BB962C8B-B14F-4D97-AF65-F5344CB8AC3E}">
        <p14:creationId xmlns:p14="http://schemas.microsoft.com/office/powerpoint/2010/main" val="403722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BC35869-4E08-490C-8D4A-1206D6CCEE56}" type="slidenum">
              <a:rPr lang="en-CA" smtClean="0"/>
              <a:t>1</a:t>
            </a:fld>
            <a:endParaRPr lang="en-CA"/>
          </a:p>
        </p:txBody>
      </p:sp>
    </p:spTree>
    <p:extLst>
      <p:ext uri="{BB962C8B-B14F-4D97-AF65-F5344CB8AC3E}">
        <p14:creationId xmlns:p14="http://schemas.microsoft.com/office/powerpoint/2010/main" val="30400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BC35869-4E08-490C-8D4A-1206D6CCEE56}" type="slidenum">
              <a:rPr lang="en-CA" smtClean="0"/>
              <a:t>7</a:t>
            </a:fld>
            <a:endParaRPr lang="en-CA"/>
          </a:p>
        </p:txBody>
      </p:sp>
    </p:spTree>
    <p:extLst>
      <p:ext uri="{BB962C8B-B14F-4D97-AF65-F5344CB8AC3E}">
        <p14:creationId xmlns:p14="http://schemas.microsoft.com/office/powerpoint/2010/main" val="126323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BC35869-4E08-490C-8D4A-1206D6CCEE56}" type="slidenum">
              <a:rPr lang="en-CA" smtClean="0"/>
              <a:t>8</a:t>
            </a:fld>
            <a:endParaRPr lang="en-CA"/>
          </a:p>
        </p:txBody>
      </p:sp>
    </p:spTree>
    <p:extLst>
      <p:ext uri="{BB962C8B-B14F-4D97-AF65-F5344CB8AC3E}">
        <p14:creationId xmlns:p14="http://schemas.microsoft.com/office/powerpoint/2010/main" val="126323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Cambria" panose="02040503050406030204" pitchFamily="18" charset="0"/>
              </a:rPr>
              <a:t>TOP FIGURE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Cambria" panose="02040503050406030204" pitchFamily="18" charset="0"/>
              </a:rPr>
              <a:t>The gamma distribution provides a good fit to example human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Three examples of 20 s duration recorded from a single electrode during a human seizure. In each case, the gamma fit (red curve) provides an acceptable fit to the empirical distributions of the high frequency amplitude.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333333"/>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333333"/>
              </a:solidFill>
              <a:effectLs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Cambria" panose="02040503050406030204" pitchFamily="18" charset="0"/>
              </a:rPr>
              <a:t>BOTTOM FIGURE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Cambria" panose="02040503050406030204" pitchFamily="18" charset="0"/>
              </a:rPr>
              <a:t>The statistical modeling framework successfully detects different types of cross-frequency coupling.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dirty="0">
                <a:solidFill>
                  <a:srgbClr val="333333"/>
                </a:solidFill>
                <a:effectLst/>
                <a:latin typeface="Cambria" panose="02040503050406030204" pitchFamily="18" charset="0"/>
              </a:rPr>
              <a:t>A–C</a:t>
            </a:r>
            <a:r>
              <a:rPr lang="en-US" b="0" i="0" dirty="0">
                <a:solidFill>
                  <a:srgbClr val="333333"/>
                </a:solidFill>
                <a:effectLst/>
                <a:latin typeface="Cambria" panose="02040503050406030204" pitchFamily="18" charset="0"/>
              </a:rPr>
              <a:t>) Simulations with no CFC.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dirty="0">
                <a:solidFill>
                  <a:srgbClr val="333333"/>
                </a:solidFill>
                <a:effectLst/>
                <a:latin typeface="Cambria" panose="02040503050406030204" pitchFamily="18" charset="0"/>
              </a:rPr>
              <a:t>A</a:t>
            </a:r>
            <a:r>
              <a:rPr lang="en-US" b="0" i="0" dirty="0">
                <a:solidFill>
                  <a:srgbClr val="333333"/>
                </a:solidFill>
                <a:effectLst/>
                <a:latin typeface="Cambria" panose="02040503050406030204" pitchFamily="18" charset="0"/>
              </a:rPr>
              <a:t>) When no CFC occurs, the low frequency signal (blue) and high frequency signal (orange) evolve independently.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dirty="0">
                <a:solidFill>
                  <a:srgbClr val="333333"/>
                </a:solidFill>
                <a:effectLst/>
                <a:latin typeface="Cambria" panose="02040503050406030204" pitchFamily="18" charset="0"/>
              </a:rPr>
              <a:t>B</a:t>
            </a:r>
            <a:r>
              <a:rPr lang="en-US" b="0" i="0" dirty="0">
                <a:solidFill>
                  <a:srgbClr val="333333"/>
                </a:solidFill>
                <a:effectLst/>
                <a:latin typeface="Cambria" panose="02040503050406030204" pitchFamily="18" charset="0"/>
              </a:rPr>
              <a:t>) The surfaces </a:t>
            </a:r>
            <a:r>
              <a:rPr lang="en-US" b="0" i="0" u="none" strike="noStrike" dirty="0" err="1">
                <a:solidFill>
                  <a:srgbClr val="333333"/>
                </a:solidFill>
                <a:effectLst/>
                <a:latin typeface="MathJax_Math-italic"/>
              </a:rPr>
              <a:t>SA</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a:t>
            </a:r>
            <a:r>
              <a:rPr lang="en-US" b="0" i="0" u="none" strike="noStrike" dirty="0" err="1">
                <a:solidFill>
                  <a:srgbClr val="333333"/>
                </a:solidFill>
                <a:effectLst/>
                <a:latin typeface="MathJax_Math-italic"/>
              </a:rPr>
              <a:t>Sϕ</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and </a:t>
            </a:r>
            <a:r>
              <a:rPr lang="en-US" b="0" i="0" u="none" strike="noStrike" dirty="0" err="1">
                <a:solidFill>
                  <a:srgbClr val="333333"/>
                </a:solidFill>
                <a:effectLst/>
                <a:latin typeface="MathJax_Math-italic"/>
              </a:rPr>
              <a:t>SA</a:t>
            </a:r>
            <a:r>
              <a:rPr lang="en-US" b="0" i="0" u="none" strike="noStrike" dirty="0" err="1">
                <a:solidFill>
                  <a:srgbClr val="333333"/>
                </a:solidFill>
                <a:effectLst/>
                <a:latin typeface="MathJax_Main"/>
              </a:rPr>
              <a:t>low,</a:t>
            </a:r>
            <a:r>
              <a:rPr lang="en-US" b="0" i="0" u="none" strike="noStrike" dirty="0" err="1">
                <a:solidFill>
                  <a:srgbClr val="333333"/>
                </a:solidFill>
                <a:effectLst/>
                <a:latin typeface="MathJax_Math-italic"/>
              </a:rPr>
              <a:t>ϕ</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suggest no dependence of </a:t>
            </a:r>
            <a:r>
              <a:rPr lang="en-US" b="0" i="0" u="none" strike="noStrike" dirty="0">
                <a:solidFill>
                  <a:srgbClr val="333333"/>
                </a:solidFill>
                <a:effectLst/>
                <a:latin typeface="MathJax_Math-italic"/>
              </a:rPr>
              <a:t>A</a:t>
            </a:r>
            <a:r>
              <a:rPr lang="en-US" b="0" i="0" u="none" strike="noStrike" dirty="0">
                <a:solidFill>
                  <a:srgbClr val="333333"/>
                </a:solidFill>
                <a:effectLst/>
                <a:latin typeface="MathJax_Main"/>
              </a:rPr>
              <a:t>high</a:t>
            </a:r>
            <a:r>
              <a:rPr lang="en-US" b="0" i="0" dirty="0">
                <a:solidFill>
                  <a:srgbClr val="333333"/>
                </a:solidFill>
                <a:effectLst/>
                <a:latin typeface="Cambria" panose="02040503050406030204" pitchFamily="18" charset="0"/>
              </a:rPr>
              <a:t> on </a:t>
            </a:r>
            <a:r>
              <a:rPr lang="en-US" b="0" i="0" u="none" strike="noStrike" dirty="0" err="1">
                <a:solidFill>
                  <a:srgbClr val="333333"/>
                </a:solidFill>
                <a:effectLst/>
                <a:latin typeface="MathJax_Math-italic"/>
              </a:rPr>
              <a:t>ϕ</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or </a:t>
            </a:r>
            <a:r>
              <a:rPr lang="en-US" b="0" i="0" u="none" strike="noStrike" dirty="0" err="1">
                <a:solidFill>
                  <a:srgbClr val="333333"/>
                </a:solidFill>
                <a:effectLst/>
                <a:latin typeface="MathJax_Math-italic"/>
              </a:rPr>
              <a:t>A</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dirty="0">
                <a:solidFill>
                  <a:srgbClr val="333333"/>
                </a:solidFill>
                <a:effectLst/>
                <a:latin typeface="Cambria" panose="02040503050406030204" pitchFamily="18" charset="0"/>
              </a:rPr>
              <a:t>C</a:t>
            </a:r>
            <a:r>
              <a:rPr lang="en-US" b="0" i="0" dirty="0">
                <a:solidFill>
                  <a:srgbClr val="333333"/>
                </a:solidFill>
                <a:effectLst/>
                <a:latin typeface="Cambria" panose="02040503050406030204" pitchFamily="18" charset="0"/>
              </a:rPr>
              <a:t>) Significant (</a:t>
            </a:r>
            <a:r>
              <a:rPr lang="en-US" b="0" i="0" u="none" strike="noStrike" dirty="0">
                <a:solidFill>
                  <a:srgbClr val="333333"/>
                </a:solidFill>
                <a:effectLst/>
                <a:latin typeface="MathJax_Math-italic"/>
              </a:rPr>
              <a:t>p</a:t>
            </a:r>
            <a:r>
              <a:rPr lang="en-US" b="0" i="0" dirty="0">
                <a:solidFill>
                  <a:srgbClr val="333333"/>
                </a:solidFill>
                <a:effectLst/>
                <a:latin typeface="Cambria" panose="02040503050406030204" pitchFamily="18" charset="0"/>
              </a:rPr>
              <a:t>&lt;0.05) values of </a:t>
            </a:r>
            <a:r>
              <a:rPr lang="en-US" b="0" i="0" u="none" strike="noStrike" dirty="0">
                <a:solidFill>
                  <a:srgbClr val="333333"/>
                </a:solidFill>
                <a:effectLst/>
                <a:latin typeface="MathJax_Main-bold"/>
              </a:rPr>
              <a:t>R</a:t>
            </a:r>
            <a:r>
              <a:rPr lang="en-US" b="0" i="0" u="none" strike="noStrike" dirty="0">
                <a:solidFill>
                  <a:srgbClr val="333333"/>
                </a:solidFill>
                <a:effectLst/>
                <a:latin typeface="MathJax_Main"/>
              </a:rPr>
              <a:t>PAC</a:t>
            </a:r>
            <a:r>
              <a:rPr lang="en-US" b="0" i="0" dirty="0">
                <a:solidFill>
                  <a:srgbClr val="333333"/>
                </a:solidFill>
                <a:effectLst/>
                <a:latin typeface="Cambria" panose="02040503050406030204" pitchFamily="18" charset="0"/>
              </a:rPr>
              <a:t> and </a:t>
            </a:r>
            <a:r>
              <a:rPr lang="en-US" b="0" i="0" u="none" strike="noStrike" dirty="0">
                <a:solidFill>
                  <a:srgbClr val="333333"/>
                </a:solidFill>
                <a:effectLst/>
                <a:latin typeface="MathJax_Main-bold"/>
              </a:rPr>
              <a:t>R</a:t>
            </a:r>
            <a:r>
              <a:rPr lang="en-US" b="0" i="0" u="none" strike="noStrike" dirty="0">
                <a:solidFill>
                  <a:srgbClr val="333333"/>
                </a:solidFill>
                <a:effectLst/>
                <a:latin typeface="MathJax_Main"/>
              </a:rPr>
              <a:t>AAC</a:t>
            </a:r>
            <a:r>
              <a:rPr lang="en-US" b="0" i="0" dirty="0">
                <a:solidFill>
                  <a:srgbClr val="333333"/>
                </a:solidFill>
                <a:effectLst/>
                <a:latin typeface="Cambria" panose="02040503050406030204" pitchFamily="18" charset="0"/>
              </a:rPr>
              <a:t> from 1000 simulations. Very few significant values for the statistics R are detected.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dirty="0">
                <a:solidFill>
                  <a:srgbClr val="333333"/>
                </a:solidFill>
                <a:effectLst/>
                <a:latin typeface="Cambria" panose="02040503050406030204" pitchFamily="18" charset="0"/>
              </a:rPr>
              <a:t>D–G</a:t>
            </a:r>
            <a:r>
              <a:rPr lang="en-US" b="0" i="0" dirty="0">
                <a:solidFill>
                  <a:srgbClr val="333333"/>
                </a:solidFill>
                <a:effectLst/>
                <a:latin typeface="Cambria" panose="02040503050406030204" pitchFamily="18" charset="0"/>
              </a:rPr>
              <a:t>) Simulations with PAC only.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dirty="0">
                <a:solidFill>
                  <a:srgbClr val="333333"/>
                </a:solidFill>
                <a:effectLst/>
                <a:latin typeface="Cambria" panose="02040503050406030204" pitchFamily="18" charset="0"/>
              </a:rPr>
              <a:t>D</a:t>
            </a:r>
            <a:r>
              <a:rPr lang="en-US" b="0" i="0" dirty="0">
                <a:solidFill>
                  <a:srgbClr val="333333"/>
                </a:solidFill>
                <a:effectLst/>
                <a:latin typeface="Cambria" panose="02040503050406030204" pitchFamily="18" charset="0"/>
              </a:rPr>
              <a:t>) When the phase of the low frequency signal is near 0 radians (red tick marks), the amplitude of the high frequency signal increases.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dirty="0">
                <a:solidFill>
                  <a:srgbClr val="333333"/>
                </a:solidFill>
                <a:effectLst/>
                <a:latin typeface="Cambria" panose="02040503050406030204" pitchFamily="18" charset="0"/>
              </a:rPr>
              <a:t>E</a:t>
            </a:r>
            <a:r>
              <a:rPr lang="en-US" b="0" i="0" dirty="0">
                <a:solidFill>
                  <a:srgbClr val="333333"/>
                </a:solidFill>
                <a:effectLst/>
                <a:latin typeface="Cambria" panose="02040503050406030204" pitchFamily="18" charset="0"/>
              </a:rPr>
              <a:t>) The surfaces </a:t>
            </a:r>
            <a:r>
              <a:rPr lang="en-US" b="0" i="0" u="none" strike="noStrike" dirty="0" err="1">
                <a:solidFill>
                  <a:srgbClr val="333333"/>
                </a:solidFill>
                <a:effectLst/>
                <a:latin typeface="MathJax_Math-italic"/>
              </a:rPr>
              <a:t>SA</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a:t>
            </a:r>
            <a:r>
              <a:rPr lang="en-US" b="0" i="0" u="none" strike="noStrike" dirty="0" err="1">
                <a:solidFill>
                  <a:srgbClr val="333333"/>
                </a:solidFill>
                <a:effectLst/>
                <a:latin typeface="MathJax_Math-italic"/>
              </a:rPr>
              <a:t>Sϕ</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and </a:t>
            </a:r>
            <a:r>
              <a:rPr lang="en-US" b="0" i="0" u="none" strike="noStrike" dirty="0" err="1">
                <a:solidFill>
                  <a:srgbClr val="333333"/>
                </a:solidFill>
                <a:effectLst/>
                <a:latin typeface="MathJax_Math-italic"/>
              </a:rPr>
              <a:t>SA</a:t>
            </a:r>
            <a:r>
              <a:rPr lang="en-US" b="0" i="0" u="none" strike="noStrike" dirty="0" err="1">
                <a:solidFill>
                  <a:srgbClr val="333333"/>
                </a:solidFill>
                <a:effectLst/>
                <a:latin typeface="MathJax_Main"/>
              </a:rPr>
              <a:t>low,</a:t>
            </a:r>
            <a:r>
              <a:rPr lang="en-US" b="0" i="0" u="none" strike="noStrike" dirty="0" err="1">
                <a:solidFill>
                  <a:srgbClr val="333333"/>
                </a:solidFill>
                <a:effectLst/>
                <a:latin typeface="MathJax_Math-italic"/>
              </a:rPr>
              <a:t>ϕ</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suggest dependence of </a:t>
            </a:r>
            <a:r>
              <a:rPr lang="en-US" b="0" i="0" u="none" strike="noStrike" dirty="0">
                <a:solidFill>
                  <a:srgbClr val="333333"/>
                </a:solidFill>
                <a:effectLst/>
                <a:latin typeface="MathJax_Math-italic"/>
              </a:rPr>
              <a:t>A</a:t>
            </a:r>
            <a:r>
              <a:rPr lang="en-US" b="0" i="0" u="none" strike="noStrike" dirty="0">
                <a:solidFill>
                  <a:srgbClr val="333333"/>
                </a:solidFill>
                <a:effectLst/>
                <a:latin typeface="MathJax_Main"/>
              </a:rPr>
              <a:t>high</a:t>
            </a:r>
            <a:r>
              <a:rPr lang="en-US" b="0" i="0" dirty="0">
                <a:solidFill>
                  <a:srgbClr val="333333"/>
                </a:solidFill>
                <a:effectLst/>
                <a:latin typeface="Cambria" panose="02040503050406030204" pitchFamily="18" charset="0"/>
              </a:rPr>
              <a:t> on </a:t>
            </a:r>
            <a:r>
              <a:rPr lang="en-US" b="0" i="0" u="none" strike="noStrike" dirty="0" err="1">
                <a:solidFill>
                  <a:srgbClr val="333333"/>
                </a:solidFill>
                <a:effectLst/>
                <a:latin typeface="MathJax_Math-italic"/>
              </a:rPr>
              <a:t>ϕ</a:t>
            </a:r>
            <a:r>
              <a:rPr lang="en-US" b="0" i="0" u="none" strike="noStrike" dirty="0" err="1">
                <a:solidFill>
                  <a:srgbClr val="333333"/>
                </a:solidFill>
                <a:effectLst/>
                <a:latin typeface="MathJax_Main"/>
              </a:rPr>
              <a:t>low</a:t>
            </a:r>
            <a:r>
              <a:rPr lang="en-US" b="0" i="0" dirty="0">
                <a:solidFill>
                  <a:srgbClr val="333333"/>
                </a:solidFill>
                <a:effectLst/>
                <a:latin typeface="Cambria" panose="020405030504060302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dirty="0">
                <a:solidFill>
                  <a:srgbClr val="333333"/>
                </a:solidFill>
                <a:effectLst/>
                <a:latin typeface="Cambria" panose="02040503050406030204" pitchFamily="18" charset="0"/>
              </a:rPr>
              <a:t>F</a:t>
            </a:r>
            <a:r>
              <a:rPr lang="en-US" b="0" i="0" dirty="0">
                <a:solidFill>
                  <a:srgbClr val="333333"/>
                </a:solidFill>
                <a:effectLst/>
                <a:latin typeface="Cambria" panose="02040503050406030204" pitchFamily="18" charset="0"/>
              </a:rPr>
              <a:t>) In 1000 simulations, significant values of </a:t>
            </a:r>
            <a:r>
              <a:rPr lang="en-US" b="0" i="0" u="none" strike="noStrike" dirty="0">
                <a:solidFill>
                  <a:srgbClr val="333333"/>
                </a:solidFill>
                <a:effectLst/>
                <a:latin typeface="MathJax_Main-bold"/>
              </a:rPr>
              <a:t>R</a:t>
            </a:r>
            <a:r>
              <a:rPr lang="en-US" b="0" i="0" u="none" strike="noStrike" dirty="0">
                <a:solidFill>
                  <a:srgbClr val="333333"/>
                </a:solidFill>
                <a:effectLst/>
                <a:latin typeface="MathJax_Main"/>
              </a:rPr>
              <a:t>PAC</a:t>
            </a:r>
            <a:r>
              <a:rPr lang="en-US" b="0" i="0" dirty="0">
                <a:solidFill>
                  <a:srgbClr val="333333"/>
                </a:solidFill>
                <a:effectLst/>
                <a:latin typeface="Cambria" panose="02040503050406030204" pitchFamily="18" charset="0"/>
              </a:rPr>
              <a:t> frequently appear, while significant values of </a:t>
            </a:r>
            <a:r>
              <a:rPr lang="en-US" b="0" i="0" u="none" strike="noStrike" dirty="0">
                <a:solidFill>
                  <a:srgbClr val="333333"/>
                </a:solidFill>
                <a:effectLst/>
                <a:latin typeface="MathJax_Main-bold"/>
              </a:rPr>
              <a:t>R</a:t>
            </a:r>
            <a:r>
              <a:rPr lang="en-US" b="0" i="0" u="none" strike="noStrike" dirty="0">
                <a:solidFill>
                  <a:srgbClr val="333333"/>
                </a:solidFill>
                <a:effectLst/>
                <a:latin typeface="MathJax_Main"/>
              </a:rPr>
              <a:t>AAC</a:t>
            </a:r>
            <a:r>
              <a:rPr lang="en-US" b="0" i="0" dirty="0">
                <a:solidFill>
                  <a:srgbClr val="333333"/>
                </a:solidFill>
                <a:effectLst/>
                <a:latin typeface="Cambria" panose="02040503050406030204" pitchFamily="18" charset="0"/>
              </a:rPr>
              <a:t> rarely appear.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Cambria" panose="02040503050406030204" pitchFamily="18" charset="0"/>
              </a:rPr>
              <a:t>(</a:t>
            </a:r>
            <a:r>
              <a:rPr lang="en-US" b="1" i="0" strike="sngStrike" dirty="0">
                <a:solidFill>
                  <a:srgbClr val="333333"/>
                </a:solidFill>
                <a:effectLst/>
                <a:latin typeface="Cambria" panose="02040503050406030204" pitchFamily="18" charset="0"/>
              </a:rPr>
              <a:t>G</a:t>
            </a:r>
            <a:r>
              <a:rPr lang="en-US" b="0" i="0" strike="sngStrike" dirty="0">
                <a:solidFill>
                  <a:srgbClr val="333333"/>
                </a:solidFill>
                <a:effectLst/>
                <a:latin typeface="Cambria" panose="02040503050406030204" pitchFamily="18" charset="0"/>
              </a:rPr>
              <a:t>) As the intensity of PAC increases, so do the significant values of </a:t>
            </a:r>
            <a:r>
              <a:rPr lang="en-US" b="0" i="0" u="none" strike="sngStrike" dirty="0">
                <a:solidFill>
                  <a:srgbClr val="333333"/>
                </a:solidFill>
                <a:effectLst/>
                <a:latin typeface="MathJax_Main-bold"/>
              </a:rPr>
              <a:t>R</a:t>
            </a:r>
            <a:r>
              <a:rPr lang="en-US" b="0" i="0" u="none" strike="sngStrike" dirty="0">
                <a:solidFill>
                  <a:srgbClr val="333333"/>
                </a:solidFill>
                <a:effectLst/>
                <a:latin typeface="MathJax_Main"/>
              </a:rPr>
              <a:t>PAC</a:t>
            </a:r>
            <a:r>
              <a:rPr lang="en-US" b="0" i="0" strike="sngStrike" dirty="0">
                <a:solidFill>
                  <a:srgbClr val="333333"/>
                </a:solidFill>
                <a:effectLst/>
                <a:latin typeface="Cambria" panose="02040503050406030204" pitchFamily="18" charset="0"/>
              </a:rPr>
              <a:t> (black), while any significant values of </a:t>
            </a:r>
            <a:r>
              <a:rPr lang="en-US" b="0" i="0" u="none" strike="sngStrike" dirty="0">
                <a:solidFill>
                  <a:srgbClr val="333333"/>
                </a:solidFill>
                <a:effectLst/>
                <a:latin typeface="MathJax_Main-bold"/>
              </a:rPr>
              <a:t>R</a:t>
            </a:r>
            <a:r>
              <a:rPr lang="en-US" b="0" i="0" u="none" strike="sngStrike" dirty="0">
                <a:solidFill>
                  <a:srgbClr val="333333"/>
                </a:solidFill>
                <a:effectLst/>
                <a:latin typeface="MathJax_Main"/>
              </a:rPr>
              <a:t>AAC</a:t>
            </a:r>
            <a:r>
              <a:rPr lang="en-US" b="0" i="0" strike="sngStrike" dirty="0">
                <a:solidFill>
                  <a:srgbClr val="333333"/>
                </a:solidFill>
                <a:effectLst/>
                <a:latin typeface="Cambria" panose="02040503050406030204" pitchFamily="18" charset="0"/>
              </a:rPr>
              <a:t> remain small. </a:t>
            </a:r>
          </a:p>
          <a:p>
            <a:endParaRPr lang="en-CA" dirty="0"/>
          </a:p>
        </p:txBody>
      </p:sp>
      <p:sp>
        <p:nvSpPr>
          <p:cNvPr id="4" name="Slide Number Placeholder 3"/>
          <p:cNvSpPr>
            <a:spLocks noGrp="1"/>
          </p:cNvSpPr>
          <p:nvPr>
            <p:ph type="sldNum" sz="quarter" idx="5"/>
          </p:nvPr>
        </p:nvSpPr>
        <p:spPr/>
        <p:txBody>
          <a:bodyPr/>
          <a:lstStyle/>
          <a:p>
            <a:fld id="{6BC35869-4E08-490C-8D4A-1206D6CCEE56}" type="slidenum">
              <a:rPr lang="en-CA" smtClean="0"/>
              <a:t>9</a:t>
            </a:fld>
            <a:endParaRPr lang="en-CA"/>
          </a:p>
        </p:txBody>
      </p:sp>
    </p:spTree>
    <p:extLst>
      <p:ext uri="{BB962C8B-B14F-4D97-AF65-F5344CB8AC3E}">
        <p14:creationId xmlns:p14="http://schemas.microsoft.com/office/powerpoint/2010/main" val="129697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BC35869-4E08-490C-8D4A-1206D6CCEE56}" type="slidenum">
              <a:rPr lang="en-CA" smtClean="0"/>
              <a:t>13</a:t>
            </a:fld>
            <a:endParaRPr lang="en-CA"/>
          </a:p>
        </p:txBody>
      </p:sp>
    </p:spTree>
    <p:extLst>
      <p:ext uri="{BB962C8B-B14F-4D97-AF65-F5344CB8AC3E}">
        <p14:creationId xmlns:p14="http://schemas.microsoft.com/office/powerpoint/2010/main" val="148541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BC35869-4E08-490C-8D4A-1206D6CCEE56}" type="slidenum">
              <a:rPr lang="en-CA" smtClean="0"/>
              <a:t>14</a:t>
            </a:fld>
            <a:endParaRPr lang="en-CA"/>
          </a:p>
        </p:txBody>
      </p:sp>
    </p:spTree>
    <p:extLst>
      <p:ext uri="{BB962C8B-B14F-4D97-AF65-F5344CB8AC3E}">
        <p14:creationId xmlns:p14="http://schemas.microsoft.com/office/powerpoint/2010/main" val="142402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BC35869-4E08-490C-8D4A-1206D6CCEE56}" type="slidenum">
              <a:rPr lang="en-CA" smtClean="0"/>
              <a:t>17</a:t>
            </a:fld>
            <a:endParaRPr lang="en-CA"/>
          </a:p>
        </p:txBody>
      </p:sp>
    </p:spTree>
    <p:extLst>
      <p:ext uri="{BB962C8B-B14F-4D97-AF65-F5344CB8AC3E}">
        <p14:creationId xmlns:p14="http://schemas.microsoft.com/office/powerpoint/2010/main" val="140338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F05C52DE-7D64-4D36-8C86-C6B4068A2820}" type="datetimeFigureOut">
              <a:rPr lang="en-CA" smtClean="0"/>
              <a:t>2022-10-30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328850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F05C52DE-7D64-4D36-8C86-C6B4068A2820}" type="datetimeFigureOut">
              <a:rPr lang="en-CA" smtClean="0"/>
              <a:t>2022-10-30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248816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F05C52DE-7D64-4D36-8C86-C6B4068A2820}" type="datetimeFigureOut">
              <a:rPr lang="en-CA" smtClean="0"/>
              <a:t>2022-10-30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46234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F05C52DE-7D64-4D36-8C86-C6B4068A2820}" type="datetimeFigureOut">
              <a:rPr lang="en-CA" smtClean="0"/>
              <a:t>2022-10-30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406178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5C52DE-7D64-4D36-8C86-C6B4068A2820}" type="datetimeFigureOut">
              <a:rPr lang="en-CA" smtClean="0"/>
              <a:t>2022-10-30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133149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F05C52DE-7D64-4D36-8C86-C6B4068A2820}" type="datetimeFigureOut">
              <a:rPr lang="en-CA" smtClean="0"/>
              <a:t>2022-10-30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14723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F05C52DE-7D64-4D36-8C86-C6B4068A2820}" type="datetimeFigureOut">
              <a:rPr lang="en-CA" smtClean="0"/>
              <a:t>2022-10-30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64594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F05C52DE-7D64-4D36-8C86-C6B4068A2820}" type="datetimeFigureOut">
              <a:rPr lang="en-CA" smtClean="0"/>
              <a:t>2022-10-30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217446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C52DE-7D64-4D36-8C86-C6B4068A2820}" type="datetimeFigureOut">
              <a:rPr lang="en-CA" smtClean="0"/>
              <a:t>2022-10-30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88876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C52DE-7D64-4D36-8C86-C6B4068A2820}" type="datetimeFigureOut">
              <a:rPr lang="en-CA" smtClean="0"/>
              <a:t>2022-10-30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186956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C52DE-7D64-4D36-8C86-C6B4068A2820}" type="datetimeFigureOut">
              <a:rPr lang="en-CA" smtClean="0"/>
              <a:t>2022-10-30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143D729-F7B4-4FA3-8312-662048F4148C}" type="slidenum">
              <a:rPr lang="en-CA" smtClean="0"/>
              <a:t>‹#›</a:t>
            </a:fld>
            <a:endParaRPr lang="en-CA"/>
          </a:p>
        </p:txBody>
      </p:sp>
    </p:spTree>
    <p:extLst>
      <p:ext uri="{BB962C8B-B14F-4D97-AF65-F5344CB8AC3E}">
        <p14:creationId xmlns:p14="http://schemas.microsoft.com/office/powerpoint/2010/main" val="414953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C52DE-7D64-4D36-8C86-C6B4068A2820}" type="datetimeFigureOut">
              <a:rPr lang="en-CA" smtClean="0"/>
              <a:t>2022-10-30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3D729-F7B4-4FA3-8312-662048F4148C}" type="slidenum">
              <a:rPr lang="en-CA" smtClean="0"/>
              <a:t>‹#›</a:t>
            </a:fld>
            <a:endParaRPr lang="en-CA"/>
          </a:p>
        </p:txBody>
      </p:sp>
    </p:spTree>
    <p:extLst>
      <p:ext uri="{BB962C8B-B14F-4D97-AF65-F5344CB8AC3E}">
        <p14:creationId xmlns:p14="http://schemas.microsoft.com/office/powerpoint/2010/main" val="59495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600" y="908720"/>
            <a:ext cx="8540800" cy="4968552"/>
          </a:xfrm>
        </p:spPr>
        <p:txBody>
          <a:bodyP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95000"/>
                    <a:lumOff val="5000"/>
                  </a:prstClr>
                </a:solidFill>
                <a:effectLst/>
                <a:uLnTx/>
                <a:uFillTx/>
                <a:latin typeface="Calibri"/>
                <a:ea typeface="+mn-ea"/>
                <a:cs typeface="+mn-cs"/>
              </a:rPr>
              <a:t>Recent Progress in Detection and Prediction of Epilepsy </a:t>
            </a:r>
            <a:br>
              <a:rPr kumimoji="0" lang="en-US" sz="2000" b="0" i="0" u="none" strike="noStrike" kern="1200" cap="none" spc="0" normalizeH="0" baseline="0" noProof="0" dirty="0">
                <a:ln>
                  <a:noFill/>
                </a:ln>
                <a:solidFill>
                  <a:prstClr val="black">
                    <a:lumMod val="95000"/>
                    <a:lumOff val="5000"/>
                  </a:prstClr>
                </a:solidFill>
                <a:effectLst/>
                <a:uLnTx/>
                <a:uFillTx/>
                <a:latin typeface="Calibri"/>
                <a:ea typeface="+mn-ea"/>
                <a:cs typeface="+mn-cs"/>
              </a:rPr>
            </a:br>
            <a:r>
              <a:rPr kumimoji="0" lang="en-US" sz="2000" b="0" i="0" u="none" strike="noStrike" kern="1200" cap="none" spc="0" normalizeH="0" baseline="0" noProof="0" dirty="0">
                <a:ln>
                  <a:noFill/>
                </a:ln>
                <a:solidFill>
                  <a:prstClr val="black">
                    <a:lumMod val="95000"/>
                    <a:lumOff val="5000"/>
                  </a:prstClr>
                </a:solidFill>
                <a:effectLst/>
                <a:uLnTx/>
                <a:uFillTx/>
                <a:latin typeface="Calibri"/>
                <a:ea typeface="+mn-ea"/>
                <a:cs typeface="+mn-cs"/>
              </a:rPr>
              <a:t>Saturday October 15</a:t>
            </a:r>
            <a:r>
              <a:rPr kumimoji="0" lang="en-US" sz="2000" b="0" i="0" u="none" strike="noStrike" kern="1200" cap="none" spc="0" normalizeH="0" baseline="30000" noProof="0" dirty="0">
                <a:ln>
                  <a:noFill/>
                </a:ln>
                <a:solidFill>
                  <a:prstClr val="black">
                    <a:lumMod val="95000"/>
                    <a:lumOff val="5000"/>
                  </a:prstClr>
                </a:solidFill>
                <a:effectLst/>
                <a:uLnTx/>
                <a:uFillTx/>
                <a:latin typeface="Calibri"/>
                <a:ea typeface="+mn-ea"/>
                <a:cs typeface="+mn-cs"/>
              </a:rPr>
              <a:t>th</a:t>
            </a:r>
            <a:r>
              <a:rPr kumimoji="0" lang="en-US" sz="2000" b="0" i="0" u="none" strike="noStrike" kern="1200" cap="none" spc="0" normalizeH="0" baseline="0" noProof="0" dirty="0">
                <a:ln>
                  <a:noFill/>
                </a:ln>
                <a:solidFill>
                  <a:prstClr val="black">
                    <a:lumMod val="95000"/>
                    <a:lumOff val="5000"/>
                  </a:prstClr>
                </a:solidFill>
                <a:effectLst/>
                <a:uLnTx/>
                <a:uFillTx/>
                <a:latin typeface="Calibri"/>
                <a:ea typeface="+mn-ea"/>
                <a:cs typeface="+mn-cs"/>
              </a:rPr>
              <a:t> 2022 (3:30 p.m.)</a:t>
            </a:r>
            <a:br>
              <a:rPr kumimoji="0" lang="en-US" sz="2000" b="0" i="0" u="none" strike="noStrike" kern="1200" cap="none" spc="0" normalizeH="0" baseline="0" noProof="0" dirty="0">
                <a:ln>
                  <a:noFill/>
                </a:ln>
                <a:solidFill>
                  <a:prstClr val="black">
                    <a:lumMod val="95000"/>
                    <a:lumOff val="5000"/>
                  </a:prstClr>
                </a:solidFill>
                <a:effectLst/>
                <a:uLnTx/>
                <a:uFillTx/>
                <a:latin typeface="Calibri"/>
                <a:ea typeface="+mn-ea"/>
                <a:cs typeface="+mn-cs"/>
              </a:rPr>
            </a:br>
            <a:r>
              <a:rPr kumimoji="0" lang="en-US" sz="2000" b="0" i="0" u="none" strike="noStrike" kern="1200" cap="none" spc="0" normalizeH="0" baseline="0" noProof="0" dirty="0">
                <a:ln>
                  <a:noFill/>
                </a:ln>
                <a:solidFill>
                  <a:schemeClr val="bg1"/>
                </a:solidFill>
                <a:effectLst/>
                <a:uLnTx/>
                <a:uFillTx/>
                <a:latin typeface="Calibri"/>
                <a:ea typeface="+mn-ea"/>
                <a:cs typeface="+mn-cs"/>
              </a:rPr>
              <a:t>DATE ABOVE</a:t>
            </a:r>
            <a:br>
              <a:rPr lang="en-US" sz="3600" b="1" dirty="0"/>
            </a:br>
            <a:r>
              <a:rPr lang="en-US" sz="3600" b="1" dirty="0"/>
              <a:t>Cross-frequency coupling studies of intracranial EEG data of epilepsy patients using time-frequency distributions</a:t>
            </a:r>
            <a:br>
              <a:rPr lang="en-US" sz="4000" b="1" dirty="0"/>
            </a:br>
            <a:r>
              <a:rPr lang="en-US" sz="2000" dirty="0">
                <a:solidFill>
                  <a:schemeClr val="bg1"/>
                </a:solidFill>
              </a:rPr>
              <a:t>Daniel Girvitz (1)</a:t>
            </a:r>
            <a:br>
              <a:rPr lang="en-CA" sz="2800" dirty="0">
                <a:solidFill>
                  <a:prstClr val="black">
                    <a:lumMod val="95000"/>
                    <a:lumOff val="5000"/>
                  </a:prstClr>
                </a:solidFill>
                <a:latin typeface="Calibri"/>
                <a:ea typeface="+mn-ea"/>
                <a:cs typeface="+mn-cs"/>
              </a:rPr>
            </a:br>
            <a:r>
              <a:rPr lang="en-CA" sz="2800" dirty="0">
                <a:solidFill>
                  <a:prstClr val="black">
                    <a:lumMod val="95000"/>
                    <a:lumOff val="5000"/>
                  </a:prstClr>
                </a:solidFill>
                <a:latin typeface="Calibri"/>
                <a:ea typeface="+mn-ea"/>
                <a:cs typeface="+mn-cs"/>
              </a:rPr>
              <a:t>D</a:t>
            </a:r>
            <a:r>
              <a:rPr kumimoji="0" lang="en-CA" sz="2800" b="0" i="0" u="none" strike="noStrike" kern="1200" cap="none" spc="0" normalizeH="0" baseline="0" noProof="0" dirty="0" err="1">
                <a:ln>
                  <a:noFill/>
                </a:ln>
                <a:solidFill>
                  <a:prstClr val="black">
                    <a:lumMod val="95000"/>
                    <a:lumOff val="5000"/>
                  </a:prstClr>
                </a:solidFill>
                <a:effectLst/>
                <a:uLnTx/>
                <a:uFillTx/>
                <a:latin typeface="Calibri"/>
                <a:ea typeface="+mn-ea"/>
                <a:cs typeface="+mn-cs"/>
              </a:rPr>
              <a:t>aniel</a:t>
            </a:r>
            <a:r>
              <a:rPr kumimoji="0" lang="en-CA" sz="2800" b="0" i="0" u="none" strike="noStrike" kern="1200" cap="none" spc="0" normalizeH="0" baseline="0" noProof="0" dirty="0">
                <a:ln>
                  <a:noFill/>
                </a:ln>
                <a:solidFill>
                  <a:prstClr val="black">
                    <a:lumMod val="95000"/>
                    <a:lumOff val="5000"/>
                  </a:prstClr>
                </a:solidFill>
                <a:effectLst/>
                <a:uLnTx/>
                <a:uFillTx/>
                <a:latin typeface="Calibri"/>
                <a:ea typeface="+mn-ea"/>
                <a:cs typeface="+mn-cs"/>
              </a:rPr>
              <a:t> Girvitz</a:t>
            </a:r>
            <a:r>
              <a:rPr kumimoji="0" lang="en-CA" sz="2800" b="0" i="0" u="none" strike="noStrike" kern="1200" cap="none" spc="0" normalizeH="0" baseline="30000" noProof="0" dirty="0">
                <a:ln>
                  <a:noFill/>
                </a:ln>
                <a:solidFill>
                  <a:prstClr val="black">
                    <a:lumMod val="95000"/>
                    <a:lumOff val="5000"/>
                  </a:prstClr>
                </a:solidFill>
                <a:effectLst/>
                <a:uLnTx/>
                <a:uFillTx/>
                <a:latin typeface="Calibri"/>
                <a:ea typeface="+mn-ea"/>
                <a:cs typeface="+mn-cs"/>
              </a:rPr>
              <a:t>1</a:t>
            </a:r>
            <a:br>
              <a:rPr kumimoji="0" lang="en-CA" sz="2000" b="0" i="0" u="none" strike="noStrike" kern="1200" cap="none" spc="0" normalizeH="0" baseline="0" noProof="0" dirty="0">
                <a:ln>
                  <a:noFill/>
                </a:ln>
                <a:solidFill>
                  <a:prstClr val="black">
                    <a:lumMod val="95000"/>
                    <a:lumOff val="5000"/>
                  </a:prstClr>
                </a:solidFill>
                <a:effectLst/>
                <a:uLnTx/>
                <a:uFillTx/>
                <a:latin typeface="Calibri"/>
                <a:ea typeface="+mn-ea"/>
                <a:cs typeface="+mn-cs"/>
              </a:rPr>
            </a:br>
            <a:br>
              <a:rPr kumimoji="0" lang="en-CA" sz="2000" b="0" i="0" u="none" strike="noStrike" kern="1200" cap="none" spc="0" normalizeH="0" baseline="0" noProof="0" dirty="0">
                <a:ln>
                  <a:noFill/>
                </a:ln>
                <a:solidFill>
                  <a:prstClr val="black">
                    <a:lumMod val="95000"/>
                    <a:lumOff val="5000"/>
                  </a:prstClr>
                </a:solidFill>
                <a:effectLst/>
                <a:uLnTx/>
                <a:uFillTx/>
                <a:latin typeface="Calibri"/>
                <a:ea typeface="+mn-ea"/>
                <a:cs typeface="+mn-cs"/>
              </a:rPr>
            </a:br>
            <a:r>
              <a:rPr kumimoji="0" lang="en-CA" sz="1700" b="0" i="0" u="none" strike="noStrike" kern="1200" cap="none" spc="0" normalizeH="0" baseline="0" noProof="0" dirty="0">
                <a:ln>
                  <a:noFill/>
                </a:ln>
                <a:solidFill>
                  <a:prstClr val="black">
                    <a:lumMod val="95000"/>
                    <a:lumOff val="5000"/>
                  </a:prstClr>
                </a:solidFill>
                <a:effectLst/>
                <a:uLnTx/>
                <a:uFillTx/>
                <a:latin typeface="Calibri"/>
                <a:ea typeface="+mn-ea"/>
                <a:cs typeface="+mn-cs"/>
              </a:rPr>
              <a:t>Supervisor: Dr. Kris Vasudevan</a:t>
            </a:r>
            <a:r>
              <a:rPr kumimoji="0" lang="en-CA" sz="1700" b="0" i="0" u="none" strike="noStrike" kern="1200" cap="none" spc="0" normalizeH="0" baseline="30000" noProof="0" dirty="0">
                <a:ln>
                  <a:noFill/>
                </a:ln>
                <a:solidFill>
                  <a:prstClr val="black">
                    <a:lumMod val="95000"/>
                    <a:lumOff val="5000"/>
                  </a:prstClr>
                </a:solidFill>
                <a:effectLst/>
                <a:uLnTx/>
                <a:uFillTx/>
                <a:latin typeface="Calibri"/>
                <a:ea typeface="+mn-ea"/>
                <a:cs typeface="+mn-cs"/>
              </a:rPr>
              <a:t>1</a:t>
            </a:r>
            <a:br>
              <a:rPr kumimoji="0" lang="en-CA" sz="1700" b="0" i="0" u="none" strike="noStrike" kern="1200" cap="none" spc="0" normalizeH="0" baseline="0" noProof="0" dirty="0">
                <a:ln>
                  <a:noFill/>
                </a:ln>
                <a:solidFill>
                  <a:prstClr val="black">
                    <a:lumMod val="95000"/>
                    <a:lumOff val="5000"/>
                  </a:prstClr>
                </a:solidFill>
                <a:effectLst/>
                <a:uLnTx/>
                <a:uFillTx/>
                <a:latin typeface="Calibri"/>
                <a:ea typeface="+mn-ea"/>
                <a:cs typeface="+mn-cs"/>
              </a:rPr>
            </a:br>
            <a:r>
              <a:rPr kumimoji="0" lang="en-CA" sz="1700" b="0" i="0" u="none" strike="noStrike" kern="1200" cap="none" spc="0" normalizeH="0" baseline="0" noProof="0" dirty="0">
                <a:ln>
                  <a:noFill/>
                </a:ln>
                <a:solidFill>
                  <a:prstClr val="black">
                    <a:lumMod val="95000"/>
                    <a:lumOff val="5000"/>
                  </a:prstClr>
                </a:solidFill>
                <a:effectLst/>
                <a:uLnTx/>
                <a:uFillTx/>
                <a:latin typeface="Calibri"/>
                <a:ea typeface="+mn-ea"/>
                <a:cs typeface="+mn-cs"/>
              </a:rPr>
              <a:t>Supervisor: Dr. Elena Braverman</a:t>
            </a:r>
            <a:r>
              <a:rPr kumimoji="0" lang="en-CA" sz="1700" b="0" i="0" u="none" strike="noStrike" kern="1200" cap="none" spc="0" normalizeH="0" baseline="30000" noProof="0" dirty="0">
                <a:ln>
                  <a:noFill/>
                </a:ln>
                <a:solidFill>
                  <a:prstClr val="black">
                    <a:lumMod val="95000"/>
                    <a:lumOff val="5000"/>
                  </a:prstClr>
                </a:solidFill>
                <a:effectLst/>
                <a:uLnTx/>
                <a:uFillTx/>
                <a:latin typeface="Calibri"/>
                <a:ea typeface="+mn-ea"/>
                <a:cs typeface="+mn-cs"/>
              </a:rPr>
              <a:t>1</a:t>
            </a:r>
            <a:br>
              <a:rPr kumimoji="0" lang="en-CA" sz="1700" b="0" i="0" u="none" strike="noStrike" kern="1200" cap="none" spc="0" normalizeH="0" baseline="0" noProof="0" dirty="0">
                <a:ln>
                  <a:noFill/>
                </a:ln>
                <a:solidFill>
                  <a:prstClr val="black">
                    <a:lumMod val="95000"/>
                    <a:lumOff val="5000"/>
                  </a:prstClr>
                </a:solidFill>
                <a:effectLst/>
                <a:uLnTx/>
                <a:uFillTx/>
                <a:latin typeface="Calibri"/>
                <a:ea typeface="+mn-ea"/>
                <a:cs typeface="+mn-cs"/>
              </a:rPr>
            </a:br>
            <a:br>
              <a:rPr kumimoji="0" lang="en-CA" sz="1300" b="0" i="0" u="none" strike="noStrike" kern="1200" cap="none" spc="0" normalizeH="0" baseline="0" noProof="0" dirty="0">
                <a:ln>
                  <a:noFill/>
                </a:ln>
                <a:solidFill>
                  <a:prstClr val="black">
                    <a:lumMod val="95000"/>
                    <a:lumOff val="5000"/>
                  </a:prstClr>
                </a:solidFill>
                <a:effectLst/>
                <a:uLnTx/>
                <a:uFillTx/>
                <a:latin typeface="Calibri"/>
                <a:ea typeface="+mn-ea"/>
                <a:cs typeface="+mn-cs"/>
              </a:rPr>
            </a:br>
            <a:r>
              <a:rPr lang="en-CA" sz="1300" baseline="30000" dirty="0">
                <a:solidFill>
                  <a:prstClr val="black">
                    <a:lumMod val="95000"/>
                    <a:lumOff val="5000"/>
                  </a:prstClr>
                </a:solidFill>
                <a:latin typeface="Calibri"/>
                <a:ea typeface="+mn-ea"/>
                <a:cs typeface="+mn-cs"/>
              </a:rPr>
              <a:t>1</a:t>
            </a:r>
            <a:r>
              <a:rPr kumimoji="0" lang="en-CA" sz="1300" b="0" i="0" u="none" strike="noStrike" kern="1200" cap="none" spc="0" normalizeH="0" baseline="0" noProof="0" dirty="0">
                <a:ln>
                  <a:noFill/>
                </a:ln>
                <a:solidFill>
                  <a:prstClr val="black">
                    <a:lumMod val="95000"/>
                    <a:lumOff val="5000"/>
                  </a:prstClr>
                </a:solidFill>
                <a:effectLst/>
                <a:uLnTx/>
                <a:uFillTx/>
                <a:latin typeface="Calibri"/>
                <a:ea typeface="+mn-ea"/>
                <a:cs typeface="+mn-cs"/>
              </a:rPr>
              <a:t>Department of Mathematics and Statistics, University of Calgary</a:t>
            </a:r>
            <a:endParaRPr lang="en-CA" sz="4000" b="1" dirty="0"/>
          </a:p>
        </p:txBody>
      </p:sp>
      <p:pic>
        <p:nvPicPr>
          <p:cNvPr id="5" name="Picture 2" descr="Natural Sciences and Engineering Research Council - Wikipedia">
            <a:extLst>
              <a:ext uri="{FF2B5EF4-FFF2-40B4-BE49-F238E27FC236}">
                <a16:creationId xmlns:a16="http://schemas.microsoft.com/office/drawing/2014/main" id="{9C18A2F2-3E3F-4428-AF86-D8302EF34E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5854142"/>
            <a:ext cx="1957387" cy="838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A7301C8-910C-4172-99E6-A3C938D094B2}"/>
              </a:ext>
            </a:extLst>
          </p:cNvPr>
          <p:cNvPicPr>
            <a:picLocks noChangeAspect="1"/>
          </p:cNvPicPr>
          <p:nvPr/>
        </p:nvPicPr>
        <p:blipFill rotWithShape="1">
          <a:blip r:embed="rId4"/>
          <a:srcRect t="10864" b="18520"/>
          <a:stretch/>
        </p:blipFill>
        <p:spPr>
          <a:xfrm>
            <a:off x="7574408" y="5805263"/>
            <a:ext cx="1462088" cy="936104"/>
          </a:xfrm>
          <a:prstGeom prst="rect">
            <a:avLst/>
          </a:prstGeom>
        </p:spPr>
      </p:pic>
      <p:pic>
        <p:nvPicPr>
          <p:cNvPr id="7" name="Picture 6">
            <a:extLst>
              <a:ext uri="{FF2B5EF4-FFF2-40B4-BE49-F238E27FC236}">
                <a16:creationId xmlns:a16="http://schemas.microsoft.com/office/drawing/2014/main" id="{D534D58B-6618-74C1-61D2-0641109E0A6A}"/>
              </a:ext>
            </a:extLst>
          </p:cNvPr>
          <p:cNvPicPr>
            <a:picLocks noChangeAspect="1"/>
          </p:cNvPicPr>
          <p:nvPr/>
        </p:nvPicPr>
        <p:blipFill>
          <a:blip r:embed="rId5"/>
          <a:stretch>
            <a:fillRect/>
          </a:stretch>
        </p:blipFill>
        <p:spPr>
          <a:xfrm>
            <a:off x="2612325" y="278142"/>
            <a:ext cx="3914886" cy="562137"/>
          </a:xfrm>
          <a:prstGeom prst="rect">
            <a:avLst/>
          </a:prstGeom>
        </p:spPr>
      </p:pic>
      <p:pic>
        <p:nvPicPr>
          <p:cNvPr id="8" name="Picture 4" descr="Airmeet: Neuro Nexus 2020 Demo Day">
            <a:extLst>
              <a:ext uri="{FF2B5EF4-FFF2-40B4-BE49-F238E27FC236}">
                <a16:creationId xmlns:a16="http://schemas.microsoft.com/office/drawing/2014/main" id="{925C99E5-6B4F-FF8B-A760-985420FD574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8352" y="5966772"/>
            <a:ext cx="3275856" cy="61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CA" b="1" dirty="0"/>
              <a:t>Methods for detecting CFC -- GLM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56792"/>
                <a:ext cx="8435280" cy="5102027"/>
              </a:xfrm>
            </p:spPr>
            <p:txBody>
              <a:bodyPr>
                <a:normAutofit/>
              </a:bodyPr>
              <a:lstStyle/>
              <a:p>
                <a:pPr marL="228600" indent="-228600">
                  <a:buFont typeface="+mj-lt"/>
                  <a:buAutoNum type="arabicPeriod"/>
                </a:pPr>
                <a:r>
                  <a:rPr lang="en-CA" sz="1050" b="1" dirty="0"/>
                  <a:t>The </a:t>
                </a:r>
                <a14:m>
                  <m:oMath xmlns:m="http://schemas.openxmlformats.org/officeDocument/2006/math">
                    <m:sSub>
                      <m:sSubPr>
                        <m:ctrlPr>
                          <a:rPr lang="en-CA" sz="1050" b="1" i="1">
                            <a:latin typeface="Cambria Math" panose="02040503050406030204" pitchFamily="18" charset="0"/>
                          </a:rPr>
                        </m:ctrlPr>
                      </m:sSubPr>
                      <m:e>
                        <m:r>
                          <a:rPr lang="en-CA" sz="1050" b="1" i="1">
                            <a:latin typeface="Cambria Math"/>
                          </a:rPr>
                          <m:t>𝝋</m:t>
                        </m:r>
                      </m:e>
                      <m:sub>
                        <m:r>
                          <a:rPr lang="en-CA" sz="1050" b="1" i="1" smtClean="0">
                            <a:latin typeface="Cambria Math"/>
                          </a:rPr>
                          <m:t>𝒍𝒐𝒘</m:t>
                        </m:r>
                      </m:sub>
                    </m:sSub>
                  </m:oMath>
                </a14:m>
                <a:r>
                  <a:rPr lang="en-CA" sz="1050" b="1" dirty="0"/>
                  <a:t> model </a:t>
                </a:r>
                <a:r>
                  <a:rPr lang="en-CA" sz="1050" dirty="0"/>
                  <a:t>-- </a:t>
                </a:r>
                <a:r>
                  <a:rPr lang="en-US" sz="1050" dirty="0"/>
                  <a:t>relates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𝐴</m:t>
                        </m:r>
                      </m:e>
                      <m:sub>
                        <m:r>
                          <a:rPr lang="en-CA" sz="1050" b="0" i="1" smtClean="0">
                            <a:latin typeface="Cambria Math"/>
                          </a:rPr>
                          <m:t>h𝑖𝑔h</m:t>
                        </m:r>
                      </m:sub>
                    </m:sSub>
                  </m:oMath>
                </a14:m>
                <a:r>
                  <a:rPr lang="en-US" sz="1050" dirty="0"/>
                  <a:t>, the response variable, to a linear combination of </a:t>
                </a:r>
                <a14:m>
                  <m:oMath xmlns:m="http://schemas.openxmlformats.org/officeDocument/2006/math">
                    <m:sSub>
                      <m:sSubPr>
                        <m:ctrlPr>
                          <a:rPr lang="en-CA" sz="1050" i="1" dirty="0">
                            <a:latin typeface="Cambria Math" panose="02040503050406030204" pitchFamily="18" charset="0"/>
                          </a:rPr>
                        </m:ctrlPr>
                      </m:sSubPr>
                      <m:e>
                        <m:r>
                          <a:rPr lang="en-CA" sz="1050" i="1" dirty="0">
                            <a:latin typeface="Cambria Math"/>
                          </a:rPr>
                          <m:t>𝜑</m:t>
                        </m:r>
                      </m:e>
                      <m:sub>
                        <m:r>
                          <a:rPr lang="en-CA" sz="1050" i="1" dirty="0">
                            <a:latin typeface="Cambria Math"/>
                          </a:rPr>
                          <m:t>𝑙𝑜𝑤</m:t>
                        </m:r>
                      </m:sub>
                    </m:sSub>
                  </m:oMath>
                </a14:m>
                <a:r>
                  <a:rPr lang="en-US" sz="1050" dirty="0"/>
                  <a:t>, the predictor variable, expressed in a spline basis</a:t>
                </a:r>
                <a:endParaRPr lang="en-CA" sz="1050" dirty="0"/>
              </a:p>
              <a:p>
                <a:pPr marL="685800" lvl="1"/>
                <a14:m>
                  <m:oMath xmlns:m="http://schemas.openxmlformats.org/officeDocument/2006/math">
                    <m:sSub>
                      <m:sSubPr>
                        <m:ctrlPr>
                          <a:rPr lang="en-CA" sz="1050" b="0" i="1" smtClean="0">
                            <a:latin typeface="Cambria Math" panose="02040503050406030204" pitchFamily="18" charset="0"/>
                          </a:rPr>
                        </m:ctrlPr>
                      </m:sSubPr>
                      <m:e>
                        <m:r>
                          <a:rPr lang="en-CA" sz="1050" b="0" i="1" smtClean="0">
                            <a:latin typeface="Cambria Math"/>
                          </a:rPr>
                          <m:t>𝐴</m:t>
                        </m:r>
                      </m:e>
                      <m:sub>
                        <m:r>
                          <a:rPr lang="en-CA" sz="1050" b="0" i="1" smtClean="0">
                            <a:latin typeface="Cambria Math"/>
                          </a:rPr>
                          <m:t>h𝑖𝑔h</m:t>
                        </m:r>
                      </m:sub>
                    </m:sSub>
                    <m:r>
                      <a:rPr lang="en-CA" sz="1050" b="0" i="1" smtClean="0">
                        <a:latin typeface="Cambria Math"/>
                      </a:rPr>
                      <m:t>|</m:t>
                    </m:r>
                    <m:sSub>
                      <m:sSubPr>
                        <m:ctrlPr>
                          <a:rPr lang="en-CA" sz="1050" b="0" i="1" smtClean="0">
                            <a:latin typeface="Cambria Math" panose="02040503050406030204" pitchFamily="18" charset="0"/>
                          </a:rPr>
                        </m:ctrlPr>
                      </m:sSubPr>
                      <m:e>
                        <m:r>
                          <a:rPr lang="en-CA" sz="1050" b="0" i="1" smtClean="0">
                            <a:latin typeface="Cambria Math"/>
                          </a:rPr>
                          <m:t>𝜑</m:t>
                        </m:r>
                      </m:e>
                      <m:sub>
                        <m:r>
                          <a:rPr lang="en-CA" sz="1050" b="0" i="1" smtClean="0">
                            <a:latin typeface="Cambria Math"/>
                          </a:rPr>
                          <m:t>𝑙𝑜𝑤</m:t>
                        </m:r>
                      </m:sub>
                    </m:sSub>
                    <m:r>
                      <a:rPr lang="en-CA" sz="1050" b="0" i="1" smtClean="0">
                        <a:latin typeface="Cambria Math"/>
                      </a:rPr>
                      <m:t> ~ </m:t>
                    </m:r>
                    <m:r>
                      <a:rPr lang="en-CA" sz="1050" b="0" i="1" smtClean="0">
                        <a:latin typeface="Cambria Math"/>
                      </a:rPr>
                      <m:t>𝐺𝑎𝑚𝑚𝑎</m:t>
                    </m:r>
                    <m:d>
                      <m:dPr>
                        <m:begChr m:val="["/>
                        <m:endChr m:val="]"/>
                        <m:ctrlPr>
                          <a:rPr lang="en-CA" sz="1050" b="0" i="1" smtClean="0">
                            <a:latin typeface="Cambria Math" panose="02040503050406030204" pitchFamily="18" charset="0"/>
                          </a:rPr>
                        </m:ctrlPr>
                      </m:dPr>
                      <m:e>
                        <m:r>
                          <a:rPr lang="en-CA" sz="1050" b="0" i="1" smtClean="0">
                            <a:latin typeface="Cambria Math"/>
                          </a:rPr>
                          <m:t>𝜇</m:t>
                        </m:r>
                        <m:r>
                          <a:rPr lang="en-CA" sz="1050" b="0" i="1" smtClean="0">
                            <a:latin typeface="Cambria Math"/>
                          </a:rPr>
                          <m:t>,</m:t>
                        </m:r>
                        <m:r>
                          <a:rPr lang="en-CA" sz="1050" b="0" i="1" smtClean="0">
                            <a:latin typeface="Cambria Math"/>
                          </a:rPr>
                          <m:t>𝑣</m:t>
                        </m:r>
                      </m:e>
                    </m:d>
                  </m:oMath>
                </a14:m>
                <a:r>
                  <a:rPr lang="en-CA" sz="1050" dirty="0"/>
                  <a:t> -- </a:t>
                </a:r>
                <a:r>
                  <a:rPr lang="en-US" sz="1050" dirty="0"/>
                  <a:t>conditional distribution of </a:t>
                </a:r>
                <a14:m>
                  <m:oMath xmlns:m="http://schemas.openxmlformats.org/officeDocument/2006/math">
                    <m:sSub>
                      <m:sSubPr>
                        <m:ctrlPr>
                          <a:rPr lang="en-CA" sz="1050" b="0" i="1" dirty="0" smtClean="0">
                            <a:latin typeface="Cambria Math" panose="02040503050406030204" pitchFamily="18" charset="0"/>
                          </a:rPr>
                        </m:ctrlPr>
                      </m:sSubPr>
                      <m:e>
                        <m:r>
                          <a:rPr lang="en-US" sz="1050" i="1" dirty="0" smtClean="0">
                            <a:latin typeface="Cambria Math"/>
                          </a:rPr>
                          <m:t>𝐴</m:t>
                        </m:r>
                      </m:e>
                      <m:sub>
                        <m:r>
                          <a:rPr lang="en-CA" sz="1050" b="0" i="1" dirty="0" smtClean="0">
                            <a:latin typeface="Cambria Math"/>
                          </a:rPr>
                          <m:t>h𝑖𝑔h</m:t>
                        </m:r>
                      </m:sub>
                    </m:sSub>
                    <m:r>
                      <a:rPr lang="en-US" sz="1050" i="1" dirty="0">
                        <a:latin typeface="Cambria Math"/>
                      </a:rPr>
                      <m:t> </m:t>
                    </m:r>
                  </m:oMath>
                </a14:m>
                <a:r>
                  <a:rPr lang="en-US" sz="1050" dirty="0"/>
                  <a:t>given </a:t>
                </a:r>
                <a14:m>
                  <m:oMath xmlns:m="http://schemas.openxmlformats.org/officeDocument/2006/math">
                    <m:sSub>
                      <m:sSubPr>
                        <m:ctrlPr>
                          <a:rPr lang="en-CA" sz="1050" b="0" i="1" smtClean="0">
                            <a:latin typeface="Cambria Math" panose="02040503050406030204" pitchFamily="18" charset="0"/>
                          </a:rPr>
                        </m:ctrlPr>
                      </m:sSubPr>
                      <m:e>
                        <m:r>
                          <a:rPr lang="en-CA" sz="1050" b="0" i="1" smtClean="0">
                            <a:latin typeface="Cambria Math"/>
                          </a:rPr>
                          <m:t>𝜑</m:t>
                        </m:r>
                      </m:e>
                      <m:sub>
                        <m:r>
                          <a:rPr lang="en-CA" sz="1050" b="0" i="1" smtClean="0">
                            <a:latin typeface="Cambria Math"/>
                          </a:rPr>
                          <m:t>𝑙𝑜𝑤</m:t>
                        </m:r>
                      </m:sub>
                    </m:sSub>
                  </m:oMath>
                </a14:m>
                <a:endParaRPr lang="en-CA" sz="1050" dirty="0"/>
              </a:p>
              <a:p>
                <a:pPr marL="685800" lvl="1"/>
                <a14:m>
                  <m:oMath xmlns:m="http://schemas.openxmlformats.org/officeDocument/2006/math">
                    <m:func>
                      <m:funcPr>
                        <m:ctrlPr>
                          <a:rPr lang="en-CA" sz="1050" b="0" i="1" smtClean="0">
                            <a:latin typeface="Cambria Math" panose="02040503050406030204" pitchFamily="18" charset="0"/>
                          </a:rPr>
                        </m:ctrlPr>
                      </m:funcPr>
                      <m:fName>
                        <m:r>
                          <m:rPr>
                            <m:sty m:val="p"/>
                          </m:rPr>
                          <a:rPr lang="en-CA" sz="1050" b="0" i="0" smtClean="0">
                            <a:latin typeface="Cambria Math"/>
                          </a:rPr>
                          <m:t>log</m:t>
                        </m:r>
                      </m:fName>
                      <m:e>
                        <m:r>
                          <a:rPr lang="en-CA" sz="1050" b="0" i="1" smtClean="0">
                            <a:latin typeface="Cambria Math"/>
                          </a:rPr>
                          <m:t>𝜇</m:t>
                        </m:r>
                      </m:e>
                    </m:func>
                    <m:r>
                      <a:rPr lang="en-CA" sz="1050" b="0" i="1" smtClean="0">
                        <a:latin typeface="Cambria Math"/>
                      </a:rPr>
                      <m:t>= </m:t>
                    </m:r>
                    <m:nary>
                      <m:naryPr>
                        <m:chr m:val="∑"/>
                        <m:limLoc m:val="subSup"/>
                        <m:ctrlPr>
                          <a:rPr lang="en-CA" sz="1050" b="0" i="1" smtClean="0">
                            <a:latin typeface="Cambria Math" panose="02040503050406030204" pitchFamily="18" charset="0"/>
                          </a:rPr>
                        </m:ctrlPr>
                      </m:naryPr>
                      <m:sub>
                        <m:r>
                          <m:rPr>
                            <m:brk m:alnAt="25"/>
                          </m:rPr>
                          <a:rPr lang="en-CA" sz="1050" b="0" i="1" smtClean="0">
                            <a:latin typeface="Cambria Math"/>
                          </a:rPr>
                          <m:t>𝑘</m:t>
                        </m:r>
                        <m:r>
                          <a:rPr lang="en-CA" sz="1050" b="0" i="1" smtClean="0">
                            <a:latin typeface="Cambria Math"/>
                          </a:rPr>
                          <m:t>=1</m:t>
                        </m:r>
                      </m:sub>
                      <m:sup>
                        <m:r>
                          <a:rPr lang="en-CA" sz="1050" b="0" i="1" smtClean="0">
                            <a:latin typeface="Cambria Math"/>
                          </a:rPr>
                          <m:t>𝐾</m:t>
                        </m:r>
                      </m:sup>
                      <m:e>
                        <m:sSub>
                          <m:sSubPr>
                            <m:ctrlPr>
                              <a:rPr lang="en-CA" sz="1050" b="0" i="1" smtClean="0">
                                <a:latin typeface="Cambria Math" panose="02040503050406030204" pitchFamily="18" charset="0"/>
                              </a:rPr>
                            </m:ctrlPr>
                          </m:sSubPr>
                          <m:e>
                            <m:r>
                              <a:rPr lang="en-CA" sz="1050" b="0" i="1" smtClean="0">
                                <a:latin typeface="Cambria Math"/>
                              </a:rPr>
                              <m:t>𝛽</m:t>
                            </m:r>
                          </m:e>
                          <m:sub>
                            <m:r>
                              <a:rPr lang="en-CA" sz="1050" b="0" i="1" smtClean="0">
                                <a:latin typeface="Cambria Math"/>
                              </a:rPr>
                              <m:t>𝑘</m:t>
                            </m:r>
                          </m:sub>
                        </m:sSub>
                        <m:sSub>
                          <m:sSubPr>
                            <m:ctrlPr>
                              <a:rPr lang="en-CA" sz="1050" b="0" i="1" smtClean="0">
                                <a:latin typeface="Cambria Math" panose="02040503050406030204" pitchFamily="18" charset="0"/>
                              </a:rPr>
                            </m:ctrlPr>
                          </m:sSubPr>
                          <m:e>
                            <m:r>
                              <a:rPr lang="en-CA" sz="1050" b="0" i="1" smtClean="0">
                                <a:latin typeface="Cambria Math"/>
                              </a:rPr>
                              <m:t>𝑓</m:t>
                            </m:r>
                          </m:e>
                          <m:sub>
                            <m:r>
                              <a:rPr lang="en-CA" sz="1050" b="0" i="1" smtClean="0">
                                <a:latin typeface="Cambria Math"/>
                              </a:rPr>
                              <m:t>𝑘</m:t>
                            </m:r>
                          </m:sub>
                        </m:sSub>
                        <m:d>
                          <m:dPr>
                            <m:ctrlPr>
                              <a:rPr lang="en-CA" sz="1050" b="0" i="1" smtClean="0">
                                <a:latin typeface="Cambria Math" panose="02040503050406030204" pitchFamily="18" charset="0"/>
                              </a:rPr>
                            </m:ctrlPr>
                          </m:dPr>
                          <m:e>
                            <m:sSub>
                              <m:sSubPr>
                                <m:ctrlPr>
                                  <a:rPr lang="en-CA" sz="1050" b="0" i="1" smtClean="0">
                                    <a:latin typeface="Cambria Math" panose="02040503050406030204" pitchFamily="18" charset="0"/>
                                  </a:rPr>
                                </m:ctrlPr>
                              </m:sSubPr>
                              <m:e>
                                <m:r>
                                  <a:rPr lang="en-CA" sz="1050" b="0" i="1" smtClean="0">
                                    <a:latin typeface="Cambria Math"/>
                                  </a:rPr>
                                  <m:t>𝜑</m:t>
                                </m:r>
                              </m:e>
                              <m:sub>
                                <m:r>
                                  <a:rPr lang="en-CA" sz="1050" b="0" i="1" smtClean="0">
                                    <a:latin typeface="Cambria Math"/>
                                  </a:rPr>
                                  <m:t>𝑙𝑜𝑤</m:t>
                                </m:r>
                              </m:sub>
                            </m:sSub>
                          </m:e>
                        </m:d>
                      </m:e>
                    </m:nary>
                  </m:oMath>
                </a14:m>
                <a:endParaRPr lang="en-CA" sz="1050" dirty="0"/>
              </a:p>
              <a:p>
                <a:pPr marL="514350" indent="-514350">
                  <a:buFont typeface="+mj-lt"/>
                  <a:buAutoNum type="arabicPeriod"/>
                </a:pPr>
                <a:endParaRPr lang="en-CA" sz="1050" b="1" dirty="0"/>
              </a:p>
              <a:p>
                <a:pPr marL="228600" indent="-228600">
                  <a:buFont typeface="+mj-lt"/>
                  <a:buAutoNum type="arabicPeriod"/>
                </a:pPr>
                <a:r>
                  <a:rPr lang="en-CA" sz="1050" b="1" dirty="0"/>
                  <a:t>The </a:t>
                </a:r>
                <a14:m>
                  <m:oMath xmlns:m="http://schemas.openxmlformats.org/officeDocument/2006/math">
                    <m:sSub>
                      <m:sSubPr>
                        <m:ctrlPr>
                          <a:rPr lang="en-CA" sz="1050" b="1" i="1" smtClean="0">
                            <a:latin typeface="Cambria Math" panose="02040503050406030204" pitchFamily="18" charset="0"/>
                          </a:rPr>
                        </m:ctrlPr>
                      </m:sSubPr>
                      <m:e>
                        <m:r>
                          <a:rPr lang="en-CA" sz="1050" b="1" i="1" smtClean="0">
                            <a:latin typeface="Cambria Math"/>
                          </a:rPr>
                          <m:t>𝑨</m:t>
                        </m:r>
                      </m:e>
                      <m:sub>
                        <m:r>
                          <a:rPr lang="en-CA" sz="1050" b="1" i="1" smtClean="0">
                            <a:latin typeface="Cambria Math"/>
                          </a:rPr>
                          <m:t>𝒍𝒐𝒘</m:t>
                        </m:r>
                      </m:sub>
                    </m:sSub>
                  </m:oMath>
                </a14:m>
                <a:r>
                  <a:rPr lang="en-CA" sz="1050" b="1" dirty="0"/>
                  <a:t> model </a:t>
                </a:r>
                <a:r>
                  <a:rPr lang="en-CA" sz="1050" dirty="0"/>
                  <a:t>-- </a:t>
                </a:r>
                <a:r>
                  <a:rPr lang="en-US" sz="1050" dirty="0"/>
                  <a:t>relates the high frequency amplitude to the low frequency amplitude</a:t>
                </a:r>
                <a:endParaRPr lang="en-CA" sz="1050" b="1" dirty="0"/>
              </a:p>
              <a:p>
                <a:pPr marL="914400" lvl="1" indent="-514350"/>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h𝑖𝑔h</m:t>
                        </m:r>
                      </m:sub>
                    </m:sSub>
                    <m:r>
                      <a:rPr lang="en-CA" sz="1050" i="1">
                        <a:latin typeface="Cambria Math"/>
                      </a:rPr>
                      <m:t>|</m:t>
                    </m:r>
                    <m:sSub>
                      <m:sSubPr>
                        <m:ctrlPr>
                          <a:rPr lang="en-CA" sz="1050" i="1">
                            <a:latin typeface="Cambria Math" panose="02040503050406030204" pitchFamily="18" charset="0"/>
                          </a:rPr>
                        </m:ctrlPr>
                      </m:sSubPr>
                      <m:e>
                        <m:r>
                          <a:rPr lang="en-CA" sz="1050" b="0" i="1" smtClean="0">
                            <a:latin typeface="Cambria Math"/>
                          </a:rPr>
                          <m:t>𝐴</m:t>
                        </m:r>
                      </m:e>
                      <m:sub>
                        <m:r>
                          <a:rPr lang="en-CA" sz="1050" i="1">
                            <a:latin typeface="Cambria Math"/>
                          </a:rPr>
                          <m:t>𝑙𝑜𝑤</m:t>
                        </m:r>
                      </m:sub>
                    </m:sSub>
                    <m:r>
                      <a:rPr lang="en-CA" sz="1050" i="1">
                        <a:latin typeface="Cambria Math"/>
                      </a:rPr>
                      <m:t> ~ </m:t>
                    </m:r>
                    <m:r>
                      <a:rPr lang="en-CA" sz="1050" i="1">
                        <a:latin typeface="Cambria Math"/>
                      </a:rPr>
                      <m:t>𝐺𝑎𝑚𝑚𝑎</m:t>
                    </m:r>
                    <m:d>
                      <m:dPr>
                        <m:begChr m:val="["/>
                        <m:endChr m:val="]"/>
                        <m:ctrlPr>
                          <a:rPr lang="en-CA" sz="1050" i="1">
                            <a:latin typeface="Cambria Math" panose="02040503050406030204" pitchFamily="18" charset="0"/>
                          </a:rPr>
                        </m:ctrlPr>
                      </m:dPr>
                      <m:e>
                        <m:r>
                          <a:rPr lang="en-CA" sz="1050" i="1">
                            <a:latin typeface="Cambria Math"/>
                          </a:rPr>
                          <m:t>𝜇</m:t>
                        </m:r>
                        <m:r>
                          <a:rPr lang="en-CA" sz="1050" i="1">
                            <a:latin typeface="Cambria Math"/>
                          </a:rPr>
                          <m:t>,</m:t>
                        </m:r>
                        <m:r>
                          <a:rPr lang="en-CA" sz="1050" i="1">
                            <a:latin typeface="Cambria Math"/>
                          </a:rPr>
                          <m:t>𝑣</m:t>
                        </m:r>
                      </m:e>
                    </m:d>
                  </m:oMath>
                </a14:m>
                <a:r>
                  <a:rPr lang="en-CA" sz="1050" dirty="0"/>
                  <a:t> -- </a:t>
                </a:r>
                <a:r>
                  <a:rPr lang="en-US" sz="1050" dirty="0"/>
                  <a:t>conditional distribution of </a:t>
                </a:r>
                <a14:m>
                  <m:oMath xmlns:m="http://schemas.openxmlformats.org/officeDocument/2006/math">
                    <m:sSub>
                      <m:sSubPr>
                        <m:ctrlPr>
                          <a:rPr lang="en-CA" sz="1050" i="1" dirty="0">
                            <a:latin typeface="Cambria Math" panose="02040503050406030204" pitchFamily="18" charset="0"/>
                          </a:rPr>
                        </m:ctrlPr>
                      </m:sSubPr>
                      <m:e>
                        <m:r>
                          <a:rPr lang="en-US" sz="1050" i="1" dirty="0">
                            <a:latin typeface="Cambria Math"/>
                          </a:rPr>
                          <m:t>𝐴</m:t>
                        </m:r>
                      </m:e>
                      <m:sub>
                        <m:r>
                          <a:rPr lang="en-CA" sz="1050" i="1" dirty="0">
                            <a:latin typeface="Cambria Math"/>
                          </a:rPr>
                          <m:t>h𝑖𝑔h</m:t>
                        </m:r>
                      </m:sub>
                    </m:sSub>
                    <m:r>
                      <a:rPr lang="en-US" sz="1050" i="1" dirty="0">
                        <a:latin typeface="Cambria Math"/>
                      </a:rPr>
                      <m:t> </m:t>
                    </m:r>
                  </m:oMath>
                </a14:m>
                <a:r>
                  <a:rPr lang="en-US" sz="1050" dirty="0"/>
                  <a:t>given </a:t>
                </a:r>
                <a14:m>
                  <m:oMath xmlns:m="http://schemas.openxmlformats.org/officeDocument/2006/math">
                    <m:sSub>
                      <m:sSubPr>
                        <m:ctrlPr>
                          <a:rPr lang="en-CA" sz="1050" i="1">
                            <a:latin typeface="Cambria Math" panose="02040503050406030204" pitchFamily="18" charset="0"/>
                          </a:rPr>
                        </m:ctrlPr>
                      </m:sSubPr>
                      <m:e>
                        <m:r>
                          <a:rPr lang="en-CA" sz="1050" b="0" i="1" smtClean="0">
                            <a:latin typeface="Cambria Math"/>
                          </a:rPr>
                          <m:t>𝐴</m:t>
                        </m:r>
                      </m:e>
                      <m:sub>
                        <m:r>
                          <a:rPr lang="en-CA" sz="1050" i="1">
                            <a:latin typeface="Cambria Math"/>
                          </a:rPr>
                          <m:t>𝑙𝑜𝑤</m:t>
                        </m:r>
                      </m:sub>
                    </m:sSub>
                  </m:oMath>
                </a14:m>
                <a:endParaRPr lang="en-CA" sz="1050" dirty="0"/>
              </a:p>
              <a:p>
                <a:pPr marL="914400" lvl="1" indent="-514350"/>
                <a14:m>
                  <m:oMath xmlns:m="http://schemas.openxmlformats.org/officeDocument/2006/math">
                    <m:func>
                      <m:funcPr>
                        <m:ctrlPr>
                          <a:rPr lang="en-CA" sz="1050" b="0" i="1" smtClean="0">
                            <a:latin typeface="Cambria Math" panose="02040503050406030204" pitchFamily="18" charset="0"/>
                          </a:rPr>
                        </m:ctrlPr>
                      </m:funcPr>
                      <m:fName>
                        <m:r>
                          <m:rPr>
                            <m:sty m:val="p"/>
                          </m:rPr>
                          <a:rPr lang="en-CA" sz="1050" b="0" i="0" smtClean="0">
                            <a:latin typeface="Cambria Math"/>
                          </a:rPr>
                          <m:t>log</m:t>
                        </m:r>
                      </m:fName>
                      <m:e>
                        <m:r>
                          <a:rPr lang="en-CA" sz="1050" b="0" i="1" smtClean="0">
                            <a:latin typeface="Cambria Math"/>
                          </a:rPr>
                          <m:t>𝜇</m:t>
                        </m:r>
                      </m:e>
                    </m:func>
                    <m:r>
                      <a:rPr lang="en-CA" sz="1050" b="0" i="1" smtClean="0">
                        <a:latin typeface="Cambria Math"/>
                      </a:rPr>
                      <m:t>=</m:t>
                    </m:r>
                    <m:sSub>
                      <m:sSubPr>
                        <m:ctrlPr>
                          <a:rPr lang="en-CA" sz="1050" b="0" i="1" smtClean="0">
                            <a:latin typeface="Cambria Math" panose="02040503050406030204" pitchFamily="18" charset="0"/>
                          </a:rPr>
                        </m:ctrlPr>
                      </m:sSubPr>
                      <m:e>
                        <m:r>
                          <a:rPr lang="en-CA" sz="1050" b="0" i="1" smtClean="0">
                            <a:latin typeface="Cambria Math"/>
                          </a:rPr>
                          <m:t>𝛽</m:t>
                        </m:r>
                      </m:e>
                      <m:sub>
                        <m:r>
                          <a:rPr lang="en-CA" sz="1050" b="0" i="1" smtClean="0">
                            <a:latin typeface="Cambria Math"/>
                          </a:rPr>
                          <m:t>1</m:t>
                        </m:r>
                      </m:sub>
                    </m:sSub>
                    <m:r>
                      <a:rPr lang="en-CA" sz="1050" b="0" i="1" smtClean="0">
                        <a:latin typeface="Cambria Math"/>
                      </a:rPr>
                      <m:t>+</m:t>
                    </m:r>
                    <m:sSub>
                      <m:sSubPr>
                        <m:ctrlPr>
                          <a:rPr lang="en-CA" sz="1050" b="0" i="1" smtClean="0">
                            <a:latin typeface="Cambria Math" panose="02040503050406030204" pitchFamily="18" charset="0"/>
                          </a:rPr>
                        </m:ctrlPr>
                      </m:sSubPr>
                      <m:e>
                        <m:r>
                          <a:rPr lang="en-CA" sz="1050" b="0" i="1" smtClean="0">
                            <a:latin typeface="Cambria Math"/>
                          </a:rPr>
                          <m:t>𝛽</m:t>
                        </m:r>
                      </m:e>
                      <m:sub>
                        <m:r>
                          <a:rPr lang="en-CA" sz="1050" b="0" i="1" smtClean="0">
                            <a:latin typeface="Cambria Math"/>
                          </a:rPr>
                          <m:t>2</m:t>
                        </m:r>
                      </m:sub>
                    </m:sSub>
                    <m:sSub>
                      <m:sSubPr>
                        <m:ctrlPr>
                          <a:rPr lang="en-CA" sz="1050" b="0" i="1" smtClean="0">
                            <a:latin typeface="Cambria Math" panose="02040503050406030204" pitchFamily="18" charset="0"/>
                          </a:rPr>
                        </m:ctrlPr>
                      </m:sSubPr>
                      <m:e>
                        <m:r>
                          <a:rPr lang="en-CA" sz="1050" b="0" i="1" smtClean="0">
                            <a:latin typeface="Cambria Math"/>
                          </a:rPr>
                          <m:t>𝐴</m:t>
                        </m:r>
                      </m:e>
                      <m:sub>
                        <m:r>
                          <a:rPr lang="en-CA" sz="1050" b="0" i="1" smtClean="0">
                            <a:latin typeface="Cambria Math"/>
                          </a:rPr>
                          <m:t>𝑙𝑜𝑤</m:t>
                        </m:r>
                      </m:sub>
                    </m:sSub>
                  </m:oMath>
                </a14:m>
                <a:endParaRPr lang="en-CA" sz="1050" dirty="0"/>
              </a:p>
              <a:p>
                <a:pPr marL="514350" indent="-514350">
                  <a:buFont typeface="+mj-lt"/>
                  <a:buAutoNum type="arabicPeriod"/>
                </a:pPr>
                <a:endParaRPr lang="en-CA" sz="1050" b="1" dirty="0"/>
              </a:p>
              <a:p>
                <a:pPr marL="228600" indent="-228600">
                  <a:buFont typeface="+mj-lt"/>
                  <a:buAutoNum type="arabicPeriod"/>
                </a:pPr>
                <a:r>
                  <a:rPr lang="en-CA" sz="1050" b="1" dirty="0"/>
                  <a:t>The </a:t>
                </a:r>
                <a14:m>
                  <m:oMath xmlns:m="http://schemas.openxmlformats.org/officeDocument/2006/math">
                    <m:sSub>
                      <m:sSubPr>
                        <m:ctrlPr>
                          <a:rPr lang="en-CA" sz="1050" b="1" i="1" smtClean="0">
                            <a:latin typeface="Cambria Math" panose="02040503050406030204" pitchFamily="18" charset="0"/>
                          </a:rPr>
                        </m:ctrlPr>
                      </m:sSubPr>
                      <m:e>
                        <m:r>
                          <a:rPr lang="en-CA" sz="1050" b="1" i="1" smtClean="0">
                            <a:latin typeface="Cambria Math"/>
                          </a:rPr>
                          <m:t>𝑨</m:t>
                        </m:r>
                      </m:e>
                      <m:sub>
                        <m:r>
                          <a:rPr lang="en-CA" sz="1050" b="1" i="1" smtClean="0">
                            <a:latin typeface="Cambria Math"/>
                          </a:rPr>
                          <m:t>𝒍𝒐𝒘</m:t>
                        </m:r>
                      </m:sub>
                    </m:sSub>
                    <m:r>
                      <a:rPr lang="en-CA" sz="1050" b="1" i="1" smtClean="0">
                        <a:latin typeface="Cambria Math"/>
                      </a:rPr>
                      <m:t>, </m:t>
                    </m:r>
                    <m:sSub>
                      <m:sSubPr>
                        <m:ctrlPr>
                          <a:rPr lang="en-CA" sz="1050" b="1" i="1" smtClean="0">
                            <a:latin typeface="Cambria Math" panose="02040503050406030204" pitchFamily="18" charset="0"/>
                          </a:rPr>
                        </m:ctrlPr>
                      </m:sSubPr>
                      <m:e>
                        <m:r>
                          <a:rPr lang="en-CA" sz="1050" b="1" i="1" smtClean="0">
                            <a:latin typeface="Cambria Math"/>
                          </a:rPr>
                          <m:t>𝝋</m:t>
                        </m:r>
                      </m:e>
                      <m:sub>
                        <m:r>
                          <a:rPr lang="en-CA" sz="1050" b="1" i="1" smtClean="0">
                            <a:latin typeface="Cambria Math"/>
                          </a:rPr>
                          <m:t>𝒍𝒐𝒘</m:t>
                        </m:r>
                      </m:sub>
                    </m:sSub>
                  </m:oMath>
                </a14:m>
                <a:r>
                  <a:rPr lang="en-CA" sz="1050" b="1" dirty="0"/>
                  <a:t> model </a:t>
                </a:r>
                <a:r>
                  <a:rPr lang="en-US" sz="1050" dirty="0"/>
                  <a:t>-- extends the  </a:t>
                </a:r>
                <a14:m>
                  <m:oMath xmlns:m="http://schemas.openxmlformats.org/officeDocument/2006/math">
                    <m:sSub>
                      <m:sSubPr>
                        <m:ctrlPr>
                          <a:rPr lang="en-CA" sz="1050" b="0" i="1" smtClean="0">
                            <a:latin typeface="Cambria Math" panose="02040503050406030204" pitchFamily="18" charset="0"/>
                          </a:rPr>
                        </m:ctrlPr>
                      </m:sSubPr>
                      <m:e>
                        <m:r>
                          <a:rPr lang="en-CA" sz="1050" b="0" i="1" smtClean="0">
                            <a:latin typeface="Cambria Math"/>
                          </a:rPr>
                          <m:t>𝜑</m:t>
                        </m:r>
                      </m:e>
                      <m:sub>
                        <m:r>
                          <a:rPr lang="en-CA" sz="1050" b="0" i="1" smtClean="0">
                            <a:latin typeface="Cambria Math"/>
                          </a:rPr>
                          <m:t>𝑙𝑜𝑤</m:t>
                        </m:r>
                      </m:sub>
                    </m:sSub>
                  </m:oMath>
                </a14:m>
                <a:r>
                  <a:rPr lang="en-US" sz="1050" dirty="0"/>
                  <a:t> model  by including three additional predictors</a:t>
                </a:r>
                <a:endParaRPr lang="en-CA" sz="1050" b="1" dirty="0"/>
              </a:p>
              <a:p>
                <a:pPr marL="914400" lvl="1" indent="-514350"/>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h𝑖𝑔h</m:t>
                        </m:r>
                      </m:sub>
                    </m:sSub>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r>
                      <a:rPr lang="en-CA" sz="1050" i="1">
                        <a:latin typeface="Cambria Math"/>
                      </a:rPr>
                      <m:t> ~ </m:t>
                    </m:r>
                    <m:r>
                      <a:rPr lang="en-CA" sz="1050" i="1">
                        <a:latin typeface="Cambria Math"/>
                      </a:rPr>
                      <m:t>𝐺𝑎𝑚𝑚𝑎</m:t>
                    </m:r>
                    <m:r>
                      <a:rPr lang="en-CA" sz="1050" i="1">
                        <a:latin typeface="Cambria Math"/>
                      </a:rPr>
                      <m:t>[</m:t>
                    </m:r>
                    <m:r>
                      <a:rPr lang="en-CA" sz="1050" i="1">
                        <a:latin typeface="Cambria Math"/>
                      </a:rPr>
                      <m:t>𝜇</m:t>
                    </m:r>
                    <m:r>
                      <a:rPr lang="en-CA" sz="1050" i="1">
                        <a:latin typeface="Cambria Math"/>
                      </a:rPr>
                      <m:t>, </m:t>
                    </m:r>
                    <m:r>
                      <a:rPr lang="en-CA" sz="1050" i="1">
                        <a:latin typeface="Cambria Math"/>
                      </a:rPr>
                      <m:t>𝑣</m:t>
                    </m:r>
                    <m:r>
                      <a:rPr lang="en-CA" sz="1050" i="1">
                        <a:latin typeface="Cambria Math"/>
                      </a:rPr>
                      <m:t>]</m:t>
                    </m:r>
                  </m:oMath>
                </a14:m>
                <a:r>
                  <a:rPr lang="en-CA" sz="1050" dirty="0"/>
                  <a:t> -- </a:t>
                </a:r>
                <a:r>
                  <a:rPr lang="en-US" sz="1050" dirty="0"/>
                  <a:t>conditional distribution of </a:t>
                </a:r>
                <a14:m>
                  <m:oMath xmlns:m="http://schemas.openxmlformats.org/officeDocument/2006/math">
                    <m:sSub>
                      <m:sSubPr>
                        <m:ctrlPr>
                          <a:rPr lang="en-US" sz="1050" i="1" dirty="0">
                            <a:latin typeface="Cambria Math" panose="02040503050406030204" pitchFamily="18" charset="0"/>
                          </a:rPr>
                        </m:ctrlPr>
                      </m:sSubPr>
                      <m:e>
                        <m:r>
                          <a:rPr lang="en-US" sz="1050" i="1" dirty="0">
                            <a:latin typeface="Cambria Math"/>
                          </a:rPr>
                          <m:t>𝐴</m:t>
                        </m:r>
                      </m:e>
                      <m:sub>
                        <m:r>
                          <a:rPr lang="en-US" sz="1050" i="1" dirty="0">
                            <a:latin typeface="Cambria Math"/>
                          </a:rPr>
                          <m:t>h𝑖𝑔h</m:t>
                        </m:r>
                      </m:sub>
                    </m:sSub>
                  </m:oMath>
                </a14:m>
                <a:r>
                  <a:rPr lang="en-US" sz="1050" dirty="0"/>
                  <a:t> given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oMath>
                </a14:m>
                <a:r>
                  <a:rPr lang="en-US" sz="1050" dirty="0"/>
                  <a:t> and </a:t>
                </a:r>
                <a14:m>
                  <m:oMath xmlns:m="http://schemas.openxmlformats.org/officeDocument/2006/math">
                    <m:sSub>
                      <m:sSubPr>
                        <m:ctrlPr>
                          <a:rPr lang="en-US" sz="1050" i="1" dirty="0">
                            <a:latin typeface="Cambria Math" panose="02040503050406030204" pitchFamily="18" charset="0"/>
                          </a:rPr>
                        </m:ctrlPr>
                      </m:sSubPr>
                      <m:e>
                        <m:r>
                          <a:rPr lang="en-US" sz="1050" i="1" dirty="0">
                            <a:latin typeface="Cambria Math"/>
                          </a:rPr>
                          <m:t>𝐴</m:t>
                        </m:r>
                      </m:e>
                      <m:sub>
                        <m:r>
                          <a:rPr lang="en-US" sz="1050" i="1" dirty="0">
                            <a:latin typeface="Cambria Math"/>
                          </a:rPr>
                          <m:t>𝑙𝑜𝑤</m:t>
                        </m:r>
                      </m:sub>
                    </m:sSub>
                  </m:oMath>
                </a14:m>
                <a:r>
                  <a:rPr lang="en-CA" sz="1050" dirty="0"/>
                  <a:t> </a:t>
                </a:r>
              </a:p>
              <a:p>
                <a:pPr marL="914400" lvl="1" indent="-514350"/>
                <a14:m>
                  <m:oMath xmlns:m="http://schemas.openxmlformats.org/officeDocument/2006/math">
                    <m:func>
                      <m:funcPr>
                        <m:ctrlPr>
                          <a:rPr lang="en-CA" sz="1050" i="1">
                            <a:latin typeface="Cambria Math" panose="02040503050406030204" pitchFamily="18" charset="0"/>
                          </a:rPr>
                        </m:ctrlPr>
                      </m:funcPr>
                      <m:fName>
                        <m:r>
                          <m:rPr>
                            <m:sty m:val="p"/>
                          </m:rPr>
                          <a:rPr lang="en-CA" sz="1050">
                            <a:latin typeface="Cambria Math"/>
                          </a:rPr>
                          <m:t>log</m:t>
                        </m:r>
                      </m:fName>
                      <m:e>
                        <m:r>
                          <a:rPr lang="en-CA" sz="1050" i="1">
                            <a:latin typeface="Cambria Math"/>
                          </a:rPr>
                          <m:t>𝜇</m:t>
                        </m:r>
                      </m:e>
                    </m:func>
                    <m:r>
                      <a:rPr lang="en-CA" sz="1050" i="1">
                        <a:latin typeface="Cambria Math"/>
                      </a:rPr>
                      <m:t>= </m:t>
                    </m:r>
                    <m:nary>
                      <m:naryPr>
                        <m:chr m:val="∑"/>
                        <m:limLoc m:val="subSup"/>
                        <m:ctrlPr>
                          <a:rPr lang="en-CA" sz="1050" i="1">
                            <a:latin typeface="Cambria Math" panose="02040503050406030204" pitchFamily="18" charset="0"/>
                          </a:rPr>
                        </m:ctrlPr>
                      </m:naryPr>
                      <m:sub>
                        <m:r>
                          <m:rPr>
                            <m:brk m:alnAt="25"/>
                          </m:rPr>
                          <a:rPr lang="en-CA" sz="1050" i="1">
                            <a:latin typeface="Cambria Math"/>
                          </a:rPr>
                          <m:t>𝑘</m:t>
                        </m:r>
                        <m:r>
                          <a:rPr lang="en-CA" sz="1050" i="1">
                            <a:latin typeface="Cambria Math"/>
                          </a:rPr>
                          <m:t>=1</m:t>
                        </m:r>
                      </m:sub>
                      <m:sup>
                        <m:r>
                          <a:rPr lang="en-CA" sz="1050" i="1">
                            <a:latin typeface="Cambria Math"/>
                          </a:rPr>
                          <m:t>𝐾</m:t>
                        </m:r>
                      </m:sup>
                      <m:e>
                        <m:sSub>
                          <m:sSubPr>
                            <m:ctrlPr>
                              <a:rPr lang="en-CA" sz="1050" i="1">
                                <a:latin typeface="Cambria Math" panose="02040503050406030204" pitchFamily="18" charset="0"/>
                              </a:rPr>
                            </m:ctrlPr>
                          </m:sSubPr>
                          <m:e>
                            <m:r>
                              <a:rPr lang="en-CA" sz="1050" i="1">
                                <a:latin typeface="Cambria Math"/>
                              </a:rPr>
                              <m:t>𝛽</m:t>
                            </m:r>
                          </m:e>
                          <m:sub>
                            <m:r>
                              <a:rPr lang="en-CA" sz="1050" i="1">
                                <a:latin typeface="Cambria Math"/>
                              </a:rPr>
                              <m:t>𝑘</m:t>
                            </m:r>
                          </m:sub>
                        </m:sSub>
                        <m:sSub>
                          <m:sSubPr>
                            <m:ctrlPr>
                              <a:rPr lang="en-CA" sz="1050" i="1">
                                <a:latin typeface="Cambria Math" panose="02040503050406030204" pitchFamily="18" charset="0"/>
                              </a:rPr>
                            </m:ctrlPr>
                          </m:sSubPr>
                          <m:e>
                            <m:r>
                              <a:rPr lang="en-CA" sz="1050" i="1">
                                <a:latin typeface="Cambria Math"/>
                              </a:rPr>
                              <m:t>𝑓</m:t>
                            </m:r>
                          </m:e>
                          <m:sub>
                            <m:r>
                              <a:rPr lang="en-CA" sz="1050" i="1">
                                <a:latin typeface="Cambria Math"/>
                              </a:rPr>
                              <m:t>𝑘</m:t>
                            </m:r>
                          </m:sub>
                        </m:sSub>
                        <m:d>
                          <m:dPr>
                            <m:ctrlPr>
                              <a:rPr lang="en-CA" sz="1050" i="1">
                                <a:latin typeface="Cambria Math" panose="02040503050406030204" pitchFamily="18" charset="0"/>
                              </a:rPr>
                            </m:ctrlPr>
                          </m:dPr>
                          <m:e>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e>
                        </m:d>
                      </m:e>
                    </m:nary>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𝛽</m:t>
                        </m:r>
                      </m:e>
                      <m:sub>
                        <m:r>
                          <a:rPr lang="en-CA" sz="1050" i="1">
                            <a:latin typeface="Cambria Math"/>
                          </a:rPr>
                          <m:t>𝑛</m:t>
                        </m:r>
                        <m:r>
                          <a:rPr lang="en-CA" sz="1050" i="1">
                            <a:latin typeface="Cambria Math"/>
                          </a:rPr>
                          <m:t>+1</m:t>
                        </m:r>
                      </m:sub>
                    </m:sSub>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𝛽</m:t>
                        </m:r>
                      </m:e>
                      <m:sub>
                        <m:r>
                          <a:rPr lang="en-CA" sz="1050" i="1">
                            <a:latin typeface="Cambria Math"/>
                          </a:rPr>
                          <m:t>𝑛</m:t>
                        </m:r>
                        <m:r>
                          <a:rPr lang="en-CA" sz="1050" i="1">
                            <a:latin typeface="Cambria Math"/>
                          </a:rPr>
                          <m:t>+2</m:t>
                        </m:r>
                      </m:sub>
                    </m:sSub>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func>
                      <m:funcPr>
                        <m:ctrlPr>
                          <a:rPr lang="en-CA" sz="1050" i="1">
                            <a:latin typeface="Cambria Math" panose="02040503050406030204" pitchFamily="18" charset="0"/>
                          </a:rPr>
                        </m:ctrlPr>
                      </m:funcPr>
                      <m:fName>
                        <m:r>
                          <m:rPr>
                            <m:sty m:val="p"/>
                          </m:rPr>
                          <a:rPr lang="en-CA" sz="1050">
                            <a:latin typeface="Cambria Math"/>
                          </a:rPr>
                          <m:t>sin</m:t>
                        </m:r>
                      </m:fName>
                      <m:e>
                        <m:d>
                          <m:dPr>
                            <m:ctrlPr>
                              <a:rPr lang="en-CA" sz="1050" i="1">
                                <a:latin typeface="Cambria Math" panose="02040503050406030204" pitchFamily="18" charset="0"/>
                              </a:rPr>
                            </m:ctrlPr>
                          </m:dPr>
                          <m:e>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e>
                        </m:d>
                      </m:e>
                    </m:func>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𝛽</m:t>
                        </m:r>
                      </m:e>
                      <m:sub>
                        <m:r>
                          <a:rPr lang="en-CA" sz="1050" i="1">
                            <a:latin typeface="Cambria Math"/>
                          </a:rPr>
                          <m:t>𝑛</m:t>
                        </m:r>
                        <m:r>
                          <a:rPr lang="en-CA" sz="1050" i="1">
                            <a:latin typeface="Cambria Math"/>
                          </a:rPr>
                          <m:t>+3</m:t>
                        </m:r>
                      </m:sub>
                    </m:sSub>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func>
                      <m:funcPr>
                        <m:ctrlPr>
                          <a:rPr lang="en-CA" sz="1050" i="1">
                            <a:latin typeface="Cambria Math" panose="02040503050406030204" pitchFamily="18" charset="0"/>
                          </a:rPr>
                        </m:ctrlPr>
                      </m:funcPr>
                      <m:fName>
                        <m:r>
                          <m:rPr>
                            <m:sty m:val="p"/>
                          </m:rPr>
                          <a:rPr lang="en-CA" sz="1050">
                            <a:latin typeface="Cambria Math"/>
                          </a:rPr>
                          <m:t>cos</m:t>
                        </m:r>
                      </m:fName>
                      <m:e>
                        <m:d>
                          <m:dPr>
                            <m:ctrlPr>
                              <a:rPr lang="en-CA" sz="1050" i="1">
                                <a:latin typeface="Cambria Math" panose="02040503050406030204" pitchFamily="18" charset="0"/>
                              </a:rPr>
                            </m:ctrlPr>
                          </m:dPr>
                          <m:e>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e>
                        </m:d>
                      </m:e>
                    </m:func>
                  </m:oMath>
                </a14:m>
                <a:endParaRPr lang="en-CA" sz="1050" dirty="0"/>
              </a:p>
              <a:p>
                <a:pPr marL="514350" indent="-514350">
                  <a:buFont typeface="+mj-lt"/>
                  <a:buAutoNum type="arabicPeriod"/>
                </a:pPr>
                <a:endParaRPr lang="en-CA" sz="1050" b="1" dirty="0"/>
              </a:p>
              <a:p>
                <a:pPr marL="228600" indent="-228600">
                  <a:buFont typeface="+mj-lt"/>
                  <a:buAutoNum type="arabicPeriod"/>
                </a:pPr>
                <a:r>
                  <a:rPr lang="en-CA" sz="1050" b="1" dirty="0" err="1"/>
                  <a:t>Evaluat</a:t>
                </a:r>
                <a:r>
                  <a:rPr lang="en-US" sz="1050" b="1" dirty="0"/>
                  <a:t>e the model in 3D using MATLAB function </a:t>
                </a:r>
                <a:r>
                  <a:rPr lang="en-US" sz="1050" b="1" dirty="0">
                    <a:solidFill>
                      <a:srgbClr val="FF0000"/>
                    </a:solidFill>
                  </a:rPr>
                  <a:t>‘</a:t>
                </a:r>
                <a:r>
                  <a:rPr lang="en-US" sz="1050" b="1" dirty="0" err="1">
                    <a:solidFill>
                      <a:srgbClr val="FF0000"/>
                    </a:solidFill>
                  </a:rPr>
                  <a:t>glmfit</a:t>
                </a:r>
                <a:r>
                  <a:rPr lang="en-US" sz="1050" b="1" dirty="0">
                    <a:solidFill>
                      <a:srgbClr val="FF0000"/>
                    </a:solidFill>
                  </a:rPr>
                  <a:t>’</a:t>
                </a:r>
              </a:p>
              <a:p>
                <a:pPr marL="914400" lvl="1" indent="-514350">
                  <a:buFont typeface="+mj-lt"/>
                  <a:buAutoNum type="romanLcPeriod"/>
                </a:pPr>
                <a:r>
                  <a:rPr lang="en-CA" sz="1050" dirty="0"/>
                  <a:t>Create surface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𝑆</m:t>
                        </m:r>
                      </m:e>
                      <m:sub>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r>
                          <a:rPr lang="en-CA" sz="1050" b="0" i="1" smtClean="0">
                            <a:latin typeface="Cambria Math"/>
                          </a:rPr>
                          <m:t>,</m:t>
                        </m:r>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sub>
                    </m:sSub>
                  </m:oMath>
                </a14:m>
                <a:r>
                  <a:rPr lang="en-CA" sz="1050" dirty="0"/>
                  <a:t>, which fits the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oMath>
                </a14:m>
                <a:r>
                  <a:rPr lang="en-CA" sz="1050" dirty="0"/>
                  <a:t> model in 3D </a:t>
                </a:r>
                <a14:m>
                  <m:oMath xmlns:m="http://schemas.openxmlformats.org/officeDocument/2006/math">
                    <m:d>
                      <m:dPr>
                        <m:ctrlPr>
                          <a:rPr lang="en-CA" sz="1050" i="1">
                            <a:latin typeface="Cambria Math" panose="02040503050406030204" pitchFamily="18" charset="0"/>
                          </a:rPr>
                        </m:ctrlPr>
                      </m:dPr>
                      <m:e>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r>
                          <a:rPr lang="en-CA" sz="1050" i="1">
                            <a:latin typeface="Cambria Math"/>
                          </a:rPr>
                          <m:t>, </m:t>
                        </m:r>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h𝑖𝑔h</m:t>
                            </m:r>
                          </m:sub>
                        </m:sSub>
                      </m:e>
                    </m:d>
                  </m:oMath>
                </a14:m>
                <a:r>
                  <a:rPr lang="en-CA" sz="1050" dirty="0"/>
                  <a:t> space</a:t>
                </a:r>
              </a:p>
              <a:p>
                <a:pPr marL="914400" lvl="1" indent="-514350">
                  <a:buFont typeface="+mj-lt"/>
                  <a:buAutoNum type="romanLcPeriod"/>
                </a:pPr>
                <a:r>
                  <a:rPr lang="en-CA" sz="1050" dirty="0"/>
                  <a:t>Create surface </a:t>
                </a:r>
                <a14:m>
                  <m:oMath xmlns:m="http://schemas.openxmlformats.org/officeDocument/2006/math">
                    <m:sSub>
                      <m:sSubPr>
                        <m:ctrlPr>
                          <a:rPr lang="en-CA" sz="1050" b="0" i="1" smtClean="0">
                            <a:latin typeface="Cambria Math" panose="02040503050406030204" pitchFamily="18" charset="0"/>
                          </a:rPr>
                        </m:ctrlPr>
                      </m:sSubPr>
                      <m:e>
                        <m:r>
                          <a:rPr lang="en-CA" sz="1050" b="0" i="1" smtClean="0">
                            <a:latin typeface="Cambria Math"/>
                          </a:rPr>
                          <m:t>𝑆</m:t>
                        </m:r>
                      </m:e>
                      <m:sub>
                        <m:sSub>
                          <m:sSubPr>
                            <m:ctrlPr>
                              <a:rPr lang="en-CA" sz="1050" b="0" i="1" smtClean="0">
                                <a:latin typeface="Cambria Math" panose="02040503050406030204" pitchFamily="18" charset="0"/>
                              </a:rPr>
                            </m:ctrlPr>
                          </m:sSubPr>
                          <m:e>
                            <m:r>
                              <a:rPr lang="en-CA" sz="1050" b="0" i="1" smtClean="0">
                                <a:latin typeface="Cambria Math"/>
                              </a:rPr>
                              <m:t>𝐴</m:t>
                            </m:r>
                          </m:e>
                          <m:sub>
                            <m:r>
                              <a:rPr lang="en-CA" sz="1050" b="0" i="1" smtClean="0">
                                <a:latin typeface="Cambria Math"/>
                              </a:rPr>
                              <m:t>𝑙𝑜𝑤</m:t>
                            </m:r>
                          </m:sub>
                        </m:sSub>
                      </m:sub>
                    </m:sSub>
                  </m:oMath>
                </a14:m>
                <a:r>
                  <a:rPr lang="en-CA" sz="1050" dirty="0"/>
                  <a:t>, which fits the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oMath>
                </a14:m>
                <a:r>
                  <a:rPr lang="en-CA" sz="1050" dirty="0"/>
                  <a:t> model in 3D </a:t>
                </a:r>
                <a14:m>
                  <m:oMath xmlns:m="http://schemas.openxmlformats.org/officeDocument/2006/math">
                    <m:d>
                      <m:dPr>
                        <m:ctrlPr>
                          <a:rPr lang="en-CA" sz="1050" i="1">
                            <a:latin typeface="Cambria Math" panose="02040503050406030204" pitchFamily="18" charset="0"/>
                          </a:rPr>
                        </m:ctrlPr>
                      </m:dPr>
                      <m:e>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r>
                          <a:rPr lang="en-CA" sz="1050" i="1">
                            <a:latin typeface="Cambria Math"/>
                          </a:rPr>
                          <m:t>, </m:t>
                        </m:r>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h𝑖𝑔h</m:t>
                            </m:r>
                          </m:sub>
                        </m:sSub>
                      </m:e>
                    </m:d>
                  </m:oMath>
                </a14:m>
                <a:r>
                  <a:rPr lang="en-CA" sz="1050" dirty="0"/>
                  <a:t> space</a:t>
                </a:r>
              </a:p>
              <a:p>
                <a:pPr marL="914400" lvl="1" indent="-514350">
                  <a:buFont typeface="+mj-lt"/>
                  <a:buAutoNum type="romanLcPeriod"/>
                </a:pPr>
                <a:r>
                  <a:rPr lang="en-CA" sz="1050" dirty="0"/>
                  <a:t>Create surface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𝑆</m:t>
                        </m:r>
                      </m:e>
                      <m:sub>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sub>
                    </m:sSub>
                    <m:r>
                      <a:rPr lang="en-CA" sz="1050" i="1">
                        <a:latin typeface="Cambria Math"/>
                      </a:rPr>
                      <m:t>,</m:t>
                    </m:r>
                  </m:oMath>
                </a14:m>
                <a:r>
                  <a:rPr lang="en-CA" sz="1050" dirty="0"/>
                  <a:t> which fits the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oMath>
                </a14:m>
                <a:r>
                  <a:rPr lang="en-CA" sz="1050" dirty="0"/>
                  <a:t> model in 3D </a:t>
                </a:r>
                <a14:m>
                  <m:oMath xmlns:m="http://schemas.openxmlformats.org/officeDocument/2006/math">
                    <m:d>
                      <m:dPr>
                        <m:ctrlPr>
                          <a:rPr lang="en-CA" sz="1050" i="1">
                            <a:latin typeface="Cambria Math" panose="02040503050406030204" pitchFamily="18" charset="0"/>
                          </a:rPr>
                        </m:ctrlPr>
                      </m:dPr>
                      <m:e>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r>
                          <a:rPr lang="en-CA" sz="1050" i="1">
                            <a:latin typeface="Cambria Math"/>
                          </a:rPr>
                          <m:t>, </m:t>
                        </m:r>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h𝑖𝑔h</m:t>
                            </m:r>
                          </m:sub>
                        </m:sSub>
                      </m:e>
                    </m:d>
                  </m:oMath>
                </a14:m>
                <a:r>
                  <a:rPr lang="en-CA" sz="1050" dirty="0"/>
                  <a:t> space</a:t>
                </a:r>
              </a:p>
              <a:p>
                <a:pPr marL="514350" indent="-514350">
                  <a:buFont typeface="+mj-lt"/>
                  <a:buAutoNum type="arabicPeriod"/>
                </a:pPr>
                <a:endParaRPr lang="en-US" sz="1050" b="1" dirty="0"/>
              </a:p>
              <a:p>
                <a:pPr marL="228600" indent="-228600">
                  <a:buFont typeface="+mj-lt"/>
                  <a:buAutoNum type="arabicPeriod"/>
                </a:pPr>
                <a:r>
                  <a:rPr lang="en-US" sz="1050" b="1" dirty="0" err="1"/>
                  <a:t>rPAC</a:t>
                </a:r>
                <a:r>
                  <a:rPr lang="en-US" sz="1050" b="1" dirty="0"/>
                  <a:t> statistic</a:t>
                </a:r>
                <a:r>
                  <a:rPr lang="en-US" sz="1050" dirty="0"/>
                  <a:t> -- measures the effect </a:t>
                </a:r>
                <a14:m>
                  <m:oMath xmlns:m="http://schemas.openxmlformats.org/officeDocument/2006/math">
                    <m:sSub>
                      <m:sSubPr>
                        <m:ctrlPr>
                          <a:rPr lang="en-CA" sz="1050" b="0" i="1" smtClean="0">
                            <a:latin typeface="Cambria Math" panose="02040503050406030204" pitchFamily="18" charset="0"/>
                          </a:rPr>
                        </m:ctrlPr>
                      </m:sSubPr>
                      <m:e>
                        <m:r>
                          <a:rPr lang="en-CA" sz="1050" b="0" i="1" smtClean="0">
                            <a:latin typeface="Cambria Math" panose="02040503050406030204" pitchFamily="18" charset="0"/>
                          </a:rPr>
                          <m:t>𝜙</m:t>
                        </m:r>
                      </m:e>
                      <m:sub>
                        <m:r>
                          <a:rPr lang="en-CA" sz="1050" b="0" i="1" smtClean="0">
                            <a:latin typeface="Cambria Math" panose="02040503050406030204" pitchFamily="18" charset="0"/>
                          </a:rPr>
                          <m:t>𝑙𝑜𝑤</m:t>
                        </m:r>
                      </m:sub>
                    </m:sSub>
                  </m:oMath>
                </a14:m>
                <a:r>
                  <a:rPr lang="en-US" sz="1050" dirty="0"/>
                  <a:t> on </a:t>
                </a:r>
                <a14:m>
                  <m:oMath xmlns:m="http://schemas.openxmlformats.org/officeDocument/2006/math">
                    <m:sSub>
                      <m:sSubPr>
                        <m:ctrlPr>
                          <a:rPr lang="en-CA" sz="1050" b="0" i="1" smtClean="0">
                            <a:latin typeface="Cambria Math" panose="02040503050406030204" pitchFamily="18" charset="0"/>
                          </a:rPr>
                        </m:ctrlPr>
                      </m:sSubPr>
                      <m:e>
                        <m:r>
                          <a:rPr lang="en-CA" sz="1050" b="0" i="1" smtClean="0">
                            <a:latin typeface="Cambria Math" panose="02040503050406030204" pitchFamily="18" charset="0"/>
                          </a:rPr>
                          <m:t>𝐴</m:t>
                        </m:r>
                      </m:e>
                      <m:sub>
                        <m:r>
                          <a:rPr lang="en-CA" sz="1050" b="0" i="1" smtClean="0">
                            <a:latin typeface="Cambria Math" panose="02040503050406030204" pitchFamily="18" charset="0"/>
                          </a:rPr>
                          <m:t>𝑙𝑜𝑤</m:t>
                        </m:r>
                      </m:sub>
                    </m:sSub>
                  </m:oMath>
                </a14:m>
                <a:r>
                  <a:rPr lang="en-US" sz="1050" dirty="0"/>
                  <a:t>, while accounting for fluctuations in </a:t>
                </a:r>
                <a14:m>
                  <m:oMath xmlns:m="http://schemas.openxmlformats.org/officeDocument/2006/math">
                    <m:sSub>
                      <m:sSubPr>
                        <m:ctrlPr>
                          <a:rPr lang="en-CA" sz="1050" b="0" i="1" smtClean="0">
                            <a:latin typeface="Cambria Math" panose="02040503050406030204" pitchFamily="18" charset="0"/>
                          </a:rPr>
                        </m:ctrlPr>
                      </m:sSubPr>
                      <m:e>
                        <m:r>
                          <a:rPr lang="en-CA" sz="1050" b="0" i="1" smtClean="0">
                            <a:latin typeface="Cambria Math" panose="02040503050406030204" pitchFamily="18" charset="0"/>
                          </a:rPr>
                          <m:t>𝐴</m:t>
                        </m:r>
                      </m:e>
                      <m:sub>
                        <m:r>
                          <a:rPr lang="en-CA" sz="1050" b="0" i="1" smtClean="0">
                            <a:latin typeface="Cambria Math" panose="02040503050406030204" pitchFamily="18" charset="0"/>
                          </a:rPr>
                          <m:t>𝑙𝑜𝑤</m:t>
                        </m:r>
                      </m:sub>
                    </m:sSub>
                  </m:oMath>
                </a14:m>
                <a:endParaRPr lang="en-US" sz="1050" dirty="0"/>
              </a:p>
              <a:p>
                <a:pPr marL="914400" lvl="1" indent="-514350"/>
                <a14:m>
                  <m:oMath xmlns:m="http://schemas.openxmlformats.org/officeDocument/2006/math">
                    <m:r>
                      <a:rPr lang="en-CA" sz="1050" b="0" i="1" smtClean="0">
                        <a:latin typeface="Cambria Math"/>
                      </a:rPr>
                      <m:t>𝑟𝑃𝐴𝐶</m:t>
                    </m:r>
                    <m:r>
                      <a:rPr lang="en-CA" sz="1050" b="0" i="1" smtClean="0">
                        <a:latin typeface="Cambria Math"/>
                      </a:rPr>
                      <m:t>=</m:t>
                    </m:r>
                    <m:func>
                      <m:funcPr>
                        <m:ctrlPr>
                          <a:rPr lang="en-CA" sz="1050" b="0" i="1" smtClean="0">
                            <a:latin typeface="Cambria Math" panose="02040503050406030204" pitchFamily="18" charset="0"/>
                          </a:rPr>
                        </m:ctrlPr>
                      </m:funcPr>
                      <m:fName>
                        <m:r>
                          <m:rPr>
                            <m:sty m:val="p"/>
                          </m:rPr>
                          <a:rPr lang="en-CA" sz="1050" b="0" i="0" smtClean="0">
                            <a:latin typeface="Cambria Math"/>
                          </a:rPr>
                          <m:t>max</m:t>
                        </m:r>
                      </m:fName>
                      <m:e>
                        <m:d>
                          <m:dPr>
                            <m:begChr m:val="["/>
                            <m:endChr m:val="]"/>
                            <m:ctrlPr>
                              <a:rPr lang="en-CA" sz="1050" b="0" i="1" smtClean="0">
                                <a:latin typeface="Cambria Math" panose="02040503050406030204" pitchFamily="18" charset="0"/>
                              </a:rPr>
                            </m:ctrlPr>
                          </m:dPr>
                          <m:e>
                            <m:r>
                              <a:rPr lang="en-CA" sz="1050" b="0" i="1" smtClean="0">
                                <a:latin typeface="Cambria Math"/>
                              </a:rPr>
                              <m:t>𝑎𝑏𝑠</m:t>
                            </m:r>
                            <m:d>
                              <m:dPr>
                                <m:begChr m:val="["/>
                                <m:endChr m:val="]"/>
                                <m:ctrlPr>
                                  <a:rPr lang="en-CA" sz="1050" b="0" i="1" smtClean="0">
                                    <a:latin typeface="Cambria Math" panose="02040503050406030204" pitchFamily="18" charset="0"/>
                                  </a:rPr>
                                </m:ctrlPr>
                              </m:dPr>
                              <m:e>
                                <m:f>
                                  <m:fPr>
                                    <m:ctrlPr>
                                      <a:rPr lang="en-CA" sz="1050" b="0" i="1" smtClean="0">
                                        <a:latin typeface="Cambria Math" panose="02040503050406030204" pitchFamily="18" charset="0"/>
                                      </a:rPr>
                                    </m:ctrlPr>
                                  </m:fPr>
                                  <m:num>
                                    <m:r>
                                      <a:rPr lang="en-CA" sz="1050" b="0" i="1" smtClean="0">
                                        <a:latin typeface="Cambria Math"/>
                                      </a:rPr>
                                      <m:t>1−</m:t>
                                    </m:r>
                                    <m:sSub>
                                      <m:sSubPr>
                                        <m:ctrlPr>
                                          <a:rPr lang="en-CA" sz="1050" b="0" i="1" smtClean="0">
                                            <a:latin typeface="Cambria Math" panose="02040503050406030204" pitchFamily="18" charset="0"/>
                                          </a:rPr>
                                        </m:ctrlPr>
                                      </m:sSubPr>
                                      <m:e>
                                        <m:r>
                                          <a:rPr lang="en-CA" sz="1050" b="0" i="1" smtClean="0">
                                            <a:latin typeface="Cambria Math"/>
                                          </a:rPr>
                                          <m:t>𝑆</m:t>
                                        </m:r>
                                      </m:e>
                                      <m:sub>
                                        <m:sSub>
                                          <m:sSubPr>
                                            <m:ctrlPr>
                                              <a:rPr lang="en-CA" sz="1050" b="0" i="1" smtClean="0">
                                                <a:latin typeface="Cambria Math" panose="02040503050406030204" pitchFamily="18" charset="0"/>
                                              </a:rPr>
                                            </m:ctrlPr>
                                          </m:sSubPr>
                                          <m:e>
                                            <m:r>
                                              <a:rPr lang="en-CA" sz="1050" b="0" i="1" smtClean="0">
                                                <a:latin typeface="Cambria Math"/>
                                              </a:rPr>
                                              <m:t>𝐴</m:t>
                                            </m:r>
                                          </m:e>
                                          <m:sub>
                                            <m:r>
                                              <a:rPr lang="en-CA" sz="1050" b="0" i="1" smtClean="0">
                                                <a:latin typeface="Cambria Math"/>
                                              </a:rPr>
                                              <m:t>𝑙𝑜𝑤</m:t>
                                            </m:r>
                                          </m:sub>
                                        </m:sSub>
                                      </m:sub>
                                    </m:sSub>
                                  </m:num>
                                  <m:den>
                                    <m:r>
                                      <a:rPr lang="en-CA" sz="1050" b="0" i="1" smtClean="0">
                                        <a:latin typeface="Cambria Math"/>
                                      </a:rPr>
                                      <m:t>𝑆</m:t>
                                    </m:r>
                                    <m:sSub>
                                      <m:sSubPr>
                                        <m:ctrlPr>
                                          <a:rPr lang="en-CA" sz="1050" b="0" i="1" smtClean="0">
                                            <a:latin typeface="Cambria Math" panose="02040503050406030204" pitchFamily="18" charset="0"/>
                                          </a:rPr>
                                        </m:ctrlPr>
                                      </m:sSubPr>
                                      <m:e>
                                        <m:r>
                                          <a:rPr lang="en-CA" sz="1050" b="0" i="1" smtClean="0">
                                            <a:latin typeface="Cambria Math"/>
                                          </a:rPr>
                                          <m:t>𝐴</m:t>
                                        </m:r>
                                      </m:e>
                                      <m:sub>
                                        <m:r>
                                          <a:rPr lang="en-CA" sz="1050" b="0" i="1" smtClean="0">
                                            <a:latin typeface="Cambria Math"/>
                                          </a:rPr>
                                          <m:t>𝑙𝑜𝑤</m:t>
                                        </m:r>
                                      </m:sub>
                                    </m:sSub>
                                    <m:sSub>
                                      <m:sSubPr>
                                        <m:ctrlPr>
                                          <a:rPr lang="en-CA" sz="1050" b="0" i="1" smtClean="0">
                                            <a:latin typeface="Cambria Math" panose="02040503050406030204" pitchFamily="18" charset="0"/>
                                          </a:rPr>
                                        </m:ctrlPr>
                                      </m:sSubPr>
                                      <m:e>
                                        <m:r>
                                          <a:rPr lang="en-CA" sz="1050" b="0" i="1" smtClean="0">
                                            <a:latin typeface="Cambria Math"/>
                                          </a:rPr>
                                          <m:t>,</m:t>
                                        </m:r>
                                        <m:r>
                                          <a:rPr lang="en-CA" sz="1050" b="0" i="1" smtClean="0">
                                            <a:latin typeface="Cambria Math"/>
                                          </a:rPr>
                                          <m:t>𝜑</m:t>
                                        </m:r>
                                      </m:e>
                                      <m:sub>
                                        <m:r>
                                          <a:rPr lang="en-CA" sz="1050" b="0" i="1" smtClean="0">
                                            <a:latin typeface="Cambria Math"/>
                                          </a:rPr>
                                          <m:t>𝑙𝑜𝑤</m:t>
                                        </m:r>
                                      </m:sub>
                                    </m:sSub>
                                  </m:den>
                                </m:f>
                              </m:e>
                            </m:d>
                          </m:e>
                        </m:d>
                      </m:e>
                    </m:func>
                  </m:oMath>
                </a14:m>
                <a:r>
                  <a:rPr lang="en-CA" sz="1050" dirty="0"/>
                  <a:t> -- </a:t>
                </a:r>
                <a:r>
                  <a:rPr lang="en-US" sz="1050" dirty="0"/>
                  <a:t>maximum absolute fractional difference b/ween resulting surfaces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𝑆</m:t>
                        </m:r>
                      </m:e>
                      <m:sub>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sub>
                    </m:sSub>
                  </m:oMath>
                </a14:m>
                <a:r>
                  <a:rPr lang="en-CA" sz="1050" dirty="0"/>
                  <a:t> and </a:t>
                </a:r>
                <a14:m>
                  <m:oMath xmlns:m="http://schemas.openxmlformats.org/officeDocument/2006/math">
                    <m:sSub>
                      <m:sSubPr>
                        <m:ctrlPr>
                          <a:rPr lang="en-CA" sz="1050" i="1">
                            <a:latin typeface="Cambria Math" panose="02040503050406030204" pitchFamily="18" charset="0"/>
                          </a:rPr>
                        </m:ctrlPr>
                      </m:sSubPr>
                      <m:e>
                        <m:r>
                          <a:rPr lang="en-CA" sz="1050" i="1">
                            <a:latin typeface="Cambria Math"/>
                          </a:rPr>
                          <m:t>𝑆</m:t>
                        </m:r>
                      </m:e>
                      <m:sub>
                        <m:sSub>
                          <m:sSubPr>
                            <m:ctrlPr>
                              <a:rPr lang="en-CA" sz="1050" i="1">
                                <a:latin typeface="Cambria Math" panose="02040503050406030204" pitchFamily="18" charset="0"/>
                              </a:rPr>
                            </m:ctrlPr>
                          </m:sSubPr>
                          <m:e>
                            <m:r>
                              <a:rPr lang="en-CA" sz="1050" i="1">
                                <a:latin typeface="Cambria Math"/>
                              </a:rPr>
                              <m:t>𝐴</m:t>
                            </m:r>
                          </m:e>
                          <m:sub>
                            <m:r>
                              <a:rPr lang="en-CA" sz="1050" i="1">
                                <a:latin typeface="Cambria Math"/>
                              </a:rPr>
                              <m:t>𝑙𝑜𝑤</m:t>
                            </m:r>
                          </m:sub>
                        </m:sSub>
                        <m:r>
                          <a:rPr lang="en-CA" sz="1050" i="1">
                            <a:latin typeface="Cambria Math"/>
                          </a:rPr>
                          <m:t>,</m:t>
                        </m:r>
                        <m:sSub>
                          <m:sSubPr>
                            <m:ctrlPr>
                              <a:rPr lang="en-CA" sz="1050" i="1">
                                <a:latin typeface="Cambria Math" panose="02040503050406030204" pitchFamily="18" charset="0"/>
                              </a:rPr>
                            </m:ctrlPr>
                          </m:sSubPr>
                          <m:e>
                            <m:r>
                              <a:rPr lang="en-CA" sz="1050" i="1">
                                <a:latin typeface="Cambria Math"/>
                              </a:rPr>
                              <m:t>𝜑</m:t>
                            </m:r>
                          </m:e>
                          <m:sub>
                            <m:r>
                              <a:rPr lang="en-CA" sz="1050" i="1">
                                <a:latin typeface="Cambria Math"/>
                              </a:rPr>
                              <m:t>𝑙𝑜𝑤</m:t>
                            </m:r>
                          </m:sub>
                        </m:sSub>
                      </m:sub>
                    </m:sSub>
                  </m:oMath>
                </a14:m>
                <a:endParaRPr lang="en-CA" sz="1100" dirty="0"/>
              </a:p>
              <a:p>
                <a:pPr marL="914400" lvl="1" indent="-514350"/>
                <a:endParaRPr lang="en-CA" sz="1100" dirty="0"/>
              </a:p>
              <a:p>
                <a:pPr marL="400050" lvl="1" indent="0">
                  <a:buNone/>
                </a:pPr>
                <a:endParaRPr lang="en-CA" sz="10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56792"/>
                <a:ext cx="8435280" cy="5102027"/>
              </a:xfrm>
              <a:blipFill>
                <a:blip r:embed="rId2"/>
                <a:stretch>
                  <a:fillRect/>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11518551-F2FA-2A6D-B336-FF13048E1B6D}"/>
              </a:ext>
            </a:extLst>
          </p:cNvPr>
          <p:cNvSpPr txBox="1"/>
          <p:nvPr/>
        </p:nvSpPr>
        <p:spPr>
          <a:xfrm>
            <a:off x="457200" y="6021288"/>
            <a:ext cx="8064896" cy="253916"/>
          </a:xfrm>
          <a:prstGeom prst="rect">
            <a:avLst/>
          </a:prstGeom>
          <a:noFill/>
        </p:spPr>
        <p:txBody>
          <a:bodyPr wrap="square" rtlCol="0">
            <a:spAutoFit/>
          </a:bodyPr>
          <a:lstStyle/>
          <a:p>
            <a:r>
              <a:rPr lang="en-CA" sz="1050" b="1" dirty="0">
                <a:solidFill>
                  <a:srgbClr val="FF0000"/>
                </a:solidFill>
              </a:rPr>
              <a:t>Note: </a:t>
            </a:r>
            <a:r>
              <a:rPr lang="en-CA" sz="1050" dirty="0">
                <a:solidFill>
                  <a:srgbClr val="FF0000"/>
                </a:solidFill>
              </a:rPr>
              <a:t>‘</a:t>
            </a:r>
            <a:r>
              <a:rPr lang="en-CA" sz="1050" dirty="0" err="1">
                <a:solidFill>
                  <a:srgbClr val="FF0000"/>
                </a:solidFill>
              </a:rPr>
              <a:t>glmfit</a:t>
            </a:r>
            <a:r>
              <a:rPr lang="en-CA" sz="1050" dirty="0">
                <a:solidFill>
                  <a:srgbClr val="FF0000"/>
                </a:solidFill>
              </a:rPr>
              <a:t>’ uses the Fischer scoring/Iteratively reweighted least squares algorithm</a:t>
            </a:r>
          </a:p>
        </p:txBody>
      </p:sp>
    </p:spTree>
    <p:extLst>
      <p:ext uri="{BB962C8B-B14F-4D97-AF65-F5344CB8AC3E}">
        <p14:creationId xmlns:p14="http://schemas.microsoft.com/office/powerpoint/2010/main" val="143441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4360" y="341784"/>
            <a:ext cx="8435280" cy="1143000"/>
          </a:xfrm>
        </p:spPr>
        <p:txBody>
          <a:bodyPr>
            <a:normAutofit fontScale="90000"/>
          </a:bodyPr>
          <a:lstStyle/>
          <a:p>
            <a:r>
              <a:rPr lang="en-CA" b="1" dirty="0"/>
              <a:t>Traditional (Hilbert-transform) method</a:t>
            </a:r>
            <a:br>
              <a:rPr lang="en-CA" b="1" dirty="0"/>
            </a:br>
            <a:r>
              <a:rPr lang="en-CA" b="1" dirty="0"/>
              <a:t>vs. time-frequency method</a:t>
            </a:r>
          </a:p>
        </p:txBody>
      </p:sp>
      <p:sp>
        <p:nvSpPr>
          <p:cNvPr id="5" name="Text Placeholder 4"/>
          <p:cNvSpPr>
            <a:spLocks noGrp="1"/>
          </p:cNvSpPr>
          <p:nvPr>
            <p:ph type="body" idx="1"/>
          </p:nvPr>
        </p:nvSpPr>
        <p:spPr>
          <a:xfrm>
            <a:off x="457200" y="1700808"/>
            <a:ext cx="4040188" cy="639762"/>
          </a:xfrm>
        </p:spPr>
        <p:txBody>
          <a:bodyPr/>
          <a:lstStyle/>
          <a:p>
            <a:r>
              <a:rPr lang="en-US" dirty="0"/>
              <a:t>Hilbert-transform method</a:t>
            </a:r>
            <a:endParaRPr lang="en-CA" dirty="0"/>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457200" y="2340570"/>
                <a:ext cx="4040188" cy="3951288"/>
              </a:xfrm>
            </p:spPr>
            <p:txBody>
              <a:bodyPr>
                <a:noAutofit/>
              </a:bodyPr>
              <a:lstStyle/>
              <a:p>
                <a:pPr marL="0" indent="0">
                  <a:buNone/>
                </a:pPr>
                <a14:m>
                  <m:oMath xmlns:m="http://schemas.openxmlformats.org/officeDocument/2006/math">
                    <m:r>
                      <a:rPr lang="en-CA" sz="1600" i="1" smtClean="0">
                        <a:latin typeface="Cambria Math"/>
                        <a:ea typeface="Cambria Math"/>
                      </a:rPr>
                      <m:t>ℋ</m:t>
                    </m:r>
                    <m:d>
                      <m:dPr>
                        <m:begChr m:val="{"/>
                        <m:endChr m:val="}"/>
                        <m:ctrlPr>
                          <a:rPr lang="en-CA" sz="1600" b="0" i="1" smtClean="0">
                            <a:latin typeface="Cambria Math" panose="02040503050406030204" pitchFamily="18" charset="0"/>
                            <a:ea typeface="Cambria Math"/>
                          </a:rPr>
                        </m:ctrlPr>
                      </m:dPr>
                      <m:e>
                        <m:r>
                          <a:rPr lang="en-CA" sz="1600" b="0" i="1" smtClean="0">
                            <a:latin typeface="Cambria Math"/>
                            <a:ea typeface="Cambria Math"/>
                          </a:rPr>
                          <m:t>𝑓</m:t>
                        </m:r>
                        <m:d>
                          <m:dPr>
                            <m:ctrlPr>
                              <a:rPr lang="en-CA" sz="1600" b="0" i="1" smtClean="0">
                                <a:latin typeface="Cambria Math" panose="02040503050406030204" pitchFamily="18" charset="0"/>
                                <a:ea typeface="Cambria Math"/>
                              </a:rPr>
                            </m:ctrlPr>
                          </m:dPr>
                          <m:e>
                            <m:r>
                              <a:rPr lang="en-CA" sz="1600" b="0" i="1" smtClean="0">
                                <a:latin typeface="Cambria Math"/>
                                <a:ea typeface="Cambria Math"/>
                              </a:rPr>
                              <m:t>𝜏</m:t>
                            </m:r>
                          </m:e>
                        </m:d>
                      </m:e>
                    </m:d>
                    <m:d>
                      <m:dPr>
                        <m:ctrlPr>
                          <a:rPr lang="en-CA" sz="1600" b="0" i="1" smtClean="0">
                            <a:latin typeface="Cambria Math" panose="02040503050406030204" pitchFamily="18" charset="0"/>
                            <a:ea typeface="Cambria Math"/>
                          </a:rPr>
                        </m:ctrlPr>
                      </m:dPr>
                      <m:e>
                        <m:r>
                          <a:rPr lang="en-CA" sz="1600" b="0" i="1" smtClean="0">
                            <a:latin typeface="Cambria Math"/>
                            <a:ea typeface="Cambria Math"/>
                          </a:rPr>
                          <m:t>𝑡</m:t>
                        </m:r>
                      </m:e>
                    </m:d>
                    <m:r>
                      <a:rPr lang="en-CA" sz="1600" b="0" i="1" smtClean="0">
                        <a:latin typeface="Cambria Math"/>
                        <a:ea typeface="Cambria Math"/>
                      </a:rPr>
                      <m:t>=</m:t>
                    </m:r>
                    <m:r>
                      <a:rPr lang="en-CA" sz="1600" b="0" i="1" smtClean="0">
                        <a:latin typeface="Cambria Math"/>
                        <a:ea typeface="Cambria Math"/>
                      </a:rPr>
                      <m:t>𝑓</m:t>
                    </m:r>
                    <m:d>
                      <m:dPr>
                        <m:ctrlPr>
                          <a:rPr lang="en-CA" sz="1600" b="0" i="1" smtClean="0">
                            <a:latin typeface="Cambria Math" panose="02040503050406030204" pitchFamily="18" charset="0"/>
                            <a:ea typeface="Cambria Math"/>
                          </a:rPr>
                        </m:ctrlPr>
                      </m:dPr>
                      <m:e>
                        <m:r>
                          <a:rPr lang="en-CA" sz="1600" b="0" i="1" smtClean="0">
                            <a:latin typeface="Cambria Math"/>
                            <a:ea typeface="Cambria Math"/>
                          </a:rPr>
                          <m:t>𝑡</m:t>
                        </m:r>
                      </m:e>
                    </m:d>
                    <m:r>
                      <a:rPr lang="en-CA" sz="1600" b="0" i="1" smtClean="0">
                        <a:latin typeface="Cambria Math"/>
                        <a:ea typeface="Cambria Math"/>
                      </a:rPr>
                      <m:t>∗</m:t>
                    </m:r>
                    <m:f>
                      <m:fPr>
                        <m:ctrlPr>
                          <a:rPr lang="en-CA" sz="1600" b="0" i="1" smtClean="0">
                            <a:latin typeface="Cambria Math" panose="02040503050406030204" pitchFamily="18" charset="0"/>
                            <a:ea typeface="Cambria Math"/>
                          </a:rPr>
                        </m:ctrlPr>
                      </m:fPr>
                      <m:num>
                        <m:r>
                          <a:rPr lang="en-CA" sz="1600" b="0" i="1" smtClean="0">
                            <a:latin typeface="Cambria Math"/>
                            <a:ea typeface="Cambria Math"/>
                          </a:rPr>
                          <m:t>1</m:t>
                        </m:r>
                      </m:num>
                      <m:den>
                        <m:r>
                          <a:rPr lang="en-CA" sz="1600" b="0" i="1" smtClean="0">
                            <a:latin typeface="Cambria Math"/>
                            <a:ea typeface="Cambria Math"/>
                          </a:rPr>
                          <m:t>𝜋</m:t>
                        </m:r>
                        <m:r>
                          <m:rPr>
                            <m:sty m:val="p"/>
                          </m:rPr>
                          <a:rPr lang="en-CA" sz="1600" b="0" i="1" smtClean="0">
                            <a:latin typeface="Cambria Math"/>
                            <a:ea typeface="Cambria Math"/>
                          </a:rPr>
                          <m:t>t</m:t>
                        </m:r>
                      </m:den>
                    </m:f>
                    <m:r>
                      <a:rPr lang="en-CA" sz="1600" b="0" i="1" smtClean="0">
                        <a:latin typeface="Cambria Math"/>
                        <a:ea typeface="Cambria Math"/>
                      </a:rPr>
                      <m:t>=</m:t>
                    </m:r>
                    <m:f>
                      <m:fPr>
                        <m:ctrlPr>
                          <a:rPr lang="en-CA" sz="1600" b="0" i="1" smtClean="0">
                            <a:latin typeface="Cambria Math" panose="02040503050406030204" pitchFamily="18" charset="0"/>
                            <a:ea typeface="Cambria Math"/>
                          </a:rPr>
                        </m:ctrlPr>
                      </m:fPr>
                      <m:num>
                        <m:r>
                          <a:rPr lang="en-CA" sz="1600" b="0" i="1" smtClean="0">
                            <a:latin typeface="Cambria Math"/>
                            <a:ea typeface="Cambria Math"/>
                          </a:rPr>
                          <m:t>1</m:t>
                        </m:r>
                      </m:num>
                      <m:den>
                        <m:r>
                          <a:rPr lang="en-CA" sz="1600" b="0" i="1" smtClean="0">
                            <a:latin typeface="Cambria Math"/>
                            <a:ea typeface="Cambria Math"/>
                          </a:rPr>
                          <m:t>𝜋</m:t>
                        </m:r>
                      </m:den>
                    </m:f>
                    <m:r>
                      <a:rPr lang="en-CA" sz="1600" b="0" i="1" smtClean="0">
                        <a:latin typeface="Cambria Math"/>
                        <a:ea typeface="Cambria Math"/>
                      </a:rPr>
                      <m:t> </m:t>
                    </m:r>
                    <m:nary>
                      <m:naryPr>
                        <m:ctrlPr>
                          <a:rPr lang="en-CA" sz="1600" b="0" i="1" smtClean="0">
                            <a:latin typeface="Cambria Math" panose="02040503050406030204" pitchFamily="18" charset="0"/>
                            <a:ea typeface="Cambria Math"/>
                          </a:rPr>
                        </m:ctrlPr>
                      </m:naryPr>
                      <m:sub>
                        <m:r>
                          <m:rPr>
                            <m:brk m:alnAt="23"/>
                          </m:rPr>
                          <a:rPr lang="en-CA" sz="1600" b="0" i="1" smtClean="0">
                            <a:latin typeface="Cambria Math"/>
                            <a:ea typeface="Cambria Math"/>
                          </a:rPr>
                          <m:t>−</m:t>
                        </m:r>
                        <m:r>
                          <a:rPr lang="en-CA" sz="1600" b="0" i="1" smtClean="0">
                            <a:latin typeface="Cambria Math"/>
                            <a:ea typeface="Cambria Math"/>
                          </a:rPr>
                          <m:t>∞</m:t>
                        </m:r>
                      </m:sub>
                      <m:sup>
                        <m:r>
                          <a:rPr lang="en-CA" sz="1600" i="1">
                            <a:latin typeface="Cambria Math"/>
                            <a:ea typeface="Cambria Math"/>
                          </a:rPr>
                          <m:t>∞</m:t>
                        </m:r>
                        <m:r>
                          <a:rPr lang="en-CA" sz="1600" b="0" i="1" smtClean="0">
                            <a:latin typeface="Cambria Math"/>
                            <a:ea typeface="Cambria Math"/>
                          </a:rPr>
                          <m:t> </m:t>
                        </m:r>
                      </m:sup>
                      <m:e>
                        <m:f>
                          <m:fPr>
                            <m:ctrlPr>
                              <a:rPr lang="en-CA" sz="1600" b="0" i="1" smtClean="0">
                                <a:latin typeface="Cambria Math" panose="02040503050406030204" pitchFamily="18" charset="0"/>
                                <a:ea typeface="Cambria Math"/>
                              </a:rPr>
                            </m:ctrlPr>
                          </m:fPr>
                          <m:num>
                            <m:r>
                              <a:rPr lang="en-CA" sz="1600" b="0" i="1" smtClean="0">
                                <a:latin typeface="Cambria Math"/>
                                <a:ea typeface="Cambria Math"/>
                              </a:rPr>
                              <m:t>𝑓</m:t>
                            </m:r>
                            <m:d>
                              <m:dPr>
                                <m:ctrlPr>
                                  <a:rPr lang="en-CA" sz="1600" b="0" i="1" smtClean="0">
                                    <a:latin typeface="Cambria Math" panose="02040503050406030204" pitchFamily="18" charset="0"/>
                                    <a:ea typeface="Cambria Math"/>
                                  </a:rPr>
                                </m:ctrlPr>
                              </m:dPr>
                              <m:e>
                                <m:r>
                                  <a:rPr lang="en-CA" sz="1600" b="0" i="1" smtClean="0">
                                    <a:latin typeface="Cambria Math"/>
                                    <a:ea typeface="Cambria Math"/>
                                  </a:rPr>
                                  <m:t>𝜏</m:t>
                                </m:r>
                              </m:e>
                            </m:d>
                          </m:num>
                          <m:den>
                            <m:r>
                              <a:rPr lang="en-CA" sz="1600" b="0" i="1" smtClean="0">
                                <a:latin typeface="Cambria Math"/>
                                <a:ea typeface="Cambria Math"/>
                              </a:rPr>
                              <m:t>𝑡</m:t>
                            </m:r>
                            <m:r>
                              <a:rPr lang="en-CA" sz="1600" b="0" i="1" smtClean="0">
                                <a:latin typeface="Cambria Math"/>
                                <a:ea typeface="Cambria Math"/>
                              </a:rPr>
                              <m:t>−</m:t>
                            </m:r>
                            <m:r>
                              <a:rPr lang="en-CA" sz="1600" b="0" i="1" smtClean="0">
                                <a:latin typeface="Cambria Math"/>
                                <a:ea typeface="Cambria Math"/>
                              </a:rPr>
                              <m:t>𝜏</m:t>
                            </m:r>
                          </m:den>
                        </m:f>
                      </m:e>
                    </m:nary>
                    <m:r>
                      <a:rPr lang="en-CA" sz="1600" b="0" i="1" smtClean="0">
                        <a:latin typeface="Cambria Math"/>
                        <a:ea typeface="Cambria Math"/>
                      </a:rPr>
                      <m:t>𝑑</m:t>
                    </m:r>
                    <m:r>
                      <a:rPr lang="en-CA" sz="1600" b="0" i="1" smtClean="0">
                        <a:latin typeface="Cambria Math"/>
                        <a:ea typeface="Cambria Math"/>
                      </a:rPr>
                      <m:t>𝜏</m:t>
                    </m:r>
                  </m:oMath>
                </a14:m>
                <a:r>
                  <a:rPr lang="en-CA" sz="1600" dirty="0">
                    <a:ea typeface="Cambria Math"/>
                  </a:rPr>
                  <a:t> </a:t>
                </a:r>
              </a:p>
              <a:p>
                <a:pPr marL="0" indent="0">
                  <a:buNone/>
                </a:pPr>
                <a:r>
                  <a:rPr lang="en-CA" sz="1600" dirty="0"/>
                  <a:t>The Hilbert transform is an integral transform, procured through the convolution operation.</a:t>
                </a:r>
              </a:p>
              <a:p>
                <a:pPr marL="0" indent="0">
                  <a:buNone/>
                </a:pPr>
                <a:endParaRPr lang="en-CA" sz="1600" dirty="0"/>
              </a:p>
              <a:p>
                <a:pPr marL="0" indent="0">
                  <a:buNone/>
                </a:pPr>
                <a:r>
                  <a:rPr lang="en-CA" sz="1600" dirty="0"/>
                  <a:t>The method involves (1) filtering the signal before (2) converting the filtered low- and high-frequency components into their analytic representations, from which one can (3) procure the phase and amplitude estimates through the arctangent and absolute value operations respectively.</a:t>
                </a:r>
              </a:p>
              <a:p>
                <a:pPr marL="0" indent="0">
                  <a:buNone/>
                </a:pPr>
                <a:endParaRPr lang="en-CA" sz="1600" dirty="0"/>
              </a:p>
              <a:p>
                <a:pPr marL="0" indent="0">
                  <a:buNone/>
                </a:pPr>
                <a:r>
                  <a:rPr lang="en-CA" sz="1600" dirty="0" err="1"/>
                  <a:t>phase_low</a:t>
                </a:r>
                <a:r>
                  <a:rPr lang="en-CA" sz="1600" dirty="0"/>
                  <a:t> = arctangent(</a:t>
                </a:r>
                <a:r>
                  <a:rPr lang="en-CA" sz="1600" dirty="0" err="1"/>
                  <a:t>hilbert</a:t>
                </a:r>
                <a:r>
                  <a:rPr lang="en-CA" sz="1600" dirty="0"/>
                  <a:t>(</a:t>
                </a:r>
                <a:r>
                  <a:rPr lang="en-CA" sz="1600" dirty="0" err="1"/>
                  <a:t>V_low</a:t>
                </a:r>
                <a:r>
                  <a:rPr lang="en-CA" sz="1600" dirty="0"/>
                  <a:t>))</a:t>
                </a:r>
              </a:p>
              <a:p>
                <a:pPr marL="0" indent="0">
                  <a:buNone/>
                </a:pPr>
                <a:r>
                  <a:rPr lang="en-CA" sz="1600" dirty="0" err="1"/>
                  <a:t>amp_high</a:t>
                </a:r>
                <a:r>
                  <a:rPr lang="en-CA" sz="1600" dirty="0"/>
                  <a:t> = abs(</a:t>
                </a:r>
                <a:r>
                  <a:rPr lang="en-CA" sz="1600" dirty="0" err="1"/>
                  <a:t>hilbert</a:t>
                </a:r>
                <a:r>
                  <a:rPr lang="en-CA" sz="1600" dirty="0"/>
                  <a:t>(</a:t>
                </a:r>
                <a:r>
                  <a:rPr lang="en-CA" sz="1600" dirty="0" err="1"/>
                  <a:t>V_high</a:t>
                </a:r>
                <a:r>
                  <a:rPr lang="en-CA" sz="1600" dirty="0"/>
                  <a:t>))</a:t>
                </a:r>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457200" y="2340570"/>
                <a:ext cx="4040188" cy="3951288"/>
              </a:xfrm>
              <a:blipFill>
                <a:blip r:embed="rId2"/>
                <a:stretch>
                  <a:fillRect l="-754" t="-10340" r="-905" b="-1235"/>
                </a:stretch>
              </a:blipFill>
            </p:spPr>
            <p:txBody>
              <a:bodyPr/>
              <a:lstStyle/>
              <a:p>
                <a:r>
                  <a:rPr lang="en-CA">
                    <a:noFill/>
                  </a:rPr>
                  <a:t> </a:t>
                </a:r>
              </a:p>
            </p:txBody>
          </p:sp>
        </mc:Fallback>
      </mc:AlternateContent>
      <p:sp>
        <p:nvSpPr>
          <p:cNvPr id="7" name="Text Placeholder 6"/>
          <p:cNvSpPr>
            <a:spLocks noGrp="1"/>
          </p:cNvSpPr>
          <p:nvPr>
            <p:ph type="body" sz="quarter" idx="3"/>
          </p:nvPr>
        </p:nvSpPr>
        <p:spPr>
          <a:xfrm>
            <a:off x="4645025" y="1700808"/>
            <a:ext cx="4041775" cy="639762"/>
          </a:xfrm>
        </p:spPr>
        <p:txBody>
          <a:bodyPr/>
          <a:lstStyle/>
          <a:p>
            <a:r>
              <a:rPr lang="en-US" dirty="0"/>
              <a:t>Time-frequency method</a:t>
            </a:r>
            <a:endParaRPr lang="en-CA" dirty="0"/>
          </a:p>
        </p:txBody>
      </p:sp>
      <mc:AlternateContent xmlns:mc="http://schemas.openxmlformats.org/markup-compatibility/2006" xmlns:a14="http://schemas.microsoft.com/office/drawing/2010/main">
        <mc:Choice Requires="a14">
          <p:sp>
            <p:nvSpPr>
              <p:cNvPr id="8" name="Content Placeholder 7"/>
              <p:cNvSpPr>
                <a:spLocks noGrp="1"/>
              </p:cNvSpPr>
              <p:nvPr>
                <p:ph sz="quarter" idx="4"/>
              </p:nvPr>
            </p:nvSpPr>
            <p:spPr>
              <a:xfrm>
                <a:off x="4645025" y="2340570"/>
                <a:ext cx="4041775" cy="3951288"/>
              </a:xfrm>
            </p:spPr>
            <p:txBody>
              <a:bodyPr>
                <a:noAutofit/>
              </a:bodyPr>
              <a:lstStyle/>
              <a:p>
                <a:pPr marL="0" indent="0">
                  <a:buNone/>
                </a:pPr>
                <a14:m>
                  <m:oMath xmlns:m="http://schemas.openxmlformats.org/officeDocument/2006/math">
                    <m:r>
                      <a:rPr lang="en-US" sz="1600" b="0" i="1" smtClean="0">
                        <a:latin typeface="Cambria Math" panose="02040503050406030204" pitchFamily="18" charset="0"/>
                      </a:rPr>
                      <m:t>𝐸</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𝐷</m:t>
                        </m:r>
                      </m:sub>
                      <m:sup/>
                      <m:e>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𝜔</m:t>
                            </m:r>
                          </m:e>
                        </m:d>
                        <m:r>
                          <a:rPr lang="en-US" sz="1600" b="0" i="1" smtClean="0">
                            <a:latin typeface="Cambria Math" panose="02040503050406030204" pitchFamily="18" charset="0"/>
                          </a:rPr>
                          <m:t> </m:t>
                        </m:r>
                        <m:r>
                          <a:rPr lang="en-US" sz="1600" b="0" i="1" smtClean="0">
                            <a:latin typeface="Cambria Math" panose="02040503050406030204" pitchFamily="18" charset="0"/>
                          </a:rPr>
                          <m:t>𝑑</m:t>
                        </m:r>
                        <m:r>
                          <a:rPr lang="en-US" sz="1600" b="0" i="1" smtClean="0">
                            <a:latin typeface="Cambria Math" panose="02040503050406030204" pitchFamily="18" charset="0"/>
                          </a:rPr>
                          <m:t>𝜔</m:t>
                        </m:r>
                        <m:r>
                          <a:rPr lang="en-US" sz="1600" b="0" i="1" smtClean="0">
                            <a:latin typeface="Cambria Math" panose="02040503050406030204" pitchFamily="18" charset="0"/>
                          </a:rPr>
                          <m:t> </m:t>
                        </m:r>
                        <m:r>
                          <a:rPr lang="en-US" sz="1600" b="0" i="1" smtClean="0">
                            <a:latin typeface="Cambria Math" panose="02040503050406030204" pitchFamily="18" charset="0"/>
                          </a:rPr>
                          <m:t>𝑑𝑡</m:t>
                        </m:r>
                      </m:e>
                    </m:nary>
                  </m:oMath>
                </a14:m>
                <a:r>
                  <a:rPr lang="en-US" sz="1600" dirty="0"/>
                  <a:t> </a:t>
                </a:r>
              </a:p>
              <a:p>
                <a:pPr marL="0" indent="0">
                  <a:buNone/>
                </a:pPr>
                <a:r>
                  <a:rPr lang="en-US" sz="1600" dirty="0"/>
                  <a:t>Total energy of the signal as a function of its </a:t>
                </a:r>
                <a:r>
                  <a:rPr lang="en-US" sz="1600" dirty="0" err="1"/>
                  <a:t>tf</a:t>
                </a:r>
                <a:r>
                  <a:rPr lang="en-US" sz="1600" dirty="0"/>
                  <a:t> distribution.</a:t>
                </a:r>
              </a:p>
              <a:p>
                <a:pPr marL="0" indent="0">
                  <a:buNone/>
                </a:pPr>
                <a:endParaRPr lang="en-US" sz="1600" dirty="0"/>
              </a:p>
              <a:p>
                <a:pPr marL="0" indent="0">
                  <a:buNone/>
                </a:pPr>
                <a:r>
                  <a:rPr lang="en-US" sz="1600" dirty="0"/>
                  <a:t>The time frequency method involves the use of a function, called the distribution, with variables time </a:t>
                </a:r>
                <a14:m>
                  <m:oMath xmlns:m="http://schemas.openxmlformats.org/officeDocument/2006/math">
                    <m:r>
                      <a:rPr lang="en-US" sz="1600" b="0" i="1" smtClean="0">
                        <a:latin typeface="Cambria Math" panose="02040503050406030204" pitchFamily="18" charset="0"/>
                      </a:rPr>
                      <m:t>𝑡</m:t>
                    </m:r>
                  </m:oMath>
                </a14:m>
                <a:r>
                  <a:rPr lang="en-US" sz="1600" dirty="0"/>
                  <a:t> and frequency </a:t>
                </a:r>
                <a14:m>
                  <m:oMath xmlns:m="http://schemas.openxmlformats.org/officeDocument/2006/math">
                    <m:r>
                      <a:rPr lang="en-US" sz="1600" b="0" i="1" smtClean="0">
                        <a:latin typeface="Cambria Math" panose="02040503050406030204" pitchFamily="18" charset="0"/>
                      </a:rPr>
                      <m:t>𝜔</m:t>
                    </m:r>
                  </m:oMath>
                </a14:m>
                <a:r>
                  <a:rPr lang="en-US" sz="1600" dirty="0"/>
                  <a:t>, which represents the energy or intensity per unit time per unit frequency, namely </a:t>
                </a:r>
                <a14:m>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𝜔</m:t>
                        </m:r>
                      </m:e>
                    </m:d>
                  </m:oMath>
                </a14:m>
                <a:r>
                  <a:rPr lang="en-CA" sz="1600" dirty="0"/>
                  <a:t>. The signal’s total energy is given by the integration of the distribution across its t-f domain.</a:t>
                </a:r>
              </a:p>
              <a:p>
                <a:pPr marL="0" indent="0">
                  <a:buNone/>
                </a:pPr>
                <a:endParaRPr lang="en-CA" sz="1600" dirty="0"/>
              </a:p>
              <a:p>
                <a:pPr marL="0" indent="0">
                  <a:buNone/>
                </a:pPr>
                <a:r>
                  <a:rPr lang="en-CA" sz="1600" dirty="0"/>
                  <a:t>Like with the Hilbert-transform method, both phase and amplitude are extracted using the arctangent and absolute value operations.</a:t>
                </a:r>
              </a:p>
            </p:txBody>
          </p:sp>
        </mc:Choice>
        <mc:Fallback xmlns="">
          <p:sp>
            <p:nvSpPr>
              <p:cNvPr id="8" name="Content Placeholder 7"/>
              <p:cNvSpPr>
                <a:spLocks noGrp="1" noRot="1" noChangeAspect="1" noMove="1" noResize="1" noEditPoints="1" noAdjustHandles="1" noChangeArrowheads="1" noChangeShapeType="1" noTextEdit="1"/>
              </p:cNvSpPr>
              <p:nvPr>
                <p:ph sz="quarter" idx="4"/>
              </p:nvPr>
            </p:nvSpPr>
            <p:spPr>
              <a:xfrm>
                <a:off x="4645025" y="2340570"/>
                <a:ext cx="4041775" cy="3951288"/>
              </a:xfrm>
              <a:blipFill>
                <a:blip r:embed="rId3"/>
                <a:stretch>
                  <a:fillRect l="-905" t="-10185" r="-452" b="-5864"/>
                </a:stretch>
              </a:blipFill>
            </p:spPr>
            <p:txBody>
              <a:bodyPr/>
              <a:lstStyle/>
              <a:p>
                <a:r>
                  <a:rPr lang="en-CA">
                    <a:noFill/>
                  </a:rPr>
                  <a:t> </a:t>
                </a:r>
              </a:p>
            </p:txBody>
          </p:sp>
        </mc:Fallback>
      </mc:AlternateContent>
      <p:sp>
        <p:nvSpPr>
          <p:cNvPr id="10" name="Text Placeholder 4">
            <a:extLst>
              <a:ext uri="{FF2B5EF4-FFF2-40B4-BE49-F238E27FC236}">
                <a16:creationId xmlns:a16="http://schemas.microsoft.com/office/drawing/2014/main" id="{4AF50FAA-0966-4154-ACD9-79A8EECCFEA1}"/>
              </a:ext>
            </a:extLst>
          </p:cNvPr>
          <p:cNvSpPr txBox="1">
            <a:spLocks/>
          </p:cNvSpPr>
          <p:nvPr/>
        </p:nvSpPr>
        <p:spPr>
          <a:xfrm>
            <a:off x="459804" y="371703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endParaRPr lang="en-CA" dirty="0"/>
          </a:p>
        </p:txBody>
      </p:sp>
    </p:spTree>
    <p:extLst>
      <p:ext uri="{BB962C8B-B14F-4D97-AF65-F5344CB8AC3E}">
        <p14:creationId xmlns:p14="http://schemas.microsoft.com/office/powerpoint/2010/main" val="205217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CA" b="1" dirty="0"/>
              <a:t>Hilbert-transform method</a:t>
            </a:r>
          </a:p>
        </p:txBody>
      </p:sp>
      <mc:AlternateContent xmlns:mc="http://schemas.openxmlformats.org/markup-compatibility/2006" xmlns:a14="http://schemas.microsoft.com/office/drawing/2010/main">
        <mc:Choice Requires="a14">
          <p:sp>
            <p:nvSpPr>
              <p:cNvPr id="16" name="Content Placeholder 15"/>
              <p:cNvSpPr>
                <a:spLocks noGrp="1"/>
              </p:cNvSpPr>
              <p:nvPr>
                <p:ph idx="1"/>
              </p:nvPr>
            </p:nvSpPr>
            <p:spPr/>
            <p:txBody>
              <a:bodyPr>
                <a:noAutofit/>
              </a:bodyPr>
              <a:lstStyle/>
              <a:p>
                <a:pPr marL="514350" indent="-514350">
                  <a:buFont typeface="+mj-lt"/>
                  <a:buAutoNum type="arabicPeriod"/>
                </a:pPr>
                <a:r>
                  <a:rPr lang="en-CA" sz="1600" b="1" dirty="0"/>
                  <a:t>Choose signal </a:t>
                </a:r>
                <a14:m>
                  <m:oMath xmlns:m="http://schemas.openxmlformats.org/officeDocument/2006/math">
                    <m:sSub>
                      <m:sSubPr>
                        <m:ctrlPr>
                          <a:rPr lang="en-CA" sz="1600" b="1" i="1">
                            <a:latin typeface="Cambria Math" panose="02040503050406030204" pitchFamily="18" charset="0"/>
                          </a:rPr>
                        </m:ctrlPr>
                      </m:sSubPr>
                      <m:e>
                        <m:r>
                          <a:rPr lang="en-CA" sz="1600" b="1" i="1">
                            <a:latin typeface="Cambria Math"/>
                          </a:rPr>
                          <m:t>𝒙</m:t>
                        </m:r>
                      </m:e>
                      <m:sub>
                        <m:r>
                          <a:rPr lang="en-CA" sz="1600" b="1" i="1">
                            <a:latin typeface="Cambria Math"/>
                          </a:rPr>
                          <m:t>𝒓𝒂𝒘</m:t>
                        </m:r>
                      </m:sub>
                    </m:sSub>
                    <m:r>
                      <a:rPr lang="en-CA" sz="1600" b="1" i="1" smtClean="0">
                        <a:latin typeface="Cambria Math"/>
                      </a:rPr>
                      <m:t>[</m:t>
                    </m:r>
                    <m:r>
                      <a:rPr lang="en-CA" sz="1600" b="1" i="1" smtClean="0">
                        <a:latin typeface="Cambria Math"/>
                      </a:rPr>
                      <m:t>𝒏</m:t>
                    </m:r>
                    <m:r>
                      <a:rPr lang="en-CA" sz="1600" b="1" i="1" smtClean="0">
                        <a:latin typeface="Cambria Math"/>
                      </a:rPr>
                      <m:t>]</m:t>
                    </m:r>
                  </m:oMath>
                </a14:m>
                <a:r>
                  <a:rPr lang="en-CA" sz="1600" b="1" dirty="0"/>
                  <a:t> and filter it to give</a:t>
                </a:r>
              </a:p>
              <a:p>
                <a:pPr marL="685800" lvl="1"/>
                <a14:m>
                  <m:oMath xmlns:m="http://schemas.openxmlformats.org/officeDocument/2006/math">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𝑝</m:t>
                        </m:r>
                      </m:sub>
                    </m:sSub>
                    <m:r>
                      <a:rPr lang="en-CA" sz="1600" b="0" i="1" smtClean="0">
                        <a:latin typeface="Cambria Math"/>
                      </a:rPr>
                      <m:t>[</m:t>
                    </m:r>
                    <m:r>
                      <a:rPr lang="en-CA" sz="1600" b="0" i="1" smtClean="0">
                        <a:latin typeface="Cambria Math"/>
                      </a:rPr>
                      <m:t>𝑛</m:t>
                    </m:r>
                    <m:r>
                      <a:rPr lang="en-CA" sz="1600" b="0" i="1" smtClean="0">
                        <a:latin typeface="Cambria Math"/>
                      </a:rPr>
                      <m:t>]=</m:t>
                    </m:r>
                    <m:r>
                      <a:rPr lang="en-CA" sz="1600" i="1">
                        <a:latin typeface="Cambria Math"/>
                      </a:rPr>
                      <m:t>𝐿𝑃𝐹</m:t>
                    </m:r>
                    <m:d>
                      <m:dPr>
                        <m:begChr m:val="{"/>
                        <m:endChr m:val="}"/>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𝑟𝑎𝑤</m:t>
                            </m:r>
                          </m:sub>
                        </m:sSub>
                        <m:r>
                          <a:rPr lang="en-CA" sz="1600" b="0" i="1" smtClean="0">
                            <a:latin typeface="Cambria Math"/>
                          </a:rPr>
                          <m:t>[</m:t>
                        </m:r>
                        <m:r>
                          <a:rPr lang="en-CA" sz="1600" b="0" i="1" smtClean="0">
                            <a:latin typeface="Cambria Math"/>
                          </a:rPr>
                          <m:t>𝑛</m:t>
                        </m:r>
                        <m:r>
                          <a:rPr lang="en-CA" sz="1600" b="0" i="1" smtClean="0">
                            <a:latin typeface="Cambria Math"/>
                          </a:rPr>
                          <m:t>]</m:t>
                        </m:r>
                      </m:e>
                    </m:d>
                  </m:oMath>
                </a14:m>
                <a:r>
                  <a:rPr lang="en-CA" sz="1600" dirty="0"/>
                  <a:t> -- phase-giving signal</a:t>
                </a:r>
              </a:p>
              <a:p>
                <a:pPr marL="685800" lvl="1"/>
                <a14:m>
                  <m:oMath xmlns:m="http://schemas.openxmlformats.org/officeDocument/2006/math">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𝐴</m:t>
                        </m:r>
                      </m:sub>
                    </m:sSub>
                    <m:r>
                      <a:rPr lang="en-CA" sz="1600" b="0" i="1" smtClean="0">
                        <a:latin typeface="Cambria Math"/>
                      </a:rPr>
                      <m:t>[</m:t>
                    </m:r>
                    <m:r>
                      <a:rPr lang="en-CA" sz="1600" b="0" i="1" smtClean="0">
                        <a:latin typeface="Cambria Math"/>
                      </a:rPr>
                      <m:t>𝑛</m:t>
                    </m:r>
                    <m:r>
                      <a:rPr lang="en-CA" sz="1600" b="0" i="1" smtClean="0">
                        <a:latin typeface="Cambria Math"/>
                      </a:rPr>
                      <m:t>]=</m:t>
                    </m:r>
                    <m:r>
                      <a:rPr lang="en-CA" sz="1600" i="1">
                        <a:latin typeface="Cambria Math"/>
                      </a:rPr>
                      <m:t>𝐻𝑃𝐹</m:t>
                    </m:r>
                    <m:d>
                      <m:dPr>
                        <m:begChr m:val="{"/>
                        <m:endChr m:val="}"/>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𝑟𝑎𝑤</m:t>
                            </m:r>
                          </m:sub>
                        </m:sSub>
                        <m:r>
                          <a:rPr lang="en-CA" sz="1600" b="0" i="1" smtClean="0">
                            <a:latin typeface="Cambria Math"/>
                          </a:rPr>
                          <m:t>[</m:t>
                        </m:r>
                        <m:r>
                          <a:rPr lang="en-CA" sz="1600" b="0" i="1" smtClean="0">
                            <a:latin typeface="Cambria Math"/>
                          </a:rPr>
                          <m:t>𝑛</m:t>
                        </m:r>
                        <m:r>
                          <a:rPr lang="en-CA" sz="1600" b="0" i="1" smtClean="0">
                            <a:latin typeface="Cambria Math"/>
                          </a:rPr>
                          <m:t>]</m:t>
                        </m:r>
                      </m:e>
                    </m:d>
                  </m:oMath>
                </a14:m>
                <a:r>
                  <a:rPr lang="en-CA" sz="1600" dirty="0"/>
                  <a:t> -- amplitude-giving signal</a:t>
                </a:r>
              </a:p>
              <a:p>
                <a:pPr marL="400050" lvl="1" indent="0">
                  <a:buNone/>
                </a:pPr>
                <a:endParaRPr lang="en-CA" sz="1600" dirty="0"/>
              </a:p>
              <a:p>
                <a:pPr marL="514350" indent="-514350">
                  <a:buFont typeface="+mj-lt"/>
                  <a:buAutoNum type="arabicPeriod"/>
                </a:pPr>
                <a:r>
                  <a:rPr lang="en-CA" sz="1600" b="1" dirty="0"/>
                  <a:t>Convert signals </a:t>
                </a:r>
                <a14:m>
                  <m:oMath xmlns:m="http://schemas.openxmlformats.org/officeDocument/2006/math">
                    <m:sSub>
                      <m:sSubPr>
                        <m:ctrlPr>
                          <a:rPr lang="en-CA" sz="1600" b="1" i="1">
                            <a:latin typeface="Cambria Math" panose="02040503050406030204" pitchFamily="18" charset="0"/>
                          </a:rPr>
                        </m:ctrlPr>
                      </m:sSubPr>
                      <m:e>
                        <m:sSub>
                          <m:sSubPr>
                            <m:ctrlPr>
                              <a:rPr lang="en-CA" sz="1600" b="1" i="1">
                                <a:latin typeface="Cambria Math" panose="02040503050406030204" pitchFamily="18" charset="0"/>
                              </a:rPr>
                            </m:ctrlPr>
                          </m:sSubPr>
                          <m:e>
                            <m:r>
                              <a:rPr lang="en-CA" sz="1600" b="1" i="1">
                                <a:latin typeface="Cambria Math"/>
                              </a:rPr>
                              <m:t>𝒙</m:t>
                            </m:r>
                          </m:e>
                          <m:sub>
                            <m:r>
                              <a:rPr lang="en-CA" sz="1600" b="1" i="1">
                                <a:latin typeface="Cambria Math"/>
                              </a:rPr>
                              <m:t>𝒇</m:t>
                            </m:r>
                          </m:sub>
                        </m:sSub>
                      </m:e>
                      <m:sub>
                        <m:r>
                          <a:rPr lang="en-CA" sz="1600" b="1" i="1">
                            <a:latin typeface="Cambria Math"/>
                          </a:rPr>
                          <m:t>𝒑</m:t>
                        </m:r>
                      </m:sub>
                    </m:sSub>
                    <m:r>
                      <a:rPr lang="en-CA" sz="1600" b="1" i="1" smtClean="0">
                        <a:latin typeface="Cambria Math"/>
                      </a:rPr>
                      <m:t>[</m:t>
                    </m:r>
                    <m:r>
                      <a:rPr lang="en-CA" sz="1600" b="1" i="1" smtClean="0">
                        <a:latin typeface="Cambria Math"/>
                      </a:rPr>
                      <m:t>𝒏</m:t>
                    </m:r>
                    <m:r>
                      <a:rPr lang="en-CA" sz="1600" b="1" i="1" smtClean="0">
                        <a:latin typeface="Cambria Math"/>
                      </a:rPr>
                      <m:t>]</m:t>
                    </m:r>
                  </m:oMath>
                </a14:m>
                <a:r>
                  <a:rPr lang="en-CA" sz="1600" b="1" dirty="0"/>
                  <a:t> and </a:t>
                </a:r>
                <a14:m>
                  <m:oMath xmlns:m="http://schemas.openxmlformats.org/officeDocument/2006/math">
                    <m:sSub>
                      <m:sSubPr>
                        <m:ctrlPr>
                          <a:rPr lang="en-CA" sz="1600" b="1" i="1">
                            <a:latin typeface="Cambria Math" panose="02040503050406030204" pitchFamily="18" charset="0"/>
                          </a:rPr>
                        </m:ctrlPr>
                      </m:sSubPr>
                      <m:e>
                        <m:sSub>
                          <m:sSubPr>
                            <m:ctrlPr>
                              <a:rPr lang="en-CA" sz="1600" b="1" i="1">
                                <a:latin typeface="Cambria Math" panose="02040503050406030204" pitchFamily="18" charset="0"/>
                              </a:rPr>
                            </m:ctrlPr>
                          </m:sSubPr>
                          <m:e>
                            <m:r>
                              <a:rPr lang="en-CA" sz="1600" b="1" i="1">
                                <a:latin typeface="Cambria Math"/>
                              </a:rPr>
                              <m:t>𝒙</m:t>
                            </m:r>
                          </m:e>
                          <m:sub>
                            <m:r>
                              <a:rPr lang="en-CA" sz="1600" b="1" i="1">
                                <a:latin typeface="Cambria Math"/>
                              </a:rPr>
                              <m:t>𝒇</m:t>
                            </m:r>
                          </m:sub>
                        </m:sSub>
                      </m:e>
                      <m:sub>
                        <m:r>
                          <a:rPr lang="en-CA" sz="1600" b="1" i="1">
                            <a:latin typeface="Cambria Math"/>
                          </a:rPr>
                          <m:t>𝑨</m:t>
                        </m:r>
                      </m:sub>
                    </m:sSub>
                    <m:r>
                      <a:rPr lang="en-CA" sz="1600" b="1" i="1" smtClean="0">
                        <a:latin typeface="Cambria Math"/>
                      </a:rPr>
                      <m:t>[</m:t>
                    </m:r>
                    <m:r>
                      <a:rPr lang="en-CA" sz="1600" b="1" i="1" smtClean="0">
                        <a:latin typeface="Cambria Math"/>
                      </a:rPr>
                      <m:t>𝒏</m:t>
                    </m:r>
                    <m:r>
                      <a:rPr lang="en-CA" sz="1600" b="1" i="1" smtClean="0">
                        <a:latin typeface="Cambria Math"/>
                      </a:rPr>
                      <m:t>]</m:t>
                    </m:r>
                  </m:oMath>
                </a14:m>
                <a:r>
                  <a:rPr lang="en-CA" sz="1600" b="1" dirty="0"/>
                  <a:t> to analytic form using the Hilbert transform</a:t>
                </a:r>
              </a:p>
              <a:p>
                <a:pPr marL="685800" lvl="1"/>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𝑝</m:t>
                                </m:r>
                              </m:sub>
                            </m:sSub>
                            <m:r>
                              <a:rPr lang="en-CA" sz="1600" b="0" i="1" smtClean="0">
                                <a:latin typeface="Cambria Math"/>
                              </a:rPr>
                              <m:t>[</m:t>
                            </m:r>
                            <m:r>
                              <a:rPr lang="en-CA" sz="1600" b="0" i="1" smtClean="0">
                                <a:latin typeface="Cambria Math"/>
                              </a:rPr>
                              <m:t>𝑛</m:t>
                            </m:r>
                            <m:r>
                              <a:rPr lang="en-CA" sz="1600" b="0" i="1" smtClean="0">
                                <a:latin typeface="Cambria Math"/>
                              </a:rPr>
                              <m:t>]</m:t>
                            </m:r>
                          </m:e>
                        </m:d>
                      </m:e>
                      <m:sub>
                        <m:r>
                          <a:rPr lang="en-CA" sz="1600" i="1">
                            <a:latin typeface="Cambria Math"/>
                          </a:rPr>
                          <m:t>𝑎</m:t>
                        </m:r>
                      </m:sub>
                    </m:sSub>
                    <m:r>
                      <a:rPr lang="en-CA" sz="1600" i="1">
                        <a:latin typeface="Cambria Math"/>
                      </a:rPr>
                      <m:t>=</m:t>
                    </m:r>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𝑝</m:t>
                        </m:r>
                      </m:sub>
                    </m:sSub>
                    <m:r>
                      <a:rPr lang="en-CA" sz="1600" b="0" i="1" smtClean="0">
                        <a:latin typeface="Cambria Math"/>
                      </a:rPr>
                      <m:t>[</m:t>
                    </m:r>
                    <m:r>
                      <a:rPr lang="en-CA" sz="1600" b="0" i="1" smtClean="0">
                        <a:latin typeface="Cambria Math"/>
                      </a:rPr>
                      <m:t>𝑛</m:t>
                    </m:r>
                    <m:r>
                      <a:rPr lang="en-CA" sz="1600" b="0" i="1" smtClean="0">
                        <a:latin typeface="Cambria Math"/>
                      </a:rPr>
                      <m:t>]+</m:t>
                    </m:r>
                    <m:r>
                      <a:rPr lang="en-CA" sz="1600" i="1">
                        <a:latin typeface="Cambria Math"/>
                      </a:rPr>
                      <m:t>𝑖</m:t>
                    </m:r>
                    <m:r>
                      <a:rPr lang="en-CA" sz="1600" i="1">
                        <a:latin typeface="Cambria Math"/>
                        <a:ea typeface="Cambria Math"/>
                      </a:rPr>
                      <m:t>ℋ</m:t>
                    </m:r>
                    <m:d>
                      <m:dPr>
                        <m:begChr m:val="{"/>
                        <m:endChr m:val="}"/>
                        <m:ctrlPr>
                          <a:rPr lang="en-CA" sz="1600" i="1">
                            <a:latin typeface="Cambria Math" panose="02040503050406030204" pitchFamily="18" charset="0"/>
                            <a:ea typeface="Cambria Math"/>
                          </a:rPr>
                        </m:ctrlPr>
                      </m:dPr>
                      <m:e>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𝑝</m:t>
                            </m:r>
                          </m:sub>
                        </m:sSub>
                        <m:r>
                          <a:rPr lang="en-CA" sz="1600" b="0" i="1" smtClean="0">
                            <a:latin typeface="Cambria Math"/>
                          </a:rPr>
                          <m:t>[</m:t>
                        </m:r>
                        <m:r>
                          <a:rPr lang="en-CA" sz="1600" b="0" i="1" smtClean="0">
                            <a:latin typeface="Cambria Math"/>
                          </a:rPr>
                          <m:t>𝑛</m:t>
                        </m:r>
                        <m:r>
                          <a:rPr lang="en-CA" sz="1600" b="0" i="1" smtClean="0">
                            <a:latin typeface="Cambria Math"/>
                          </a:rPr>
                          <m:t>]</m:t>
                        </m:r>
                      </m:e>
                    </m:d>
                    <m:r>
                      <a:rPr lang="en-CA" sz="1600" i="1">
                        <a:latin typeface="Cambria Math"/>
                        <a:ea typeface="Cambria Math"/>
                      </a:rPr>
                      <m:t> </m:t>
                    </m:r>
                  </m:oMath>
                </a14:m>
                <a:r>
                  <a:rPr lang="en-CA" sz="1600" dirty="0"/>
                  <a:t> -- analytic signal representation of </a:t>
                </a:r>
                <a14:m>
                  <m:oMath xmlns:m="http://schemas.openxmlformats.org/officeDocument/2006/math">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𝑝</m:t>
                        </m:r>
                      </m:sub>
                    </m:sSub>
                    <m:r>
                      <a:rPr lang="en-CA" sz="1600" b="0" i="1" smtClean="0">
                        <a:latin typeface="Cambria Math"/>
                      </a:rPr>
                      <m:t>[</m:t>
                    </m:r>
                    <m:r>
                      <a:rPr lang="en-CA" sz="1600" b="0" i="1" smtClean="0">
                        <a:latin typeface="Cambria Math"/>
                      </a:rPr>
                      <m:t>𝑛</m:t>
                    </m:r>
                    <m:r>
                      <a:rPr lang="en-CA" sz="1600" b="0" i="1" smtClean="0">
                        <a:latin typeface="Cambria Math"/>
                      </a:rPr>
                      <m:t>]</m:t>
                    </m:r>
                  </m:oMath>
                </a14:m>
                <a:endParaRPr lang="en-CA" sz="1600" dirty="0"/>
              </a:p>
              <a:p>
                <a:pPr marL="685800" lvl="1"/>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𝐴</m:t>
                                </m:r>
                              </m:sub>
                            </m:sSub>
                            <m:r>
                              <a:rPr lang="en-CA" sz="1600" b="0" i="1" smtClean="0">
                                <a:latin typeface="Cambria Math"/>
                              </a:rPr>
                              <m:t>[</m:t>
                            </m:r>
                            <m:r>
                              <a:rPr lang="en-CA" sz="1600" b="0" i="1" smtClean="0">
                                <a:latin typeface="Cambria Math"/>
                              </a:rPr>
                              <m:t>𝑛</m:t>
                            </m:r>
                            <m:r>
                              <a:rPr lang="en-CA" sz="1600" b="0" i="1" smtClean="0">
                                <a:latin typeface="Cambria Math"/>
                              </a:rPr>
                              <m:t>]</m:t>
                            </m:r>
                          </m:e>
                        </m:d>
                      </m:e>
                      <m:sub>
                        <m:r>
                          <a:rPr lang="en-CA" sz="1600" i="1">
                            <a:latin typeface="Cambria Math"/>
                          </a:rPr>
                          <m:t>𝑎</m:t>
                        </m:r>
                      </m:sub>
                    </m:sSub>
                    <m:r>
                      <a:rPr lang="en-CA" sz="1600" i="1">
                        <a:latin typeface="Cambria Math"/>
                      </a:rPr>
                      <m:t>=</m:t>
                    </m:r>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𝐴</m:t>
                        </m:r>
                      </m:sub>
                    </m:sSub>
                    <m:r>
                      <a:rPr lang="en-CA" sz="1600" b="0" i="1" smtClean="0">
                        <a:latin typeface="Cambria Math"/>
                      </a:rPr>
                      <m:t>[</m:t>
                    </m:r>
                    <m:r>
                      <a:rPr lang="en-CA" sz="1600" b="0" i="1" smtClean="0">
                        <a:latin typeface="Cambria Math"/>
                      </a:rPr>
                      <m:t>𝑛</m:t>
                    </m:r>
                    <m:r>
                      <a:rPr lang="en-CA" sz="1600" b="0" i="1" smtClean="0">
                        <a:latin typeface="Cambria Math"/>
                      </a:rPr>
                      <m:t>]+</m:t>
                    </m:r>
                    <m:r>
                      <a:rPr lang="en-CA" sz="1600" i="1">
                        <a:latin typeface="Cambria Math"/>
                      </a:rPr>
                      <m:t>𝑖</m:t>
                    </m:r>
                    <m:r>
                      <a:rPr lang="en-CA" sz="1600" i="1">
                        <a:latin typeface="Cambria Math"/>
                        <a:ea typeface="Cambria Math"/>
                      </a:rPr>
                      <m:t>ℋ</m:t>
                    </m:r>
                    <m:d>
                      <m:dPr>
                        <m:begChr m:val="{"/>
                        <m:endChr m:val="}"/>
                        <m:ctrlPr>
                          <a:rPr lang="en-CA" sz="1600" i="1">
                            <a:latin typeface="Cambria Math" panose="02040503050406030204" pitchFamily="18" charset="0"/>
                            <a:ea typeface="Cambria Math"/>
                          </a:rPr>
                        </m:ctrlPr>
                      </m:dPr>
                      <m:e>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𝐴</m:t>
                            </m:r>
                          </m:sub>
                        </m:sSub>
                        <m:r>
                          <a:rPr lang="en-CA" sz="1600" b="0" i="1" smtClean="0">
                            <a:latin typeface="Cambria Math"/>
                          </a:rPr>
                          <m:t>[</m:t>
                        </m:r>
                        <m:r>
                          <a:rPr lang="en-CA" sz="1600" b="0" i="1" smtClean="0">
                            <a:latin typeface="Cambria Math"/>
                          </a:rPr>
                          <m:t>𝑛</m:t>
                        </m:r>
                        <m:r>
                          <a:rPr lang="en-CA" sz="1600" b="0" i="1" smtClean="0">
                            <a:latin typeface="Cambria Math"/>
                          </a:rPr>
                          <m:t>]</m:t>
                        </m:r>
                      </m:e>
                    </m:d>
                    <m:r>
                      <a:rPr lang="en-CA" sz="1600" i="1">
                        <a:latin typeface="Cambria Math"/>
                        <a:ea typeface="Cambria Math"/>
                      </a:rPr>
                      <m:t> </m:t>
                    </m:r>
                  </m:oMath>
                </a14:m>
                <a:r>
                  <a:rPr lang="en-CA" sz="1600" dirty="0"/>
                  <a:t> -- analytic signal representation of </a:t>
                </a:r>
                <a14:m>
                  <m:oMath xmlns:m="http://schemas.openxmlformats.org/officeDocument/2006/math">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𝐴</m:t>
                        </m:r>
                      </m:sub>
                    </m:sSub>
                    <m:r>
                      <a:rPr lang="en-CA" sz="1600" b="0" i="1" smtClean="0">
                        <a:latin typeface="Cambria Math"/>
                      </a:rPr>
                      <m:t>[</m:t>
                    </m:r>
                    <m:r>
                      <a:rPr lang="en-CA" sz="1600" b="0" i="1" smtClean="0">
                        <a:latin typeface="Cambria Math"/>
                      </a:rPr>
                      <m:t>𝑛</m:t>
                    </m:r>
                    <m:r>
                      <a:rPr lang="en-CA" sz="1600" b="0" i="1" smtClean="0">
                        <a:latin typeface="Cambria Math"/>
                      </a:rPr>
                      <m:t>]</m:t>
                    </m:r>
                  </m:oMath>
                </a14:m>
                <a:endParaRPr lang="en-CA" sz="1600" dirty="0"/>
              </a:p>
              <a:p>
                <a:pPr marL="400050" lvl="1" indent="0">
                  <a:buNone/>
                </a:pPr>
                <a:endParaRPr lang="en-CA" sz="1600" dirty="0"/>
              </a:p>
              <a:p>
                <a:pPr marL="514350" indent="-514350">
                  <a:buFont typeface="+mj-lt"/>
                  <a:buAutoNum type="arabicPeriod"/>
                </a:pPr>
                <a:r>
                  <a:rPr lang="en-CA" sz="1600" b="1" dirty="0"/>
                  <a:t>Procure instantaneous phase &amp; amplitude values</a:t>
                </a:r>
              </a:p>
              <a:p>
                <a:pPr marL="685800" lvl="1"/>
                <a14:m>
                  <m:oMath xmlns:m="http://schemas.openxmlformats.org/officeDocument/2006/math">
                    <m:sSub>
                      <m:sSubPr>
                        <m:ctrlPr>
                          <a:rPr lang="en-CA" sz="1600" i="1" smtClean="0">
                            <a:latin typeface="Cambria Math" panose="02040503050406030204" pitchFamily="18" charset="0"/>
                          </a:rPr>
                        </m:ctrlPr>
                      </m:sSubPr>
                      <m:e>
                        <m:sSub>
                          <m:sSubPr>
                            <m:ctrlPr>
                              <a:rPr lang="en-CA" sz="1600" i="1" smtClean="0">
                                <a:latin typeface="Cambria Math" panose="02040503050406030204" pitchFamily="18" charset="0"/>
                              </a:rPr>
                            </m:ctrlPr>
                          </m:sSubPr>
                          <m:e>
                            <m:r>
                              <a:rPr lang="en-CA" sz="1600" i="1" smtClean="0">
                                <a:latin typeface="Cambria Math"/>
                                <a:ea typeface="Cambria Math"/>
                              </a:rPr>
                              <m:t>𝜑</m:t>
                            </m:r>
                          </m:e>
                          <m:sub>
                            <m:r>
                              <a:rPr lang="en-CA" sz="1600" b="0" i="1" smtClean="0">
                                <a:latin typeface="Cambria Math"/>
                              </a:rPr>
                              <m:t>𝑓</m:t>
                            </m:r>
                          </m:sub>
                        </m:sSub>
                      </m:e>
                      <m:sub>
                        <m:r>
                          <a:rPr lang="en-CA" sz="1600" b="0" i="1" smtClean="0">
                            <a:latin typeface="Cambria Math"/>
                          </a:rPr>
                          <m:t>𝑝</m:t>
                        </m:r>
                      </m:sub>
                    </m:sSub>
                    <m:r>
                      <a:rPr lang="en-CA" sz="1600" b="0" i="1" smtClean="0">
                        <a:latin typeface="Cambria Math"/>
                      </a:rPr>
                      <m:t>[</m:t>
                    </m:r>
                    <m:r>
                      <a:rPr lang="en-CA" sz="1600" b="0" i="1" smtClean="0">
                        <a:latin typeface="Cambria Math"/>
                      </a:rPr>
                      <m:t>𝑛</m:t>
                    </m:r>
                    <m:r>
                      <a:rPr lang="en-CA" sz="1600" b="0" i="1" smtClean="0">
                        <a:latin typeface="Cambria Math"/>
                      </a:rPr>
                      <m:t>]=</m:t>
                    </m:r>
                    <m:func>
                      <m:funcPr>
                        <m:ctrlPr>
                          <a:rPr lang="en-CA" sz="1600" b="0" i="1" smtClean="0">
                            <a:latin typeface="Cambria Math" panose="02040503050406030204" pitchFamily="18" charset="0"/>
                          </a:rPr>
                        </m:ctrlPr>
                      </m:funcPr>
                      <m:fName>
                        <m:r>
                          <m:rPr>
                            <m:sty m:val="p"/>
                          </m:rPr>
                          <a:rPr lang="en-CA" sz="1600" b="0" i="0" smtClean="0">
                            <a:latin typeface="Cambria Math"/>
                          </a:rPr>
                          <m:t>arctan</m:t>
                        </m:r>
                      </m:fName>
                      <m:e>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𝑝</m:t>
                                    </m:r>
                                  </m:sub>
                                </m:sSub>
                                <m:r>
                                  <a:rPr lang="en-CA" sz="1600" i="1">
                                    <a:latin typeface="Cambria Math"/>
                                  </a:rPr>
                                  <m:t>[</m:t>
                                </m:r>
                                <m:r>
                                  <a:rPr lang="en-CA" sz="1600" i="1">
                                    <a:latin typeface="Cambria Math"/>
                                  </a:rPr>
                                  <m:t>𝑛</m:t>
                                </m:r>
                                <m:r>
                                  <a:rPr lang="en-CA" sz="1600" i="1">
                                    <a:latin typeface="Cambria Math"/>
                                  </a:rPr>
                                  <m:t>]</m:t>
                                </m:r>
                              </m:e>
                            </m:d>
                          </m:e>
                          <m:sub>
                            <m:r>
                              <a:rPr lang="en-CA" sz="1600" i="1">
                                <a:latin typeface="Cambria Math"/>
                              </a:rPr>
                              <m:t>𝑎</m:t>
                            </m:r>
                          </m:sub>
                        </m:sSub>
                      </m:e>
                    </m:func>
                  </m:oMath>
                </a14:m>
                <a:r>
                  <a:rPr lang="en-CA" sz="1600" dirty="0"/>
                  <a:t>-- instantaneous phase values</a:t>
                </a:r>
              </a:p>
              <a:p>
                <a:pPr marL="685800" lvl="1"/>
                <a14:m>
                  <m:oMath xmlns:m="http://schemas.openxmlformats.org/officeDocument/2006/math">
                    <m:sSub>
                      <m:sSubPr>
                        <m:ctrlPr>
                          <a:rPr lang="en-CA" sz="1600" i="1" smtClean="0">
                            <a:latin typeface="Cambria Math" panose="02040503050406030204" pitchFamily="18" charset="0"/>
                          </a:rPr>
                        </m:ctrlPr>
                      </m:sSubPr>
                      <m:e>
                        <m:sSub>
                          <m:sSubPr>
                            <m:ctrlPr>
                              <a:rPr lang="en-CA" sz="1600" i="1" smtClean="0">
                                <a:latin typeface="Cambria Math" panose="02040503050406030204" pitchFamily="18" charset="0"/>
                              </a:rPr>
                            </m:ctrlPr>
                          </m:sSubPr>
                          <m:e>
                            <m:r>
                              <a:rPr lang="en-CA" sz="1600" b="0" i="1" smtClean="0">
                                <a:latin typeface="Cambria Math"/>
                              </a:rPr>
                              <m:t>𝐴</m:t>
                            </m:r>
                          </m:e>
                          <m:sub>
                            <m:r>
                              <a:rPr lang="en-CA" sz="1600" b="0" i="1" smtClean="0">
                                <a:latin typeface="Cambria Math"/>
                              </a:rPr>
                              <m:t>𝑓</m:t>
                            </m:r>
                          </m:sub>
                        </m:sSub>
                      </m:e>
                      <m:sub>
                        <m:r>
                          <a:rPr lang="en-CA" sz="1600" b="0" i="1" smtClean="0">
                            <a:latin typeface="Cambria Math"/>
                          </a:rPr>
                          <m:t>𝐴</m:t>
                        </m:r>
                      </m:sub>
                    </m:sSub>
                    <m:r>
                      <a:rPr lang="en-CA" sz="1600" b="0" i="1" smtClean="0">
                        <a:latin typeface="Cambria Math"/>
                      </a:rPr>
                      <m:t>[</m:t>
                    </m:r>
                    <m:r>
                      <a:rPr lang="en-CA" sz="1600" b="0" i="1" smtClean="0">
                        <a:latin typeface="Cambria Math"/>
                      </a:rPr>
                      <m:t>𝑛</m:t>
                    </m:r>
                    <m:r>
                      <a:rPr lang="en-CA" sz="1600" b="0" i="1" smtClean="0">
                        <a:latin typeface="Cambria Math"/>
                      </a:rPr>
                      <m:t>]=</m:t>
                    </m:r>
                    <m:d>
                      <m:dPr>
                        <m:begChr m:val="‖"/>
                        <m:endChr m:val="‖"/>
                        <m:ctrlPr>
                          <a:rPr lang="en-CA" sz="1600" i="1" smtClean="0">
                            <a:latin typeface="Cambria Math" panose="02040503050406030204" pitchFamily="18" charset="0"/>
                          </a:rPr>
                        </m:ctrlPr>
                      </m:dPr>
                      <m:e>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sSub>
                                      <m:sSubPr>
                                        <m:ctrlPr>
                                          <a:rPr lang="en-CA" sz="1600" i="1">
                                            <a:latin typeface="Cambria Math" panose="02040503050406030204" pitchFamily="18" charset="0"/>
                                          </a:rPr>
                                        </m:ctrlPr>
                                      </m:sSubPr>
                                      <m:e>
                                        <m:r>
                                          <a:rPr lang="en-CA" sz="1600" i="1">
                                            <a:latin typeface="Cambria Math"/>
                                          </a:rPr>
                                          <m:t>𝑥</m:t>
                                        </m:r>
                                      </m:e>
                                      <m:sub>
                                        <m:r>
                                          <a:rPr lang="en-CA" sz="1600" i="1">
                                            <a:latin typeface="Cambria Math"/>
                                          </a:rPr>
                                          <m:t>𝑓</m:t>
                                        </m:r>
                                      </m:sub>
                                    </m:sSub>
                                  </m:e>
                                  <m:sub>
                                    <m:r>
                                      <a:rPr lang="en-CA" sz="1600" i="1">
                                        <a:latin typeface="Cambria Math"/>
                                      </a:rPr>
                                      <m:t>𝐴</m:t>
                                    </m:r>
                                  </m:sub>
                                </m:sSub>
                                <m:r>
                                  <a:rPr lang="en-CA" sz="1600" b="0" i="1" smtClean="0">
                                    <a:latin typeface="Cambria Math"/>
                                  </a:rPr>
                                  <m:t>[</m:t>
                                </m:r>
                                <m:r>
                                  <a:rPr lang="en-CA" sz="1600" b="0" i="1" smtClean="0">
                                    <a:latin typeface="Cambria Math"/>
                                  </a:rPr>
                                  <m:t>𝑛</m:t>
                                </m:r>
                                <m:r>
                                  <a:rPr lang="en-CA" sz="1600" b="0" i="1" smtClean="0">
                                    <a:latin typeface="Cambria Math"/>
                                  </a:rPr>
                                  <m:t>]</m:t>
                                </m:r>
                              </m:e>
                            </m:d>
                          </m:e>
                          <m:sub>
                            <m:r>
                              <a:rPr lang="en-CA" sz="1600" i="1">
                                <a:latin typeface="Cambria Math"/>
                              </a:rPr>
                              <m:t>𝑎</m:t>
                            </m:r>
                          </m:sub>
                        </m:sSub>
                      </m:e>
                    </m:d>
                  </m:oMath>
                </a14:m>
                <a:r>
                  <a:rPr lang="en-CA" sz="1600" dirty="0"/>
                  <a:t>-- instantaneous amplitude values </a:t>
                </a:r>
              </a:p>
            </p:txBody>
          </p:sp>
        </mc:Choice>
        <mc:Fallback xmlns="">
          <p:sp>
            <p:nvSpPr>
              <p:cNvPr id="16" name="Content Placeholder 15"/>
              <p:cNvSpPr>
                <a:spLocks noGrp="1" noRot="1" noChangeAspect="1" noMove="1" noResize="1" noEditPoints="1" noAdjustHandles="1" noChangeArrowheads="1" noChangeShapeType="1" noTextEdit="1"/>
              </p:cNvSpPr>
              <p:nvPr>
                <p:ph idx="1"/>
              </p:nvPr>
            </p:nvSpPr>
            <p:spPr>
              <a:blipFill rotWithShape="1">
                <a:blip r:embed="rId2"/>
                <a:stretch>
                  <a:fillRect l="-370" t="-404"/>
                </a:stretch>
              </a:blipFill>
            </p:spPr>
            <p:txBody>
              <a:bodyPr/>
              <a:lstStyle/>
              <a:p>
                <a:r>
                  <a:rPr lang="en-CA">
                    <a:noFill/>
                  </a:rPr>
                  <a:t> </a:t>
                </a:r>
              </a:p>
            </p:txBody>
          </p:sp>
        </mc:Fallback>
      </mc:AlternateContent>
      <p:sp>
        <p:nvSpPr>
          <p:cNvPr id="17" name="TextBox 16"/>
          <p:cNvSpPr txBox="1"/>
          <p:nvPr/>
        </p:nvSpPr>
        <p:spPr>
          <a:xfrm>
            <a:off x="467544" y="6311061"/>
            <a:ext cx="8229600" cy="338554"/>
          </a:xfrm>
          <a:prstGeom prst="rect">
            <a:avLst/>
          </a:prstGeom>
          <a:noFill/>
        </p:spPr>
        <p:txBody>
          <a:bodyPr wrap="square" rtlCol="0">
            <a:spAutoFit/>
          </a:bodyPr>
          <a:lstStyle/>
          <a:p>
            <a:r>
              <a:rPr lang="en-CA" sz="1600" b="1" dirty="0"/>
              <a:t>Note: </a:t>
            </a:r>
            <a:r>
              <a:rPr lang="en-CA" sz="1600" dirty="0"/>
              <a:t>[n] refers to sample n in an N-sized signal, which MATLAB treats as a vector</a:t>
            </a:r>
          </a:p>
        </p:txBody>
      </p:sp>
    </p:spTree>
    <p:extLst>
      <p:ext uri="{BB962C8B-B14F-4D97-AF65-F5344CB8AC3E}">
        <p14:creationId xmlns:p14="http://schemas.microsoft.com/office/powerpoint/2010/main" val="279451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US" b="1" dirty="0"/>
              <a:t>Problems with the TF method</a:t>
            </a:r>
            <a:endParaRPr lang="en-CA"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5576" y="1312169"/>
                <a:ext cx="8229600" cy="1396751"/>
              </a:xfrm>
            </p:spPr>
            <p:txBody>
              <a:bodyPr>
                <a:normAutofit lnSpcReduction="10000"/>
              </a:bodyPr>
              <a:lstStyle/>
              <a:p>
                <a:pPr marL="0" indent="0">
                  <a:buNone/>
                </a:pPr>
                <a:r>
                  <a:rPr lang="en-CA" sz="2000" b="0" dirty="0"/>
                  <a:t>Let </a:t>
                </a:r>
                <a14:m>
                  <m:oMath xmlns:m="http://schemas.openxmlformats.org/officeDocument/2006/math">
                    <m:r>
                      <a:rPr lang="en-CA" sz="2000" b="0" i="1" smtClean="0">
                        <a:latin typeface="Cambria Math"/>
                      </a:rPr>
                      <m:t>𝑦</m:t>
                    </m:r>
                    <m:d>
                      <m:dPr>
                        <m:ctrlPr>
                          <a:rPr lang="en-CA" sz="2000" b="0" i="1" smtClean="0">
                            <a:latin typeface="Cambria Math" panose="02040503050406030204" pitchFamily="18" charset="0"/>
                          </a:rPr>
                        </m:ctrlPr>
                      </m:dPr>
                      <m:e>
                        <m:r>
                          <a:rPr lang="en-CA" sz="2000" b="0" i="1" smtClean="0">
                            <a:latin typeface="Cambria Math"/>
                          </a:rPr>
                          <m:t>𝑡</m:t>
                        </m:r>
                      </m:e>
                    </m:d>
                    <m:r>
                      <a:rPr lang="en-CA" sz="2000" b="0" i="1" smtClean="0">
                        <a:latin typeface="Cambria Math"/>
                      </a:rPr>
                      <m:t>=</m:t>
                    </m:r>
                    <m:func>
                      <m:funcPr>
                        <m:ctrlPr>
                          <a:rPr lang="en-CA" sz="2000" b="0" i="1" smtClean="0">
                            <a:latin typeface="Cambria Math" panose="02040503050406030204" pitchFamily="18" charset="0"/>
                          </a:rPr>
                        </m:ctrlPr>
                      </m:funcPr>
                      <m:fName>
                        <m:r>
                          <m:rPr>
                            <m:sty m:val="p"/>
                          </m:rPr>
                          <a:rPr lang="en-CA" sz="2000" b="0" i="0" smtClean="0">
                            <a:latin typeface="Cambria Math"/>
                          </a:rPr>
                          <m:t>cos</m:t>
                        </m:r>
                      </m:fName>
                      <m:e>
                        <m:d>
                          <m:dPr>
                            <m:ctrlPr>
                              <a:rPr lang="en-CA" sz="2000" b="0" i="1" smtClean="0">
                                <a:latin typeface="Cambria Math" panose="02040503050406030204" pitchFamily="18" charset="0"/>
                              </a:rPr>
                            </m:ctrlPr>
                          </m:dPr>
                          <m:e>
                            <m:r>
                              <a:rPr lang="en-CA" sz="2000" b="0" i="1" smtClean="0">
                                <a:latin typeface="Cambria Math"/>
                              </a:rPr>
                              <m:t>2</m:t>
                            </m:r>
                            <m:r>
                              <a:rPr lang="en-CA" sz="2000" b="0" i="1" smtClean="0">
                                <a:latin typeface="Cambria Math"/>
                              </a:rPr>
                              <m:t>𝜋</m:t>
                            </m:r>
                            <m:sSub>
                              <m:sSubPr>
                                <m:ctrlPr>
                                  <a:rPr lang="en-CA" sz="2000" b="0" i="1" smtClean="0">
                                    <a:latin typeface="Cambria Math" panose="02040503050406030204" pitchFamily="18" charset="0"/>
                                  </a:rPr>
                                </m:ctrlPr>
                              </m:sSubPr>
                              <m:e>
                                <m:r>
                                  <a:rPr lang="en-CA" sz="2000" b="0" i="1" smtClean="0">
                                    <a:latin typeface="Cambria Math"/>
                                  </a:rPr>
                                  <m:t>𝑓</m:t>
                                </m:r>
                              </m:e>
                              <m:sub>
                                <m:r>
                                  <a:rPr lang="en-CA" sz="2000" b="0" i="1" smtClean="0">
                                    <a:latin typeface="Cambria Math"/>
                                  </a:rPr>
                                  <m:t>1</m:t>
                                </m:r>
                              </m:sub>
                            </m:sSub>
                            <m:r>
                              <a:rPr lang="en-CA" sz="2000" b="0" i="1" smtClean="0">
                                <a:latin typeface="Cambria Math"/>
                              </a:rPr>
                              <m:t>𝑡</m:t>
                            </m:r>
                          </m:e>
                        </m:d>
                      </m:e>
                    </m:func>
                    <m:r>
                      <a:rPr lang="en-CA" sz="2000" b="0" i="1" smtClean="0">
                        <a:latin typeface="Cambria Math"/>
                      </a:rPr>
                      <m:t>+</m:t>
                    </m:r>
                    <m:func>
                      <m:funcPr>
                        <m:ctrlPr>
                          <a:rPr lang="en-CA" sz="2000" b="0" i="1" smtClean="0">
                            <a:latin typeface="Cambria Math" panose="02040503050406030204" pitchFamily="18" charset="0"/>
                          </a:rPr>
                        </m:ctrlPr>
                      </m:funcPr>
                      <m:fName>
                        <m:r>
                          <m:rPr>
                            <m:sty m:val="p"/>
                          </m:rPr>
                          <a:rPr lang="en-CA" sz="2000" b="0" i="0" smtClean="0">
                            <a:latin typeface="Cambria Math"/>
                          </a:rPr>
                          <m:t>cos</m:t>
                        </m:r>
                      </m:fName>
                      <m:e>
                        <m:d>
                          <m:dPr>
                            <m:ctrlPr>
                              <a:rPr lang="en-CA" sz="2000" b="0" i="1" smtClean="0">
                                <a:latin typeface="Cambria Math" panose="02040503050406030204" pitchFamily="18" charset="0"/>
                              </a:rPr>
                            </m:ctrlPr>
                          </m:dPr>
                          <m:e>
                            <m:r>
                              <a:rPr lang="en-CA" sz="2000" b="0" i="1" smtClean="0">
                                <a:latin typeface="Cambria Math"/>
                              </a:rPr>
                              <m:t>2</m:t>
                            </m:r>
                            <m:r>
                              <a:rPr lang="en-CA" sz="2000" b="0" i="1" smtClean="0">
                                <a:latin typeface="Cambria Math"/>
                              </a:rPr>
                              <m:t>𝜋</m:t>
                            </m:r>
                            <m:sSub>
                              <m:sSubPr>
                                <m:ctrlPr>
                                  <a:rPr lang="en-CA" sz="2000" b="0" i="1" smtClean="0">
                                    <a:latin typeface="Cambria Math" panose="02040503050406030204" pitchFamily="18" charset="0"/>
                                  </a:rPr>
                                </m:ctrlPr>
                              </m:sSubPr>
                              <m:e>
                                <m:r>
                                  <a:rPr lang="en-CA" sz="2000" b="0" i="1" smtClean="0">
                                    <a:latin typeface="Cambria Math"/>
                                  </a:rPr>
                                  <m:t>𝑓</m:t>
                                </m:r>
                              </m:e>
                              <m:sub>
                                <m:r>
                                  <a:rPr lang="en-CA" sz="2000" b="0" i="1" smtClean="0">
                                    <a:latin typeface="Cambria Math"/>
                                  </a:rPr>
                                  <m:t>2</m:t>
                                </m:r>
                              </m:sub>
                            </m:sSub>
                            <m:r>
                              <a:rPr lang="en-CA" sz="2000" b="0" i="1" smtClean="0">
                                <a:latin typeface="Cambria Math"/>
                              </a:rPr>
                              <m:t>𝑡</m:t>
                            </m:r>
                          </m:e>
                        </m:d>
                      </m:e>
                    </m:func>
                    <m:d>
                      <m:dPr>
                        <m:begChr m:val="{"/>
                        <m:endChr m:val=""/>
                        <m:ctrlPr>
                          <a:rPr lang="en-CA" sz="2000" b="0" i="1" smtClean="0">
                            <a:latin typeface="Cambria Math" panose="02040503050406030204" pitchFamily="18" charset="0"/>
                          </a:rPr>
                        </m:ctrlPr>
                      </m:dPr>
                      <m:e>
                        <m:eqArr>
                          <m:eqArrPr>
                            <m:ctrlPr>
                              <a:rPr lang="en-CA" sz="2000" b="0" i="1" smtClean="0">
                                <a:latin typeface="Cambria Math" panose="02040503050406030204" pitchFamily="18" charset="0"/>
                              </a:rPr>
                            </m:ctrlPr>
                          </m:eqArrPr>
                          <m:e>
                            <m:sSub>
                              <m:sSubPr>
                                <m:ctrlPr>
                                  <a:rPr lang="en-CA" sz="2000" b="0" i="1" smtClean="0">
                                    <a:latin typeface="Cambria Math" panose="02040503050406030204" pitchFamily="18" charset="0"/>
                                  </a:rPr>
                                </m:ctrlPr>
                              </m:sSubPr>
                              <m:e>
                                <m:r>
                                  <a:rPr lang="en-CA" sz="2000" b="0" i="1" smtClean="0">
                                    <a:latin typeface="Cambria Math"/>
                                  </a:rPr>
                                  <m:t>𝑓</m:t>
                                </m:r>
                              </m:e>
                              <m:sub>
                                <m:r>
                                  <a:rPr lang="en-CA" sz="2000" b="0" i="1" smtClean="0">
                                    <a:latin typeface="Cambria Math"/>
                                  </a:rPr>
                                  <m:t>1</m:t>
                                </m:r>
                              </m:sub>
                            </m:sSub>
                            <m:r>
                              <a:rPr lang="en-CA" sz="2000" b="0" i="1" smtClean="0">
                                <a:latin typeface="Cambria Math"/>
                              </a:rPr>
                              <m:t>=10,  </m:t>
                            </m:r>
                            <m:sSub>
                              <m:sSubPr>
                                <m:ctrlPr>
                                  <a:rPr lang="en-CA" sz="2000" b="0" i="1" smtClean="0">
                                    <a:latin typeface="Cambria Math" panose="02040503050406030204" pitchFamily="18" charset="0"/>
                                  </a:rPr>
                                </m:ctrlPr>
                              </m:sSubPr>
                              <m:e>
                                <m:r>
                                  <a:rPr lang="en-CA" sz="2000" b="0" i="1" smtClean="0">
                                    <a:latin typeface="Cambria Math"/>
                                  </a:rPr>
                                  <m:t>𝑓</m:t>
                                </m:r>
                              </m:e>
                              <m:sub>
                                <m:r>
                                  <a:rPr lang="en-CA" sz="2000" b="0" i="1" smtClean="0">
                                    <a:latin typeface="Cambria Math"/>
                                  </a:rPr>
                                  <m:t>2</m:t>
                                </m:r>
                              </m:sub>
                            </m:sSub>
                            <m:r>
                              <a:rPr lang="en-CA" sz="2000" b="0" i="1" smtClean="0">
                                <a:latin typeface="Cambria Math"/>
                              </a:rPr>
                              <m:t>=15,  0</m:t>
                            </m:r>
                            <m:r>
                              <a:rPr lang="en-CA" sz="2000" b="0" i="1" smtClean="0">
                                <a:latin typeface="Cambria Math"/>
                              </a:rPr>
                              <m:t>𝑠</m:t>
                            </m:r>
                            <m:r>
                              <a:rPr lang="en-CA" sz="2000" b="0" i="1" smtClean="0">
                                <a:latin typeface="Cambria Math"/>
                                <a:ea typeface="Cambria Math"/>
                              </a:rPr>
                              <m:t>≤</m:t>
                            </m:r>
                            <m:r>
                              <a:rPr lang="en-CA" sz="2000" b="0" i="1" smtClean="0">
                                <a:latin typeface="Cambria Math"/>
                                <a:ea typeface="Cambria Math"/>
                              </a:rPr>
                              <m:t>𝑡</m:t>
                            </m:r>
                            <m:r>
                              <a:rPr lang="en-CA" sz="2000" b="0" i="1" smtClean="0">
                                <a:latin typeface="Cambria Math"/>
                              </a:rPr>
                              <m:t>&lt;1</m:t>
                            </m:r>
                            <m:r>
                              <a:rPr lang="en-CA" sz="2000" b="0" i="1" smtClean="0">
                                <a:latin typeface="Cambria Math"/>
                              </a:rPr>
                              <m:t>𝑠</m:t>
                            </m:r>
                          </m:e>
                          <m:e>
                            <m:r>
                              <a:rPr lang="en-CA" sz="2000" b="0" i="1" smtClean="0">
                                <a:latin typeface="Cambria Math"/>
                              </a:rPr>
                              <m:t>&amp;</m:t>
                            </m:r>
                            <m:sSub>
                              <m:sSubPr>
                                <m:ctrlPr>
                                  <a:rPr lang="en-CA" sz="2000" i="1">
                                    <a:latin typeface="Cambria Math" panose="02040503050406030204" pitchFamily="18" charset="0"/>
                                  </a:rPr>
                                </m:ctrlPr>
                              </m:sSubPr>
                              <m:e>
                                <m:r>
                                  <a:rPr lang="en-CA" sz="2000" i="1">
                                    <a:latin typeface="Cambria Math"/>
                                  </a:rPr>
                                  <m:t>𝑓</m:t>
                                </m:r>
                              </m:e>
                              <m:sub>
                                <m:r>
                                  <a:rPr lang="en-CA" sz="2000" i="1">
                                    <a:latin typeface="Cambria Math"/>
                                  </a:rPr>
                                  <m:t>1</m:t>
                                </m:r>
                              </m:sub>
                            </m:sSub>
                            <m:r>
                              <a:rPr lang="en-CA" sz="2000" i="1">
                                <a:latin typeface="Cambria Math"/>
                              </a:rPr>
                              <m:t>=</m:t>
                            </m:r>
                            <m:r>
                              <a:rPr lang="en-CA" sz="2000" b="0" i="1" smtClean="0">
                                <a:latin typeface="Cambria Math"/>
                              </a:rPr>
                              <m:t>2</m:t>
                            </m:r>
                            <m:r>
                              <a:rPr lang="en-CA" sz="2000" i="1">
                                <a:latin typeface="Cambria Math"/>
                              </a:rPr>
                              <m:t>0,  </m:t>
                            </m:r>
                            <m:sSub>
                              <m:sSubPr>
                                <m:ctrlPr>
                                  <a:rPr lang="en-CA" sz="2000" i="1">
                                    <a:latin typeface="Cambria Math" panose="02040503050406030204" pitchFamily="18" charset="0"/>
                                  </a:rPr>
                                </m:ctrlPr>
                              </m:sSubPr>
                              <m:e>
                                <m:r>
                                  <a:rPr lang="en-CA" sz="2000" i="1">
                                    <a:latin typeface="Cambria Math"/>
                                  </a:rPr>
                                  <m:t>𝑓</m:t>
                                </m:r>
                              </m:e>
                              <m:sub>
                                <m:r>
                                  <a:rPr lang="en-CA" sz="2000" i="1">
                                    <a:latin typeface="Cambria Math"/>
                                  </a:rPr>
                                  <m:t>2</m:t>
                                </m:r>
                              </m:sub>
                            </m:sSub>
                            <m:r>
                              <a:rPr lang="en-CA" sz="2000" i="1">
                                <a:latin typeface="Cambria Math"/>
                              </a:rPr>
                              <m:t>=</m:t>
                            </m:r>
                            <m:r>
                              <a:rPr lang="en-CA" sz="2000" b="0" i="1" smtClean="0">
                                <a:latin typeface="Cambria Math"/>
                              </a:rPr>
                              <m:t>2</m:t>
                            </m:r>
                            <m:r>
                              <a:rPr lang="en-CA" sz="2000" i="1">
                                <a:latin typeface="Cambria Math"/>
                              </a:rPr>
                              <m:t>5,  </m:t>
                            </m:r>
                            <m:r>
                              <a:rPr lang="en-CA" sz="2000" b="0" i="1" smtClean="0">
                                <a:latin typeface="Cambria Math"/>
                              </a:rPr>
                              <m:t>1</m:t>
                            </m:r>
                            <m:r>
                              <a:rPr lang="en-CA" sz="2000" i="1">
                                <a:latin typeface="Cambria Math"/>
                              </a:rPr>
                              <m:t>𝑠</m:t>
                            </m:r>
                            <m:r>
                              <a:rPr lang="en-CA" sz="2000" i="1">
                                <a:latin typeface="Cambria Math"/>
                                <a:ea typeface="Cambria Math"/>
                              </a:rPr>
                              <m:t>≤</m:t>
                            </m:r>
                            <m:r>
                              <a:rPr lang="en-CA" sz="2000" i="1">
                                <a:latin typeface="Cambria Math"/>
                                <a:ea typeface="Cambria Math"/>
                              </a:rPr>
                              <m:t>𝑡</m:t>
                            </m:r>
                            <m:r>
                              <a:rPr lang="en-CA" sz="2000" i="1">
                                <a:latin typeface="Cambria Math"/>
                              </a:rPr>
                              <m:t>&lt;</m:t>
                            </m:r>
                            <m:r>
                              <a:rPr lang="en-CA" sz="2000" b="0" i="1" smtClean="0">
                                <a:latin typeface="Cambria Math"/>
                              </a:rPr>
                              <m:t>2</m:t>
                            </m:r>
                            <m:r>
                              <a:rPr lang="en-CA" sz="2000" i="1">
                                <a:latin typeface="Cambria Math"/>
                              </a:rPr>
                              <m:t>𝑠</m:t>
                            </m:r>
                          </m:e>
                          <m:e>
                            <m:sSub>
                              <m:sSubPr>
                                <m:ctrlPr>
                                  <a:rPr lang="en-CA" sz="2000" i="1">
                                    <a:latin typeface="Cambria Math" panose="02040503050406030204" pitchFamily="18" charset="0"/>
                                  </a:rPr>
                                </m:ctrlPr>
                              </m:sSubPr>
                              <m:e>
                                <m:r>
                                  <a:rPr lang="en-CA" sz="2000" i="1">
                                    <a:latin typeface="Cambria Math"/>
                                  </a:rPr>
                                  <m:t>𝑓</m:t>
                                </m:r>
                              </m:e>
                              <m:sub>
                                <m:r>
                                  <a:rPr lang="en-CA" sz="2000" i="1">
                                    <a:latin typeface="Cambria Math"/>
                                  </a:rPr>
                                  <m:t>1</m:t>
                                </m:r>
                              </m:sub>
                            </m:sSub>
                            <m:r>
                              <a:rPr lang="en-CA" sz="2000" i="1">
                                <a:latin typeface="Cambria Math"/>
                              </a:rPr>
                              <m:t>=</m:t>
                            </m:r>
                            <m:r>
                              <a:rPr lang="en-CA" sz="2000" b="0" i="1" smtClean="0">
                                <a:latin typeface="Cambria Math"/>
                              </a:rPr>
                              <m:t>3</m:t>
                            </m:r>
                            <m:r>
                              <a:rPr lang="en-CA" sz="2000" i="1">
                                <a:latin typeface="Cambria Math"/>
                              </a:rPr>
                              <m:t>0,  </m:t>
                            </m:r>
                            <m:sSub>
                              <m:sSubPr>
                                <m:ctrlPr>
                                  <a:rPr lang="en-CA" sz="2000" i="1">
                                    <a:latin typeface="Cambria Math" panose="02040503050406030204" pitchFamily="18" charset="0"/>
                                  </a:rPr>
                                </m:ctrlPr>
                              </m:sSubPr>
                              <m:e>
                                <m:r>
                                  <a:rPr lang="en-CA" sz="2000" i="1">
                                    <a:latin typeface="Cambria Math"/>
                                  </a:rPr>
                                  <m:t>𝑓</m:t>
                                </m:r>
                              </m:e>
                              <m:sub>
                                <m:r>
                                  <a:rPr lang="en-CA" sz="2000" i="1">
                                    <a:latin typeface="Cambria Math"/>
                                  </a:rPr>
                                  <m:t>2</m:t>
                                </m:r>
                              </m:sub>
                            </m:sSub>
                            <m:r>
                              <a:rPr lang="en-CA" sz="2000" i="1">
                                <a:latin typeface="Cambria Math"/>
                              </a:rPr>
                              <m:t>=</m:t>
                            </m:r>
                            <m:r>
                              <a:rPr lang="en-CA" sz="2000" b="0" i="1" smtClean="0">
                                <a:latin typeface="Cambria Math"/>
                              </a:rPr>
                              <m:t>3</m:t>
                            </m:r>
                            <m:r>
                              <a:rPr lang="en-CA" sz="2000" i="1">
                                <a:latin typeface="Cambria Math"/>
                              </a:rPr>
                              <m:t>5,  </m:t>
                            </m:r>
                            <m:r>
                              <a:rPr lang="en-CA" sz="2000" b="0" i="1" smtClean="0">
                                <a:latin typeface="Cambria Math"/>
                              </a:rPr>
                              <m:t>2</m:t>
                            </m:r>
                            <m:r>
                              <a:rPr lang="en-CA" sz="2000" i="1">
                                <a:latin typeface="Cambria Math"/>
                              </a:rPr>
                              <m:t>𝑠</m:t>
                            </m:r>
                            <m:r>
                              <a:rPr lang="en-CA" sz="2000" i="1">
                                <a:latin typeface="Cambria Math"/>
                                <a:ea typeface="Cambria Math"/>
                              </a:rPr>
                              <m:t>≤</m:t>
                            </m:r>
                            <m:r>
                              <a:rPr lang="en-CA" sz="2000" i="1">
                                <a:latin typeface="Cambria Math"/>
                                <a:ea typeface="Cambria Math"/>
                              </a:rPr>
                              <m:t>𝑡</m:t>
                            </m:r>
                            <m:r>
                              <a:rPr lang="en-CA" sz="2000" i="1">
                                <a:latin typeface="Cambria Math"/>
                              </a:rPr>
                              <m:t>&lt;</m:t>
                            </m:r>
                            <m:r>
                              <a:rPr lang="en-CA" sz="2000" b="0" i="1" smtClean="0">
                                <a:latin typeface="Cambria Math"/>
                              </a:rPr>
                              <m:t>3</m:t>
                            </m:r>
                            <m:r>
                              <a:rPr lang="en-CA" sz="2000" i="1">
                                <a:latin typeface="Cambria Math"/>
                              </a:rPr>
                              <m:t>𝑠</m:t>
                            </m:r>
                          </m:e>
                          <m:e>
                            <m:sSub>
                              <m:sSubPr>
                                <m:ctrlPr>
                                  <a:rPr lang="en-CA" sz="2000" i="1">
                                    <a:latin typeface="Cambria Math" panose="02040503050406030204" pitchFamily="18" charset="0"/>
                                  </a:rPr>
                                </m:ctrlPr>
                              </m:sSubPr>
                              <m:e>
                                <m:r>
                                  <a:rPr lang="en-CA" sz="2000" i="1">
                                    <a:latin typeface="Cambria Math"/>
                                  </a:rPr>
                                  <m:t>𝑓</m:t>
                                </m:r>
                              </m:e>
                              <m:sub>
                                <m:r>
                                  <a:rPr lang="en-CA" sz="2000" i="1">
                                    <a:latin typeface="Cambria Math"/>
                                  </a:rPr>
                                  <m:t>1</m:t>
                                </m:r>
                              </m:sub>
                            </m:sSub>
                            <m:r>
                              <a:rPr lang="en-CA" sz="2000" i="1">
                                <a:latin typeface="Cambria Math"/>
                              </a:rPr>
                              <m:t>=</m:t>
                            </m:r>
                            <m:r>
                              <a:rPr lang="en-CA" sz="2000" b="0" i="1" smtClean="0">
                                <a:latin typeface="Cambria Math"/>
                              </a:rPr>
                              <m:t>4</m:t>
                            </m:r>
                            <m:r>
                              <a:rPr lang="en-CA" sz="2000" i="1">
                                <a:latin typeface="Cambria Math"/>
                              </a:rPr>
                              <m:t>0,  </m:t>
                            </m:r>
                            <m:sSub>
                              <m:sSubPr>
                                <m:ctrlPr>
                                  <a:rPr lang="en-CA" sz="2000" i="1">
                                    <a:latin typeface="Cambria Math" panose="02040503050406030204" pitchFamily="18" charset="0"/>
                                  </a:rPr>
                                </m:ctrlPr>
                              </m:sSubPr>
                              <m:e>
                                <m:r>
                                  <a:rPr lang="en-CA" sz="2000" i="1">
                                    <a:latin typeface="Cambria Math"/>
                                  </a:rPr>
                                  <m:t>𝑓</m:t>
                                </m:r>
                              </m:e>
                              <m:sub>
                                <m:r>
                                  <a:rPr lang="en-CA" sz="2000" i="1">
                                    <a:latin typeface="Cambria Math"/>
                                  </a:rPr>
                                  <m:t>2</m:t>
                                </m:r>
                              </m:sub>
                            </m:sSub>
                            <m:r>
                              <a:rPr lang="en-CA" sz="2000" i="1">
                                <a:latin typeface="Cambria Math"/>
                              </a:rPr>
                              <m:t>=</m:t>
                            </m:r>
                            <m:r>
                              <a:rPr lang="en-CA" sz="2000" b="0" i="1" smtClean="0">
                                <a:latin typeface="Cambria Math"/>
                              </a:rPr>
                              <m:t>4</m:t>
                            </m:r>
                            <m:r>
                              <a:rPr lang="en-CA" sz="2000" i="1">
                                <a:latin typeface="Cambria Math"/>
                              </a:rPr>
                              <m:t>5,  </m:t>
                            </m:r>
                            <m:r>
                              <a:rPr lang="en-CA" sz="2000" b="0" i="1" smtClean="0">
                                <a:latin typeface="Cambria Math"/>
                              </a:rPr>
                              <m:t>3</m:t>
                            </m:r>
                            <m:r>
                              <a:rPr lang="en-CA" sz="2000" i="1">
                                <a:latin typeface="Cambria Math"/>
                              </a:rPr>
                              <m:t>𝑠</m:t>
                            </m:r>
                            <m:r>
                              <a:rPr lang="en-CA" sz="2000" i="1">
                                <a:latin typeface="Cambria Math"/>
                                <a:ea typeface="Cambria Math"/>
                              </a:rPr>
                              <m:t>≤</m:t>
                            </m:r>
                            <m:r>
                              <a:rPr lang="en-CA" sz="2000" i="1">
                                <a:latin typeface="Cambria Math"/>
                                <a:ea typeface="Cambria Math"/>
                              </a:rPr>
                              <m:t>𝑡</m:t>
                            </m:r>
                            <m:r>
                              <a:rPr lang="en-CA" sz="2000" i="1">
                                <a:latin typeface="Cambria Math"/>
                              </a:rPr>
                              <m:t>&lt;</m:t>
                            </m:r>
                            <m:r>
                              <a:rPr lang="en-CA" sz="2000" b="0" i="1" smtClean="0">
                                <a:latin typeface="Cambria Math"/>
                              </a:rPr>
                              <m:t>4</m:t>
                            </m:r>
                            <m:r>
                              <a:rPr lang="en-CA" sz="2000" i="1">
                                <a:latin typeface="Cambria Math"/>
                              </a:rPr>
                              <m:t>𝑠</m:t>
                            </m:r>
                          </m:e>
                        </m:eqArr>
                      </m:e>
                    </m:d>
                  </m:oMath>
                </a14:m>
                <a:endParaRPr lang="en-CA" sz="20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5576" y="1312169"/>
                <a:ext cx="8229600" cy="1396751"/>
              </a:xfrm>
              <a:blipFill>
                <a:blip r:embed="rId3"/>
                <a:stretch>
                  <a:fillRect l="-815" t="-2183"/>
                </a:stretch>
              </a:blipFill>
            </p:spPr>
            <p:txBody>
              <a:bodyPr/>
              <a:lstStyle/>
              <a:p>
                <a:r>
                  <a:rPr lang="en-CA">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68" y="2924944"/>
            <a:ext cx="3840000" cy="2880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2" y="2924944"/>
            <a:ext cx="3840000" cy="2880000"/>
          </a:xfrm>
          <a:prstGeom prst="rect">
            <a:avLst/>
          </a:prstGeom>
        </p:spPr>
      </p:pic>
      <p:sp>
        <p:nvSpPr>
          <p:cNvPr id="6" name="TextBox 5"/>
          <p:cNvSpPr txBox="1"/>
          <p:nvPr/>
        </p:nvSpPr>
        <p:spPr>
          <a:xfrm>
            <a:off x="442768" y="5804944"/>
            <a:ext cx="3841200" cy="523220"/>
          </a:xfrm>
          <a:prstGeom prst="rect">
            <a:avLst/>
          </a:prstGeom>
          <a:noFill/>
        </p:spPr>
        <p:txBody>
          <a:bodyPr wrap="square" rtlCol="0">
            <a:spAutoFit/>
          </a:bodyPr>
          <a:lstStyle/>
          <a:p>
            <a:pPr algn="just"/>
            <a:r>
              <a:rPr lang="en-US" sz="1400" dirty="0"/>
              <a:t>Traditional Fourier transform methods fail to account for changing frequencies. </a:t>
            </a:r>
            <a:endParaRPr lang="en-CA" sz="1400" dirty="0"/>
          </a:p>
        </p:txBody>
      </p:sp>
      <p:sp>
        <p:nvSpPr>
          <p:cNvPr id="7" name="TextBox 6"/>
          <p:cNvSpPr txBox="1"/>
          <p:nvPr/>
        </p:nvSpPr>
        <p:spPr>
          <a:xfrm>
            <a:off x="4860032" y="5804943"/>
            <a:ext cx="3841200" cy="954107"/>
          </a:xfrm>
          <a:prstGeom prst="rect">
            <a:avLst/>
          </a:prstGeom>
          <a:noFill/>
        </p:spPr>
        <p:txBody>
          <a:bodyPr wrap="square" rtlCol="0">
            <a:spAutoFit/>
          </a:bodyPr>
          <a:lstStyle/>
          <a:p>
            <a:pPr algn="just"/>
            <a:r>
              <a:rPr lang="en-US" sz="1400" dirty="0"/>
              <a:t>Better resolution in the time domain results in worse resolution in the </a:t>
            </a:r>
            <a:r>
              <a:rPr lang="en-CA" sz="1400" dirty="0"/>
              <a:t>frequency domain and vice-versa -- i.e. the Heisenberg uncertainty principle.</a:t>
            </a:r>
          </a:p>
        </p:txBody>
      </p:sp>
      <p:grpSp>
        <p:nvGrpSpPr>
          <p:cNvPr id="18" name="Group 17"/>
          <p:cNvGrpSpPr/>
          <p:nvPr/>
        </p:nvGrpSpPr>
        <p:grpSpPr>
          <a:xfrm>
            <a:off x="971600" y="4724784"/>
            <a:ext cx="2952328" cy="792088"/>
            <a:chOff x="971600" y="4941168"/>
            <a:chExt cx="2952328" cy="792088"/>
          </a:xfrm>
        </p:grpSpPr>
        <p:sp>
          <p:nvSpPr>
            <p:cNvPr id="8" name="Rectangle 7"/>
            <p:cNvSpPr/>
            <p:nvPr/>
          </p:nvSpPr>
          <p:spPr>
            <a:xfrm>
              <a:off x="971600" y="5301208"/>
              <a:ext cx="504056" cy="432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619672" y="5301208"/>
              <a:ext cx="144016" cy="432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871700" y="4941168"/>
              <a:ext cx="252028" cy="79208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2195736" y="5301208"/>
              <a:ext cx="168232" cy="432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3707904" y="5301208"/>
              <a:ext cx="216024" cy="432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3419872" y="5301208"/>
              <a:ext cx="144016" cy="432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3059832" y="4941168"/>
              <a:ext cx="252028" cy="79208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2819592" y="5301208"/>
              <a:ext cx="168232" cy="432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2447764" y="5120640"/>
              <a:ext cx="252028" cy="612616"/>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9" name="TextBox 18"/>
          <p:cNvSpPr txBox="1"/>
          <p:nvPr/>
        </p:nvSpPr>
        <p:spPr>
          <a:xfrm>
            <a:off x="443968" y="6289215"/>
            <a:ext cx="3841200" cy="307777"/>
          </a:xfrm>
          <a:prstGeom prst="rect">
            <a:avLst/>
          </a:prstGeom>
          <a:noFill/>
        </p:spPr>
        <p:txBody>
          <a:bodyPr wrap="square" rtlCol="0">
            <a:spAutoFit/>
          </a:bodyPr>
          <a:lstStyle/>
          <a:p>
            <a:pPr algn="just"/>
            <a:r>
              <a:rPr lang="en-US" sz="1400" dirty="0">
                <a:solidFill>
                  <a:prstClr val="black"/>
                </a:solidFill>
              </a:rPr>
              <a:t>Also, </a:t>
            </a:r>
            <a:r>
              <a:rPr lang="en-US" sz="1400" b="1" dirty="0">
                <a:solidFill>
                  <a:srgbClr val="FF0000"/>
                </a:solidFill>
              </a:rPr>
              <a:t>spectral leakage</a:t>
            </a:r>
            <a:r>
              <a:rPr lang="en-US" sz="1400" dirty="0">
                <a:solidFill>
                  <a:prstClr val="black"/>
                </a:solidFill>
              </a:rPr>
              <a:t> has been introduced.</a:t>
            </a:r>
            <a:endParaRPr lang="en-CA" dirty="0"/>
          </a:p>
        </p:txBody>
      </p:sp>
    </p:spTree>
    <p:extLst>
      <p:ext uri="{BB962C8B-B14F-4D97-AF65-F5344CB8AC3E}">
        <p14:creationId xmlns:p14="http://schemas.microsoft.com/office/powerpoint/2010/main" val="277827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889C65-E150-432D-9C24-DA1255712A26}"/>
              </a:ext>
            </a:extLst>
          </p:cNvPr>
          <p:cNvSpPr>
            <a:spLocks noGrp="1"/>
          </p:cNvSpPr>
          <p:nvPr>
            <p:ph type="title"/>
          </p:nvPr>
        </p:nvSpPr>
        <p:spPr/>
        <p:txBody>
          <a:bodyPr/>
          <a:lstStyle/>
          <a:p>
            <a:r>
              <a:rPr lang="en-CA" sz="4400" b="1" dirty="0"/>
              <a:t>Cohen’s class of TF distributions</a:t>
            </a:r>
            <a:endParaRPr lang="en-CA" b="1"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AA8EF7A9-5CCE-4468-AD83-B31E0898514D}"/>
                  </a:ext>
                </a:extLst>
              </p:cNvPr>
              <p:cNvSpPr>
                <a:spLocks noGrp="1"/>
              </p:cNvSpPr>
              <p:nvPr>
                <p:ph idx="1"/>
              </p:nvPr>
            </p:nvSpPr>
            <p:spPr/>
            <p:txBody>
              <a:bodyPr>
                <a:normAutofit/>
              </a:bodyPr>
              <a:lstStyle/>
              <a:p>
                <a:pPr marL="0" indent="0">
                  <a:buNone/>
                </a:pPr>
                <a:r>
                  <a:rPr lang="en-US" sz="2000" dirty="0"/>
                  <a:t>Are all generalizations of </a:t>
                </a:r>
              </a:p>
              <a:p>
                <a:pPr marL="0" indent="0">
                  <a:buNone/>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𝜔</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𝜋</m:t>
                            </m:r>
                          </m:e>
                          <m:sup>
                            <m:r>
                              <a:rPr lang="en-US" sz="2000" b="0" i="1" smtClean="0">
                                <a:latin typeface="Cambria Math" panose="02040503050406030204" pitchFamily="18" charset="0"/>
                              </a:rPr>
                              <m:t>2</m:t>
                            </m:r>
                          </m:sup>
                        </m:sSup>
                      </m:den>
                    </m:f>
                    <m:nary>
                      <m:naryPr>
                        <m:chr m:val="∭"/>
                        <m:limLoc m:val="undOvr"/>
                        <m:subHide m:val="on"/>
                        <m:supHide m:val="on"/>
                        <m:ctrlPr>
                          <a:rPr lang="en-US" sz="2000" b="0" i="1" smtClean="0">
                            <a:latin typeface="Cambria Math" panose="02040503050406030204" pitchFamily="18" charset="0"/>
                          </a:rPr>
                        </m:ctrlPr>
                      </m:naryP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𝜃</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𝜏𝜔</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𝜃</m:t>
                            </m:r>
                            <m:r>
                              <a:rPr lang="en-US" sz="2000" b="0" i="1" smtClean="0">
                                <a:latin typeface="Cambria Math" panose="02040503050406030204" pitchFamily="18" charset="0"/>
                              </a:rPr>
                              <m:t>𝑢</m:t>
                            </m:r>
                          </m:sup>
                        </m:sSup>
                        <m:r>
                          <a:rPr lang="en-US" sz="2000" b="0" i="1" smtClean="0">
                            <a:latin typeface="Cambria Math" panose="02040503050406030204" pitchFamily="18" charset="0"/>
                          </a:rPr>
                          <m:t> </m:t>
                        </m:r>
                        <m:r>
                          <a:rPr lang="en-US" sz="2000" b="1" i="1" smtClean="0">
                            <a:latin typeface="Cambria Math" panose="02040503050406030204" pitchFamily="18" charset="0"/>
                          </a:rPr>
                          <m:t>𝝓</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𝜽</m:t>
                            </m:r>
                            <m:r>
                              <a:rPr lang="en-US" sz="2000" b="1" i="1" smtClean="0">
                                <a:latin typeface="Cambria Math" panose="02040503050406030204" pitchFamily="18" charset="0"/>
                              </a:rPr>
                              <m:t>,</m:t>
                            </m:r>
                            <m:r>
                              <a:rPr lang="en-US" sz="2000" b="1" i="1" smtClean="0">
                                <a:latin typeface="Cambria Math" panose="02040503050406030204" pitchFamily="18" charset="0"/>
                              </a:rPr>
                              <m:t>𝝉</m:t>
                            </m:r>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 </m:t>
                            </m:r>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𝜏</m:t>
                            </m:r>
                          </m:e>
                        </m:d>
                        <m:r>
                          <m:rPr>
                            <m:sty m:val="p"/>
                          </m:rPr>
                          <a:rPr lang="en-US" sz="2000">
                            <a:latin typeface="Cambria Math" panose="02040503050406030204" pitchFamily="18" charset="0"/>
                          </a:rPr>
                          <m:t>s</m:t>
                        </m:r>
                        <m:r>
                          <a:rPr lang="en-US" sz="2000" b="0" i="0" smtClean="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𝜏</m:t>
                            </m:r>
                          </m:e>
                        </m:d>
                      </m:e>
                    </m:nary>
                    <m:r>
                      <a:rPr lang="en-US" sz="2000" b="0" i="1" smtClean="0">
                        <a:latin typeface="Cambria Math" panose="02040503050406030204" pitchFamily="18" charset="0"/>
                      </a:rPr>
                      <m:t>𝑑𝑢</m:t>
                    </m:r>
                    <m:r>
                      <a:rPr lang="en-US" sz="2000" b="0" i="1" smtClean="0">
                        <a:latin typeface="Cambria Math" panose="02040503050406030204" pitchFamily="18" charset="0"/>
                      </a:rPr>
                      <m:t> </m:t>
                    </m:r>
                    <m:r>
                      <a:rPr lang="en-US" sz="2000" b="0" i="1" smtClean="0">
                        <a:latin typeface="Cambria Math" panose="02040503050406030204" pitchFamily="18" charset="0"/>
                      </a:rPr>
                      <m:t>𝑑</m:t>
                    </m:r>
                    <m:r>
                      <a:rPr lang="en-US" sz="2000" b="0" i="1" smtClean="0">
                        <a:latin typeface="Cambria Math" panose="02040503050406030204" pitchFamily="18" charset="0"/>
                      </a:rPr>
                      <m:t>𝜏</m:t>
                    </m:r>
                    <m:r>
                      <a:rPr lang="en-US" sz="2000" b="0" i="1" smtClean="0">
                        <a:latin typeface="Cambria Math" panose="02040503050406030204" pitchFamily="18" charset="0"/>
                      </a:rPr>
                      <m:t> </m:t>
                    </m:r>
                    <m:r>
                      <a:rPr lang="en-US" sz="2000" b="0" i="1" smtClean="0">
                        <a:latin typeface="Cambria Math" panose="02040503050406030204" pitchFamily="18" charset="0"/>
                      </a:rPr>
                      <m:t>𝑑</m:t>
                    </m:r>
                    <m:r>
                      <a:rPr lang="en-US" sz="2000" b="0" i="1" smtClean="0">
                        <a:latin typeface="Cambria Math" panose="02040503050406030204" pitchFamily="18" charset="0"/>
                      </a:rPr>
                      <m:t>𝜃</m:t>
                    </m:r>
                  </m:oMath>
                </a14:m>
                <a:r>
                  <a:rPr lang="en-US" sz="1800" dirty="0"/>
                  <a:t> </a:t>
                </a:r>
              </a:p>
              <a:p>
                <a:pPr marL="0" indent="0">
                  <a:buNone/>
                </a:pPr>
                <a:endParaRPr lang="en-CA" sz="2000" dirty="0"/>
              </a:p>
            </p:txBody>
          </p:sp>
        </mc:Choice>
        <mc:Fallback xmlns="">
          <p:sp>
            <p:nvSpPr>
              <p:cNvPr id="8" name="Content Placeholder 7">
                <a:extLst>
                  <a:ext uri="{FF2B5EF4-FFF2-40B4-BE49-F238E27FC236}">
                    <a16:creationId xmlns:a16="http://schemas.microsoft.com/office/drawing/2014/main" id="{AA8EF7A9-5CCE-4468-AD83-B31E0898514D}"/>
                  </a:ext>
                </a:extLst>
              </p:cNvPr>
              <p:cNvSpPr>
                <a:spLocks noGrp="1" noRot="1" noChangeAspect="1" noMove="1" noResize="1" noEditPoints="1" noAdjustHandles="1" noChangeArrowheads="1" noChangeShapeType="1" noTextEdit="1"/>
              </p:cNvSpPr>
              <p:nvPr>
                <p:ph idx="1"/>
              </p:nvPr>
            </p:nvSpPr>
            <p:spPr>
              <a:blipFill>
                <a:blip r:embed="rId3"/>
                <a:stretch>
                  <a:fillRect l="-741" t="-809"/>
                </a:stretch>
              </a:blipFill>
            </p:spPr>
            <p:txBody>
              <a:bodyPr/>
              <a:lstStyle/>
              <a:p>
                <a:r>
                  <a:rPr lang="en-CA">
                    <a:noFill/>
                  </a:rPr>
                  <a:t> </a:t>
                </a:r>
              </a:p>
            </p:txBody>
          </p:sp>
        </mc:Fallback>
      </mc:AlternateContent>
      <p:pic>
        <p:nvPicPr>
          <p:cNvPr id="10" name="Picture Placeholder 8">
            <a:extLst>
              <a:ext uri="{FF2B5EF4-FFF2-40B4-BE49-F238E27FC236}">
                <a16:creationId xmlns:a16="http://schemas.microsoft.com/office/drawing/2014/main" id="{EE46A237-6F0D-4F9D-A44E-747E5814A2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a:xfrm>
            <a:off x="4291708" y="2807808"/>
            <a:ext cx="4104456" cy="2853440"/>
          </a:xfrm>
          <a:prstGeom prst="rect">
            <a:avLst/>
          </a:prstGeom>
        </p:spPr>
      </p:pic>
      <p:sp>
        <p:nvSpPr>
          <p:cNvPr id="11" name="Text Placeholder 5">
            <a:extLst>
              <a:ext uri="{FF2B5EF4-FFF2-40B4-BE49-F238E27FC236}">
                <a16:creationId xmlns:a16="http://schemas.microsoft.com/office/drawing/2014/main" id="{06E52F85-190F-4623-93A7-184C52765A17}"/>
              </a:ext>
            </a:extLst>
          </p:cNvPr>
          <p:cNvSpPr txBox="1">
            <a:spLocks/>
          </p:cNvSpPr>
          <p:nvPr/>
        </p:nvSpPr>
        <p:spPr>
          <a:xfrm>
            <a:off x="4323842" y="5733256"/>
            <a:ext cx="4040188" cy="639762"/>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spcBef>
                <a:spcPct val="20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a:t>Taken from </a:t>
            </a:r>
            <a:r>
              <a:rPr lang="en-US" i="1" dirty="0"/>
              <a:t>Cohen L. </a:t>
            </a:r>
            <a:r>
              <a:rPr lang="en-US" dirty="0"/>
              <a:t>— Time-frequency distributions-a review. — // Proceedings of the IEEE. — 1989. — Vol. 77, no. 7. — P. 941–981.</a:t>
            </a:r>
            <a:endParaRPr lang="en-CA"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2DA174-26C4-4613-B2BC-4128D8D9E2CF}"/>
                  </a:ext>
                </a:extLst>
              </p:cNvPr>
              <p:cNvSpPr txBox="1"/>
              <p:nvPr/>
            </p:nvSpPr>
            <p:spPr>
              <a:xfrm>
                <a:off x="457200" y="2996952"/>
                <a:ext cx="3322712" cy="3987438"/>
              </a:xfrm>
              <a:prstGeom prst="rect">
                <a:avLst/>
              </a:prstGeom>
              <a:noFill/>
            </p:spPr>
            <p:txBody>
              <a:bodyPr wrap="square" rtlCol="0">
                <a:spAutoFit/>
              </a:bodyPr>
              <a:lstStyle/>
              <a:p>
                <a:r>
                  <a:rPr lang="en-US" sz="1800" dirty="0"/>
                  <a:t>where </a:t>
                </a:r>
                <a14:m>
                  <m:oMath xmlns:m="http://schemas.openxmlformats.org/officeDocument/2006/math">
                    <m:r>
                      <a:rPr lang="en-US" sz="1800" i="1" smtClean="0">
                        <a:latin typeface="Cambria Math" panose="02040503050406030204" pitchFamily="18" charset="0"/>
                        <a:ea typeface="Cambria Math" panose="02040503050406030204" pitchFamily="18" charset="0"/>
                      </a:rPr>
                      <m:t>𝜙</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𝜏</m:t>
                        </m:r>
                      </m:e>
                    </m:d>
                  </m:oMath>
                </a14:m>
                <a:r>
                  <a:rPr lang="en-US" sz="1800" dirty="0"/>
                  <a:t> is an arbitrary function called the kernel function originally by </a:t>
                </a:r>
                <a:r>
                  <a:rPr lang="en-CA" sz="1800" dirty="0" err="1"/>
                  <a:t>Claasen</a:t>
                </a:r>
                <a:r>
                  <a:rPr lang="en-CA" sz="1800" dirty="0"/>
                  <a:t> and </a:t>
                </a:r>
                <a:r>
                  <a:rPr lang="en-CA" sz="1800" dirty="0" err="1"/>
                  <a:t>Mecklenbrauker</a:t>
                </a:r>
                <a:r>
                  <a:rPr lang="en-CA" sz="1800" dirty="0"/>
                  <a:t>. Choosing different kernel functions results in different distributions, each with their own properties. </a:t>
                </a:r>
              </a:p>
              <a:p>
                <a:endParaRPr lang="en-CA" dirty="0"/>
              </a:p>
              <a:p>
                <a:r>
                  <a:rPr lang="en-CA" sz="1800" dirty="0"/>
                  <a:t>For the Wigner, </a:t>
                </a:r>
                <a:r>
                  <a:rPr lang="en-CA" sz="1800" dirty="0" err="1"/>
                  <a:t>Rihaczek</a:t>
                </a:r>
                <a:r>
                  <a:rPr lang="en-CA" sz="1800" dirty="0"/>
                  <a:t>, and Page distributions, these are their respective kernel functions: </a:t>
                </a:r>
                <a14:m>
                  <m:oMath xmlns:m="http://schemas.openxmlformats.org/officeDocument/2006/math">
                    <m:r>
                      <a:rPr lang="en-US" sz="1800" b="1" i="1" smtClean="0">
                        <a:solidFill>
                          <a:schemeClr val="accent5">
                            <a:lumMod val="75000"/>
                          </a:schemeClr>
                        </a:solidFill>
                        <a:latin typeface="Cambria Math" panose="02040503050406030204" pitchFamily="18" charset="0"/>
                        <a:ea typeface="Cambria Math" panose="02040503050406030204" pitchFamily="18" charset="0"/>
                      </a:rPr>
                      <m:t>𝝓</m:t>
                    </m:r>
                    <m:d>
                      <m:dPr>
                        <m:ctrlPr>
                          <a:rPr lang="en-US" sz="1800" b="1" i="1">
                            <a:solidFill>
                              <a:schemeClr val="accent5">
                                <a:lumMod val="75000"/>
                              </a:schemeClr>
                            </a:solidFill>
                            <a:latin typeface="Cambria Math" panose="02040503050406030204" pitchFamily="18" charset="0"/>
                            <a:ea typeface="Cambria Math" panose="02040503050406030204" pitchFamily="18" charset="0"/>
                          </a:rPr>
                        </m:ctrlPr>
                      </m:dPr>
                      <m:e>
                        <m:r>
                          <a:rPr lang="en-US" sz="1800" b="1" i="1">
                            <a:solidFill>
                              <a:schemeClr val="accent5">
                                <a:lumMod val="75000"/>
                              </a:schemeClr>
                            </a:solidFill>
                            <a:latin typeface="Cambria Math" panose="02040503050406030204" pitchFamily="18" charset="0"/>
                            <a:ea typeface="Cambria Math" panose="02040503050406030204" pitchFamily="18" charset="0"/>
                          </a:rPr>
                          <m:t>𝜽</m:t>
                        </m:r>
                        <m:r>
                          <a:rPr lang="en-US" sz="1800" b="1" i="1">
                            <a:solidFill>
                              <a:schemeClr val="accent5">
                                <a:lumMod val="75000"/>
                              </a:schemeClr>
                            </a:solidFill>
                            <a:latin typeface="Cambria Math" panose="02040503050406030204" pitchFamily="18" charset="0"/>
                            <a:ea typeface="Cambria Math" panose="02040503050406030204" pitchFamily="18" charset="0"/>
                          </a:rPr>
                          <m:t>,</m:t>
                        </m:r>
                        <m:r>
                          <a:rPr lang="en-US" sz="1800" b="1" i="1">
                            <a:solidFill>
                              <a:schemeClr val="accent5">
                                <a:lumMod val="75000"/>
                              </a:schemeClr>
                            </a:solidFill>
                            <a:latin typeface="Cambria Math" panose="02040503050406030204" pitchFamily="18" charset="0"/>
                            <a:ea typeface="Cambria Math" panose="02040503050406030204" pitchFamily="18" charset="0"/>
                          </a:rPr>
                          <m:t>𝝉</m:t>
                        </m:r>
                      </m:e>
                    </m:d>
                    <m:r>
                      <a:rPr lang="en-US" sz="1800" b="1" i="1" smtClean="0">
                        <a:solidFill>
                          <a:schemeClr val="accent5">
                            <a:lumMod val="75000"/>
                          </a:schemeClr>
                        </a:solidFill>
                        <a:latin typeface="Cambria Math" panose="02040503050406030204" pitchFamily="18" charset="0"/>
                        <a:ea typeface="Cambria Math" panose="02040503050406030204" pitchFamily="18" charset="0"/>
                      </a:rPr>
                      <m:t>=</m:t>
                    </m:r>
                    <m:r>
                      <a:rPr lang="en-US" sz="1800" b="1" i="1" smtClean="0">
                        <a:solidFill>
                          <a:schemeClr val="accent5">
                            <a:lumMod val="75000"/>
                          </a:schemeClr>
                        </a:solidFill>
                        <a:latin typeface="Cambria Math" panose="02040503050406030204" pitchFamily="18" charset="0"/>
                        <a:ea typeface="Cambria Math" panose="02040503050406030204" pitchFamily="18" charset="0"/>
                      </a:rPr>
                      <m:t>𝟏</m:t>
                    </m:r>
                    <m:r>
                      <a:rPr lang="en-US" sz="1800" b="1" i="1" smtClean="0">
                        <a:solidFill>
                          <a:schemeClr val="accent5">
                            <a:lumMod val="75000"/>
                          </a:schemeClr>
                        </a:solidFill>
                        <a:latin typeface="Cambria Math" panose="02040503050406030204" pitchFamily="18" charset="0"/>
                        <a:ea typeface="Cambria Math" panose="02040503050406030204" pitchFamily="18" charset="0"/>
                      </a:rPr>
                      <m:t>, </m:t>
                    </m:r>
                    <m:sSup>
                      <m:sSupPr>
                        <m:ctrlPr>
                          <a:rPr lang="en-US" sz="1800" b="1" i="1" smtClean="0">
                            <a:solidFill>
                              <a:schemeClr val="accent5">
                                <a:lumMod val="75000"/>
                              </a:schemeClr>
                            </a:solidFill>
                            <a:latin typeface="Cambria Math" panose="02040503050406030204" pitchFamily="18" charset="0"/>
                            <a:ea typeface="Cambria Math" panose="02040503050406030204" pitchFamily="18" charset="0"/>
                          </a:rPr>
                        </m:ctrlPr>
                      </m:sSupPr>
                      <m:e>
                        <m:r>
                          <a:rPr lang="en-US" sz="1800" b="1" i="1" smtClean="0">
                            <a:solidFill>
                              <a:schemeClr val="accent5">
                                <a:lumMod val="75000"/>
                              </a:schemeClr>
                            </a:solidFill>
                            <a:latin typeface="Cambria Math" panose="02040503050406030204" pitchFamily="18" charset="0"/>
                            <a:ea typeface="Cambria Math" panose="02040503050406030204" pitchFamily="18" charset="0"/>
                          </a:rPr>
                          <m:t>𝒆</m:t>
                        </m:r>
                      </m:e>
                      <m:sup>
                        <m:r>
                          <a:rPr lang="en-US" sz="1800" b="1" i="1" smtClean="0">
                            <a:solidFill>
                              <a:schemeClr val="accent5">
                                <a:lumMod val="75000"/>
                              </a:schemeClr>
                            </a:solidFill>
                            <a:latin typeface="Cambria Math" panose="02040503050406030204" pitchFamily="18" charset="0"/>
                            <a:ea typeface="Cambria Math" panose="02040503050406030204" pitchFamily="18" charset="0"/>
                          </a:rPr>
                          <m:t>𝒋</m:t>
                        </m:r>
                        <m:r>
                          <a:rPr lang="en-US" sz="1800" b="1" i="1" smtClean="0">
                            <a:solidFill>
                              <a:schemeClr val="accent5">
                                <a:lumMod val="75000"/>
                              </a:schemeClr>
                            </a:solidFill>
                            <a:latin typeface="Cambria Math" panose="02040503050406030204" pitchFamily="18" charset="0"/>
                            <a:ea typeface="Cambria Math" panose="02040503050406030204" pitchFamily="18" charset="0"/>
                          </a:rPr>
                          <m:t>𝜽𝝉</m:t>
                        </m:r>
                        <m:r>
                          <a:rPr lang="en-US" sz="1800" b="1" i="1" smtClean="0">
                            <a:solidFill>
                              <a:schemeClr val="accent5">
                                <a:lumMod val="75000"/>
                              </a:schemeClr>
                            </a:solidFill>
                            <a:latin typeface="Cambria Math" panose="02040503050406030204" pitchFamily="18" charset="0"/>
                            <a:ea typeface="Cambria Math" panose="02040503050406030204" pitchFamily="18" charset="0"/>
                          </a:rPr>
                          <m:t>/</m:t>
                        </m:r>
                        <m:r>
                          <a:rPr lang="en-US" sz="1800" b="1" i="1" smtClean="0">
                            <a:solidFill>
                              <a:schemeClr val="accent5">
                                <a:lumMod val="75000"/>
                              </a:schemeClr>
                            </a:solidFill>
                            <a:latin typeface="Cambria Math" panose="02040503050406030204" pitchFamily="18" charset="0"/>
                            <a:ea typeface="Cambria Math" panose="02040503050406030204" pitchFamily="18" charset="0"/>
                          </a:rPr>
                          <m:t>𝟐</m:t>
                        </m:r>
                      </m:sup>
                    </m:sSup>
                    <m:r>
                      <a:rPr lang="en-US" sz="1800" b="1" i="1" smtClean="0">
                        <a:solidFill>
                          <a:schemeClr val="accent5">
                            <a:lumMod val="75000"/>
                          </a:schemeClr>
                        </a:solidFill>
                        <a:latin typeface="Cambria Math" panose="02040503050406030204" pitchFamily="18" charset="0"/>
                        <a:ea typeface="Cambria Math" panose="02040503050406030204" pitchFamily="18" charset="0"/>
                      </a:rPr>
                      <m:t>, </m:t>
                    </m:r>
                    <m:sSup>
                      <m:sSupPr>
                        <m:ctrlPr>
                          <a:rPr lang="en-US" sz="1800" b="1" i="1" smtClean="0">
                            <a:solidFill>
                              <a:schemeClr val="accent5">
                                <a:lumMod val="75000"/>
                              </a:schemeClr>
                            </a:solidFill>
                            <a:latin typeface="Cambria Math" panose="02040503050406030204" pitchFamily="18" charset="0"/>
                            <a:ea typeface="Cambria Math" panose="02040503050406030204" pitchFamily="18" charset="0"/>
                          </a:rPr>
                        </m:ctrlPr>
                      </m:sSupPr>
                      <m:e>
                        <m:r>
                          <a:rPr lang="en-US" sz="1800" b="1" i="1" smtClean="0">
                            <a:solidFill>
                              <a:schemeClr val="accent5">
                                <a:lumMod val="75000"/>
                              </a:schemeClr>
                            </a:solidFill>
                            <a:latin typeface="Cambria Math" panose="02040503050406030204" pitchFamily="18" charset="0"/>
                            <a:ea typeface="Cambria Math" panose="02040503050406030204" pitchFamily="18" charset="0"/>
                          </a:rPr>
                          <m:t>𝒆</m:t>
                        </m:r>
                      </m:e>
                      <m:sup>
                        <m:r>
                          <a:rPr lang="en-US" sz="1800" b="1" i="1" smtClean="0">
                            <a:solidFill>
                              <a:schemeClr val="accent5">
                                <a:lumMod val="75000"/>
                              </a:schemeClr>
                            </a:solidFill>
                            <a:latin typeface="Cambria Math" panose="02040503050406030204" pitchFamily="18" charset="0"/>
                            <a:ea typeface="Cambria Math" panose="02040503050406030204" pitchFamily="18" charset="0"/>
                          </a:rPr>
                          <m:t>𝒋</m:t>
                        </m:r>
                        <m:r>
                          <a:rPr lang="en-US" sz="1800" b="1" i="1" smtClean="0">
                            <a:solidFill>
                              <a:schemeClr val="accent5">
                                <a:lumMod val="75000"/>
                              </a:schemeClr>
                            </a:solidFill>
                            <a:latin typeface="Cambria Math" panose="02040503050406030204" pitchFamily="18" charset="0"/>
                            <a:ea typeface="Cambria Math" panose="02040503050406030204" pitchFamily="18" charset="0"/>
                          </a:rPr>
                          <m:t>𝜽</m:t>
                        </m:r>
                        <m:d>
                          <m:dPr>
                            <m:begChr m:val="|"/>
                            <m:endChr m:val="|"/>
                            <m:ctrlPr>
                              <a:rPr lang="en-US" sz="1800" b="1" i="1" smtClean="0">
                                <a:solidFill>
                                  <a:schemeClr val="accent5">
                                    <a:lumMod val="75000"/>
                                  </a:schemeClr>
                                </a:solidFill>
                                <a:latin typeface="Cambria Math" panose="02040503050406030204" pitchFamily="18" charset="0"/>
                                <a:ea typeface="Cambria Math" panose="02040503050406030204" pitchFamily="18" charset="0"/>
                              </a:rPr>
                            </m:ctrlPr>
                          </m:dPr>
                          <m:e>
                            <m:r>
                              <a:rPr lang="en-US" sz="1800" b="1" i="1" smtClean="0">
                                <a:solidFill>
                                  <a:schemeClr val="accent5">
                                    <a:lumMod val="75000"/>
                                  </a:schemeClr>
                                </a:solidFill>
                                <a:latin typeface="Cambria Math" panose="02040503050406030204" pitchFamily="18" charset="0"/>
                                <a:ea typeface="Cambria Math" panose="02040503050406030204" pitchFamily="18" charset="0"/>
                              </a:rPr>
                              <m:t>𝝉</m:t>
                            </m:r>
                          </m:e>
                        </m:d>
                        <m:r>
                          <a:rPr lang="en-US" sz="1800" b="1" i="1" smtClean="0">
                            <a:solidFill>
                              <a:schemeClr val="accent5">
                                <a:lumMod val="75000"/>
                              </a:schemeClr>
                            </a:solidFill>
                            <a:latin typeface="Cambria Math" panose="02040503050406030204" pitchFamily="18" charset="0"/>
                            <a:ea typeface="Cambria Math" panose="02040503050406030204" pitchFamily="18" charset="0"/>
                          </a:rPr>
                          <m:t>/</m:t>
                        </m:r>
                        <m:r>
                          <a:rPr lang="en-US" sz="1800" b="1" i="1" smtClean="0">
                            <a:solidFill>
                              <a:schemeClr val="accent5">
                                <a:lumMod val="75000"/>
                              </a:schemeClr>
                            </a:solidFill>
                            <a:latin typeface="Cambria Math" panose="02040503050406030204" pitchFamily="18" charset="0"/>
                            <a:ea typeface="Cambria Math" panose="02040503050406030204" pitchFamily="18" charset="0"/>
                          </a:rPr>
                          <m:t>𝟐</m:t>
                        </m:r>
                      </m:sup>
                    </m:sSup>
                  </m:oMath>
                </a14:m>
                <a:r>
                  <a:rPr lang="en-US" sz="1800" dirty="0">
                    <a:solidFill>
                      <a:schemeClr val="accent5">
                        <a:lumMod val="75000"/>
                      </a:schemeClr>
                    </a:solidFill>
                  </a:rPr>
                  <a:t> </a:t>
                </a:r>
              </a:p>
              <a:p>
                <a:r>
                  <a:rPr lang="en-US" dirty="0">
                    <a:solidFill>
                      <a:schemeClr val="accent5">
                        <a:lumMod val="75000"/>
                      </a:schemeClr>
                    </a:solidFill>
                  </a:rPr>
                  <a:t>(kernel #1 – next slide)</a:t>
                </a:r>
                <a:endParaRPr lang="en-US" sz="1800" dirty="0">
                  <a:solidFill>
                    <a:schemeClr val="accent5">
                      <a:lumMod val="75000"/>
                    </a:schemeClr>
                  </a:solidFill>
                </a:endParaRPr>
              </a:p>
              <a:p>
                <a:endParaRPr lang="en-CA" dirty="0"/>
              </a:p>
            </p:txBody>
          </p:sp>
        </mc:Choice>
        <mc:Fallback xmlns="">
          <p:sp>
            <p:nvSpPr>
              <p:cNvPr id="12" name="TextBox 11">
                <a:extLst>
                  <a:ext uri="{FF2B5EF4-FFF2-40B4-BE49-F238E27FC236}">
                    <a16:creationId xmlns:a16="http://schemas.microsoft.com/office/drawing/2014/main" id="{BB2DA174-26C4-4613-B2BC-4128D8D9E2CF}"/>
                  </a:ext>
                </a:extLst>
              </p:cNvPr>
              <p:cNvSpPr txBox="1">
                <a:spLocks noRot="1" noChangeAspect="1" noMove="1" noResize="1" noEditPoints="1" noAdjustHandles="1" noChangeArrowheads="1" noChangeShapeType="1" noTextEdit="1"/>
              </p:cNvSpPr>
              <p:nvPr/>
            </p:nvSpPr>
            <p:spPr>
              <a:xfrm>
                <a:off x="457200" y="2996952"/>
                <a:ext cx="3322712" cy="3987438"/>
              </a:xfrm>
              <a:prstGeom prst="rect">
                <a:avLst/>
              </a:prstGeom>
              <a:blipFill>
                <a:blip r:embed="rId5"/>
                <a:stretch>
                  <a:fillRect l="-1468" t="-917" r="-2936"/>
                </a:stretch>
              </a:blipFill>
            </p:spPr>
            <p:txBody>
              <a:bodyPr/>
              <a:lstStyle/>
              <a:p>
                <a:r>
                  <a:rPr lang="en-CA">
                    <a:noFill/>
                  </a:rPr>
                  <a:t> </a:t>
                </a:r>
              </a:p>
            </p:txBody>
          </p:sp>
        </mc:Fallback>
      </mc:AlternateContent>
      <p:sp>
        <p:nvSpPr>
          <p:cNvPr id="9" name="Rectangle 8">
            <a:extLst>
              <a:ext uri="{FF2B5EF4-FFF2-40B4-BE49-F238E27FC236}">
                <a16:creationId xmlns:a16="http://schemas.microsoft.com/office/drawing/2014/main" id="{C36B79CD-2609-4051-87B1-1BAB3AE0D530}"/>
              </a:ext>
            </a:extLst>
          </p:cNvPr>
          <p:cNvSpPr/>
          <p:nvPr/>
        </p:nvSpPr>
        <p:spPr>
          <a:xfrm>
            <a:off x="3923928" y="2132856"/>
            <a:ext cx="864096" cy="36004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6168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74638"/>
            <a:ext cx="9144000" cy="1143000"/>
          </a:xfrm>
        </p:spPr>
        <p:txBody>
          <a:bodyPr>
            <a:noAutofit/>
          </a:bodyPr>
          <a:lstStyle/>
          <a:p>
            <a:r>
              <a:rPr lang="en-US" b="1" dirty="0"/>
              <a:t>Reduced Interference (RID) - </a:t>
            </a:r>
            <a:r>
              <a:rPr lang="en-US" b="1" dirty="0" err="1"/>
              <a:t>Rihaczek</a:t>
            </a:r>
            <a:r>
              <a:rPr lang="en-US" b="1" dirty="0"/>
              <a:t> time-frequency distribution</a:t>
            </a:r>
            <a:endParaRPr lang="en-CA"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600200"/>
                <a:ext cx="8229600" cy="4853136"/>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CA" sz="2200" i="1" smtClean="0">
                          <a:latin typeface="Cambria Math"/>
                        </a:rPr>
                        <m:t>𝐶</m:t>
                      </m:r>
                      <m:d>
                        <m:dPr>
                          <m:ctrlPr>
                            <a:rPr lang="en-CA" sz="2200" i="1">
                              <a:latin typeface="Cambria Math" panose="02040503050406030204" pitchFamily="18" charset="0"/>
                            </a:rPr>
                          </m:ctrlPr>
                        </m:dPr>
                        <m:e>
                          <m:r>
                            <a:rPr lang="en-CA" sz="2200" i="1">
                              <a:latin typeface="Cambria Math"/>
                            </a:rPr>
                            <m:t>𝑡</m:t>
                          </m:r>
                          <m:r>
                            <a:rPr lang="en-CA" sz="2200" i="1">
                              <a:latin typeface="Cambria Math"/>
                            </a:rPr>
                            <m:t>,</m:t>
                          </m:r>
                          <m:r>
                            <a:rPr lang="en-CA" sz="2200" b="0" i="1" smtClean="0">
                              <a:latin typeface="Cambria Math"/>
                            </a:rPr>
                            <m:t>𝑓</m:t>
                          </m:r>
                        </m:e>
                      </m:d>
                      <m:r>
                        <a:rPr lang="en-CA" sz="2200" i="1">
                          <a:latin typeface="Cambria Math"/>
                        </a:rPr>
                        <m:t>=</m:t>
                      </m:r>
                      <m:r>
                        <a:rPr lang="en-CA" sz="2200" i="1" smtClean="0">
                          <a:latin typeface="Cambria Math"/>
                          <a:ea typeface="Cambria Math"/>
                        </a:rPr>
                        <m:t>∬</m:t>
                      </m:r>
                      <m:func>
                        <m:funcPr>
                          <m:ctrlPr>
                            <a:rPr lang="en-CA" sz="2200" i="1">
                              <a:latin typeface="Cambria Math" panose="02040503050406030204" pitchFamily="18" charset="0"/>
                            </a:rPr>
                          </m:ctrlPr>
                        </m:funcPr>
                        <m:fName>
                          <m:r>
                            <m:rPr>
                              <m:sty m:val="p"/>
                            </m:rPr>
                            <a:rPr lang="en-CA" sz="2200">
                              <a:latin typeface="Cambria Math"/>
                            </a:rPr>
                            <m:t>exp</m:t>
                          </m:r>
                        </m:fName>
                        <m:e>
                          <m:d>
                            <m:dPr>
                              <m:ctrlPr>
                                <a:rPr lang="en-CA" sz="2200" i="1">
                                  <a:latin typeface="Cambria Math" panose="02040503050406030204" pitchFamily="18" charset="0"/>
                                </a:rPr>
                              </m:ctrlPr>
                            </m:dPr>
                            <m:e>
                              <m:r>
                                <a:rPr lang="en-CA" sz="2200" i="1">
                                  <a:latin typeface="Cambria Math"/>
                                </a:rPr>
                                <m:t>−</m:t>
                              </m:r>
                              <m:f>
                                <m:fPr>
                                  <m:ctrlPr>
                                    <a:rPr lang="en-CA" sz="2200" i="1">
                                      <a:latin typeface="Cambria Math" panose="02040503050406030204" pitchFamily="18" charset="0"/>
                                    </a:rPr>
                                  </m:ctrlPr>
                                </m:fPr>
                                <m:num>
                                  <m:sSup>
                                    <m:sSupPr>
                                      <m:ctrlPr>
                                        <a:rPr lang="en-CA" sz="2200" i="1">
                                          <a:latin typeface="Cambria Math" panose="02040503050406030204" pitchFamily="18" charset="0"/>
                                        </a:rPr>
                                      </m:ctrlPr>
                                    </m:sSupPr>
                                    <m:e>
                                      <m:d>
                                        <m:dPr>
                                          <m:ctrlPr>
                                            <a:rPr lang="en-CA" sz="2200" i="1">
                                              <a:latin typeface="Cambria Math" panose="02040503050406030204" pitchFamily="18" charset="0"/>
                                            </a:rPr>
                                          </m:ctrlPr>
                                        </m:dPr>
                                        <m:e>
                                          <m:r>
                                            <a:rPr lang="en-CA" sz="2200" i="1">
                                              <a:latin typeface="Cambria Math"/>
                                            </a:rPr>
                                            <m:t>𝜃𝜏</m:t>
                                          </m:r>
                                        </m:e>
                                      </m:d>
                                    </m:e>
                                    <m:sup>
                                      <m:r>
                                        <a:rPr lang="en-CA" sz="2200" i="1">
                                          <a:latin typeface="Cambria Math"/>
                                        </a:rPr>
                                        <m:t>2</m:t>
                                      </m:r>
                                    </m:sup>
                                  </m:sSup>
                                </m:num>
                                <m:den>
                                  <m:r>
                                    <a:rPr lang="en-CA" sz="2200" i="1">
                                      <a:latin typeface="Cambria Math"/>
                                    </a:rPr>
                                    <m:t>𝜎</m:t>
                                  </m:r>
                                </m:den>
                              </m:f>
                            </m:e>
                          </m:d>
                        </m:e>
                      </m:func>
                      <m:func>
                        <m:funcPr>
                          <m:ctrlPr>
                            <a:rPr lang="en-CA" sz="2200" i="1">
                              <a:latin typeface="Cambria Math" panose="02040503050406030204" pitchFamily="18" charset="0"/>
                            </a:rPr>
                          </m:ctrlPr>
                        </m:funcPr>
                        <m:fName>
                          <m:r>
                            <m:rPr>
                              <m:sty m:val="p"/>
                            </m:rPr>
                            <a:rPr lang="en-CA" sz="2200">
                              <a:latin typeface="Cambria Math"/>
                            </a:rPr>
                            <m:t>exp</m:t>
                          </m:r>
                        </m:fName>
                        <m:e>
                          <m:d>
                            <m:dPr>
                              <m:ctrlPr>
                                <a:rPr lang="en-CA" sz="2200" i="1">
                                  <a:latin typeface="Cambria Math" panose="02040503050406030204" pitchFamily="18" charset="0"/>
                                </a:rPr>
                              </m:ctrlPr>
                            </m:dPr>
                            <m:e>
                              <m:r>
                                <a:rPr lang="en-US" sz="2200" b="0" i="1" smtClean="0">
                                  <a:latin typeface="Cambria Math" panose="02040503050406030204" pitchFamily="18" charset="0"/>
                                </a:rPr>
                                <m:t>𝑗</m:t>
                              </m:r>
                              <m:f>
                                <m:fPr>
                                  <m:ctrlPr>
                                    <a:rPr lang="en-CA" sz="2200" i="1">
                                      <a:latin typeface="Cambria Math" panose="02040503050406030204" pitchFamily="18" charset="0"/>
                                    </a:rPr>
                                  </m:ctrlPr>
                                </m:fPr>
                                <m:num>
                                  <m:r>
                                    <a:rPr lang="en-CA" sz="2200" i="1">
                                      <a:latin typeface="Cambria Math"/>
                                    </a:rPr>
                                    <m:t>𝜃𝜏</m:t>
                                  </m:r>
                                </m:num>
                                <m:den>
                                  <m:r>
                                    <a:rPr lang="en-CA" sz="2200" i="1">
                                      <a:latin typeface="Cambria Math"/>
                                    </a:rPr>
                                    <m:t>𝜎</m:t>
                                  </m:r>
                                </m:den>
                              </m:f>
                            </m:e>
                          </m:d>
                        </m:e>
                      </m:func>
                      <m:r>
                        <a:rPr lang="en-CA" sz="2200" i="1">
                          <a:latin typeface="Cambria Math"/>
                        </a:rPr>
                        <m:t>𝐴</m:t>
                      </m:r>
                      <m:d>
                        <m:dPr>
                          <m:ctrlPr>
                            <a:rPr lang="en-CA" sz="2200" i="1">
                              <a:latin typeface="Cambria Math" panose="02040503050406030204" pitchFamily="18" charset="0"/>
                            </a:rPr>
                          </m:ctrlPr>
                        </m:dPr>
                        <m:e>
                          <m:r>
                            <a:rPr lang="en-CA" sz="2200" i="1">
                              <a:latin typeface="Cambria Math"/>
                            </a:rPr>
                            <m:t>𝜃</m:t>
                          </m:r>
                          <m:r>
                            <a:rPr lang="en-CA" sz="2200" i="1">
                              <a:latin typeface="Cambria Math"/>
                            </a:rPr>
                            <m:t>,</m:t>
                          </m:r>
                          <m:r>
                            <a:rPr lang="en-CA" sz="2200" i="1">
                              <a:latin typeface="Cambria Math"/>
                            </a:rPr>
                            <m:t>𝜏</m:t>
                          </m:r>
                        </m:e>
                      </m:d>
                      <m:sSup>
                        <m:sSupPr>
                          <m:ctrlPr>
                            <a:rPr lang="en-CA" sz="2200" b="0" i="1" smtClean="0">
                              <a:latin typeface="Cambria Math" panose="02040503050406030204" pitchFamily="18" charset="0"/>
                            </a:rPr>
                          </m:ctrlPr>
                        </m:sSupPr>
                        <m:e>
                          <m:r>
                            <a:rPr lang="en-CA" sz="2200" b="0" i="1" smtClean="0">
                              <a:latin typeface="Cambria Math"/>
                            </a:rPr>
                            <m:t>𝑒</m:t>
                          </m:r>
                        </m:e>
                        <m:sup>
                          <m:r>
                            <a:rPr lang="en-CA" sz="2200" b="0" i="1" smtClean="0">
                              <a:latin typeface="Cambria Math"/>
                            </a:rPr>
                            <m:t>−</m:t>
                          </m:r>
                          <m:r>
                            <a:rPr lang="en-US" sz="2200" b="0" i="1" smtClean="0">
                              <a:latin typeface="Cambria Math" panose="02040503050406030204" pitchFamily="18" charset="0"/>
                            </a:rPr>
                            <m:t>𝑗</m:t>
                          </m:r>
                          <m:d>
                            <m:dPr>
                              <m:ctrlPr>
                                <a:rPr lang="en-CA" sz="2200" b="0" i="1" smtClean="0">
                                  <a:latin typeface="Cambria Math" panose="02040503050406030204" pitchFamily="18" charset="0"/>
                                </a:rPr>
                              </m:ctrlPr>
                            </m:dPr>
                            <m:e>
                              <m:r>
                                <a:rPr lang="en-CA" sz="2200" b="0" i="1" smtClean="0">
                                  <a:latin typeface="Cambria Math"/>
                                </a:rPr>
                                <m:t>𝜃</m:t>
                              </m:r>
                              <m:r>
                                <a:rPr lang="en-CA" sz="2200" b="0" i="1" smtClean="0">
                                  <a:latin typeface="Cambria Math"/>
                                </a:rPr>
                                <m:t>𝑡</m:t>
                              </m:r>
                              <m:r>
                                <a:rPr lang="en-CA" sz="2200" b="0" i="1" smtClean="0">
                                  <a:latin typeface="Cambria Math"/>
                                </a:rPr>
                                <m:t>+2</m:t>
                              </m:r>
                              <m:r>
                                <a:rPr lang="en-CA" sz="2200" b="0" i="1" smtClean="0">
                                  <a:latin typeface="Cambria Math"/>
                                </a:rPr>
                                <m:t>𝜋</m:t>
                              </m:r>
                              <m:r>
                                <a:rPr lang="en-CA" sz="2200" b="0" i="1" smtClean="0">
                                  <a:latin typeface="Cambria Math"/>
                                </a:rPr>
                                <m:t>𝑓</m:t>
                              </m:r>
                              <m:r>
                                <a:rPr lang="en-CA" sz="2200" b="0" i="1" smtClean="0">
                                  <a:latin typeface="Cambria Math"/>
                                </a:rPr>
                                <m:t>𝜏</m:t>
                              </m:r>
                            </m:e>
                          </m:d>
                        </m:sup>
                      </m:sSup>
                      <m:r>
                        <a:rPr lang="en-CA" sz="2200" b="0" i="1" smtClean="0">
                          <a:latin typeface="Cambria Math"/>
                        </a:rPr>
                        <m:t> </m:t>
                      </m:r>
                      <m:r>
                        <a:rPr lang="en-CA" sz="2200" b="0" i="1" smtClean="0">
                          <a:latin typeface="Cambria Math"/>
                        </a:rPr>
                        <m:t>𝑑</m:t>
                      </m:r>
                      <m:r>
                        <a:rPr lang="en-CA" sz="2200" b="0" i="1" smtClean="0">
                          <a:latin typeface="Cambria Math"/>
                        </a:rPr>
                        <m:t>𝜏</m:t>
                      </m:r>
                      <m:r>
                        <a:rPr lang="en-CA" sz="2200" b="0" i="1" smtClean="0">
                          <a:latin typeface="Cambria Math"/>
                        </a:rPr>
                        <m:t>𝑑</m:t>
                      </m:r>
                      <m:r>
                        <a:rPr lang="en-CA" sz="2200" b="0" i="1" smtClean="0">
                          <a:latin typeface="Cambria Math"/>
                        </a:rPr>
                        <m:t>𝜃</m:t>
                      </m:r>
                    </m:oMath>
                  </m:oMathPara>
                </a14:m>
                <a:endParaRPr lang="en-CA" sz="2200" dirty="0"/>
              </a:p>
              <a:p>
                <a:endParaRPr lang="en-CA" sz="2000" dirty="0"/>
              </a:p>
              <a:p>
                <a:pPr marL="457200" lvl="1" indent="0">
                  <a:buNone/>
                </a:pPr>
                <a:r>
                  <a:rPr lang="en-US" sz="2000" dirty="0">
                    <a:solidFill>
                      <a:schemeClr val="accent6">
                        <a:lumMod val="75000"/>
                      </a:schemeClr>
                    </a:solidFill>
                  </a:rPr>
                  <a:t>Where </a:t>
                </a:r>
                <a14:m>
                  <m:oMath xmlns:m="http://schemas.openxmlformats.org/officeDocument/2006/math">
                    <m:func>
                      <m:funcPr>
                        <m:ctrlPr>
                          <a:rPr lang="en-CA" sz="2000" i="1">
                            <a:solidFill>
                              <a:schemeClr val="accent6">
                                <a:lumMod val="75000"/>
                              </a:schemeClr>
                            </a:solidFill>
                            <a:latin typeface="Cambria Math" panose="02040503050406030204" pitchFamily="18" charset="0"/>
                          </a:rPr>
                        </m:ctrlPr>
                      </m:funcPr>
                      <m:fName>
                        <m:r>
                          <m:rPr>
                            <m:sty m:val="p"/>
                          </m:rPr>
                          <a:rPr lang="en-CA" sz="2000">
                            <a:solidFill>
                              <a:schemeClr val="accent6">
                                <a:lumMod val="75000"/>
                              </a:schemeClr>
                            </a:solidFill>
                            <a:latin typeface="Cambria Math"/>
                          </a:rPr>
                          <m:t>exp</m:t>
                        </m:r>
                      </m:fName>
                      <m:e>
                        <m:d>
                          <m:dPr>
                            <m:ctrlPr>
                              <a:rPr lang="en-CA" sz="2000" i="1">
                                <a:solidFill>
                                  <a:schemeClr val="accent6">
                                    <a:lumMod val="75000"/>
                                  </a:schemeClr>
                                </a:solidFill>
                                <a:latin typeface="Cambria Math" panose="02040503050406030204" pitchFamily="18" charset="0"/>
                              </a:rPr>
                            </m:ctrlPr>
                          </m:dPr>
                          <m:e>
                            <m:r>
                              <a:rPr lang="en-CA" sz="2000" i="1">
                                <a:solidFill>
                                  <a:schemeClr val="accent6">
                                    <a:lumMod val="75000"/>
                                  </a:schemeClr>
                                </a:solidFill>
                                <a:latin typeface="Cambria Math"/>
                              </a:rPr>
                              <m:t>−</m:t>
                            </m:r>
                            <m:f>
                              <m:fPr>
                                <m:ctrlPr>
                                  <a:rPr lang="en-CA" sz="2000" i="1">
                                    <a:solidFill>
                                      <a:schemeClr val="accent6">
                                        <a:lumMod val="75000"/>
                                      </a:schemeClr>
                                    </a:solidFill>
                                    <a:latin typeface="Cambria Math" panose="02040503050406030204" pitchFamily="18" charset="0"/>
                                  </a:rPr>
                                </m:ctrlPr>
                              </m:fPr>
                              <m:num>
                                <m:sSup>
                                  <m:sSupPr>
                                    <m:ctrlPr>
                                      <a:rPr lang="en-CA" sz="2000" i="1">
                                        <a:solidFill>
                                          <a:schemeClr val="accent6">
                                            <a:lumMod val="75000"/>
                                          </a:schemeClr>
                                        </a:solidFill>
                                        <a:latin typeface="Cambria Math" panose="02040503050406030204" pitchFamily="18" charset="0"/>
                                      </a:rPr>
                                    </m:ctrlPr>
                                  </m:sSupPr>
                                  <m:e>
                                    <m:d>
                                      <m:dPr>
                                        <m:ctrlPr>
                                          <a:rPr lang="en-CA" sz="2000" i="1">
                                            <a:solidFill>
                                              <a:schemeClr val="accent6">
                                                <a:lumMod val="75000"/>
                                              </a:schemeClr>
                                            </a:solidFill>
                                            <a:latin typeface="Cambria Math" panose="02040503050406030204" pitchFamily="18" charset="0"/>
                                          </a:rPr>
                                        </m:ctrlPr>
                                      </m:dPr>
                                      <m:e>
                                        <m:r>
                                          <a:rPr lang="en-CA" sz="2000" i="1">
                                            <a:solidFill>
                                              <a:schemeClr val="accent6">
                                                <a:lumMod val="75000"/>
                                              </a:schemeClr>
                                            </a:solidFill>
                                            <a:latin typeface="Cambria Math"/>
                                          </a:rPr>
                                          <m:t>𝜃𝜏</m:t>
                                        </m:r>
                                      </m:e>
                                    </m:d>
                                  </m:e>
                                  <m:sup>
                                    <m:r>
                                      <a:rPr lang="en-CA" sz="2000" i="1">
                                        <a:solidFill>
                                          <a:schemeClr val="accent6">
                                            <a:lumMod val="75000"/>
                                          </a:schemeClr>
                                        </a:solidFill>
                                        <a:latin typeface="Cambria Math"/>
                                      </a:rPr>
                                      <m:t>2</m:t>
                                    </m:r>
                                  </m:sup>
                                </m:sSup>
                              </m:num>
                              <m:den>
                                <m:r>
                                  <a:rPr lang="en-CA" sz="2000" i="1">
                                    <a:solidFill>
                                      <a:schemeClr val="accent6">
                                        <a:lumMod val="75000"/>
                                      </a:schemeClr>
                                    </a:solidFill>
                                    <a:latin typeface="Cambria Math"/>
                                  </a:rPr>
                                  <m:t>𝜎</m:t>
                                </m:r>
                              </m:den>
                            </m:f>
                          </m:e>
                        </m:d>
                      </m:e>
                    </m:func>
                  </m:oMath>
                </a14:m>
                <a:r>
                  <a:rPr lang="en-CA" sz="2000" dirty="0">
                    <a:solidFill>
                      <a:schemeClr val="accent6">
                        <a:lumMod val="75000"/>
                      </a:schemeClr>
                    </a:solidFill>
                  </a:rPr>
                  <a:t> </a:t>
                </a:r>
                <a:r>
                  <a:rPr lang="en-US" sz="2000" dirty="0">
                    <a:solidFill>
                      <a:schemeClr val="accent6">
                        <a:lumMod val="75000"/>
                      </a:schemeClr>
                    </a:solidFill>
                  </a:rPr>
                  <a:t>is the Choi-Williams kernel</a:t>
                </a:r>
              </a:p>
              <a:p>
                <a:pPr marL="457200" lvl="1" indent="0">
                  <a:buNone/>
                </a:pPr>
                <a:r>
                  <a:rPr lang="en-CA" sz="2000" dirty="0">
                    <a:solidFill>
                      <a:schemeClr val="accent5">
                        <a:lumMod val="75000"/>
                      </a:schemeClr>
                    </a:solidFill>
                  </a:rPr>
                  <a:t>Where </a:t>
                </a:r>
                <a14:m>
                  <m:oMath xmlns:m="http://schemas.openxmlformats.org/officeDocument/2006/math">
                    <m:func>
                      <m:funcPr>
                        <m:ctrlPr>
                          <a:rPr lang="en-CA" sz="2000" i="1">
                            <a:solidFill>
                              <a:schemeClr val="accent5">
                                <a:lumMod val="75000"/>
                              </a:schemeClr>
                            </a:solidFill>
                            <a:latin typeface="Cambria Math" panose="02040503050406030204" pitchFamily="18" charset="0"/>
                          </a:rPr>
                        </m:ctrlPr>
                      </m:funcPr>
                      <m:fName>
                        <m:r>
                          <m:rPr>
                            <m:sty m:val="p"/>
                          </m:rPr>
                          <a:rPr lang="en-CA" sz="2000">
                            <a:solidFill>
                              <a:schemeClr val="accent5">
                                <a:lumMod val="75000"/>
                              </a:schemeClr>
                            </a:solidFill>
                            <a:latin typeface="Cambria Math"/>
                          </a:rPr>
                          <m:t>exp</m:t>
                        </m:r>
                      </m:fName>
                      <m:e>
                        <m:d>
                          <m:dPr>
                            <m:ctrlPr>
                              <a:rPr lang="en-CA" sz="2000" i="1">
                                <a:solidFill>
                                  <a:schemeClr val="accent5">
                                    <a:lumMod val="75000"/>
                                  </a:schemeClr>
                                </a:solidFill>
                                <a:latin typeface="Cambria Math" panose="02040503050406030204" pitchFamily="18" charset="0"/>
                              </a:rPr>
                            </m:ctrlPr>
                          </m:dPr>
                          <m:e>
                            <m:r>
                              <a:rPr lang="en-US" sz="2000" b="0" i="1" smtClean="0">
                                <a:solidFill>
                                  <a:schemeClr val="accent5">
                                    <a:lumMod val="75000"/>
                                  </a:schemeClr>
                                </a:solidFill>
                                <a:latin typeface="Cambria Math" panose="02040503050406030204" pitchFamily="18" charset="0"/>
                              </a:rPr>
                              <m:t>𝑗</m:t>
                            </m:r>
                            <m:f>
                              <m:fPr>
                                <m:ctrlPr>
                                  <a:rPr lang="en-CA" sz="2000" i="1">
                                    <a:solidFill>
                                      <a:schemeClr val="accent5">
                                        <a:lumMod val="75000"/>
                                      </a:schemeClr>
                                    </a:solidFill>
                                    <a:latin typeface="Cambria Math" panose="02040503050406030204" pitchFamily="18" charset="0"/>
                                  </a:rPr>
                                </m:ctrlPr>
                              </m:fPr>
                              <m:num>
                                <m:r>
                                  <a:rPr lang="en-CA" sz="2000" i="1">
                                    <a:solidFill>
                                      <a:schemeClr val="accent5">
                                        <a:lumMod val="75000"/>
                                      </a:schemeClr>
                                    </a:solidFill>
                                    <a:latin typeface="Cambria Math"/>
                                  </a:rPr>
                                  <m:t>𝜃𝜏</m:t>
                                </m:r>
                              </m:num>
                              <m:den>
                                <m:r>
                                  <a:rPr lang="en-CA" sz="2000" i="1">
                                    <a:solidFill>
                                      <a:schemeClr val="accent5">
                                        <a:lumMod val="75000"/>
                                      </a:schemeClr>
                                    </a:solidFill>
                                    <a:latin typeface="Cambria Math"/>
                                  </a:rPr>
                                  <m:t>𝜎</m:t>
                                </m:r>
                              </m:den>
                            </m:f>
                          </m:e>
                        </m:d>
                      </m:e>
                    </m:func>
                  </m:oMath>
                </a14:m>
                <a:r>
                  <a:rPr lang="en-CA" sz="2000" dirty="0">
                    <a:solidFill>
                      <a:schemeClr val="accent5">
                        <a:lumMod val="75000"/>
                      </a:schemeClr>
                    </a:solidFill>
                  </a:rPr>
                  <a:t> </a:t>
                </a:r>
                <a:r>
                  <a:rPr lang="en-US" sz="2000" dirty="0">
                    <a:solidFill>
                      <a:schemeClr val="accent5">
                        <a:lumMod val="75000"/>
                      </a:schemeClr>
                    </a:solidFill>
                  </a:rPr>
                  <a:t>is the kernel function for the reduced-</a:t>
                </a:r>
                <a:r>
                  <a:rPr lang="en-US" sz="2000" dirty="0" err="1">
                    <a:solidFill>
                      <a:schemeClr val="accent5">
                        <a:lumMod val="75000"/>
                      </a:schemeClr>
                    </a:solidFill>
                  </a:rPr>
                  <a:t>Rihaczek</a:t>
                </a:r>
                <a:r>
                  <a:rPr lang="en-US" sz="2000" dirty="0">
                    <a:solidFill>
                      <a:schemeClr val="accent5">
                        <a:lumMod val="75000"/>
                      </a:schemeClr>
                    </a:solidFill>
                  </a:rPr>
                  <a:t> distribution (aforementioned kernel #1)</a:t>
                </a:r>
              </a:p>
              <a:p>
                <a:pPr lvl="2"/>
                <a:r>
                  <a:rPr lang="en-US" sz="1600" dirty="0">
                    <a:solidFill>
                      <a:schemeClr val="accent5">
                        <a:lumMod val="75000"/>
                      </a:schemeClr>
                    </a:solidFill>
                  </a:rPr>
                  <a:t>reduces the effect of the cross-terms and localizes the energy and phase estimates</a:t>
                </a:r>
                <a:endParaRPr lang="en-US" sz="2000" dirty="0">
                  <a:solidFill>
                    <a:schemeClr val="accent5">
                      <a:lumMod val="75000"/>
                    </a:schemeClr>
                  </a:solidFill>
                </a:endParaRPr>
              </a:p>
              <a:p>
                <a:pPr marL="457200" lvl="1" indent="0">
                  <a:buNone/>
                </a:pPr>
                <a:r>
                  <a:rPr lang="en-US" sz="2000" dirty="0">
                    <a:solidFill>
                      <a:schemeClr val="accent3">
                        <a:lumMod val="75000"/>
                      </a:schemeClr>
                    </a:solidFill>
                  </a:rPr>
                  <a:t>Where </a:t>
                </a:r>
                <a14:m>
                  <m:oMath xmlns:m="http://schemas.openxmlformats.org/officeDocument/2006/math">
                    <m:r>
                      <a:rPr lang="en-CA" sz="2000" i="1">
                        <a:solidFill>
                          <a:schemeClr val="accent3">
                            <a:lumMod val="75000"/>
                          </a:schemeClr>
                        </a:solidFill>
                        <a:latin typeface="Cambria Math"/>
                      </a:rPr>
                      <m:t>𝐴</m:t>
                    </m:r>
                    <m:d>
                      <m:dPr>
                        <m:ctrlPr>
                          <a:rPr lang="en-CA" sz="2000" i="1">
                            <a:solidFill>
                              <a:schemeClr val="accent3">
                                <a:lumMod val="75000"/>
                              </a:schemeClr>
                            </a:solidFill>
                            <a:latin typeface="Cambria Math" panose="02040503050406030204" pitchFamily="18" charset="0"/>
                          </a:rPr>
                        </m:ctrlPr>
                      </m:dPr>
                      <m:e>
                        <m:r>
                          <a:rPr lang="en-CA" sz="2000" i="1">
                            <a:solidFill>
                              <a:schemeClr val="accent3">
                                <a:lumMod val="75000"/>
                              </a:schemeClr>
                            </a:solidFill>
                            <a:latin typeface="Cambria Math"/>
                          </a:rPr>
                          <m:t>𝜃</m:t>
                        </m:r>
                        <m:r>
                          <a:rPr lang="en-CA" sz="2000" i="1">
                            <a:solidFill>
                              <a:schemeClr val="accent3">
                                <a:lumMod val="75000"/>
                              </a:schemeClr>
                            </a:solidFill>
                            <a:latin typeface="Cambria Math"/>
                          </a:rPr>
                          <m:t>,</m:t>
                        </m:r>
                        <m:r>
                          <a:rPr lang="en-CA" sz="2000" i="1">
                            <a:solidFill>
                              <a:schemeClr val="accent3">
                                <a:lumMod val="75000"/>
                              </a:schemeClr>
                            </a:solidFill>
                            <a:latin typeface="Cambria Math"/>
                          </a:rPr>
                          <m:t>𝜏</m:t>
                        </m:r>
                      </m:e>
                    </m:d>
                    <m:r>
                      <a:rPr lang="en-CA" sz="2000" b="0" i="1" smtClean="0">
                        <a:solidFill>
                          <a:schemeClr val="accent3">
                            <a:lumMod val="75000"/>
                          </a:schemeClr>
                        </a:solidFill>
                        <a:latin typeface="Cambria Math"/>
                      </a:rPr>
                      <m:t>= </m:t>
                    </m:r>
                    <m:r>
                      <a:rPr lang="en-CA" sz="2000" b="0" i="1" smtClean="0">
                        <a:solidFill>
                          <a:schemeClr val="accent3">
                            <a:lumMod val="75000"/>
                          </a:schemeClr>
                        </a:solidFill>
                        <a:latin typeface="Cambria Math"/>
                        <a:ea typeface="Cambria Math"/>
                      </a:rPr>
                      <m:t>∫</m:t>
                    </m:r>
                    <m:r>
                      <a:rPr lang="en-CA" sz="2000" b="0" i="1" smtClean="0">
                        <a:solidFill>
                          <a:schemeClr val="accent3">
                            <a:lumMod val="75000"/>
                          </a:schemeClr>
                        </a:solidFill>
                        <a:latin typeface="Cambria Math"/>
                        <a:ea typeface="Cambria Math"/>
                      </a:rPr>
                      <m:t>𝑥</m:t>
                    </m:r>
                    <m:d>
                      <m:dPr>
                        <m:ctrlPr>
                          <a:rPr lang="en-CA" sz="2000" b="0" i="1" smtClean="0">
                            <a:solidFill>
                              <a:schemeClr val="accent3">
                                <a:lumMod val="75000"/>
                              </a:schemeClr>
                            </a:solidFill>
                            <a:latin typeface="Cambria Math" panose="02040503050406030204" pitchFamily="18" charset="0"/>
                            <a:ea typeface="Cambria Math"/>
                          </a:rPr>
                        </m:ctrlPr>
                      </m:dPr>
                      <m:e>
                        <m:r>
                          <a:rPr lang="en-CA" sz="2000" b="0" i="1" smtClean="0">
                            <a:solidFill>
                              <a:schemeClr val="accent3">
                                <a:lumMod val="75000"/>
                              </a:schemeClr>
                            </a:solidFill>
                            <a:latin typeface="Cambria Math"/>
                            <a:ea typeface="Cambria Math"/>
                          </a:rPr>
                          <m:t>𝑢</m:t>
                        </m:r>
                        <m:r>
                          <a:rPr lang="en-CA" sz="2000" b="0" i="1" smtClean="0">
                            <a:solidFill>
                              <a:schemeClr val="accent3">
                                <a:lumMod val="75000"/>
                              </a:schemeClr>
                            </a:solidFill>
                            <a:latin typeface="Cambria Math"/>
                            <a:ea typeface="Cambria Math"/>
                          </a:rPr>
                          <m:t>+</m:t>
                        </m:r>
                        <m:f>
                          <m:fPr>
                            <m:ctrlPr>
                              <a:rPr lang="en-CA" sz="2000" b="0" i="1" smtClean="0">
                                <a:solidFill>
                                  <a:schemeClr val="accent3">
                                    <a:lumMod val="75000"/>
                                  </a:schemeClr>
                                </a:solidFill>
                                <a:latin typeface="Cambria Math" panose="02040503050406030204" pitchFamily="18" charset="0"/>
                                <a:ea typeface="Cambria Math"/>
                              </a:rPr>
                            </m:ctrlPr>
                          </m:fPr>
                          <m:num>
                            <m:r>
                              <a:rPr lang="en-CA" sz="2000" b="0" i="1" smtClean="0">
                                <a:solidFill>
                                  <a:schemeClr val="accent3">
                                    <a:lumMod val="75000"/>
                                  </a:schemeClr>
                                </a:solidFill>
                                <a:latin typeface="Cambria Math"/>
                                <a:ea typeface="Cambria Math"/>
                              </a:rPr>
                              <m:t>𝜏</m:t>
                            </m:r>
                          </m:num>
                          <m:den>
                            <m:r>
                              <a:rPr lang="en-CA" sz="2000" b="0" i="1" smtClean="0">
                                <a:solidFill>
                                  <a:schemeClr val="accent3">
                                    <a:lumMod val="75000"/>
                                  </a:schemeClr>
                                </a:solidFill>
                                <a:latin typeface="Cambria Math"/>
                                <a:ea typeface="Cambria Math"/>
                              </a:rPr>
                              <m:t>2</m:t>
                            </m:r>
                          </m:den>
                        </m:f>
                      </m:e>
                    </m:d>
                    <m:sSup>
                      <m:sSupPr>
                        <m:ctrlPr>
                          <a:rPr lang="en-CA" sz="2000" b="0" i="1" smtClean="0">
                            <a:solidFill>
                              <a:schemeClr val="accent3">
                                <a:lumMod val="75000"/>
                              </a:schemeClr>
                            </a:solidFill>
                            <a:latin typeface="Cambria Math" panose="02040503050406030204" pitchFamily="18" charset="0"/>
                            <a:ea typeface="Cambria Math"/>
                          </a:rPr>
                        </m:ctrlPr>
                      </m:sSupPr>
                      <m:e>
                        <m:r>
                          <a:rPr lang="en-CA" sz="2000" i="1">
                            <a:solidFill>
                              <a:schemeClr val="accent3">
                                <a:lumMod val="75000"/>
                              </a:schemeClr>
                            </a:solidFill>
                            <a:latin typeface="Cambria Math"/>
                            <a:ea typeface="Cambria Math"/>
                          </a:rPr>
                          <m:t>𝑥</m:t>
                        </m:r>
                      </m:e>
                      <m:sup>
                        <m:r>
                          <a:rPr lang="en-CA" sz="2000" b="0" i="1" smtClean="0">
                            <a:solidFill>
                              <a:schemeClr val="accent3">
                                <a:lumMod val="75000"/>
                              </a:schemeClr>
                            </a:solidFill>
                            <a:latin typeface="Cambria Math"/>
                            <a:ea typeface="Cambria Math"/>
                          </a:rPr>
                          <m:t>∗</m:t>
                        </m:r>
                      </m:sup>
                    </m:sSup>
                    <m:d>
                      <m:dPr>
                        <m:ctrlPr>
                          <a:rPr lang="en-CA" sz="2000" b="0" i="1" smtClean="0">
                            <a:solidFill>
                              <a:schemeClr val="accent3">
                                <a:lumMod val="75000"/>
                              </a:schemeClr>
                            </a:solidFill>
                            <a:latin typeface="Cambria Math" panose="02040503050406030204" pitchFamily="18" charset="0"/>
                            <a:ea typeface="Cambria Math"/>
                          </a:rPr>
                        </m:ctrlPr>
                      </m:dPr>
                      <m:e>
                        <m:r>
                          <a:rPr lang="en-CA" sz="2000" i="1">
                            <a:solidFill>
                              <a:schemeClr val="accent3">
                                <a:lumMod val="75000"/>
                              </a:schemeClr>
                            </a:solidFill>
                            <a:latin typeface="Cambria Math"/>
                            <a:ea typeface="Cambria Math"/>
                          </a:rPr>
                          <m:t>𝑢</m:t>
                        </m:r>
                        <m:r>
                          <a:rPr lang="en-CA" sz="2000" b="0" i="1" smtClean="0">
                            <a:solidFill>
                              <a:schemeClr val="accent3">
                                <a:lumMod val="75000"/>
                              </a:schemeClr>
                            </a:solidFill>
                            <a:latin typeface="Cambria Math"/>
                            <a:ea typeface="Cambria Math"/>
                          </a:rPr>
                          <m:t>−</m:t>
                        </m:r>
                        <m:f>
                          <m:fPr>
                            <m:ctrlPr>
                              <a:rPr lang="en-CA" sz="2000" i="1">
                                <a:solidFill>
                                  <a:schemeClr val="accent3">
                                    <a:lumMod val="75000"/>
                                  </a:schemeClr>
                                </a:solidFill>
                                <a:latin typeface="Cambria Math" panose="02040503050406030204" pitchFamily="18" charset="0"/>
                                <a:ea typeface="Cambria Math"/>
                              </a:rPr>
                            </m:ctrlPr>
                          </m:fPr>
                          <m:num>
                            <m:r>
                              <a:rPr lang="en-CA" sz="2000" i="1">
                                <a:solidFill>
                                  <a:schemeClr val="accent3">
                                    <a:lumMod val="75000"/>
                                  </a:schemeClr>
                                </a:solidFill>
                                <a:latin typeface="Cambria Math"/>
                                <a:ea typeface="Cambria Math"/>
                              </a:rPr>
                              <m:t>𝜏</m:t>
                            </m:r>
                          </m:num>
                          <m:den>
                            <m:r>
                              <a:rPr lang="en-CA" sz="2000" i="1">
                                <a:solidFill>
                                  <a:schemeClr val="accent3">
                                    <a:lumMod val="75000"/>
                                  </a:schemeClr>
                                </a:solidFill>
                                <a:latin typeface="Cambria Math"/>
                                <a:ea typeface="Cambria Math"/>
                              </a:rPr>
                              <m:t>2</m:t>
                            </m:r>
                          </m:den>
                        </m:f>
                      </m:e>
                    </m:d>
                    <m:sSup>
                      <m:sSupPr>
                        <m:ctrlPr>
                          <a:rPr lang="en-CA" sz="2000" b="0" i="1" smtClean="0">
                            <a:solidFill>
                              <a:schemeClr val="accent3">
                                <a:lumMod val="75000"/>
                              </a:schemeClr>
                            </a:solidFill>
                            <a:latin typeface="Cambria Math" panose="02040503050406030204" pitchFamily="18" charset="0"/>
                            <a:ea typeface="Cambria Math"/>
                          </a:rPr>
                        </m:ctrlPr>
                      </m:sSupPr>
                      <m:e>
                        <m:r>
                          <a:rPr lang="en-CA" sz="2000" b="0" i="1" smtClean="0">
                            <a:solidFill>
                              <a:schemeClr val="accent3">
                                <a:lumMod val="75000"/>
                              </a:schemeClr>
                            </a:solidFill>
                            <a:latin typeface="Cambria Math"/>
                            <a:ea typeface="Cambria Math"/>
                          </a:rPr>
                          <m:t>𝑒</m:t>
                        </m:r>
                      </m:e>
                      <m:sup>
                        <m:r>
                          <a:rPr lang="en-CA" sz="2000" b="0" i="1" smtClean="0">
                            <a:solidFill>
                              <a:schemeClr val="accent3">
                                <a:lumMod val="75000"/>
                              </a:schemeClr>
                            </a:solidFill>
                            <a:latin typeface="Cambria Math"/>
                            <a:ea typeface="Cambria Math"/>
                          </a:rPr>
                          <m:t>𝑖</m:t>
                        </m:r>
                        <m:r>
                          <a:rPr lang="en-CA" sz="2000" b="0" i="1" smtClean="0">
                            <a:solidFill>
                              <a:schemeClr val="accent3">
                                <a:lumMod val="75000"/>
                              </a:schemeClr>
                            </a:solidFill>
                            <a:latin typeface="Cambria Math"/>
                            <a:ea typeface="Cambria Math"/>
                          </a:rPr>
                          <m:t>𝜃</m:t>
                        </m:r>
                        <m:r>
                          <a:rPr lang="en-CA" sz="2000" b="0" i="1" smtClean="0">
                            <a:solidFill>
                              <a:schemeClr val="accent3">
                                <a:lumMod val="75000"/>
                              </a:schemeClr>
                            </a:solidFill>
                            <a:latin typeface="Cambria Math"/>
                            <a:ea typeface="Cambria Math"/>
                          </a:rPr>
                          <m:t>𝑢</m:t>
                        </m:r>
                      </m:sup>
                    </m:sSup>
                    <m:r>
                      <a:rPr lang="en-CA" sz="2000" b="0" i="1" smtClean="0">
                        <a:solidFill>
                          <a:schemeClr val="accent3">
                            <a:lumMod val="75000"/>
                          </a:schemeClr>
                        </a:solidFill>
                        <a:latin typeface="Cambria Math"/>
                        <a:ea typeface="Cambria Math"/>
                      </a:rPr>
                      <m:t> </m:t>
                    </m:r>
                    <m:r>
                      <a:rPr lang="en-CA" sz="2000" b="0" i="1" smtClean="0">
                        <a:solidFill>
                          <a:schemeClr val="accent3">
                            <a:lumMod val="75000"/>
                          </a:schemeClr>
                        </a:solidFill>
                        <a:latin typeface="Cambria Math"/>
                        <a:ea typeface="Cambria Math"/>
                      </a:rPr>
                      <m:t>𝑑𝑢</m:t>
                    </m:r>
                  </m:oMath>
                </a14:m>
                <a:r>
                  <a:rPr lang="en-CA" sz="2000" dirty="0">
                    <a:solidFill>
                      <a:schemeClr val="accent3">
                        <a:lumMod val="75000"/>
                      </a:schemeClr>
                    </a:solidFill>
                  </a:rPr>
                  <a:t> is the ambiguity function</a:t>
                </a:r>
              </a:p>
              <a:p>
                <a:pPr lvl="2"/>
                <a:r>
                  <a:rPr lang="en-US" sz="1600" dirty="0">
                    <a:solidFill>
                      <a:schemeClr val="accent3">
                        <a:lumMod val="75000"/>
                      </a:schemeClr>
                    </a:solidFill>
                  </a:rPr>
                  <a:t>Both kernel functions can be thought of as two-dimensional </a:t>
                </a:r>
                <a:r>
                  <a:rPr lang="en-US" sz="1600" dirty="0" err="1">
                    <a:solidFill>
                      <a:schemeClr val="accent3">
                        <a:lumMod val="75000"/>
                      </a:schemeClr>
                    </a:solidFill>
                  </a:rPr>
                  <a:t>lowpass</a:t>
                </a:r>
                <a:r>
                  <a:rPr lang="en-US" sz="1600" dirty="0">
                    <a:solidFill>
                      <a:schemeClr val="accent3">
                        <a:lumMod val="75000"/>
                      </a:schemeClr>
                    </a:solidFill>
                  </a:rPr>
                  <a:t> filters that act on the ambiguity function that captures the time-varying autocorrelation of the signal</a:t>
                </a:r>
              </a:p>
              <a:p>
                <a:pPr lvl="2"/>
                <a:r>
                  <a:rPr lang="en-US" sz="1600" dirty="0">
                    <a:solidFill>
                      <a:schemeClr val="accent3">
                        <a:lumMod val="75000"/>
                      </a:schemeClr>
                    </a:solidFill>
                  </a:rPr>
                  <a:t>The ambiguity function itself pulls interference terms into central locations, thereby minimizing their influence</a:t>
                </a:r>
                <a:endParaRPr lang="en-CA" sz="1600" dirty="0">
                  <a:solidFill>
                    <a:schemeClr val="accent3">
                      <a:lumMod val="75000"/>
                    </a:schemeClr>
                  </a:solidFill>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600200"/>
                <a:ext cx="8229600" cy="4853136"/>
              </a:xfrm>
              <a:blipFill>
                <a:blip r:embed="rId2"/>
                <a:stretch>
                  <a:fillRect r="-741" b="-377"/>
                </a:stretch>
              </a:blipFill>
            </p:spPr>
            <p:txBody>
              <a:bodyPr/>
              <a:lstStyle/>
              <a:p>
                <a:r>
                  <a:rPr lang="en-CA">
                    <a:noFill/>
                  </a:rPr>
                  <a:t> </a:t>
                </a:r>
              </a:p>
            </p:txBody>
          </p:sp>
        </mc:Fallback>
      </mc:AlternateContent>
      <p:sp>
        <p:nvSpPr>
          <p:cNvPr id="7" name="Rectangle 6"/>
          <p:cNvSpPr/>
          <p:nvPr/>
        </p:nvSpPr>
        <p:spPr>
          <a:xfrm>
            <a:off x="2339752" y="1628800"/>
            <a:ext cx="1728192" cy="86409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139952" y="1628800"/>
            <a:ext cx="1152128" cy="86409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5364088" y="1844824"/>
            <a:ext cx="792088" cy="36004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9806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1" dirty="0"/>
              <a:t>RID-</a:t>
            </a:r>
            <a:r>
              <a:rPr lang="en-US" b="1" dirty="0" err="1"/>
              <a:t>Rihaczek</a:t>
            </a:r>
            <a:r>
              <a:rPr lang="en-US" b="1" dirty="0"/>
              <a:t> </a:t>
            </a:r>
            <a:r>
              <a:rPr lang="en-US" b="1" dirty="0" err="1"/>
              <a:t>tfd</a:t>
            </a:r>
            <a:r>
              <a:rPr lang="en-US" b="1" dirty="0"/>
              <a:t> method</a:t>
            </a:r>
            <a:endParaRPr lang="en-CA"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70000" lnSpcReduction="20000"/>
              </a:bodyPr>
              <a:lstStyle/>
              <a:p>
                <a:pPr marL="457200" indent="-457200">
                  <a:buFont typeface="+mj-lt"/>
                  <a:buAutoNum type="arabicPeriod"/>
                </a:pPr>
                <a:r>
                  <a:rPr lang="en-CA" sz="2400" b="1" dirty="0"/>
                  <a:t>Choose signal </a:t>
                </a:r>
                <a14:m>
                  <m:oMath xmlns:m="http://schemas.openxmlformats.org/officeDocument/2006/math">
                    <m:sSub>
                      <m:sSubPr>
                        <m:ctrlPr>
                          <a:rPr lang="en-CA" sz="2400" b="1" i="1">
                            <a:latin typeface="Cambria Math" panose="02040503050406030204" pitchFamily="18" charset="0"/>
                          </a:rPr>
                        </m:ctrlPr>
                      </m:sSubPr>
                      <m:e>
                        <m:r>
                          <a:rPr lang="en-CA" sz="2400" b="1" i="1">
                            <a:latin typeface="Cambria Math"/>
                          </a:rPr>
                          <m:t>𝒙</m:t>
                        </m:r>
                      </m:e>
                      <m:sub>
                        <m:r>
                          <a:rPr lang="en-CA" sz="2400" b="1" i="1">
                            <a:latin typeface="Cambria Math"/>
                          </a:rPr>
                          <m:t>𝒓𝒂𝒘</m:t>
                        </m:r>
                      </m:sub>
                    </m:sSub>
                    <m:d>
                      <m:dPr>
                        <m:begChr m:val="["/>
                        <m:endChr m:val="]"/>
                        <m:ctrlPr>
                          <a:rPr lang="en-CA" sz="2400" b="1" i="1" smtClean="0">
                            <a:latin typeface="Cambria Math" panose="02040503050406030204" pitchFamily="18" charset="0"/>
                          </a:rPr>
                        </m:ctrlPr>
                      </m:dPr>
                      <m:e>
                        <m:r>
                          <a:rPr lang="en-CA" sz="2400" b="1" i="1" smtClean="0">
                            <a:latin typeface="Cambria Math"/>
                          </a:rPr>
                          <m:t>𝒏</m:t>
                        </m:r>
                      </m:e>
                    </m:d>
                  </m:oMath>
                </a14:m>
                <a:endParaRPr lang="en-CA" sz="2400" b="1" dirty="0"/>
              </a:p>
              <a:p>
                <a:pPr marL="457200" indent="-457200">
                  <a:buFont typeface="+mj-lt"/>
                  <a:buAutoNum type="arabicPeriod"/>
                </a:pPr>
                <a:endParaRPr lang="en-CA" sz="2400" b="0" dirty="0"/>
              </a:p>
              <a:p>
                <a:pPr marL="457200" indent="-457200">
                  <a:buFont typeface="+mj-lt"/>
                  <a:buAutoNum type="arabicPeriod"/>
                </a:pPr>
                <a:r>
                  <a:rPr lang="en-CA" sz="2400" b="1" dirty="0"/>
                  <a:t>Compute </a:t>
                </a:r>
                <a:r>
                  <a:rPr lang="en-US" sz="2400" b="1" dirty="0"/>
                  <a:t>Reduced-</a:t>
                </a:r>
                <a:r>
                  <a:rPr lang="en-US" sz="2400" b="1" dirty="0" err="1"/>
                  <a:t>Rihaczek</a:t>
                </a:r>
                <a:r>
                  <a:rPr lang="en-US" sz="2400" b="1" dirty="0"/>
                  <a:t> </a:t>
                </a:r>
                <a:r>
                  <a:rPr lang="en-CA" sz="2400" b="1" dirty="0"/>
                  <a:t>TFD matrix using MATLAB function: rid_rihaczek4(</a:t>
                </a:r>
                <a:r>
                  <a:rPr lang="en-CA" sz="2400" b="1" dirty="0" err="1"/>
                  <a:t>x,Fs</a:t>
                </a:r>
                <a:r>
                  <a:rPr lang="en-CA" sz="2400" b="1" dirty="0"/>
                  <a:t>)</a:t>
                </a:r>
              </a:p>
              <a:p>
                <a:pPr marL="685800" lvl="1"/>
                <a:r>
                  <a:rPr lang="en-CA" sz="1700" dirty="0"/>
                  <a:t>Where argument x </a:t>
                </a:r>
                <a14:m>
                  <m:oMath xmlns:m="http://schemas.openxmlformats.org/officeDocument/2006/math">
                    <m:r>
                      <a:rPr lang="en-CA" sz="1700" i="1" smtClean="0">
                        <a:latin typeface="Cambria Math"/>
                        <a:ea typeface="Cambria Math"/>
                      </a:rPr>
                      <m:t>≡</m:t>
                    </m:r>
                    <m:sSub>
                      <m:sSubPr>
                        <m:ctrlPr>
                          <a:rPr lang="en-CA" sz="1700" b="0" i="1" smtClean="0">
                            <a:latin typeface="Cambria Math" panose="02040503050406030204" pitchFamily="18" charset="0"/>
                            <a:ea typeface="Cambria Math"/>
                          </a:rPr>
                        </m:ctrlPr>
                      </m:sSubPr>
                      <m:e>
                        <m:r>
                          <a:rPr lang="en-CA" sz="1700" b="0" i="1" smtClean="0">
                            <a:latin typeface="Cambria Math"/>
                            <a:ea typeface="Cambria Math"/>
                          </a:rPr>
                          <m:t>𝑥</m:t>
                        </m:r>
                      </m:e>
                      <m:sub>
                        <m:r>
                          <a:rPr lang="en-CA" sz="1700" b="0" i="1" smtClean="0">
                            <a:latin typeface="Cambria Math"/>
                            <a:ea typeface="Cambria Math"/>
                          </a:rPr>
                          <m:t>𝑟𝑎𝑤</m:t>
                        </m:r>
                      </m:sub>
                    </m:sSub>
                    <m:d>
                      <m:dPr>
                        <m:begChr m:val="["/>
                        <m:endChr m:val="]"/>
                        <m:ctrlPr>
                          <a:rPr lang="en-CA" sz="1700" b="0" i="1" smtClean="0">
                            <a:latin typeface="Cambria Math" panose="02040503050406030204" pitchFamily="18" charset="0"/>
                            <a:ea typeface="Cambria Math"/>
                          </a:rPr>
                        </m:ctrlPr>
                      </m:dPr>
                      <m:e>
                        <m:r>
                          <a:rPr lang="en-CA" sz="1700" b="0" i="1" smtClean="0">
                            <a:latin typeface="Cambria Math"/>
                            <a:ea typeface="Cambria Math"/>
                          </a:rPr>
                          <m:t>𝑛</m:t>
                        </m:r>
                      </m:e>
                    </m:d>
                  </m:oMath>
                </a14:m>
                <a:endParaRPr lang="en-CA" sz="1700" b="0" dirty="0">
                  <a:ea typeface="Cambria Math"/>
                </a:endParaRPr>
              </a:p>
              <a:p>
                <a:pPr marL="685800" lvl="1"/>
                <a:r>
                  <a:rPr lang="en-CA" sz="1700" dirty="0"/>
                  <a:t>Where argument Fs is the sampling frequency</a:t>
                </a:r>
              </a:p>
              <a:p>
                <a:pPr marL="685800" lvl="1"/>
                <a:r>
                  <a:rPr lang="en-CA" sz="1700" dirty="0"/>
                  <a:t>Return value is matrix </a:t>
                </a:r>
                <a14:m>
                  <m:oMath xmlns:m="http://schemas.openxmlformats.org/officeDocument/2006/math">
                    <m:r>
                      <a:rPr lang="en-CA" sz="1700" b="0" i="1" smtClean="0">
                        <a:latin typeface="Cambria Math"/>
                      </a:rPr>
                      <m:t>𝑇𝐹𝐷</m:t>
                    </m:r>
                  </m:oMath>
                </a14:m>
                <a:r>
                  <a:rPr lang="en-CA" sz="1700" dirty="0"/>
                  <a:t> with size =(rows)x(columns)=(Fs/2)x(N)</a:t>
                </a:r>
              </a:p>
              <a:p>
                <a:pPr marL="1085850" lvl="2" indent="-285750"/>
                <a:r>
                  <a:rPr lang="en-CA" sz="1400" dirty="0"/>
                  <a:t>Fs/2 refers to the Nyquist limit: Frequencies above Fs/2 will show traits of aliasing and are therefore unusable</a:t>
                </a:r>
                <a:endParaRPr lang="en-CA" sz="2400" i="1" dirty="0">
                  <a:latin typeface="Cambria Math"/>
                </a:endParaRPr>
              </a:p>
              <a:p>
                <a:pPr marL="457200" indent="-457200">
                  <a:buFont typeface="+mj-lt"/>
                  <a:buAutoNum type="arabicPeriod"/>
                </a:pPr>
                <a:endParaRPr lang="en-CA" sz="2400" dirty="0">
                  <a:cs typeface="Calibri" panose="020F0502020204030204" pitchFamily="34" charset="0"/>
                </a:endParaRPr>
              </a:p>
              <a:p>
                <a:pPr marL="457200" indent="-457200">
                  <a:buFont typeface="+mj-lt"/>
                  <a:buAutoNum type="arabicPeriod"/>
                </a:pPr>
                <a:r>
                  <a:rPr lang="en-CA" sz="2400" b="1" dirty="0">
                    <a:cs typeface="Calibri" panose="020F0502020204030204" pitchFamily="34" charset="0"/>
                  </a:rPr>
                  <a:t>Remove 1</a:t>
                </a:r>
                <a:r>
                  <a:rPr lang="en-CA" sz="2400" b="1" baseline="30000" dirty="0">
                    <a:cs typeface="Calibri" panose="020F0502020204030204" pitchFamily="34" charset="0"/>
                  </a:rPr>
                  <a:t>st</a:t>
                </a:r>
                <a:r>
                  <a:rPr lang="en-CA" sz="2400" b="1" dirty="0">
                    <a:cs typeface="Calibri" panose="020F0502020204030204" pitchFamily="34" charset="0"/>
                  </a:rPr>
                  <a:t> row of TFD because it represents the 0Hz component: essentially, a constant voltage source, like a Duracell battery</a:t>
                </a:r>
              </a:p>
              <a:p>
                <a:pPr marL="457200" indent="-457200">
                  <a:buFont typeface="+mj-lt"/>
                  <a:buAutoNum type="arabicPeriod"/>
                </a:pPr>
                <a:endParaRPr lang="en-CA" sz="2400" dirty="0">
                  <a:cs typeface="Calibri" panose="020F0502020204030204" pitchFamily="34" charset="0"/>
                </a:endParaRPr>
              </a:p>
              <a:p>
                <a:pPr marL="457200" indent="-457200">
                  <a:buFont typeface="+mj-lt"/>
                  <a:buAutoNum type="arabicPeriod"/>
                </a:pPr>
                <a:r>
                  <a:rPr lang="en-CA" sz="2400" b="1" dirty="0">
                    <a:cs typeface="Calibri" panose="020F0502020204030204" pitchFamily="34" charset="0"/>
                  </a:rPr>
                  <a:t>Extract two rows</a:t>
                </a:r>
              </a:p>
              <a:p>
                <a:pPr marL="857250" lvl="1" indent="-457200"/>
                <a14:m>
                  <m:oMath xmlns:m="http://schemas.openxmlformats.org/officeDocument/2006/math">
                    <m:r>
                      <a:rPr lang="en-CA" sz="1700" b="0" i="1" smtClean="0">
                        <a:latin typeface="Cambria Math"/>
                      </a:rPr>
                      <m:t>𝑇𝐹</m:t>
                    </m:r>
                    <m:sSub>
                      <m:sSubPr>
                        <m:ctrlPr>
                          <a:rPr lang="en-CA" sz="1700" b="0" i="1" smtClean="0">
                            <a:latin typeface="Cambria Math" panose="02040503050406030204" pitchFamily="18" charset="0"/>
                          </a:rPr>
                        </m:ctrlPr>
                      </m:sSubPr>
                      <m:e>
                        <m:r>
                          <a:rPr lang="en-CA" sz="1700" b="0" i="1" smtClean="0">
                            <a:latin typeface="Cambria Math"/>
                          </a:rPr>
                          <m:t>𝐷</m:t>
                        </m:r>
                      </m:e>
                      <m:sub>
                        <m:r>
                          <a:rPr lang="en-CA" sz="1700" b="0" i="1" smtClean="0">
                            <a:latin typeface="Cambria Math"/>
                          </a:rPr>
                          <m:t>𝑙𝑜𝑤</m:t>
                        </m:r>
                      </m:sub>
                    </m:sSub>
                  </m:oMath>
                </a14:m>
                <a:r>
                  <a:rPr lang="en-CA" sz="1700" dirty="0"/>
                  <a:t> </a:t>
                </a:r>
              </a:p>
              <a:p>
                <a:pPr marL="857250" lvl="1" indent="-457200"/>
                <a14:m>
                  <m:oMath xmlns:m="http://schemas.openxmlformats.org/officeDocument/2006/math">
                    <m:r>
                      <a:rPr lang="en-CA" sz="1700" i="1">
                        <a:solidFill>
                          <a:prstClr val="black"/>
                        </a:solidFill>
                        <a:latin typeface="Cambria Math"/>
                      </a:rPr>
                      <m:t>𝑇𝐹</m:t>
                    </m:r>
                    <m:sSub>
                      <m:sSubPr>
                        <m:ctrlPr>
                          <a:rPr lang="en-CA" sz="1700" i="1">
                            <a:solidFill>
                              <a:prstClr val="black"/>
                            </a:solidFill>
                            <a:latin typeface="Cambria Math" panose="02040503050406030204" pitchFamily="18" charset="0"/>
                          </a:rPr>
                        </m:ctrlPr>
                      </m:sSubPr>
                      <m:e>
                        <m:r>
                          <a:rPr lang="en-CA" sz="1700" i="1">
                            <a:solidFill>
                              <a:prstClr val="black"/>
                            </a:solidFill>
                            <a:latin typeface="Cambria Math"/>
                          </a:rPr>
                          <m:t>𝐷</m:t>
                        </m:r>
                      </m:e>
                      <m:sub>
                        <m:r>
                          <a:rPr lang="en-CA" sz="1700" i="1">
                            <a:solidFill>
                              <a:prstClr val="black"/>
                            </a:solidFill>
                            <a:latin typeface="Cambria Math"/>
                          </a:rPr>
                          <m:t>h𝑖𝑔h</m:t>
                        </m:r>
                      </m:sub>
                    </m:sSub>
                    <m:r>
                      <a:rPr lang="en-CA" sz="1700" i="1">
                        <a:solidFill>
                          <a:prstClr val="black"/>
                        </a:solidFill>
                        <a:latin typeface="Cambria Math"/>
                      </a:rPr>
                      <m:t>=</m:t>
                    </m:r>
                    <m:sSup>
                      <m:sSupPr>
                        <m:ctrlPr>
                          <a:rPr lang="en-CA" sz="1700" i="1">
                            <a:solidFill>
                              <a:prstClr val="black"/>
                            </a:solidFill>
                            <a:latin typeface="Cambria Math" panose="02040503050406030204" pitchFamily="18" charset="0"/>
                          </a:rPr>
                        </m:ctrlPr>
                      </m:sSupPr>
                      <m:e>
                        <m:d>
                          <m:dPr>
                            <m:begChr m:val="‖"/>
                            <m:endChr m:val="‖"/>
                            <m:ctrlPr>
                              <a:rPr lang="en-CA" sz="1700" i="1">
                                <a:solidFill>
                                  <a:prstClr val="black"/>
                                </a:solidFill>
                                <a:latin typeface="Cambria Math" panose="02040503050406030204" pitchFamily="18" charset="0"/>
                              </a:rPr>
                            </m:ctrlPr>
                          </m:dPr>
                          <m:e>
                            <m:sSub>
                              <m:sSubPr>
                                <m:ctrlPr>
                                  <a:rPr lang="en-CA" sz="1700" i="1">
                                    <a:solidFill>
                                      <a:prstClr val="black"/>
                                    </a:solidFill>
                                    <a:latin typeface="Cambria Math" panose="02040503050406030204" pitchFamily="18" charset="0"/>
                                  </a:rPr>
                                </m:ctrlPr>
                              </m:sSubPr>
                              <m:e>
                                <m:r>
                                  <a:rPr lang="en-CA" sz="1700" i="1">
                                    <a:solidFill>
                                      <a:prstClr val="black"/>
                                    </a:solidFill>
                                    <a:latin typeface="Cambria Math"/>
                                  </a:rPr>
                                  <m:t>𝐴</m:t>
                                </m:r>
                              </m:e>
                              <m:sub>
                                <m:sSub>
                                  <m:sSubPr>
                                    <m:ctrlPr>
                                      <a:rPr lang="en-CA" sz="1700" i="1">
                                        <a:solidFill>
                                          <a:prstClr val="black"/>
                                        </a:solidFill>
                                        <a:latin typeface="Cambria Math" panose="02040503050406030204" pitchFamily="18" charset="0"/>
                                      </a:rPr>
                                    </m:ctrlPr>
                                  </m:sSubPr>
                                  <m:e>
                                    <m:r>
                                      <a:rPr lang="en-CA" sz="1700" i="1">
                                        <a:solidFill>
                                          <a:prstClr val="black"/>
                                        </a:solidFill>
                                        <a:latin typeface="Cambria Math"/>
                                      </a:rPr>
                                      <m:t>𝑓</m:t>
                                    </m:r>
                                  </m:e>
                                  <m:sub>
                                    <m:r>
                                      <a:rPr lang="en-CA" sz="1700" i="1">
                                        <a:solidFill>
                                          <a:prstClr val="black"/>
                                        </a:solidFill>
                                        <a:latin typeface="Cambria Math"/>
                                      </a:rPr>
                                      <m:t>𝐴</m:t>
                                    </m:r>
                                  </m:sub>
                                </m:sSub>
                              </m:sub>
                            </m:sSub>
                            <m:d>
                              <m:dPr>
                                <m:begChr m:val="["/>
                                <m:endChr m:val="]"/>
                                <m:ctrlPr>
                                  <a:rPr lang="en-CA" sz="1700" i="1">
                                    <a:solidFill>
                                      <a:prstClr val="black"/>
                                    </a:solidFill>
                                    <a:latin typeface="Cambria Math" panose="02040503050406030204" pitchFamily="18" charset="0"/>
                                  </a:rPr>
                                </m:ctrlPr>
                              </m:dPr>
                              <m:e>
                                <m:r>
                                  <a:rPr lang="en-CA" sz="1700" i="1">
                                    <a:solidFill>
                                      <a:prstClr val="black"/>
                                    </a:solidFill>
                                    <a:latin typeface="Cambria Math"/>
                                  </a:rPr>
                                  <m:t>𝑛</m:t>
                                </m:r>
                              </m:e>
                            </m:d>
                          </m:e>
                        </m:d>
                      </m:e>
                      <m:sup>
                        <m:r>
                          <a:rPr lang="en-CA" sz="1700" i="1">
                            <a:solidFill>
                              <a:prstClr val="black"/>
                            </a:solidFill>
                            <a:latin typeface="Cambria Math"/>
                          </a:rPr>
                          <m:t>2</m:t>
                        </m:r>
                      </m:sup>
                    </m:sSup>
                  </m:oMath>
                </a14:m>
                <a:r>
                  <a:rPr lang="en-CA" sz="2400" dirty="0"/>
                  <a:t> </a:t>
                </a:r>
                <a:r>
                  <a:rPr lang="en-CA" sz="1700" dirty="0"/>
                  <a:t>-- by virtue of the theory behind the </a:t>
                </a:r>
                <a:r>
                  <a:rPr lang="en-US" sz="1700" dirty="0"/>
                  <a:t>Reduced-</a:t>
                </a:r>
                <a:r>
                  <a:rPr lang="en-US" sz="1700" dirty="0" err="1"/>
                  <a:t>Rihaczek</a:t>
                </a:r>
                <a:r>
                  <a:rPr lang="en-US" sz="1700" dirty="0"/>
                  <a:t> </a:t>
                </a:r>
                <a:r>
                  <a:rPr lang="en-US" sz="1700" dirty="0" err="1"/>
                  <a:t>tfd</a:t>
                </a:r>
                <a:r>
                  <a:rPr lang="en-US" sz="1700" dirty="0"/>
                  <a:t> </a:t>
                </a:r>
                <a:endParaRPr lang="en-CA" sz="1700" dirty="0"/>
              </a:p>
              <a:p>
                <a:pPr marL="400050" lvl="1" indent="0">
                  <a:buNone/>
                </a:pPr>
                <a:endParaRPr lang="en-CA" sz="2400" dirty="0"/>
              </a:p>
              <a:p>
                <a:pPr marL="457200" indent="-457200">
                  <a:buFont typeface="+mj-lt"/>
                  <a:buAutoNum type="arabicPeriod"/>
                </a:pPr>
                <a:r>
                  <a:rPr lang="en-CA" sz="2400" b="1" dirty="0"/>
                  <a:t>Procure instantaneous phase &amp; amplitude values</a:t>
                </a:r>
              </a:p>
              <a:p>
                <a:pPr marL="685800" lvl="1"/>
                <a14:m>
                  <m:oMath xmlns:m="http://schemas.openxmlformats.org/officeDocument/2006/math">
                    <m:sSub>
                      <m:sSubPr>
                        <m:ctrlPr>
                          <a:rPr lang="en-CA" sz="1700" i="1">
                            <a:latin typeface="Cambria Math" panose="02040503050406030204" pitchFamily="18" charset="0"/>
                          </a:rPr>
                        </m:ctrlPr>
                      </m:sSubPr>
                      <m:e>
                        <m:sSub>
                          <m:sSubPr>
                            <m:ctrlPr>
                              <a:rPr lang="en-CA" sz="1700" i="1">
                                <a:latin typeface="Cambria Math" panose="02040503050406030204" pitchFamily="18" charset="0"/>
                              </a:rPr>
                            </m:ctrlPr>
                          </m:sSubPr>
                          <m:e>
                            <m:r>
                              <a:rPr lang="en-CA" sz="1700" i="1">
                                <a:latin typeface="Cambria Math"/>
                                <a:ea typeface="Cambria Math"/>
                              </a:rPr>
                              <m:t>𝜑</m:t>
                            </m:r>
                          </m:e>
                          <m:sub>
                            <m:r>
                              <a:rPr lang="en-CA" sz="1700" i="1">
                                <a:latin typeface="Cambria Math"/>
                              </a:rPr>
                              <m:t>𝑓</m:t>
                            </m:r>
                          </m:sub>
                        </m:sSub>
                      </m:e>
                      <m:sub>
                        <m:r>
                          <a:rPr lang="en-CA" sz="1700" i="1">
                            <a:latin typeface="Cambria Math"/>
                          </a:rPr>
                          <m:t>𝑝</m:t>
                        </m:r>
                      </m:sub>
                    </m:sSub>
                    <m:r>
                      <a:rPr lang="en-CA" sz="1700" i="1">
                        <a:latin typeface="Cambria Math"/>
                      </a:rPr>
                      <m:t>[</m:t>
                    </m:r>
                    <m:r>
                      <a:rPr lang="en-CA" sz="1700" i="1">
                        <a:latin typeface="Cambria Math"/>
                      </a:rPr>
                      <m:t>𝑛</m:t>
                    </m:r>
                    <m:r>
                      <a:rPr lang="en-CA" sz="1700" i="1">
                        <a:latin typeface="Cambria Math"/>
                      </a:rPr>
                      <m:t>]=</m:t>
                    </m:r>
                    <m:func>
                      <m:funcPr>
                        <m:ctrlPr>
                          <a:rPr lang="en-CA" sz="1700" b="0" i="1" smtClean="0">
                            <a:latin typeface="Cambria Math" panose="02040503050406030204" pitchFamily="18" charset="0"/>
                          </a:rPr>
                        </m:ctrlPr>
                      </m:funcPr>
                      <m:fName>
                        <m:r>
                          <m:rPr>
                            <m:sty m:val="p"/>
                          </m:rPr>
                          <a:rPr lang="en-CA" sz="1700" b="0" i="0" smtClean="0">
                            <a:latin typeface="Cambria Math"/>
                          </a:rPr>
                          <m:t>arctan</m:t>
                        </m:r>
                      </m:fName>
                      <m:e>
                        <m:d>
                          <m:dPr>
                            <m:begChr m:val="["/>
                            <m:endChr m:val="]"/>
                            <m:ctrlPr>
                              <a:rPr lang="en-CA" sz="1700" b="0" i="1" smtClean="0">
                                <a:latin typeface="Cambria Math" panose="02040503050406030204" pitchFamily="18" charset="0"/>
                              </a:rPr>
                            </m:ctrlPr>
                          </m:dPr>
                          <m:e>
                            <m:r>
                              <a:rPr lang="en-CA" sz="1700" b="0" i="1" smtClean="0">
                                <a:latin typeface="Cambria Math"/>
                              </a:rPr>
                              <m:t>𝑇𝐹</m:t>
                            </m:r>
                            <m:sSub>
                              <m:sSubPr>
                                <m:ctrlPr>
                                  <a:rPr lang="en-CA" sz="1700" b="0" i="1" smtClean="0">
                                    <a:latin typeface="Cambria Math" panose="02040503050406030204" pitchFamily="18" charset="0"/>
                                  </a:rPr>
                                </m:ctrlPr>
                              </m:sSubPr>
                              <m:e>
                                <m:r>
                                  <a:rPr lang="en-CA" sz="1700" b="0" i="1" smtClean="0">
                                    <a:latin typeface="Cambria Math"/>
                                  </a:rPr>
                                  <m:t>𝐷</m:t>
                                </m:r>
                              </m:e>
                              <m:sub>
                                <m:r>
                                  <a:rPr lang="en-CA" sz="1700" b="0" i="1" smtClean="0">
                                    <a:latin typeface="Cambria Math"/>
                                  </a:rPr>
                                  <m:t>𝑙𝑜𝑤</m:t>
                                </m:r>
                              </m:sub>
                            </m:sSub>
                          </m:e>
                        </m:d>
                      </m:e>
                    </m:func>
                  </m:oMath>
                </a14:m>
                <a:r>
                  <a:rPr lang="en-CA" sz="1700" dirty="0"/>
                  <a:t> -- instantaneous phase values</a:t>
                </a:r>
              </a:p>
              <a:p>
                <a:pPr marL="685800" lvl="1"/>
                <a14:m>
                  <m:oMath xmlns:m="http://schemas.openxmlformats.org/officeDocument/2006/math">
                    <m:sSub>
                      <m:sSubPr>
                        <m:ctrlPr>
                          <a:rPr lang="en-CA" sz="1700" i="1">
                            <a:solidFill>
                              <a:prstClr val="black"/>
                            </a:solidFill>
                            <a:latin typeface="Cambria Math" panose="02040503050406030204" pitchFamily="18" charset="0"/>
                          </a:rPr>
                        </m:ctrlPr>
                      </m:sSubPr>
                      <m:e>
                        <m:sSub>
                          <m:sSubPr>
                            <m:ctrlPr>
                              <a:rPr lang="en-CA" sz="1700" i="1">
                                <a:solidFill>
                                  <a:prstClr val="black"/>
                                </a:solidFill>
                                <a:latin typeface="Cambria Math" panose="02040503050406030204" pitchFamily="18" charset="0"/>
                              </a:rPr>
                            </m:ctrlPr>
                          </m:sSubPr>
                          <m:e>
                            <m:r>
                              <a:rPr lang="en-CA" sz="1700" b="0" i="1">
                                <a:solidFill>
                                  <a:prstClr val="black"/>
                                </a:solidFill>
                                <a:latin typeface="Cambria Math"/>
                              </a:rPr>
                              <m:t>𝐴</m:t>
                            </m:r>
                          </m:e>
                          <m:sub>
                            <m:r>
                              <a:rPr lang="en-CA" sz="1700" b="0" i="1">
                                <a:solidFill>
                                  <a:prstClr val="black"/>
                                </a:solidFill>
                                <a:latin typeface="Cambria Math"/>
                              </a:rPr>
                              <m:t>𝑓</m:t>
                            </m:r>
                          </m:sub>
                        </m:sSub>
                      </m:e>
                      <m:sub>
                        <m:r>
                          <a:rPr lang="en-CA" sz="1700" b="0" i="1">
                            <a:solidFill>
                              <a:prstClr val="black"/>
                            </a:solidFill>
                            <a:latin typeface="Cambria Math"/>
                          </a:rPr>
                          <m:t>𝐴</m:t>
                        </m:r>
                      </m:sub>
                    </m:sSub>
                    <m:d>
                      <m:dPr>
                        <m:begChr m:val="["/>
                        <m:endChr m:val="]"/>
                        <m:ctrlPr>
                          <a:rPr lang="en-CA" sz="1700" i="1">
                            <a:solidFill>
                              <a:prstClr val="black"/>
                            </a:solidFill>
                            <a:latin typeface="Cambria Math" panose="02040503050406030204" pitchFamily="18" charset="0"/>
                          </a:rPr>
                        </m:ctrlPr>
                      </m:dPr>
                      <m:e>
                        <m:r>
                          <a:rPr lang="en-CA" sz="1700" b="0" i="1">
                            <a:solidFill>
                              <a:prstClr val="black"/>
                            </a:solidFill>
                            <a:latin typeface="Cambria Math"/>
                          </a:rPr>
                          <m:t>𝑛</m:t>
                        </m:r>
                      </m:e>
                    </m:d>
                    <m:r>
                      <a:rPr lang="en-CA" sz="1700" b="0" i="1">
                        <a:solidFill>
                          <a:prstClr val="black"/>
                        </a:solidFill>
                        <a:latin typeface="Cambria Math"/>
                      </a:rPr>
                      <m:t>=</m:t>
                    </m:r>
                    <m:rad>
                      <m:radPr>
                        <m:degHide m:val="on"/>
                        <m:ctrlPr>
                          <a:rPr lang="en-CA" sz="1700" i="1">
                            <a:solidFill>
                              <a:prstClr val="black"/>
                            </a:solidFill>
                            <a:latin typeface="Cambria Math" panose="02040503050406030204" pitchFamily="18" charset="0"/>
                          </a:rPr>
                        </m:ctrlPr>
                      </m:radPr>
                      <m:deg/>
                      <m:e>
                        <m:sSup>
                          <m:sSupPr>
                            <m:ctrlPr>
                              <a:rPr lang="en-CA" sz="1700" i="1">
                                <a:solidFill>
                                  <a:prstClr val="black"/>
                                </a:solidFill>
                                <a:latin typeface="Cambria Math" panose="02040503050406030204" pitchFamily="18" charset="0"/>
                              </a:rPr>
                            </m:ctrlPr>
                          </m:sSupPr>
                          <m:e>
                            <m:d>
                              <m:dPr>
                                <m:begChr m:val="‖"/>
                                <m:endChr m:val="‖"/>
                                <m:ctrlPr>
                                  <a:rPr lang="en-CA" sz="1700" i="1">
                                    <a:solidFill>
                                      <a:prstClr val="black"/>
                                    </a:solidFill>
                                    <a:latin typeface="Cambria Math" panose="02040503050406030204" pitchFamily="18" charset="0"/>
                                  </a:rPr>
                                </m:ctrlPr>
                              </m:dPr>
                              <m:e>
                                <m:sSub>
                                  <m:sSubPr>
                                    <m:ctrlPr>
                                      <a:rPr lang="en-CA" sz="1700" i="1">
                                        <a:solidFill>
                                          <a:prstClr val="black"/>
                                        </a:solidFill>
                                        <a:latin typeface="Cambria Math" panose="02040503050406030204" pitchFamily="18" charset="0"/>
                                      </a:rPr>
                                    </m:ctrlPr>
                                  </m:sSubPr>
                                  <m:e>
                                    <m:r>
                                      <a:rPr lang="en-CA" sz="1700" b="0" i="1">
                                        <a:solidFill>
                                          <a:prstClr val="black"/>
                                        </a:solidFill>
                                        <a:latin typeface="Cambria Math"/>
                                      </a:rPr>
                                      <m:t>𝐴</m:t>
                                    </m:r>
                                  </m:e>
                                  <m:sub>
                                    <m:sSub>
                                      <m:sSubPr>
                                        <m:ctrlPr>
                                          <a:rPr lang="en-CA" sz="1700" i="1">
                                            <a:solidFill>
                                              <a:prstClr val="black"/>
                                            </a:solidFill>
                                            <a:latin typeface="Cambria Math" panose="02040503050406030204" pitchFamily="18" charset="0"/>
                                          </a:rPr>
                                        </m:ctrlPr>
                                      </m:sSubPr>
                                      <m:e>
                                        <m:r>
                                          <a:rPr lang="en-CA" sz="1700" b="0" i="1">
                                            <a:solidFill>
                                              <a:prstClr val="black"/>
                                            </a:solidFill>
                                            <a:latin typeface="Cambria Math"/>
                                          </a:rPr>
                                          <m:t>𝑓</m:t>
                                        </m:r>
                                      </m:e>
                                      <m:sub>
                                        <m:r>
                                          <a:rPr lang="en-CA" sz="1700" b="0" i="1">
                                            <a:solidFill>
                                              <a:prstClr val="black"/>
                                            </a:solidFill>
                                            <a:latin typeface="Cambria Math"/>
                                          </a:rPr>
                                          <m:t>𝐴</m:t>
                                        </m:r>
                                      </m:sub>
                                    </m:sSub>
                                  </m:sub>
                                </m:sSub>
                                <m:d>
                                  <m:dPr>
                                    <m:begChr m:val="["/>
                                    <m:endChr m:val="]"/>
                                    <m:ctrlPr>
                                      <a:rPr lang="en-CA" sz="1700" i="1">
                                        <a:solidFill>
                                          <a:prstClr val="black"/>
                                        </a:solidFill>
                                        <a:latin typeface="Cambria Math" panose="02040503050406030204" pitchFamily="18" charset="0"/>
                                      </a:rPr>
                                    </m:ctrlPr>
                                  </m:dPr>
                                  <m:e>
                                    <m:r>
                                      <a:rPr lang="en-CA" sz="1700" b="0" i="1">
                                        <a:solidFill>
                                          <a:prstClr val="black"/>
                                        </a:solidFill>
                                        <a:latin typeface="Cambria Math"/>
                                      </a:rPr>
                                      <m:t>𝑛</m:t>
                                    </m:r>
                                  </m:e>
                                </m:d>
                              </m:e>
                            </m:d>
                          </m:e>
                          <m:sup>
                            <m:r>
                              <a:rPr lang="en-CA" sz="1700" b="0" i="1">
                                <a:solidFill>
                                  <a:prstClr val="black"/>
                                </a:solidFill>
                                <a:latin typeface="Cambria Math"/>
                              </a:rPr>
                              <m:t>2</m:t>
                            </m:r>
                          </m:sup>
                        </m:sSup>
                      </m:e>
                    </m:rad>
                    <m:r>
                      <a:rPr lang="en-CA" sz="1700" b="0" i="1">
                        <a:solidFill>
                          <a:prstClr val="black"/>
                        </a:solidFill>
                        <a:latin typeface="Cambria Math"/>
                      </a:rPr>
                      <m:t>=</m:t>
                    </m:r>
                    <m:rad>
                      <m:radPr>
                        <m:degHide m:val="on"/>
                        <m:ctrlPr>
                          <a:rPr lang="en-CA" sz="1700" i="1">
                            <a:solidFill>
                              <a:prstClr val="black"/>
                            </a:solidFill>
                            <a:latin typeface="Cambria Math" panose="02040503050406030204" pitchFamily="18" charset="0"/>
                          </a:rPr>
                        </m:ctrlPr>
                      </m:radPr>
                      <m:deg/>
                      <m:e>
                        <m:d>
                          <m:dPr>
                            <m:begChr m:val="‖"/>
                            <m:endChr m:val="‖"/>
                            <m:ctrlPr>
                              <a:rPr lang="en-CA" sz="1700" i="1">
                                <a:solidFill>
                                  <a:prstClr val="black"/>
                                </a:solidFill>
                                <a:latin typeface="Cambria Math" panose="02040503050406030204" pitchFamily="18" charset="0"/>
                              </a:rPr>
                            </m:ctrlPr>
                          </m:dPr>
                          <m:e>
                            <m:r>
                              <a:rPr lang="en-CA" sz="1700" b="0" i="1">
                                <a:solidFill>
                                  <a:prstClr val="black"/>
                                </a:solidFill>
                                <a:latin typeface="Cambria Math"/>
                              </a:rPr>
                              <m:t>𝑇𝐹</m:t>
                            </m:r>
                            <m:sSub>
                              <m:sSubPr>
                                <m:ctrlPr>
                                  <a:rPr lang="en-CA" sz="1700" i="1">
                                    <a:solidFill>
                                      <a:prstClr val="black"/>
                                    </a:solidFill>
                                    <a:latin typeface="Cambria Math" panose="02040503050406030204" pitchFamily="18" charset="0"/>
                                  </a:rPr>
                                </m:ctrlPr>
                              </m:sSubPr>
                              <m:e>
                                <m:r>
                                  <a:rPr lang="en-CA" sz="1700" b="0" i="1">
                                    <a:solidFill>
                                      <a:prstClr val="black"/>
                                    </a:solidFill>
                                    <a:latin typeface="Cambria Math"/>
                                  </a:rPr>
                                  <m:t>𝐷</m:t>
                                </m:r>
                              </m:e>
                              <m:sub>
                                <m:r>
                                  <a:rPr lang="en-CA" sz="1700" b="0" i="1">
                                    <a:solidFill>
                                      <a:prstClr val="black"/>
                                    </a:solidFill>
                                    <a:latin typeface="Cambria Math"/>
                                  </a:rPr>
                                  <m:t>h𝑖𝑔h</m:t>
                                </m:r>
                              </m:sub>
                            </m:sSub>
                          </m:e>
                        </m:d>
                      </m:e>
                    </m:rad>
                  </m:oMath>
                </a14:m>
                <a:r>
                  <a:rPr lang="en-CA" sz="1700" dirty="0"/>
                  <a:t> -- instantaneous amplitude values</a:t>
                </a:r>
              </a:p>
              <a:p>
                <a:pPr marL="457200" indent="-457200">
                  <a:buFont typeface="+mj-lt"/>
                  <a:buAutoNum type="arabicPeriod"/>
                </a:pPr>
                <a:endParaRPr lang="en-CA" sz="2400" dirty="0"/>
              </a:p>
              <a:p>
                <a:pPr marL="457200" indent="-457200">
                  <a:buFont typeface="+mj-lt"/>
                  <a:buAutoNum type="arabicPeriod"/>
                </a:pPr>
                <a:endParaRPr lang="en-CA" sz="2400" dirty="0"/>
              </a:p>
              <a:p>
                <a:pPr marL="457200" indent="-457200">
                  <a:buFont typeface="+mj-lt"/>
                  <a:buAutoNum type="arabicPeriod"/>
                </a:pPr>
                <a:endParaRPr lang="en-CA"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4" t="-1482"/>
                </a:stretch>
              </a:blipFill>
            </p:spPr>
            <p:txBody>
              <a:bodyPr/>
              <a:lstStyle/>
              <a:p>
                <a:r>
                  <a:rPr lang="en-CA">
                    <a:noFill/>
                  </a:rPr>
                  <a:t> </a:t>
                </a:r>
              </a:p>
            </p:txBody>
          </p:sp>
        </mc:Fallback>
      </mc:AlternateContent>
      <p:sp>
        <p:nvSpPr>
          <p:cNvPr id="10" name="TextBox 9"/>
          <p:cNvSpPr txBox="1"/>
          <p:nvPr/>
        </p:nvSpPr>
        <p:spPr>
          <a:xfrm>
            <a:off x="467544" y="6311061"/>
            <a:ext cx="8229600" cy="369332"/>
          </a:xfrm>
          <a:prstGeom prst="rect">
            <a:avLst/>
          </a:prstGeom>
          <a:noFill/>
        </p:spPr>
        <p:txBody>
          <a:bodyPr wrap="square" rtlCol="0">
            <a:spAutoFit/>
          </a:bodyPr>
          <a:lstStyle/>
          <a:p>
            <a:r>
              <a:rPr lang="en-CA" b="1" dirty="0"/>
              <a:t>Note: </a:t>
            </a:r>
            <a:r>
              <a:rPr lang="en-CA" dirty="0"/>
              <a:t>[n] refers to sample n in an N-sized signal, which MATLAB treats as a vector</a:t>
            </a:r>
          </a:p>
        </p:txBody>
      </p:sp>
    </p:spTree>
    <p:extLst>
      <p:ext uri="{BB962C8B-B14F-4D97-AF65-F5344CB8AC3E}">
        <p14:creationId xmlns:p14="http://schemas.microsoft.com/office/powerpoint/2010/main" val="418757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707077" y="4575250"/>
            <a:ext cx="6033275" cy="1085998"/>
          </a:xfrm>
        </p:spPr>
        <p:txBody>
          <a:bodyPr>
            <a:noAutofit/>
          </a:bodyPr>
          <a:lstStyle/>
          <a:p>
            <a:r>
              <a:rPr lang="en-US" sz="1200" dirty="0"/>
              <a:t>Each pixel refers to intra-electrode coupling (</a:t>
            </a:r>
            <a:r>
              <a:rPr lang="en-US" sz="1200" dirty="0" err="1"/>
              <a:t>i</a:t>
            </a:r>
            <a:r>
              <a:rPr lang="en-US" sz="1200" dirty="0"/>
              <a:t>=j for a given window). </a:t>
            </a:r>
          </a:p>
          <a:p>
            <a:endParaRPr lang="en-US" sz="1200" dirty="0"/>
          </a:p>
          <a:p>
            <a:r>
              <a:rPr lang="en-US" sz="1200" b="1" dirty="0"/>
              <a:t>FBTCS1: </a:t>
            </a:r>
            <a:r>
              <a:rPr lang="en-US" sz="1200" dirty="0"/>
              <a:t>there is a clear CFC signature preceding the physical onset marker by 20 seconds</a:t>
            </a:r>
          </a:p>
          <a:p>
            <a:endParaRPr lang="en-US" sz="1200" dirty="0"/>
          </a:p>
          <a:p>
            <a:r>
              <a:rPr lang="en-US" sz="1200" b="1" dirty="0"/>
              <a:t>FBTCS2: </a:t>
            </a:r>
            <a:r>
              <a:rPr lang="en-US" sz="1200" dirty="0"/>
              <a:t>there are two different window locations preceding the onset where the CFC signature is evident</a:t>
            </a:r>
          </a:p>
          <a:p>
            <a:endParaRPr lang="en-US" sz="1200" dirty="0"/>
          </a:p>
          <a:p>
            <a:r>
              <a:rPr lang="en-US" sz="1200" dirty="0"/>
              <a:t>Note: Having tested both a linear- and log-scale, we found the log-scale allows us to discern finer features in the data</a:t>
            </a:r>
            <a:endParaRPr lang="en-CA" sz="1200" dirty="0"/>
          </a:p>
        </p:txBody>
      </p:sp>
      <p:sp>
        <p:nvSpPr>
          <p:cNvPr id="28" name="Title 27">
            <a:extLst>
              <a:ext uri="{FF2B5EF4-FFF2-40B4-BE49-F238E27FC236}">
                <a16:creationId xmlns:a16="http://schemas.microsoft.com/office/drawing/2014/main" id="{EE044B23-3472-4551-A348-BA0E30B34BB5}"/>
              </a:ext>
            </a:extLst>
          </p:cNvPr>
          <p:cNvSpPr>
            <a:spLocks noGrp="1"/>
          </p:cNvSpPr>
          <p:nvPr>
            <p:ph type="title"/>
          </p:nvPr>
        </p:nvSpPr>
        <p:spPr>
          <a:xfrm>
            <a:off x="13952" y="3933056"/>
            <a:ext cx="9130048" cy="566738"/>
          </a:xfrm>
        </p:spPr>
        <p:txBody>
          <a:bodyPr>
            <a:noAutofit/>
          </a:bodyPr>
          <a:lstStyle/>
          <a:p>
            <a:pPr algn="ctr"/>
            <a:r>
              <a:rPr lang="en-US" sz="2400" dirty="0"/>
              <a:t>Real Data Examples: MVL method, plus analysis &amp; interpretation</a:t>
            </a:r>
            <a:endParaRPr lang="en-CA" sz="2400" dirty="0"/>
          </a:p>
        </p:txBody>
      </p:sp>
      <p:pic>
        <p:nvPicPr>
          <p:cNvPr id="29" name="Picture 28" descr="Chart, treemap chart&#10;&#10;Description automatically generated">
            <a:extLst>
              <a:ext uri="{FF2B5EF4-FFF2-40B4-BE49-F238E27FC236}">
                <a16:creationId xmlns:a16="http://schemas.microsoft.com/office/drawing/2014/main" id="{AD4905B4-9FEF-48B4-ABB1-39AFB54D7854}"/>
              </a:ext>
            </a:extLst>
          </p:cNvPr>
          <p:cNvPicPr>
            <a:picLocks noChangeAspect="1"/>
          </p:cNvPicPr>
          <p:nvPr/>
        </p:nvPicPr>
        <p:blipFill>
          <a:blip r:embed="rId3"/>
          <a:stretch>
            <a:fillRect/>
          </a:stretch>
        </p:blipFill>
        <p:spPr>
          <a:xfrm>
            <a:off x="4670122" y="414166"/>
            <a:ext cx="4473878" cy="3355409"/>
          </a:xfrm>
          <a:prstGeom prst="rect">
            <a:avLst/>
          </a:prstGeom>
        </p:spPr>
      </p:pic>
      <p:sp>
        <p:nvSpPr>
          <p:cNvPr id="30" name="TextBox 29">
            <a:extLst>
              <a:ext uri="{FF2B5EF4-FFF2-40B4-BE49-F238E27FC236}">
                <a16:creationId xmlns:a16="http://schemas.microsoft.com/office/drawing/2014/main" id="{2DFD494C-4225-4DCA-9B3B-DE14FEB7151E}"/>
              </a:ext>
            </a:extLst>
          </p:cNvPr>
          <p:cNvSpPr txBox="1"/>
          <p:nvPr/>
        </p:nvSpPr>
        <p:spPr>
          <a:xfrm rot="16200000">
            <a:off x="6695061" y="3359814"/>
            <a:ext cx="449162" cy="184666"/>
          </a:xfrm>
          <a:prstGeom prst="rect">
            <a:avLst/>
          </a:prstGeom>
          <a:noFill/>
        </p:spPr>
        <p:txBody>
          <a:bodyPr wrap="none" rtlCol="0">
            <a:spAutoFit/>
          </a:bodyPr>
          <a:lstStyle/>
          <a:p>
            <a:r>
              <a:rPr lang="en-US" sz="600" b="1" dirty="0">
                <a:latin typeface="Arial" panose="020B0604020202020204" pitchFamily="34" charset="0"/>
                <a:cs typeface="Arial" panose="020B0604020202020204" pitchFamily="34" charset="0"/>
              </a:rPr>
              <a:t>ONSET</a:t>
            </a:r>
          </a:p>
        </p:txBody>
      </p:sp>
      <p:cxnSp>
        <p:nvCxnSpPr>
          <p:cNvPr id="31" name="Straight Arrow Connector 30">
            <a:extLst>
              <a:ext uri="{FF2B5EF4-FFF2-40B4-BE49-F238E27FC236}">
                <a16:creationId xmlns:a16="http://schemas.microsoft.com/office/drawing/2014/main" id="{14208828-995E-41BB-8812-45BB434668A4}"/>
              </a:ext>
            </a:extLst>
          </p:cNvPr>
          <p:cNvCxnSpPr>
            <a:cxnSpLocks/>
          </p:cNvCxnSpPr>
          <p:nvPr/>
        </p:nvCxnSpPr>
        <p:spPr>
          <a:xfrm flipV="1">
            <a:off x="6996449" y="3312113"/>
            <a:ext cx="0" cy="1964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F5A17A5-29DC-4EA1-AD6E-4A6CCE196180}"/>
              </a:ext>
            </a:extLst>
          </p:cNvPr>
          <p:cNvCxnSpPr>
            <a:cxnSpLocks/>
          </p:cNvCxnSpPr>
          <p:nvPr/>
        </p:nvCxnSpPr>
        <p:spPr>
          <a:xfrm flipV="1">
            <a:off x="7339349" y="3312113"/>
            <a:ext cx="0" cy="1964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B1270FF-3044-4341-90B5-249BAEB8D2EC}"/>
              </a:ext>
            </a:extLst>
          </p:cNvPr>
          <p:cNvSpPr txBox="1"/>
          <p:nvPr/>
        </p:nvSpPr>
        <p:spPr>
          <a:xfrm rot="16200000">
            <a:off x="7173142" y="3379049"/>
            <a:ext cx="486030" cy="184666"/>
          </a:xfrm>
          <a:prstGeom prst="rect">
            <a:avLst/>
          </a:prstGeom>
          <a:noFill/>
        </p:spPr>
        <p:txBody>
          <a:bodyPr wrap="none" rtlCol="0">
            <a:spAutoFit/>
          </a:bodyPr>
          <a:lstStyle/>
          <a:p>
            <a:r>
              <a:rPr lang="en-US" sz="600" b="1" dirty="0">
                <a:latin typeface="Arial" panose="020B0604020202020204" pitchFamily="34" charset="0"/>
                <a:cs typeface="Arial" panose="020B0604020202020204" pitchFamily="34" charset="0"/>
              </a:rPr>
              <a:t>OFFSET</a:t>
            </a:r>
          </a:p>
        </p:txBody>
      </p:sp>
      <p:pic>
        <p:nvPicPr>
          <p:cNvPr id="34" name="Picture 33" descr="Chart, calendar&#10;&#10;Description automatically generated">
            <a:extLst>
              <a:ext uri="{FF2B5EF4-FFF2-40B4-BE49-F238E27FC236}">
                <a16:creationId xmlns:a16="http://schemas.microsoft.com/office/drawing/2014/main" id="{CFF245FF-A905-4C22-90CD-CA05B9395B52}"/>
              </a:ext>
            </a:extLst>
          </p:cNvPr>
          <p:cNvPicPr>
            <a:picLocks noChangeAspect="1"/>
          </p:cNvPicPr>
          <p:nvPr/>
        </p:nvPicPr>
        <p:blipFill>
          <a:blip r:embed="rId4"/>
          <a:stretch>
            <a:fillRect/>
          </a:stretch>
        </p:blipFill>
        <p:spPr>
          <a:xfrm>
            <a:off x="13951" y="332656"/>
            <a:ext cx="4586613" cy="3439960"/>
          </a:xfrm>
          <a:prstGeom prst="rect">
            <a:avLst/>
          </a:prstGeom>
        </p:spPr>
      </p:pic>
      <p:cxnSp>
        <p:nvCxnSpPr>
          <p:cNvPr id="35" name="Straight Arrow Connector 34">
            <a:extLst>
              <a:ext uri="{FF2B5EF4-FFF2-40B4-BE49-F238E27FC236}">
                <a16:creationId xmlns:a16="http://schemas.microsoft.com/office/drawing/2014/main" id="{91FE1DD5-3C1D-4C59-9E6E-83F2F71358D8}"/>
              </a:ext>
            </a:extLst>
          </p:cNvPr>
          <p:cNvCxnSpPr>
            <a:cxnSpLocks/>
          </p:cNvCxnSpPr>
          <p:nvPr/>
        </p:nvCxnSpPr>
        <p:spPr>
          <a:xfrm flipV="1">
            <a:off x="1474217" y="3304170"/>
            <a:ext cx="0" cy="1964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0A03248-A5A7-42EE-862A-D0AD5C3190E5}"/>
              </a:ext>
            </a:extLst>
          </p:cNvPr>
          <p:cNvCxnSpPr>
            <a:cxnSpLocks/>
          </p:cNvCxnSpPr>
          <p:nvPr/>
        </p:nvCxnSpPr>
        <p:spPr>
          <a:xfrm flipV="1">
            <a:off x="2383787" y="3304170"/>
            <a:ext cx="0" cy="1964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0C0B99F-A23E-482E-B3B9-9D3EB45EF893}"/>
              </a:ext>
            </a:extLst>
          </p:cNvPr>
          <p:cNvSpPr txBox="1"/>
          <p:nvPr/>
        </p:nvSpPr>
        <p:spPr>
          <a:xfrm rot="16200000">
            <a:off x="1394269" y="3345429"/>
            <a:ext cx="449162" cy="184666"/>
          </a:xfrm>
          <a:prstGeom prst="rect">
            <a:avLst/>
          </a:prstGeom>
          <a:noFill/>
        </p:spPr>
        <p:txBody>
          <a:bodyPr wrap="none" rtlCol="0">
            <a:spAutoFit/>
          </a:bodyPr>
          <a:lstStyle/>
          <a:p>
            <a:r>
              <a:rPr lang="en-US" sz="600" b="1" dirty="0">
                <a:latin typeface="Arial" panose="020B0604020202020204" pitchFamily="34" charset="0"/>
                <a:cs typeface="Arial" panose="020B0604020202020204" pitchFamily="34" charset="0"/>
              </a:rPr>
              <a:t>ONSET</a:t>
            </a:r>
          </a:p>
        </p:txBody>
      </p:sp>
      <p:sp>
        <p:nvSpPr>
          <p:cNvPr id="38" name="TextBox 37">
            <a:extLst>
              <a:ext uri="{FF2B5EF4-FFF2-40B4-BE49-F238E27FC236}">
                <a16:creationId xmlns:a16="http://schemas.microsoft.com/office/drawing/2014/main" id="{5E3B2BD1-0097-4019-B4EE-446AD1EFB523}"/>
              </a:ext>
            </a:extLst>
          </p:cNvPr>
          <p:cNvSpPr txBox="1"/>
          <p:nvPr/>
        </p:nvSpPr>
        <p:spPr>
          <a:xfrm rot="16200000">
            <a:off x="2221564" y="3364666"/>
            <a:ext cx="486030" cy="184666"/>
          </a:xfrm>
          <a:prstGeom prst="rect">
            <a:avLst/>
          </a:prstGeom>
          <a:noFill/>
        </p:spPr>
        <p:txBody>
          <a:bodyPr wrap="none" rtlCol="0">
            <a:spAutoFit/>
          </a:bodyPr>
          <a:lstStyle/>
          <a:p>
            <a:r>
              <a:rPr lang="en-US" sz="600" b="1" dirty="0">
                <a:latin typeface="Arial" panose="020B0604020202020204" pitchFamily="34" charset="0"/>
                <a:cs typeface="Arial" panose="020B0604020202020204" pitchFamily="34" charset="0"/>
              </a:rPr>
              <a:t>OFFSET</a:t>
            </a:r>
          </a:p>
        </p:txBody>
      </p:sp>
      <p:sp>
        <p:nvSpPr>
          <p:cNvPr id="39" name="Rectangle 38">
            <a:extLst>
              <a:ext uri="{FF2B5EF4-FFF2-40B4-BE49-F238E27FC236}">
                <a16:creationId xmlns:a16="http://schemas.microsoft.com/office/drawing/2014/main" id="{BAE7B8E9-554F-41D6-B243-6CA5A2128BF0}"/>
              </a:ext>
            </a:extLst>
          </p:cNvPr>
          <p:cNvSpPr/>
          <p:nvPr/>
        </p:nvSpPr>
        <p:spPr>
          <a:xfrm>
            <a:off x="1259632" y="548680"/>
            <a:ext cx="184665" cy="27634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4FE5D1E9-2EF8-4E29-87DC-39D4D2772984}"/>
              </a:ext>
            </a:extLst>
          </p:cNvPr>
          <p:cNvSpPr/>
          <p:nvPr/>
        </p:nvSpPr>
        <p:spPr>
          <a:xfrm>
            <a:off x="5868144" y="620688"/>
            <a:ext cx="184665" cy="2691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9AF2441F-5C52-4EBB-9D34-C69DFD21129E}"/>
              </a:ext>
            </a:extLst>
          </p:cNvPr>
          <p:cNvSpPr/>
          <p:nvPr/>
        </p:nvSpPr>
        <p:spPr>
          <a:xfrm>
            <a:off x="6331551" y="620688"/>
            <a:ext cx="184665" cy="2691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5467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D560-BA95-4E9C-BDA1-7270C216E6C3}"/>
              </a:ext>
            </a:extLst>
          </p:cNvPr>
          <p:cNvSpPr>
            <a:spLocks noGrp="1"/>
          </p:cNvSpPr>
          <p:nvPr>
            <p:ph type="title"/>
          </p:nvPr>
        </p:nvSpPr>
        <p:spPr/>
        <p:txBody>
          <a:bodyPr/>
          <a:lstStyle/>
          <a:p>
            <a:r>
              <a:rPr lang="en-US" b="1" dirty="0"/>
              <a:t>Conclusions</a:t>
            </a:r>
            <a:endParaRPr lang="en-CA" b="1" dirty="0"/>
          </a:p>
        </p:txBody>
      </p:sp>
      <p:sp>
        <p:nvSpPr>
          <p:cNvPr id="3" name="Content Placeholder 2">
            <a:extLst>
              <a:ext uri="{FF2B5EF4-FFF2-40B4-BE49-F238E27FC236}">
                <a16:creationId xmlns:a16="http://schemas.microsoft.com/office/drawing/2014/main" id="{38C15885-6BB5-491C-B974-45FB8281D283}"/>
              </a:ext>
            </a:extLst>
          </p:cNvPr>
          <p:cNvSpPr>
            <a:spLocks noGrp="1"/>
          </p:cNvSpPr>
          <p:nvPr>
            <p:ph idx="1"/>
          </p:nvPr>
        </p:nvSpPr>
        <p:spPr/>
        <p:txBody>
          <a:bodyPr>
            <a:normAutofit/>
          </a:bodyPr>
          <a:lstStyle/>
          <a:p>
            <a:r>
              <a:rPr lang="en-US" sz="2800" dirty="0"/>
              <a:t>The </a:t>
            </a:r>
            <a:r>
              <a:rPr lang="en-US" sz="2800" dirty="0" err="1"/>
              <a:t>tfMVL</a:t>
            </a:r>
            <a:r>
              <a:rPr lang="en-US" sz="2800" dirty="0"/>
              <a:t> method has clearly uncovered evidence of electrophysiological signatures in two </a:t>
            </a:r>
            <a:r>
              <a:rPr lang="en-US" sz="2800" dirty="0" err="1"/>
              <a:t>iEEG</a:t>
            </a:r>
            <a:r>
              <a:rPr lang="en-US" sz="2800" dirty="0"/>
              <a:t> datasets – more are required to confirm our findings</a:t>
            </a:r>
          </a:p>
          <a:p>
            <a:r>
              <a:rPr lang="en-US" sz="2800" dirty="0"/>
              <a:t>The </a:t>
            </a:r>
            <a:r>
              <a:rPr lang="en-US" sz="2800" dirty="0" err="1"/>
              <a:t>tf</a:t>
            </a:r>
            <a:r>
              <a:rPr lang="en-US" sz="2800" dirty="0"/>
              <a:t> method is a viable alternative to the Hilbert-transform method</a:t>
            </a:r>
            <a:endParaRPr lang="en-CA" sz="2800" dirty="0"/>
          </a:p>
        </p:txBody>
      </p:sp>
      <p:sp>
        <p:nvSpPr>
          <p:cNvPr id="5" name="TextBox 4">
            <a:extLst>
              <a:ext uri="{FF2B5EF4-FFF2-40B4-BE49-F238E27FC236}">
                <a16:creationId xmlns:a16="http://schemas.microsoft.com/office/drawing/2014/main" id="{F521C1FE-03D4-43B7-964A-8E330ECE0CBE}"/>
              </a:ext>
            </a:extLst>
          </p:cNvPr>
          <p:cNvSpPr txBox="1"/>
          <p:nvPr/>
        </p:nvSpPr>
        <p:spPr>
          <a:xfrm>
            <a:off x="2302598" y="4509120"/>
            <a:ext cx="4538803" cy="1107996"/>
          </a:xfrm>
          <a:prstGeom prst="rect">
            <a:avLst/>
          </a:prstGeom>
          <a:noFill/>
        </p:spPr>
        <p:txBody>
          <a:bodyPr wrap="square" rtlCol="0">
            <a:spAutoFit/>
          </a:bodyPr>
          <a:lstStyle/>
          <a:p>
            <a:pPr algn="ctr"/>
            <a:r>
              <a:rPr lang="en-US" sz="6600" b="1" dirty="0">
                <a:solidFill>
                  <a:schemeClr val="accent2">
                    <a:lumMod val="75000"/>
                  </a:schemeClr>
                </a:solidFill>
              </a:rPr>
              <a:t>Thank you!</a:t>
            </a:r>
            <a:endParaRPr lang="en-CA" sz="6600" b="1" dirty="0">
              <a:solidFill>
                <a:schemeClr val="accent2">
                  <a:lumMod val="75000"/>
                </a:schemeClr>
              </a:solidFill>
            </a:endParaRPr>
          </a:p>
        </p:txBody>
      </p:sp>
      <p:pic>
        <p:nvPicPr>
          <p:cNvPr id="6" name="Picture 2" descr="Natural Sciences and Engineering Research Council - Wikipedia">
            <a:extLst>
              <a:ext uri="{FF2B5EF4-FFF2-40B4-BE49-F238E27FC236}">
                <a16:creationId xmlns:a16="http://schemas.microsoft.com/office/drawing/2014/main" id="{E50DB6CA-6287-4E60-9DF2-A0E5815B9F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7537" y="5854143"/>
            <a:ext cx="1957387" cy="83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E3623B5-8862-41E1-AC51-ECB5A1E72168}"/>
              </a:ext>
            </a:extLst>
          </p:cNvPr>
          <p:cNvPicPr>
            <a:picLocks noChangeAspect="1"/>
          </p:cNvPicPr>
          <p:nvPr/>
        </p:nvPicPr>
        <p:blipFill rotWithShape="1">
          <a:blip r:embed="rId3"/>
          <a:srcRect t="10864" b="18520"/>
          <a:stretch/>
        </p:blipFill>
        <p:spPr>
          <a:xfrm>
            <a:off x="147004" y="5805264"/>
            <a:ext cx="1462088" cy="936104"/>
          </a:xfrm>
          <a:prstGeom prst="rect">
            <a:avLst/>
          </a:prstGeom>
        </p:spPr>
      </p:pic>
      <p:pic>
        <p:nvPicPr>
          <p:cNvPr id="8" name="Picture 4" descr="Airmeet: Neuro Nexus 2020 Demo Day">
            <a:extLst>
              <a:ext uri="{FF2B5EF4-FFF2-40B4-BE49-F238E27FC236}">
                <a16:creationId xmlns:a16="http://schemas.microsoft.com/office/drawing/2014/main" id="{49945455-4C3E-4C58-A804-3F215F414B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4071" y="5957065"/>
            <a:ext cx="3275856" cy="61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06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Sources</a:t>
            </a:r>
          </a:p>
        </p:txBody>
      </p:sp>
      <p:sp>
        <p:nvSpPr>
          <p:cNvPr id="3" name="Content Placeholder 2"/>
          <p:cNvSpPr>
            <a:spLocks noGrp="1"/>
          </p:cNvSpPr>
          <p:nvPr>
            <p:ph idx="1"/>
          </p:nvPr>
        </p:nvSpPr>
        <p:spPr>
          <a:xfrm>
            <a:off x="457200" y="1506358"/>
            <a:ext cx="8229600" cy="4525963"/>
          </a:xfrm>
        </p:spPr>
        <p:txBody>
          <a:bodyPr>
            <a:normAutofit fontScale="77500" lnSpcReduction="20000"/>
          </a:bodyPr>
          <a:lstStyle/>
          <a:p>
            <a:r>
              <a:rPr lang="en-US" sz="1800" dirty="0" err="1"/>
              <a:t>Aviyente</a:t>
            </a:r>
            <a:r>
              <a:rPr lang="en-US" sz="1800" dirty="0"/>
              <a:t> &amp; </a:t>
            </a:r>
            <a:r>
              <a:rPr lang="en-US" sz="1800" dirty="0" err="1"/>
              <a:t>Mutlu</a:t>
            </a:r>
            <a:r>
              <a:rPr lang="en-US" sz="1800" dirty="0"/>
              <a:t> -- A Time-Frequency-Based Approach to Phase and Phase Synchrony Estimation (2011)</a:t>
            </a:r>
          </a:p>
          <a:p>
            <a:endParaRPr lang="en-US" sz="1800" dirty="0"/>
          </a:p>
          <a:p>
            <a:r>
              <a:rPr lang="en-US" sz="1800" dirty="0" err="1"/>
              <a:t>Buzsáki</a:t>
            </a:r>
            <a:r>
              <a:rPr lang="en-US" sz="1800" dirty="0"/>
              <a:t>, G., Rhythms of the brain, Oxford University Press (2006)</a:t>
            </a:r>
          </a:p>
          <a:p>
            <a:endParaRPr lang="en-CA" sz="1800" dirty="0"/>
          </a:p>
          <a:p>
            <a:r>
              <a:rPr lang="en-CA" sz="1800" dirty="0" err="1"/>
              <a:t>Canolty</a:t>
            </a:r>
            <a:r>
              <a:rPr lang="en-CA" sz="1800" dirty="0"/>
              <a:t> et al -- </a:t>
            </a:r>
            <a:r>
              <a:rPr lang="en-US" sz="1800" dirty="0"/>
              <a:t>High Gamma Power Is Phase-Locked to Theta Oscillations in Human Neocortex (2006)</a:t>
            </a:r>
            <a:endParaRPr lang="en-CA" sz="1800" dirty="0"/>
          </a:p>
          <a:p>
            <a:pPr marL="0" indent="0">
              <a:buNone/>
            </a:pPr>
            <a:endParaRPr lang="en-CA" sz="1800" dirty="0"/>
          </a:p>
          <a:p>
            <a:r>
              <a:rPr lang="en-CA" sz="1800" dirty="0" err="1"/>
              <a:t>Hulsemann</a:t>
            </a:r>
            <a:r>
              <a:rPr lang="en-CA" sz="1800" dirty="0"/>
              <a:t> -- Quantification of PAC in Neuronal Oscillations (Comparison of PLV, MVL, MI, GLM-CFC) (2019)</a:t>
            </a:r>
          </a:p>
          <a:p>
            <a:endParaRPr lang="en-CA" sz="1800" dirty="0"/>
          </a:p>
          <a:p>
            <a:r>
              <a:rPr lang="en-US" sz="1800" dirty="0"/>
              <a:t>Kramer &amp; Eden -- Assessment of CFC with confidence using GLMs (2013)</a:t>
            </a:r>
          </a:p>
          <a:p>
            <a:endParaRPr lang="en-US" sz="1800" dirty="0"/>
          </a:p>
          <a:p>
            <a:r>
              <a:rPr lang="en-US" sz="1800" dirty="0" err="1"/>
              <a:t>Munia</a:t>
            </a:r>
            <a:r>
              <a:rPr lang="en-US" sz="1800" dirty="0"/>
              <a:t> &amp; </a:t>
            </a:r>
            <a:r>
              <a:rPr lang="en-US" sz="1800" dirty="0" err="1"/>
              <a:t>Aviyente</a:t>
            </a:r>
            <a:r>
              <a:rPr lang="en-US" sz="1800" dirty="0"/>
              <a:t> -- Time-Frequency Based Phase-Amplitude Coupling Measure For Neuronal Oscillations (2019)</a:t>
            </a:r>
          </a:p>
          <a:p>
            <a:endParaRPr lang="en-US" sz="1800" dirty="0"/>
          </a:p>
          <a:p>
            <a:r>
              <a:rPr lang="en-US" sz="1800" dirty="0" err="1"/>
              <a:t>Nadalin</a:t>
            </a:r>
            <a:r>
              <a:rPr lang="en-US" sz="1800" dirty="0"/>
              <a:t> et al -- A statistical framework to assess cross-frequency coupling while accounting for confounding analysis effects (2019)</a:t>
            </a:r>
          </a:p>
          <a:p>
            <a:endParaRPr lang="en-US" sz="1800" dirty="0"/>
          </a:p>
          <a:p>
            <a:r>
              <a:rPr lang="en-US" sz="1800" dirty="0"/>
              <a:t>Tort et at -- Measuring Phase-Amplitude Coupling Between Neuronal Oscillations of Different Frequencies (2010)</a:t>
            </a:r>
            <a:endParaRPr lang="en-CA" sz="1800" dirty="0"/>
          </a:p>
        </p:txBody>
      </p:sp>
      <p:sp>
        <p:nvSpPr>
          <p:cNvPr id="4" name="TextBox 3"/>
          <p:cNvSpPr txBox="1"/>
          <p:nvPr/>
        </p:nvSpPr>
        <p:spPr>
          <a:xfrm>
            <a:off x="467544" y="6320353"/>
            <a:ext cx="8229600" cy="276999"/>
          </a:xfrm>
          <a:prstGeom prst="rect">
            <a:avLst/>
          </a:prstGeom>
          <a:noFill/>
        </p:spPr>
        <p:txBody>
          <a:bodyPr wrap="square" rtlCol="0">
            <a:spAutoFit/>
          </a:bodyPr>
          <a:lstStyle/>
          <a:p>
            <a:r>
              <a:rPr lang="en-CA" sz="1200" b="1" dirty="0"/>
              <a:t>Note: </a:t>
            </a:r>
            <a:r>
              <a:rPr lang="en-CA" sz="1200" dirty="0"/>
              <a:t>Esoteric facts and figures cited at location, while more prominent information is analyzed from several sources, all listed</a:t>
            </a:r>
          </a:p>
        </p:txBody>
      </p:sp>
    </p:spTree>
    <p:extLst>
      <p:ext uri="{BB962C8B-B14F-4D97-AF65-F5344CB8AC3E}">
        <p14:creationId xmlns:p14="http://schemas.microsoft.com/office/powerpoint/2010/main" val="11813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285CD1-A6CE-D8AC-34BE-E8AD11D420D1}"/>
              </a:ext>
            </a:extLst>
          </p:cNvPr>
          <p:cNvSpPr>
            <a:spLocks noGrp="1"/>
          </p:cNvSpPr>
          <p:nvPr>
            <p:ph type="title"/>
          </p:nvPr>
        </p:nvSpPr>
        <p:spPr/>
        <p:txBody>
          <a:bodyPr/>
          <a:lstStyle/>
          <a:p>
            <a:r>
              <a:rPr lang="en-CA" b="1" dirty="0">
                <a:solidFill>
                  <a:schemeClr val="bg1"/>
                </a:solidFill>
              </a:rPr>
              <a:t>In memoriam</a:t>
            </a:r>
          </a:p>
        </p:txBody>
      </p:sp>
      <p:pic>
        <p:nvPicPr>
          <p:cNvPr id="7" name="Content Placeholder 6">
            <a:extLst>
              <a:ext uri="{FF2B5EF4-FFF2-40B4-BE49-F238E27FC236}">
                <a16:creationId xmlns:a16="http://schemas.microsoft.com/office/drawing/2014/main" id="{E20D2866-D7B7-E613-CA58-6A363A11FD9E}"/>
              </a:ext>
            </a:extLst>
          </p:cNvPr>
          <p:cNvPicPr>
            <a:picLocks noGrp="1" noChangeAspect="1"/>
          </p:cNvPicPr>
          <p:nvPr>
            <p:ph sz="half" idx="1"/>
          </p:nvPr>
        </p:nvPicPr>
        <p:blipFill>
          <a:blip r:embed="rId2"/>
          <a:stretch>
            <a:fillRect/>
          </a:stretch>
        </p:blipFill>
        <p:spPr>
          <a:xfrm>
            <a:off x="899592" y="1600200"/>
            <a:ext cx="3037446" cy="3773796"/>
          </a:xfrm>
          <a:prstGeom prst="rect">
            <a:avLst/>
          </a:prstGeom>
        </p:spPr>
      </p:pic>
      <p:sp>
        <p:nvSpPr>
          <p:cNvPr id="6" name="Content Placeholder 5">
            <a:extLst>
              <a:ext uri="{FF2B5EF4-FFF2-40B4-BE49-F238E27FC236}">
                <a16:creationId xmlns:a16="http://schemas.microsoft.com/office/drawing/2014/main" id="{5760E4A2-8C04-55B5-E0E2-79A0B89AE3D7}"/>
              </a:ext>
            </a:extLst>
          </p:cNvPr>
          <p:cNvSpPr>
            <a:spLocks noGrp="1"/>
          </p:cNvSpPr>
          <p:nvPr>
            <p:ph sz="half" idx="2"/>
          </p:nvPr>
        </p:nvSpPr>
        <p:spPr/>
        <p:txBody>
          <a:bodyPr/>
          <a:lstStyle/>
          <a:p>
            <a:pPr marL="0" indent="0" algn="ctr">
              <a:buNone/>
            </a:pPr>
            <a:r>
              <a:rPr lang="en-CA" dirty="0">
                <a:solidFill>
                  <a:schemeClr val="bg1"/>
                </a:solidFill>
              </a:rPr>
              <a:t>Dedicated to an inspiring mentor, caring supervisor – and just a great friend,</a:t>
            </a:r>
          </a:p>
          <a:p>
            <a:pPr marL="0" indent="0" algn="ctr">
              <a:buNone/>
            </a:pPr>
            <a:endParaRPr lang="en-CA" dirty="0">
              <a:solidFill>
                <a:schemeClr val="bg1"/>
              </a:solidFill>
            </a:endParaRPr>
          </a:p>
          <a:p>
            <a:pPr marL="0" indent="0" algn="ctr">
              <a:buNone/>
            </a:pPr>
            <a:r>
              <a:rPr lang="en-CA" dirty="0">
                <a:solidFill>
                  <a:schemeClr val="bg1"/>
                </a:solidFill>
              </a:rPr>
              <a:t>with whom I am proud to have worked,</a:t>
            </a:r>
          </a:p>
          <a:p>
            <a:pPr marL="0" indent="0" algn="ctr">
              <a:buNone/>
            </a:pPr>
            <a:endParaRPr lang="en-CA" dirty="0">
              <a:solidFill>
                <a:schemeClr val="bg1"/>
              </a:solidFill>
            </a:endParaRPr>
          </a:p>
          <a:p>
            <a:pPr marL="0" indent="0" algn="ctr">
              <a:buNone/>
            </a:pPr>
            <a:r>
              <a:rPr lang="en-CA" dirty="0">
                <a:solidFill>
                  <a:schemeClr val="bg1"/>
                </a:solidFill>
              </a:rPr>
              <a:t>and proud to have made proud.</a:t>
            </a:r>
          </a:p>
        </p:txBody>
      </p:sp>
      <p:sp>
        <p:nvSpPr>
          <p:cNvPr id="8" name="TextBox 7">
            <a:extLst>
              <a:ext uri="{FF2B5EF4-FFF2-40B4-BE49-F238E27FC236}">
                <a16:creationId xmlns:a16="http://schemas.microsoft.com/office/drawing/2014/main" id="{4B8D435E-294C-4842-742C-86B384CC793F}"/>
              </a:ext>
            </a:extLst>
          </p:cNvPr>
          <p:cNvSpPr txBox="1"/>
          <p:nvPr/>
        </p:nvSpPr>
        <p:spPr>
          <a:xfrm>
            <a:off x="618115" y="5445224"/>
            <a:ext cx="3600400" cy="646331"/>
          </a:xfrm>
          <a:prstGeom prst="rect">
            <a:avLst/>
          </a:prstGeom>
          <a:noFill/>
        </p:spPr>
        <p:txBody>
          <a:bodyPr wrap="square" rtlCol="0">
            <a:spAutoFit/>
          </a:bodyPr>
          <a:lstStyle/>
          <a:p>
            <a:pPr algn="ctr"/>
            <a:r>
              <a:rPr lang="en-CA" dirty="0">
                <a:solidFill>
                  <a:schemeClr val="bg1"/>
                </a:solidFill>
              </a:rPr>
              <a:t>Dr. Kris Vasudevan </a:t>
            </a:r>
          </a:p>
          <a:p>
            <a:pPr algn="ctr"/>
            <a:r>
              <a:rPr lang="en-CA" dirty="0">
                <a:solidFill>
                  <a:schemeClr val="bg1"/>
                </a:solidFill>
              </a:rPr>
              <a:t>March 2</a:t>
            </a:r>
            <a:r>
              <a:rPr lang="en-CA" baseline="30000" dirty="0">
                <a:solidFill>
                  <a:schemeClr val="bg1"/>
                </a:solidFill>
              </a:rPr>
              <a:t>nd</a:t>
            </a:r>
            <a:r>
              <a:rPr lang="en-CA" dirty="0">
                <a:solidFill>
                  <a:schemeClr val="bg1"/>
                </a:solidFill>
              </a:rPr>
              <a:t> 1944 – August 22</a:t>
            </a:r>
            <a:r>
              <a:rPr lang="en-CA" baseline="30000" dirty="0">
                <a:solidFill>
                  <a:schemeClr val="bg1"/>
                </a:solidFill>
              </a:rPr>
              <a:t>nd</a:t>
            </a:r>
            <a:r>
              <a:rPr lang="en-CA" dirty="0">
                <a:solidFill>
                  <a:schemeClr val="bg1"/>
                </a:solidFill>
              </a:rPr>
              <a:t> 2022</a:t>
            </a:r>
          </a:p>
        </p:txBody>
      </p:sp>
    </p:spTree>
    <p:extLst>
      <p:ext uri="{BB962C8B-B14F-4D97-AF65-F5344CB8AC3E}">
        <p14:creationId xmlns:p14="http://schemas.microsoft.com/office/powerpoint/2010/main" val="314531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3A1B-8C31-4767-8DC1-00B17AEB3C98}"/>
              </a:ext>
            </a:extLst>
          </p:cNvPr>
          <p:cNvSpPr>
            <a:spLocks noGrp="1"/>
          </p:cNvSpPr>
          <p:nvPr>
            <p:ph type="title"/>
          </p:nvPr>
        </p:nvSpPr>
        <p:spPr/>
        <p:txBody>
          <a:bodyPr/>
          <a:lstStyle/>
          <a:p>
            <a:r>
              <a:rPr lang="en-US" b="1" dirty="0"/>
              <a:t>Contents</a:t>
            </a:r>
            <a:endParaRPr lang="en-CA" b="1" dirty="0"/>
          </a:p>
        </p:txBody>
      </p:sp>
      <p:sp>
        <p:nvSpPr>
          <p:cNvPr id="3" name="Content Placeholder 2">
            <a:extLst>
              <a:ext uri="{FF2B5EF4-FFF2-40B4-BE49-F238E27FC236}">
                <a16:creationId xmlns:a16="http://schemas.microsoft.com/office/drawing/2014/main" id="{4FEDBB9B-B291-48E7-AB3B-D7797D448756}"/>
              </a:ext>
            </a:extLst>
          </p:cNvPr>
          <p:cNvSpPr>
            <a:spLocks noGrp="1"/>
          </p:cNvSpPr>
          <p:nvPr>
            <p:ph idx="1"/>
          </p:nvPr>
        </p:nvSpPr>
        <p:spPr/>
        <p:txBody>
          <a:bodyPr>
            <a:normAutofit fontScale="77500" lnSpcReduction="20000"/>
          </a:bodyPr>
          <a:lstStyle/>
          <a:p>
            <a:pPr marL="514350" indent="-514350">
              <a:buAutoNum type="arabicPeriod"/>
            </a:pPr>
            <a:r>
              <a:rPr lang="en-CA" sz="3200" dirty="0"/>
              <a:t>Motivation; definitions of CFC, PAC</a:t>
            </a:r>
          </a:p>
          <a:p>
            <a:pPr marL="514350" indent="-514350">
              <a:buAutoNum type="arabicPeriod"/>
            </a:pPr>
            <a:r>
              <a:rPr lang="en-CA" sz="3200" dirty="0"/>
              <a:t>Essentials we need; metric definitions </a:t>
            </a:r>
          </a:p>
          <a:p>
            <a:pPr marL="514350" indent="-514350">
              <a:buAutoNum type="arabicPeriod"/>
            </a:pPr>
            <a:r>
              <a:rPr lang="en-CA" dirty="0"/>
              <a:t>Methods for Detecting CFC</a:t>
            </a:r>
          </a:p>
          <a:p>
            <a:pPr marL="514350" indent="-514350">
              <a:buAutoNum type="arabicPeriod"/>
            </a:pPr>
            <a:r>
              <a:rPr lang="en-CA" sz="3200" dirty="0"/>
              <a:t>Methods for Detecting CFC: MVL, MI, GLM</a:t>
            </a:r>
          </a:p>
          <a:p>
            <a:pPr marL="514350" indent="-514350">
              <a:buAutoNum type="arabicPeriod"/>
            </a:pPr>
            <a:r>
              <a:rPr lang="en-US" dirty="0"/>
              <a:t>Traditional method vs. time-frequency method</a:t>
            </a:r>
          </a:p>
          <a:p>
            <a:pPr marL="514350" indent="-514350">
              <a:buAutoNum type="arabicPeriod"/>
            </a:pPr>
            <a:r>
              <a:rPr lang="en-US" dirty="0"/>
              <a:t>Problems with the TF method</a:t>
            </a:r>
          </a:p>
          <a:p>
            <a:pPr marL="514350" indent="-514350">
              <a:buAutoNum type="arabicPeriod"/>
            </a:pPr>
            <a:r>
              <a:rPr lang="en-US" dirty="0"/>
              <a:t>Cohen’s class of TF distributions</a:t>
            </a:r>
          </a:p>
          <a:p>
            <a:pPr marL="514350" indent="-514350">
              <a:buAutoNum type="arabicPeriod"/>
            </a:pPr>
            <a:r>
              <a:rPr lang="en-US" dirty="0"/>
              <a:t>Reduced </a:t>
            </a:r>
            <a:r>
              <a:rPr lang="en-US" dirty="0" err="1"/>
              <a:t>Rihaczek</a:t>
            </a:r>
            <a:r>
              <a:rPr lang="en-US" dirty="0"/>
              <a:t> distribution &amp; method</a:t>
            </a:r>
          </a:p>
          <a:p>
            <a:pPr marL="514350" indent="-514350">
              <a:buAutoNum type="arabicPeriod"/>
            </a:pPr>
            <a:r>
              <a:rPr lang="en-US" dirty="0"/>
              <a:t>Real Data Examples: MVL method, plus analysis &amp; interpretation</a:t>
            </a:r>
          </a:p>
          <a:p>
            <a:pPr marL="514350" indent="-514350">
              <a:buAutoNum type="arabicPeriod"/>
            </a:pPr>
            <a:r>
              <a:rPr lang="en-US" dirty="0"/>
              <a:t>Conclusions</a:t>
            </a:r>
          </a:p>
          <a:p>
            <a:pPr marL="514350" indent="-514350">
              <a:buFont typeface="Arial" panose="020B0604020202020204" pitchFamily="34" charset="0"/>
              <a:buAutoNum type="arabicPeriod"/>
            </a:pPr>
            <a:r>
              <a:rPr lang="en-US" dirty="0"/>
              <a:t>Sources</a:t>
            </a:r>
          </a:p>
          <a:p>
            <a:pPr marL="514350" indent="-514350">
              <a:buAutoNum type="arabicPeriod"/>
            </a:pPr>
            <a:endParaRPr lang="en-US" dirty="0"/>
          </a:p>
        </p:txBody>
      </p:sp>
    </p:spTree>
    <p:extLst>
      <p:ext uri="{BB962C8B-B14F-4D97-AF65-F5344CB8AC3E}">
        <p14:creationId xmlns:p14="http://schemas.microsoft.com/office/powerpoint/2010/main" val="87849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092080" cy="566738"/>
          </a:xfrm>
        </p:spPr>
        <p:txBody>
          <a:bodyPr>
            <a:noAutofit/>
          </a:bodyPr>
          <a:lstStyle/>
          <a:p>
            <a:r>
              <a:rPr lang="en-CA" sz="2400" dirty="0"/>
              <a:t>Motivation; definitions of CFC, PAC</a:t>
            </a:r>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600" b="-1484"/>
          <a:stretch/>
        </p:blipFill>
        <p:spPr>
          <a:xfrm>
            <a:off x="503548" y="717088"/>
            <a:ext cx="8136904" cy="3830804"/>
          </a:xfrm>
        </p:spPr>
      </p:pic>
      <p:sp>
        <p:nvSpPr>
          <p:cNvPr id="5" name="Text Placeholder 4"/>
          <p:cNvSpPr>
            <a:spLocks noGrp="1"/>
          </p:cNvSpPr>
          <p:nvPr>
            <p:ph type="body" sz="half" idx="2"/>
          </p:nvPr>
        </p:nvSpPr>
        <p:spPr/>
        <p:txBody>
          <a:bodyPr>
            <a:normAutofit fontScale="85000" lnSpcReduction="10000"/>
          </a:bodyPr>
          <a:lstStyle/>
          <a:p>
            <a:r>
              <a:rPr lang="en-US" dirty="0"/>
              <a:t>Taken from </a:t>
            </a:r>
            <a:r>
              <a:rPr lang="en-US" i="1" dirty="0" err="1"/>
              <a:t>Hülsemann</a:t>
            </a:r>
            <a:r>
              <a:rPr lang="en-US" i="1" dirty="0"/>
              <a:t> M.J., Naumann E. and Rasch B. </a:t>
            </a:r>
            <a:r>
              <a:rPr lang="en-US" dirty="0"/>
              <a:t>— Quantification of Phase-Amplitude Coupling in Neuronal Oscillations: Comparison of Phase-Locking Value, Mean Vector Length, Modulation Index, and Generalized-Linear-Modeling-Cross-Frequency-Coupling. — // Front. </a:t>
            </a:r>
            <a:r>
              <a:rPr lang="en-US" dirty="0" err="1"/>
              <a:t>Neurosci</a:t>
            </a:r>
            <a:r>
              <a:rPr lang="en-US" dirty="0"/>
              <a:t>. — 2019. — Vol. 13 — P. 573.</a:t>
            </a:r>
            <a:endParaRPr lang="en-CA" dirty="0"/>
          </a:p>
        </p:txBody>
      </p:sp>
    </p:spTree>
    <p:extLst>
      <p:ext uri="{BB962C8B-B14F-4D97-AF65-F5344CB8AC3E}">
        <p14:creationId xmlns:p14="http://schemas.microsoft.com/office/powerpoint/2010/main" val="359058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740152" cy="566738"/>
          </a:xfrm>
        </p:spPr>
        <p:txBody>
          <a:bodyPr>
            <a:noAutofit/>
          </a:bodyPr>
          <a:lstStyle/>
          <a:p>
            <a:r>
              <a:rPr lang="en-CA" sz="2400" dirty="0"/>
              <a:t>Essentials we need (phase &amp; amplitude estimates); metric definitions i.e. how to quantify PAC?</a:t>
            </a:r>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458" b="2171"/>
          <a:stretch/>
        </p:blipFill>
        <p:spPr>
          <a:xfrm>
            <a:off x="504000" y="580071"/>
            <a:ext cx="8136000" cy="3937160"/>
          </a:xfrm>
        </p:spPr>
      </p:pic>
      <p:sp>
        <p:nvSpPr>
          <p:cNvPr id="5" name="Text Placeholder 4"/>
          <p:cNvSpPr>
            <a:spLocks noGrp="1"/>
          </p:cNvSpPr>
          <p:nvPr>
            <p:ph type="body" sz="half" idx="2"/>
          </p:nvPr>
        </p:nvSpPr>
        <p:spPr/>
        <p:txBody>
          <a:bodyPr>
            <a:normAutofit fontScale="85000" lnSpcReduction="10000"/>
          </a:bodyPr>
          <a:lstStyle/>
          <a:p>
            <a:r>
              <a:rPr lang="en-US" dirty="0"/>
              <a:t>Taken from </a:t>
            </a:r>
            <a:r>
              <a:rPr lang="en-US" i="1" dirty="0" err="1"/>
              <a:t>Hülsemann</a:t>
            </a:r>
            <a:r>
              <a:rPr lang="en-US" i="1" dirty="0"/>
              <a:t> M.J., </a:t>
            </a:r>
            <a:r>
              <a:rPr lang="en-US" i="1" dirty="0" err="1"/>
              <a:t>Naumann</a:t>
            </a:r>
            <a:r>
              <a:rPr lang="en-US" i="1" dirty="0"/>
              <a:t> E. and </a:t>
            </a:r>
            <a:r>
              <a:rPr lang="en-US" i="1" dirty="0" err="1"/>
              <a:t>Rasch</a:t>
            </a:r>
            <a:r>
              <a:rPr lang="en-US" i="1" dirty="0"/>
              <a:t> B. </a:t>
            </a:r>
            <a:r>
              <a:rPr lang="en-US" dirty="0"/>
              <a:t>— Quantification of Phase-Amplitude Coupling in Neuronal Oscillations: Comparison of Phase-Locking Value, Mean Vector Length, Modulation Index, and Generalized-Linear-Modeling-Cross-Frequency-Coupling. — // Front. </a:t>
            </a:r>
            <a:r>
              <a:rPr lang="en-US" dirty="0" err="1"/>
              <a:t>Neurosci</a:t>
            </a:r>
            <a:r>
              <a:rPr lang="en-US" dirty="0"/>
              <a:t>. — 2019. — Vol. 13 — P. 573.</a:t>
            </a:r>
            <a:endParaRPr lang="en-CA" dirty="0"/>
          </a:p>
        </p:txBody>
      </p:sp>
    </p:spTree>
    <p:extLst>
      <p:ext uri="{BB962C8B-B14F-4D97-AF65-F5344CB8AC3E}">
        <p14:creationId xmlns:p14="http://schemas.microsoft.com/office/powerpoint/2010/main" val="222867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1BD6-350B-50B7-5D8D-259ECCA6A4FA}"/>
              </a:ext>
            </a:extLst>
          </p:cNvPr>
          <p:cNvSpPr>
            <a:spLocks noGrp="1"/>
          </p:cNvSpPr>
          <p:nvPr>
            <p:ph type="title"/>
          </p:nvPr>
        </p:nvSpPr>
        <p:spPr/>
        <p:txBody>
          <a:bodyPr/>
          <a:lstStyle/>
          <a:p>
            <a:r>
              <a:rPr lang="en-CA" b="1" dirty="0"/>
              <a:t>Methods for Detecting CFC</a:t>
            </a:r>
          </a:p>
        </p:txBody>
      </p:sp>
      <p:sp>
        <p:nvSpPr>
          <p:cNvPr id="3" name="Content Placeholder 2">
            <a:extLst>
              <a:ext uri="{FF2B5EF4-FFF2-40B4-BE49-F238E27FC236}">
                <a16:creationId xmlns:a16="http://schemas.microsoft.com/office/drawing/2014/main" id="{4E91F1BD-AF51-4D38-7E4E-DFD17797A2B3}"/>
              </a:ext>
            </a:extLst>
          </p:cNvPr>
          <p:cNvSpPr>
            <a:spLocks noGrp="1"/>
          </p:cNvSpPr>
          <p:nvPr>
            <p:ph idx="1"/>
          </p:nvPr>
        </p:nvSpPr>
        <p:spPr/>
        <p:txBody>
          <a:bodyPr>
            <a:normAutofit fontScale="62500" lnSpcReduction="20000"/>
          </a:bodyPr>
          <a:lstStyle/>
          <a:p>
            <a:pPr marL="514350" indent="-514350">
              <a:buFont typeface="+mj-lt"/>
              <a:buAutoNum type="arabicPeriod"/>
            </a:pPr>
            <a:r>
              <a:rPr lang="en-CA" b="1" dirty="0"/>
              <a:t>Mean Vector Length (MVL) </a:t>
            </a:r>
            <a:r>
              <a:rPr lang="en-CA" dirty="0"/>
              <a:t>-- </a:t>
            </a:r>
            <a:r>
              <a:rPr lang="en-CA" dirty="0" err="1"/>
              <a:t>Canolty</a:t>
            </a:r>
            <a:r>
              <a:rPr lang="en-CA" dirty="0"/>
              <a:t> et al (2006)</a:t>
            </a:r>
          </a:p>
          <a:p>
            <a:pPr marL="514350" indent="-514350">
              <a:buFont typeface="+mj-lt"/>
              <a:buAutoNum type="arabicPeriod"/>
            </a:pPr>
            <a:r>
              <a:rPr lang="en-CA" b="1" dirty="0"/>
              <a:t>Modulation Index (MI) </a:t>
            </a:r>
            <a:r>
              <a:rPr lang="en-CA" dirty="0"/>
              <a:t>-- </a:t>
            </a:r>
            <a:r>
              <a:rPr lang="en-CA" dirty="0" err="1"/>
              <a:t>Canolty</a:t>
            </a:r>
            <a:r>
              <a:rPr lang="en-CA" dirty="0"/>
              <a:t> et al (2006), Tort et al (2010)</a:t>
            </a:r>
          </a:p>
          <a:p>
            <a:pPr marL="514350" indent="-514350">
              <a:buFont typeface="+mj-lt"/>
              <a:buAutoNum type="arabicPeriod"/>
            </a:pPr>
            <a:r>
              <a:rPr lang="en-CA" b="1" dirty="0"/>
              <a:t>GLM-CFC </a:t>
            </a:r>
            <a:r>
              <a:rPr lang="en-CA" dirty="0"/>
              <a:t>-- Penny et al (2008), </a:t>
            </a:r>
            <a:r>
              <a:rPr lang="en-CA" dirty="0" err="1"/>
              <a:t>Voytek</a:t>
            </a:r>
            <a:r>
              <a:rPr lang="en-CA" dirty="0"/>
              <a:t> et al (2013), Mark &amp; Kramer (2013), </a:t>
            </a:r>
            <a:r>
              <a:rPr lang="en-CA" dirty="0" err="1"/>
              <a:t>Nadalin</a:t>
            </a:r>
            <a:r>
              <a:rPr lang="en-CA" dirty="0"/>
              <a:t> et al (2019)</a:t>
            </a:r>
          </a:p>
          <a:p>
            <a:pPr marL="514350" indent="-514350">
              <a:buFont typeface="+mj-lt"/>
              <a:buAutoNum type="arabicPeriod"/>
            </a:pPr>
            <a:endParaRPr lang="en-CA" dirty="0"/>
          </a:p>
          <a:p>
            <a:pPr marL="514350" indent="-514350">
              <a:buFont typeface="+mj-lt"/>
              <a:buAutoNum type="arabicPeriod"/>
            </a:pPr>
            <a:r>
              <a:rPr lang="en-CA" dirty="0"/>
              <a:t>Phase-locking Value (PLV) -- </a:t>
            </a:r>
            <a:r>
              <a:rPr lang="fr-FR" dirty="0"/>
              <a:t> </a:t>
            </a:r>
            <a:r>
              <a:rPr lang="fr-FR" dirty="0" err="1"/>
              <a:t>Mormann</a:t>
            </a:r>
            <a:r>
              <a:rPr lang="fr-FR" dirty="0"/>
              <a:t> et al (2005), Lachaux et al (1999), </a:t>
            </a:r>
            <a:r>
              <a:rPr lang="fr-FR" dirty="0" err="1"/>
              <a:t>Vanhatalo</a:t>
            </a:r>
            <a:r>
              <a:rPr lang="fr-FR" dirty="0"/>
              <a:t> et al (2004)</a:t>
            </a:r>
            <a:endParaRPr lang="en-CA" dirty="0"/>
          </a:p>
          <a:p>
            <a:pPr marL="514350" indent="-514350">
              <a:buFont typeface="+mj-lt"/>
              <a:buAutoNum type="arabicPeriod"/>
            </a:pPr>
            <a:r>
              <a:rPr lang="en-CA" dirty="0"/>
              <a:t>Correlation Coefficient -- Penny et al (2008)</a:t>
            </a:r>
          </a:p>
          <a:p>
            <a:pPr marL="514350" indent="-514350">
              <a:buFont typeface="+mj-lt"/>
              <a:buAutoNum type="arabicPeriod"/>
            </a:pPr>
            <a:r>
              <a:rPr lang="en-CA" dirty="0"/>
              <a:t>Envelope-to-signal Correlation -- Bruns and </a:t>
            </a:r>
            <a:r>
              <a:rPr lang="en-CA" dirty="0" err="1"/>
              <a:t>Eckhorn</a:t>
            </a:r>
            <a:r>
              <a:rPr lang="en-CA" dirty="0"/>
              <a:t> (2004)</a:t>
            </a:r>
          </a:p>
          <a:p>
            <a:pPr marL="514350" indent="-514350">
              <a:buFont typeface="+mj-lt"/>
              <a:buAutoNum type="arabicPeriod"/>
            </a:pPr>
            <a:r>
              <a:rPr lang="en-CA" dirty="0"/>
              <a:t>Analysis of amplitude spectra – Cohen (2008)</a:t>
            </a:r>
          </a:p>
          <a:p>
            <a:pPr marL="514350" indent="-514350">
              <a:buFont typeface="+mj-lt"/>
              <a:buAutoNum type="arabicPeriod"/>
            </a:pPr>
            <a:r>
              <a:rPr lang="en-CA" dirty="0"/>
              <a:t>Coherence between amplitude and signal -- </a:t>
            </a:r>
            <a:r>
              <a:rPr lang="en-CA" dirty="0" err="1"/>
              <a:t>Colgin</a:t>
            </a:r>
            <a:r>
              <a:rPr lang="en-CA" dirty="0"/>
              <a:t> et al (2009)</a:t>
            </a:r>
          </a:p>
          <a:p>
            <a:pPr marL="514350" indent="-514350">
              <a:buFont typeface="+mj-lt"/>
              <a:buAutoNum type="arabicPeriod"/>
            </a:pPr>
            <a:r>
              <a:rPr lang="en-CA" dirty="0"/>
              <a:t>Coherence between the time course of power and signal -- Osipova et al (2008)</a:t>
            </a:r>
          </a:p>
          <a:p>
            <a:pPr marL="514350" indent="-514350">
              <a:buFont typeface="+mj-lt"/>
              <a:buAutoNum type="arabicPeriod"/>
            </a:pPr>
            <a:r>
              <a:rPr lang="en-CA" dirty="0" err="1"/>
              <a:t>Eigendecomposition</a:t>
            </a:r>
            <a:r>
              <a:rPr lang="en-CA" dirty="0"/>
              <a:t> of multichannel covariance matrices -- Cohen (2017)</a:t>
            </a:r>
          </a:p>
          <a:p>
            <a:pPr marL="514350" indent="-514350">
              <a:buFont typeface="+mj-lt"/>
              <a:buAutoNum type="arabicPeriod"/>
            </a:pPr>
            <a:endParaRPr lang="en-CA" dirty="0"/>
          </a:p>
          <a:p>
            <a:pPr marL="514350" indent="-514350">
              <a:buFont typeface="+mj-lt"/>
              <a:buAutoNum type="arabicPeriod"/>
            </a:pPr>
            <a:endParaRPr lang="en-CA" dirty="0"/>
          </a:p>
        </p:txBody>
      </p:sp>
    </p:spTree>
    <p:extLst>
      <p:ext uri="{BB962C8B-B14F-4D97-AF65-F5344CB8AC3E}">
        <p14:creationId xmlns:p14="http://schemas.microsoft.com/office/powerpoint/2010/main" val="21759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CA" b="1" dirty="0"/>
              <a:t>Methods for detecting CFC -- MVL</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0" y="4620269"/>
                <a:ext cx="9144000" cy="1689051"/>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r>
                        <a:rPr lang="en-CA" sz="3200" b="1" i="1" smtClean="0">
                          <a:latin typeface="Cambria Math"/>
                        </a:rPr>
                        <m:t>𝑴𝑽𝑳</m:t>
                      </m:r>
                      <m:r>
                        <a:rPr lang="en-CA" sz="3200" b="1" i="1" smtClean="0">
                          <a:latin typeface="Cambria Math"/>
                        </a:rPr>
                        <m:t>=</m:t>
                      </m:r>
                      <m:f>
                        <m:fPr>
                          <m:ctrlPr>
                            <a:rPr lang="en-CA" sz="3200" b="1" i="1">
                              <a:latin typeface="Cambria Math" panose="02040503050406030204" pitchFamily="18" charset="0"/>
                            </a:rPr>
                          </m:ctrlPr>
                        </m:fPr>
                        <m:num>
                          <m:nary>
                            <m:naryPr>
                              <m:chr m:val="∑"/>
                              <m:ctrlPr>
                                <a:rPr lang="en-CA" sz="3200" b="1" i="1">
                                  <a:latin typeface="Cambria Math" panose="02040503050406030204" pitchFamily="18" charset="0"/>
                                </a:rPr>
                              </m:ctrlPr>
                            </m:naryPr>
                            <m:sub>
                              <m:r>
                                <m:rPr>
                                  <m:brk m:alnAt="23"/>
                                </m:rPr>
                                <a:rPr lang="en-CA" sz="3200" b="1" i="1">
                                  <a:latin typeface="Cambria Math"/>
                                </a:rPr>
                                <m:t>𝒏</m:t>
                              </m:r>
                              <m:r>
                                <a:rPr lang="en-CA" sz="3200" b="1" i="1">
                                  <a:latin typeface="Cambria Math"/>
                                </a:rPr>
                                <m:t>=</m:t>
                              </m:r>
                              <m:r>
                                <a:rPr lang="en-CA" sz="3200" b="1" i="1">
                                  <a:latin typeface="Cambria Math"/>
                                </a:rPr>
                                <m:t>𝟏</m:t>
                              </m:r>
                            </m:sub>
                            <m:sup>
                              <m:r>
                                <a:rPr lang="en-CA" sz="3200" b="1" i="1">
                                  <a:latin typeface="Cambria Math"/>
                                </a:rPr>
                                <m:t>𝑵</m:t>
                              </m:r>
                            </m:sup>
                            <m:e>
                              <m:d>
                                <m:dPr>
                                  <m:begChr m:val="‖"/>
                                  <m:endChr m:val="‖"/>
                                  <m:ctrlPr>
                                    <a:rPr lang="en-CA" sz="3200" b="1" i="1">
                                      <a:latin typeface="Cambria Math" panose="02040503050406030204" pitchFamily="18" charset="0"/>
                                    </a:rPr>
                                  </m:ctrlPr>
                                </m:dPr>
                                <m:e>
                                  <m:sSub>
                                    <m:sSubPr>
                                      <m:ctrlPr>
                                        <a:rPr lang="en-CA" sz="3200" b="1" i="1">
                                          <a:latin typeface="Cambria Math" panose="02040503050406030204" pitchFamily="18" charset="0"/>
                                        </a:rPr>
                                      </m:ctrlPr>
                                    </m:sSubPr>
                                    <m:e>
                                      <m:sSub>
                                        <m:sSubPr>
                                          <m:ctrlPr>
                                            <a:rPr lang="en-CA" sz="3200" b="1" i="1">
                                              <a:latin typeface="Cambria Math" panose="02040503050406030204" pitchFamily="18" charset="0"/>
                                            </a:rPr>
                                          </m:ctrlPr>
                                        </m:sSubPr>
                                        <m:e>
                                          <m:r>
                                            <a:rPr lang="en-CA" sz="3200" b="1" i="1">
                                              <a:latin typeface="Cambria Math"/>
                                            </a:rPr>
                                            <m:t>𝑨</m:t>
                                          </m:r>
                                        </m:e>
                                        <m:sub>
                                          <m:r>
                                            <a:rPr lang="en-CA" sz="3200" b="1" i="1">
                                              <a:latin typeface="Cambria Math"/>
                                            </a:rPr>
                                            <m:t>𝒇</m:t>
                                          </m:r>
                                        </m:sub>
                                      </m:sSub>
                                    </m:e>
                                    <m:sub>
                                      <m:r>
                                        <a:rPr lang="en-CA" sz="3200" b="1" i="1">
                                          <a:latin typeface="Cambria Math"/>
                                        </a:rPr>
                                        <m:t>𝑨</m:t>
                                      </m:r>
                                    </m:sub>
                                  </m:sSub>
                                  <m:r>
                                    <a:rPr lang="en-CA" sz="3200" b="1" i="1">
                                      <a:latin typeface="Cambria Math"/>
                                    </a:rPr>
                                    <m:t>[</m:t>
                                  </m:r>
                                  <m:r>
                                    <a:rPr lang="en-CA" sz="3200" b="1" i="1">
                                      <a:latin typeface="Cambria Math"/>
                                    </a:rPr>
                                    <m:t>𝒏</m:t>
                                  </m:r>
                                  <m:r>
                                    <a:rPr lang="en-CA" sz="3200" b="1" i="1">
                                      <a:latin typeface="Cambria Math"/>
                                    </a:rPr>
                                    <m:t>]</m:t>
                                  </m:r>
                                  <m:sSup>
                                    <m:sSupPr>
                                      <m:ctrlPr>
                                        <a:rPr lang="en-CA" sz="3200" b="1" i="1">
                                          <a:latin typeface="Cambria Math" panose="02040503050406030204" pitchFamily="18" charset="0"/>
                                        </a:rPr>
                                      </m:ctrlPr>
                                    </m:sSupPr>
                                    <m:e>
                                      <m:r>
                                        <a:rPr lang="en-CA" sz="3200" b="1" i="1">
                                          <a:latin typeface="Cambria Math"/>
                                        </a:rPr>
                                        <m:t>𝒆</m:t>
                                      </m:r>
                                    </m:e>
                                    <m:sup>
                                      <m:r>
                                        <a:rPr lang="en-US" sz="3200" b="1" i="1" smtClean="0">
                                          <a:latin typeface="Cambria Math" panose="02040503050406030204" pitchFamily="18" charset="0"/>
                                        </a:rPr>
                                        <m:t>𝒋</m:t>
                                      </m:r>
                                      <m:sSub>
                                        <m:sSubPr>
                                          <m:ctrlPr>
                                            <a:rPr lang="en-CA" sz="3200" b="1" i="1">
                                              <a:latin typeface="Cambria Math" panose="02040503050406030204" pitchFamily="18" charset="0"/>
                                            </a:rPr>
                                          </m:ctrlPr>
                                        </m:sSubPr>
                                        <m:e>
                                          <m:sSub>
                                            <m:sSubPr>
                                              <m:ctrlPr>
                                                <a:rPr lang="en-CA" sz="3200" b="1" i="1">
                                                  <a:latin typeface="Cambria Math" panose="02040503050406030204" pitchFamily="18" charset="0"/>
                                                </a:rPr>
                                              </m:ctrlPr>
                                            </m:sSubPr>
                                            <m:e>
                                              <m:r>
                                                <a:rPr lang="en-CA" sz="3200" b="1" i="1">
                                                  <a:latin typeface="Cambria Math"/>
                                                  <a:ea typeface="Cambria Math"/>
                                                </a:rPr>
                                                <m:t>𝝋</m:t>
                                              </m:r>
                                            </m:e>
                                            <m:sub>
                                              <m:r>
                                                <a:rPr lang="en-CA" sz="3200" b="1" i="1">
                                                  <a:latin typeface="Cambria Math"/>
                                                </a:rPr>
                                                <m:t>𝒇</m:t>
                                              </m:r>
                                            </m:sub>
                                          </m:sSub>
                                        </m:e>
                                        <m:sub>
                                          <m:r>
                                            <a:rPr lang="en-CA" sz="3200" b="1" i="1">
                                              <a:latin typeface="Cambria Math"/>
                                            </a:rPr>
                                            <m:t>𝒑</m:t>
                                          </m:r>
                                        </m:sub>
                                      </m:sSub>
                                      <m:d>
                                        <m:dPr>
                                          <m:begChr m:val="["/>
                                          <m:endChr m:val="]"/>
                                          <m:ctrlPr>
                                            <a:rPr lang="en-CA" sz="3200" b="1" i="1">
                                              <a:latin typeface="Cambria Math" panose="02040503050406030204" pitchFamily="18" charset="0"/>
                                            </a:rPr>
                                          </m:ctrlPr>
                                        </m:dPr>
                                        <m:e>
                                          <m:r>
                                            <a:rPr lang="en-CA" sz="3200" b="1" i="1">
                                              <a:latin typeface="Cambria Math"/>
                                            </a:rPr>
                                            <m:t>𝒏</m:t>
                                          </m:r>
                                        </m:e>
                                      </m:d>
                                    </m:sup>
                                  </m:sSup>
                                </m:e>
                              </m:d>
                            </m:e>
                          </m:nary>
                        </m:num>
                        <m:den>
                          <m:r>
                            <a:rPr lang="en-CA" sz="3200" b="1" i="1">
                              <a:latin typeface="Cambria Math"/>
                            </a:rPr>
                            <m:t>𝑵</m:t>
                          </m:r>
                        </m:den>
                      </m:f>
                    </m:oMath>
                  </m:oMathPara>
                </a14:m>
                <a:endParaRPr lang="en-CA" sz="3600" b="1"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0" y="4620269"/>
                <a:ext cx="9144000" cy="1689051"/>
              </a:xfrm>
              <a:blipFill>
                <a:blip r:embed="rId3"/>
                <a:stretch>
                  <a:fillRect/>
                </a:stretch>
              </a:blipFill>
            </p:spPr>
            <p:txBody>
              <a:bodyPr/>
              <a:lstStyle/>
              <a:p>
                <a:r>
                  <a:rPr lang="en-CA">
                    <a:noFill/>
                  </a:rPr>
                  <a:t> </a:t>
                </a:r>
              </a:p>
            </p:txBody>
          </p:sp>
        </mc:Fallback>
      </mc:AlternateContent>
      <p:pic>
        <p:nvPicPr>
          <p:cNvPr id="1026" name="Picture 2"/>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283084" y="1700808"/>
            <a:ext cx="6577833" cy="2569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814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Methods for detecting CFC -- MI</a:t>
            </a:r>
          </a:p>
        </p:txBody>
      </p:sp>
      <p:pic>
        <p:nvPicPr>
          <p:cNvPr id="11" name="Content Placeholder 10">
            <a:extLst>
              <a:ext uri="{FF2B5EF4-FFF2-40B4-BE49-F238E27FC236}">
                <a16:creationId xmlns:a16="http://schemas.microsoft.com/office/drawing/2014/main" id="{97694965-1D63-DA69-89F3-FEDCC68808D4}"/>
              </a:ext>
            </a:extLst>
          </p:cNvPr>
          <p:cNvPicPr>
            <a:picLocks noGrp="1" noChangeAspect="1"/>
          </p:cNvPicPr>
          <p:nvPr>
            <p:ph sz="half" idx="1"/>
          </p:nvPr>
        </p:nvPicPr>
        <p:blipFill>
          <a:blip r:embed="rId3"/>
          <a:stretch>
            <a:fillRect/>
          </a:stretch>
        </p:blipFill>
        <p:spPr>
          <a:xfrm>
            <a:off x="317376" y="2309924"/>
            <a:ext cx="4038600" cy="3106514"/>
          </a:xfrm>
          <a:prstGeom prst="rect">
            <a:avLst/>
          </a:prstGeom>
        </p:spPr>
      </p:pic>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E1DDCFE0-69E9-A779-CC0F-CBD98C4989C7}"/>
                  </a:ext>
                </a:extLst>
              </p:cNvPr>
              <p:cNvSpPr>
                <a:spLocks noGrp="1"/>
              </p:cNvSpPr>
              <p:nvPr>
                <p:ph sz="half" idx="2"/>
              </p:nvPr>
            </p:nvSpPr>
            <p:spPr/>
            <p:txBody>
              <a:bodyPr>
                <a:noAutofit/>
              </a:bodyPr>
              <a:lstStyle/>
              <a:p>
                <a:pPr>
                  <a:buFont typeface="+mj-lt"/>
                  <a:buAutoNum type="arabicPeriod"/>
                </a:pPr>
                <a14:m>
                  <m:oMath xmlns:m="http://schemas.openxmlformats.org/officeDocument/2006/math">
                    <m:sSub>
                      <m:sSubPr>
                        <m:ctrlPr>
                          <a:rPr lang="en-CA" sz="1200" b="1" i="1" smtClean="0">
                            <a:latin typeface="Cambria Math" panose="02040503050406030204" pitchFamily="18" charset="0"/>
                          </a:rPr>
                        </m:ctrlPr>
                      </m:sSubPr>
                      <m:e>
                        <m:d>
                          <m:dPr>
                            <m:begChr m:val="⟨"/>
                            <m:endChr m:val="⟩"/>
                            <m:ctrlPr>
                              <a:rPr lang="en-CA" sz="1200" b="1" i="1" smtClean="0">
                                <a:latin typeface="Cambria Math" panose="02040503050406030204" pitchFamily="18" charset="0"/>
                              </a:rPr>
                            </m:ctrlPr>
                          </m:dPr>
                          <m:e>
                            <m:sSub>
                              <m:sSubPr>
                                <m:ctrlPr>
                                  <a:rPr lang="en-CA" sz="1200" b="1" i="1" smtClean="0">
                                    <a:latin typeface="Cambria Math" panose="02040503050406030204" pitchFamily="18" charset="0"/>
                                  </a:rPr>
                                </m:ctrlPr>
                              </m:sSubPr>
                              <m:e>
                                <m:r>
                                  <a:rPr lang="en-CA" sz="1200" b="1" i="1" smtClean="0">
                                    <a:latin typeface="Cambria Math"/>
                                  </a:rPr>
                                  <m:t>𝑨</m:t>
                                </m:r>
                              </m:e>
                              <m:sub>
                                <m:sSub>
                                  <m:sSubPr>
                                    <m:ctrlPr>
                                      <a:rPr lang="en-CA" sz="1200" b="1" i="1" smtClean="0">
                                        <a:latin typeface="Cambria Math" panose="02040503050406030204" pitchFamily="18" charset="0"/>
                                      </a:rPr>
                                    </m:ctrlPr>
                                  </m:sSubPr>
                                  <m:e>
                                    <m:r>
                                      <a:rPr lang="en-CA" sz="1200" b="1" i="1" smtClean="0">
                                        <a:latin typeface="Cambria Math"/>
                                      </a:rPr>
                                      <m:t>𝒇</m:t>
                                    </m:r>
                                  </m:e>
                                  <m:sub>
                                    <m:r>
                                      <a:rPr lang="en-CA" sz="1200" b="1" i="1" smtClean="0">
                                        <a:latin typeface="Cambria Math"/>
                                      </a:rPr>
                                      <m:t>𝑨</m:t>
                                    </m:r>
                                  </m:sub>
                                </m:sSub>
                              </m:sub>
                            </m:sSub>
                          </m:e>
                        </m:d>
                      </m:e>
                      <m:sub>
                        <m:sSub>
                          <m:sSubPr>
                            <m:ctrlPr>
                              <a:rPr lang="en-CA" sz="1200" b="1" i="1" smtClean="0">
                                <a:latin typeface="Cambria Math" panose="02040503050406030204" pitchFamily="18" charset="0"/>
                                <a:ea typeface="Cambria Math"/>
                              </a:rPr>
                            </m:ctrlPr>
                          </m:sSubPr>
                          <m:e>
                            <m:sSub>
                              <m:sSubPr>
                                <m:ctrlPr>
                                  <a:rPr lang="en-CA" sz="1200" b="1" i="1" smtClean="0">
                                    <a:latin typeface="Cambria Math" panose="02040503050406030204" pitchFamily="18" charset="0"/>
                                    <a:ea typeface="Cambria Math"/>
                                  </a:rPr>
                                </m:ctrlPr>
                              </m:sSubPr>
                              <m:e>
                                <m:r>
                                  <a:rPr lang="en-CA" sz="1200" b="1" i="1" smtClean="0">
                                    <a:latin typeface="Cambria Math"/>
                                    <a:ea typeface="Cambria Math"/>
                                  </a:rPr>
                                  <m:t>𝝋</m:t>
                                </m:r>
                              </m:e>
                              <m:sub>
                                <m:r>
                                  <a:rPr lang="en-CA" sz="1200" b="1" i="1" smtClean="0">
                                    <a:latin typeface="Cambria Math"/>
                                    <a:ea typeface="Cambria Math"/>
                                  </a:rPr>
                                  <m:t>𝒇</m:t>
                                </m:r>
                              </m:sub>
                            </m:sSub>
                          </m:e>
                          <m:sub>
                            <m:r>
                              <a:rPr lang="en-CA" sz="1200" b="1" i="1" smtClean="0">
                                <a:latin typeface="Cambria Math"/>
                                <a:ea typeface="Cambria Math"/>
                              </a:rPr>
                              <m:t>𝒑</m:t>
                            </m:r>
                          </m:sub>
                        </m:sSub>
                      </m:sub>
                    </m:sSub>
                  </m:oMath>
                </a14:m>
                <a:r>
                  <a:rPr lang="en-CA" sz="1200" dirty="0"/>
                  <a:t>-- </a:t>
                </a:r>
                <a:r>
                  <a:rPr lang="en-US" sz="1200" dirty="0"/>
                  <a:t>mean of instantaneous amplitude values over binned phases, with bins j</a:t>
                </a:r>
              </a:p>
              <a:p>
                <a:pPr>
                  <a:buFont typeface="+mj-lt"/>
                  <a:buAutoNum type="arabicPeriod"/>
                </a:pPr>
                <a:endParaRPr lang="en-US" sz="1200" dirty="0"/>
              </a:p>
              <a:p>
                <a:pPr>
                  <a:buFont typeface="+mj-lt"/>
                  <a:buAutoNum type="arabicPeriod"/>
                </a:pPr>
                <a14:m>
                  <m:oMath xmlns:m="http://schemas.openxmlformats.org/officeDocument/2006/math">
                    <m:r>
                      <a:rPr lang="en-CA" sz="1200" b="1" i="1" smtClean="0">
                        <a:latin typeface="Cambria Math"/>
                      </a:rPr>
                      <m:t>𝑷</m:t>
                    </m:r>
                    <m:d>
                      <m:dPr>
                        <m:ctrlPr>
                          <a:rPr lang="en-CA" sz="1200" b="1" i="1" smtClean="0">
                            <a:latin typeface="Cambria Math" panose="02040503050406030204" pitchFamily="18" charset="0"/>
                          </a:rPr>
                        </m:ctrlPr>
                      </m:dPr>
                      <m:e>
                        <m:r>
                          <a:rPr lang="en-CA" sz="1200" b="1" i="1" smtClean="0">
                            <a:latin typeface="Cambria Math"/>
                          </a:rPr>
                          <m:t>𝒋</m:t>
                        </m:r>
                      </m:e>
                    </m:d>
                    <m:r>
                      <a:rPr lang="en-CA" sz="1200" b="1" i="1" smtClean="0">
                        <a:latin typeface="Cambria Math"/>
                      </a:rPr>
                      <m:t>=</m:t>
                    </m:r>
                    <m:f>
                      <m:fPr>
                        <m:ctrlPr>
                          <a:rPr lang="en-CA" sz="1200" b="1" i="1" smtClean="0">
                            <a:latin typeface="Cambria Math" panose="02040503050406030204" pitchFamily="18" charset="0"/>
                          </a:rPr>
                        </m:ctrlPr>
                      </m:fPr>
                      <m:num>
                        <m:sSub>
                          <m:sSubPr>
                            <m:ctrlPr>
                              <a:rPr lang="en-CA" sz="1200" b="1" i="1">
                                <a:latin typeface="Cambria Math" panose="02040503050406030204" pitchFamily="18" charset="0"/>
                              </a:rPr>
                            </m:ctrlPr>
                          </m:sSubPr>
                          <m:e>
                            <m:d>
                              <m:dPr>
                                <m:begChr m:val="⟨"/>
                                <m:endChr m:val="⟩"/>
                                <m:ctrlPr>
                                  <a:rPr lang="en-CA" sz="1200" b="1" i="1">
                                    <a:latin typeface="Cambria Math" panose="02040503050406030204" pitchFamily="18" charset="0"/>
                                  </a:rPr>
                                </m:ctrlPr>
                              </m:dPr>
                              <m:e>
                                <m:sSub>
                                  <m:sSubPr>
                                    <m:ctrlPr>
                                      <a:rPr lang="en-CA" sz="1200" b="1" i="1">
                                        <a:latin typeface="Cambria Math" panose="02040503050406030204" pitchFamily="18" charset="0"/>
                                      </a:rPr>
                                    </m:ctrlPr>
                                  </m:sSubPr>
                                  <m:e>
                                    <m:r>
                                      <a:rPr lang="en-CA" sz="1200" b="1" i="1">
                                        <a:latin typeface="Cambria Math"/>
                                      </a:rPr>
                                      <m:t>𝑨</m:t>
                                    </m:r>
                                  </m:e>
                                  <m:sub>
                                    <m:sSub>
                                      <m:sSubPr>
                                        <m:ctrlPr>
                                          <a:rPr lang="en-CA" sz="1200" b="1" i="1">
                                            <a:latin typeface="Cambria Math" panose="02040503050406030204" pitchFamily="18" charset="0"/>
                                          </a:rPr>
                                        </m:ctrlPr>
                                      </m:sSubPr>
                                      <m:e>
                                        <m:r>
                                          <a:rPr lang="en-CA" sz="1200" b="1" i="1">
                                            <a:latin typeface="Cambria Math"/>
                                          </a:rPr>
                                          <m:t>𝒇</m:t>
                                        </m:r>
                                      </m:e>
                                      <m:sub>
                                        <m:r>
                                          <a:rPr lang="en-CA" sz="1200" b="1" i="1">
                                            <a:latin typeface="Cambria Math"/>
                                          </a:rPr>
                                          <m:t>𝑨</m:t>
                                        </m:r>
                                      </m:sub>
                                    </m:sSub>
                                  </m:sub>
                                </m:sSub>
                              </m:e>
                            </m:d>
                          </m:e>
                          <m:sub>
                            <m:sSub>
                              <m:sSubPr>
                                <m:ctrlPr>
                                  <a:rPr lang="en-CA" sz="1200" b="1" i="1">
                                    <a:latin typeface="Cambria Math" panose="02040503050406030204" pitchFamily="18" charset="0"/>
                                    <a:ea typeface="Cambria Math"/>
                                  </a:rPr>
                                </m:ctrlPr>
                              </m:sSubPr>
                              <m:e>
                                <m:r>
                                  <a:rPr lang="en-CA" sz="1200" b="1" i="1" smtClean="0">
                                    <a:latin typeface="Cambria Math"/>
                                    <a:ea typeface="Cambria Math"/>
                                  </a:rPr>
                                  <m:t>𝝋</m:t>
                                </m:r>
                              </m:e>
                              <m:sub>
                                <m:r>
                                  <a:rPr lang="en-CA" sz="1200" b="1" i="1">
                                    <a:latin typeface="Cambria Math"/>
                                    <a:ea typeface="Cambria Math"/>
                                  </a:rPr>
                                  <m:t>𝒑</m:t>
                                </m:r>
                              </m:sub>
                            </m:sSub>
                          </m:sub>
                        </m:sSub>
                        <m:d>
                          <m:dPr>
                            <m:ctrlPr>
                              <a:rPr lang="en-CA" sz="1200" b="1" i="1" smtClean="0">
                                <a:latin typeface="Cambria Math" panose="02040503050406030204" pitchFamily="18" charset="0"/>
                                <a:ea typeface="Cambria Math"/>
                              </a:rPr>
                            </m:ctrlPr>
                          </m:dPr>
                          <m:e>
                            <m:r>
                              <a:rPr lang="en-CA" sz="1200" b="1" i="1" smtClean="0">
                                <a:latin typeface="Cambria Math"/>
                                <a:ea typeface="Cambria Math"/>
                              </a:rPr>
                              <m:t>𝒋</m:t>
                            </m:r>
                          </m:e>
                        </m:d>
                      </m:num>
                      <m:den>
                        <m:nary>
                          <m:naryPr>
                            <m:chr m:val="∑"/>
                            <m:limLoc m:val="subSup"/>
                            <m:ctrlPr>
                              <a:rPr lang="en-CA" sz="1200" b="1" i="1" smtClean="0">
                                <a:latin typeface="Cambria Math" panose="02040503050406030204" pitchFamily="18" charset="0"/>
                              </a:rPr>
                            </m:ctrlPr>
                          </m:naryPr>
                          <m:sub>
                            <m:r>
                              <m:rPr>
                                <m:brk m:alnAt="25"/>
                              </m:rPr>
                              <a:rPr lang="en-CA" sz="1200" b="1" i="1" smtClean="0">
                                <a:latin typeface="Cambria Math"/>
                              </a:rPr>
                              <m:t>𝒌</m:t>
                            </m:r>
                            <m:r>
                              <a:rPr lang="en-CA" sz="1200" b="1" i="1" smtClean="0">
                                <a:latin typeface="Cambria Math"/>
                              </a:rPr>
                              <m:t>=</m:t>
                            </m:r>
                            <m:r>
                              <a:rPr lang="en-CA" sz="1200" b="1" i="1" smtClean="0">
                                <a:latin typeface="Cambria Math"/>
                              </a:rPr>
                              <m:t>𝟏</m:t>
                            </m:r>
                          </m:sub>
                          <m:sup>
                            <m:r>
                              <a:rPr lang="en-CA" sz="1200" b="1" i="1" smtClean="0">
                                <a:latin typeface="Cambria Math"/>
                              </a:rPr>
                              <m:t>𝑲</m:t>
                            </m:r>
                          </m:sup>
                          <m:e>
                            <m:sSub>
                              <m:sSubPr>
                                <m:ctrlPr>
                                  <a:rPr lang="en-CA" sz="1200" b="1" i="1">
                                    <a:latin typeface="Cambria Math" panose="02040503050406030204" pitchFamily="18" charset="0"/>
                                  </a:rPr>
                                </m:ctrlPr>
                              </m:sSubPr>
                              <m:e>
                                <m:d>
                                  <m:dPr>
                                    <m:begChr m:val="⟨"/>
                                    <m:endChr m:val="⟩"/>
                                    <m:ctrlPr>
                                      <a:rPr lang="en-CA" sz="1200" b="1" i="1">
                                        <a:latin typeface="Cambria Math" panose="02040503050406030204" pitchFamily="18" charset="0"/>
                                      </a:rPr>
                                    </m:ctrlPr>
                                  </m:dPr>
                                  <m:e>
                                    <m:sSub>
                                      <m:sSubPr>
                                        <m:ctrlPr>
                                          <a:rPr lang="en-CA" sz="1200" b="1" i="1">
                                            <a:latin typeface="Cambria Math" panose="02040503050406030204" pitchFamily="18" charset="0"/>
                                          </a:rPr>
                                        </m:ctrlPr>
                                      </m:sSubPr>
                                      <m:e>
                                        <m:r>
                                          <a:rPr lang="en-CA" sz="1200" b="1" i="1">
                                            <a:latin typeface="Cambria Math"/>
                                          </a:rPr>
                                          <m:t>𝑨</m:t>
                                        </m:r>
                                      </m:e>
                                      <m:sub>
                                        <m:sSub>
                                          <m:sSubPr>
                                            <m:ctrlPr>
                                              <a:rPr lang="en-CA" sz="1200" b="1" i="1">
                                                <a:latin typeface="Cambria Math" panose="02040503050406030204" pitchFamily="18" charset="0"/>
                                              </a:rPr>
                                            </m:ctrlPr>
                                          </m:sSubPr>
                                          <m:e>
                                            <m:r>
                                              <a:rPr lang="en-CA" sz="1200" b="1" i="1">
                                                <a:latin typeface="Cambria Math"/>
                                              </a:rPr>
                                              <m:t>𝒇</m:t>
                                            </m:r>
                                          </m:e>
                                          <m:sub>
                                            <m:r>
                                              <a:rPr lang="en-CA" sz="1200" b="1" i="1">
                                                <a:latin typeface="Cambria Math"/>
                                              </a:rPr>
                                              <m:t>𝑨</m:t>
                                            </m:r>
                                          </m:sub>
                                        </m:sSub>
                                      </m:sub>
                                    </m:sSub>
                                  </m:e>
                                </m:d>
                              </m:e>
                              <m:sub>
                                <m:sSub>
                                  <m:sSubPr>
                                    <m:ctrlPr>
                                      <a:rPr lang="en-CA" sz="1200" b="1" i="1">
                                        <a:latin typeface="Cambria Math" panose="02040503050406030204" pitchFamily="18" charset="0"/>
                                        <a:ea typeface="Cambria Math"/>
                                      </a:rPr>
                                    </m:ctrlPr>
                                  </m:sSubPr>
                                  <m:e>
                                    <m:sSub>
                                      <m:sSubPr>
                                        <m:ctrlPr>
                                          <a:rPr lang="en-CA" sz="1200" b="1" i="1">
                                            <a:latin typeface="Cambria Math" panose="02040503050406030204" pitchFamily="18" charset="0"/>
                                            <a:ea typeface="Cambria Math"/>
                                          </a:rPr>
                                        </m:ctrlPr>
                                      </m:sSubPr>
                                      <m:e>
                                        <m:r>
                                          <a:rPr lang="en-CA" sz="1200" b="1" i="1">
                                            <a:latin typeface="Cambria Math"/>
                                            <a:ea typeface="Cambria Math"/>
                                          </a:rPr>
                                          <m:t>𝝋</m:t>
                                        </m:r>
                                      </m:e>
                                      <m:sub>
                                        <m:r>
                                          <a:rPr lang="en-CA" sz="1200" b="1" i="1">
                                            <a:latin typeface="Cambria Math"/>
                                            <a:ea typeface="Cambria Math"/>
                                          </a:rPr>
                                          <m:t>𝒇</m:t>
                                        </m:r>
                                      </m:sub>
                                    </m:sSub>
                                  </m:e>
                                  <m:sub>
                                    <m:r>
                                      <a:rPr lang="en-CA" sz="1200" b="1" i="1">
                                        <a:latin typeface="Cambria Math"/>
                                        <a:ea typeface="Cambria Math"/>
                                      </a:rPr>
                                      <m:t>𝒑</m:t>
                                    </m:r>
                                  </m:sub>
                                </m:sSub>
                              </m:sub>
                            </m:sSub>
                            <m:r>
                              <a:rPr lang="en-CA" sz="1200" b="1" i="1" smtClean="0">
                                <a:latin typeface="Cambria Math"/>
                                <a:ea typeface="Cambria Math"/>
                              </a:rPr>
                              <m:t>(</m:t>
                            </m:r>
                            <m:r>
                              <a:rPr lang="en-CA" sz="1200" b="1" i="1" smtClean="0">
                                <a:latin typeface="Cambria Math"/>
                                <a:ea typeface="Cambria Math"/>
                              </a:rPr>
                              <m:t>𝒌</m:t>
                            </m:r>
                            <m:r>
                              <a:rPr lang="en-CA" sz="1200" b="1" i="1" smtClean="0">
                                <a:latin typeface="Cambria Math"/>
                                <a:ea typeface="Cambria Math"/>
                              </a:rPr>
                              <m:t>)</m:t>
                            </m:r>
                          </m:e>
                        </m:nary>
                      </m:den>
                    </m:f>
                    <m:r>
                      <a:rPr lang="en-CA" sz="1200" b="1" i="1" smtClean="0">
                        <a:latin typeface="Cambria Math"/>
                      </a:rPr>
                      <m:t> </m:t>
                    </m:r>
                  </m:oMath>
                </a14:m>
                <a:r>
                  <a:rPr lang="en-US" sz="1200" dirty="0"/>
                  <a:t> -- amplitude distribution, where </a:t>
                </a:r>
                <a14:m>
                  <m:oMath xmlns:m="http://schemas.openxmlformats.org/officeDocument/2006/math">
                    <m:r>
                      <a:rPr lang="en-CA" sz="1200" b="0" i="1" smtClean="0">
                        <a:latin typeface="Cambria Math"/>
                      </a:rPr>
                      <m:t>𝑃</m:t>
                    </m:r>
                    <m:d>
                      <m:dPr>
                        <m:ctrlPr>
                          <a:rPr lang="en-CA" sz="1200" b="0" i="1" smtClean="0">
                            <a:latin typeface="Cambria Math" panose="02040503050406030204" pitchFamily="18" charset="0"/>
                          </a:rPr>
                        </m:ctrlPr>
                      </m:dPr>
                      <m:e>
                        <m:r>
                          <a:rPr lang="en-CA" sz="1200" b="0" i="1" smtClean="0">
                            <a:latin typeface="Cambria Math"/>
                          </a:rPr>
                          <m:t>𝑗</m:t>
                        </m:r>
                      </m:e>
                    </m:d>
                    <m:r>
                      <a:rPr lang="en-CA" sz="1200" b="0" i="1" smtClean="0">
                        <a:latin typeface="Cambria Math"/>
                        <a:ea typeface="Cambria Math"/>
                      </a:rPr>
                      <m:t>≥0 ∀ </m:t>
                    </m:r>
                    <m:r>
                      <a:rPr lang="en-CA" sz="1200" b="0" i="1" smtClean="0">
                        <a:latin typeface="Cambria Math"/>
                        <a:ea typeface="Cambria Math"/>
                      </a:rPr>
                      <m:t>𝑗</m:t>
                    </m:r>
                  </m:oMath>
                </a14:m>
                <a:r>
                  <a:rPr lang="en-US" sz="1200" dirty="0"/>
                  <a:t> and </a:t>
                </a:r>
                <a14:m>
                  <m:oMath xmlns:m="http://schemas.openxmlformats.org/officeDocument/2006/math">
                    <m:nary>
                      <m:naryPr>
                        <m:chr m:val="∑"/>
                        <m:limLoc m:val="subSup"/>
                        <m:ctrlPr>
                          <a:rPr lang="en-US" sz="1200" i="1" smtClean="0">
                            <a:latin typeface="Cambria Math" panose="02040503050406030204" pitchFamily="18" charset="0"/>
                          </a:rPr>
                        </m:ctrlPr>
                      </m:naryPr>
                      <m:sub>
                        <m:r>
                          <m:rPr>
                            <m:brk m:alnAt="25"/>
                          </m:rPr>
                          <a:rPr lang="en-CA" sz="1200" b="0" i="1" smtClean="0">
                            <a:latin typeface="Cambria Math"/>
                          </a:rPr>
                          <m:t>𝑗</m:t>
                        </m:r>
                        <m:r>
                          <a:rPr lang="en-CA" sz="1200" b="0" i="1" smtClean="0">
                            <a:latin typeface="Cambria Math"/>
                          </a:rPr>
                          <m:t>=1</m:t>
                        </m:r>
                      </m:sub>
                      <m:sup>
                        <m:r>
                          <a:rPr lang="en-CA" sz="1200" b="0" i="1" smtClean="0">
                            <a:latin typeface="Cambria Math"/>
                          </a:rPr>
                          <m:t>𝐽</m:t>
                        </m:r>
                      </m:sup>
                      <m:e>
                        <m:r>
                          <a:rPr lang="en-CA" sz="1200" b="0" i="1" smtClean="0">
                            <a:latin typeface="Cambria Math"/>
                          </a:rPr>
                          <m:t>𝑃</m:t>
                        </m:r>
                        <m:d>
                          <m:dPr>
                            <m:ctrlPr>
                              <a:rPr lang="en-CA" sz="1200" b="0" i="1" smtClean="0">
                                <a:latin typeface="Cambria Math" panose="02040503050406030204" pitchFamily="18" charset="0"/>
                              </a:rPr>
                            </m:ctrlPr>
                          </m:dPr>
                          <m:e>
                            <m:r>
                              <a:rPr lang="en-CA" sz="1200" b="0" i="1" smtClean="0">
                                <a:latin typeface="Cambria Math"/>
                              </a:rPr>
                              <m:t>𝑗</m:t>
                            </m:r>
                          </m:e>
                        </m:d>
                        <m:r>
                          <a:rPr lang="en-CA" sz="1200" b="0" i="1" smtClean="0">
                            <a:latin typeface="Cambria Math"/>
                          </a:rPr>
                          <m:t>=1</m:t>
                        </m:r>
                      </m:e>
                    </m:nary>
                  </m:oMath>
                </a14:m>
                <a:endParaRPr lang="en-US" sz="1200" dirty="0"/>
              </a:p>
              <a:p>
                <a:pPr>
                  <a:buFont typeface="+mj-lt"/>
                  <a:buAutoNum type="arabicPeriod"/>
                </a:pPr>
                <a:endParaRPr lang="en-CA" sz="1200" b="1" i="1" dirty="0">
                  <a:latin typeface="Cambria Math"/>
                </a:endParaRPr>
              </a:p>
              <a:p>
                <a:pPr>
                  <a:buFont typeface="+mj-lt"/>
                  <a:buAutoNum type="arabicPeriod"/>
                </a:pPr>
                <a14:m>
                  <m:oMath xmlns:m="http://schemas.openxmlformats.org/officeDocument/2006/math">
                    <m:sSub>
                      <m:sSubPr>
                        <m:ctrlPr>
                          <a:rPr lang="en-CA" sz="1200" b="1" i="1" smtClean="0">
                            <a:latin typeface="Cambria Math" panose="02040503050406030204" pitchFamily="18" charset="0"/>
                          </a:rPr>
                        </m:ctrlPr>
                      </m:sSubPr>
                      <m:e>
                        <m:r>
                          <a:rPr lang="en-CA" sz="1200" b="1" i="1" smtClean="0">
                            <a:latin typeface="Cambria Math"/>
                          </a:rPr>
                          <m:t>𝑫</m:t>
                        </m:r>
                      </m:e>
                      <m:sub>
                        <m:r>
                          <a:rPr lang="en-CA" sz="1200" b="1" i="1" smtClean="0">
                            <a:latin typeface="Cambria Math"/>
                          </a:rPr>
                          <m:t>𝑲𝑳</m:t>
                        </m:r>
                      </m:sub>
                    </m:sSub>
                    <m:d>
                      <m:dPr>
                        <m:ctrlPr>
                          <a:rPr lang="en-CA" sz="1200" b="1" i="1" smtClean="0">
                            <a:latin typeface="Cambria Math" panose="02040503050406030204" pitchFamily="18" charset="0"/>
                          </a:rPr>
                        </m:ctrlPr>
                      </m:dPr>
                      <m:e>
                        <m:r>
                          <a:rPr lang="en-CA" sz="1200" b="1" i="1" smtClean="0">
                            <a:latin typeface="Cambria Math"/>
                          </a:rPr>
                          <m:t>𝑷</m:t>
                        </m:r>
                        <m:r>
                          <a:rPr lang="en-CA" sz="1200" b="1" i="1" smtClean="0">
                            <a:latin typeface="Cambria Math"/>
                          </a:rPr>
                          <m:t>,</m:t>
                        </m:r>
                        <m:r>
                          <a:rPr lang="en-CA" sz="1200" b="1" i="1" smtClean="0">
                            <a:latin typeface="Cambria Math"/>
                          </a:rPr>
                          <m:t>𝑸</m:t>
                        </m:r>
                      </m:e>
                    </m:d>
                    <m:r>
                      <a:rPr lang="en-CA" sz="1200" b="1" i="1" smtClean="0">
                        <a:latin typeface="Cambria Math"/>
                      </a:rPr>
                      <m:t>=</m:t>
                    </m:r>
                    <m:nary>
                      <m:naryPr>
                        <m:chr m:val="∑"/>
                        <m:ctrlPr>
                          <a:rPr lang="en-CA" sz="1200" b="1" i="1" smtClean="0">
                            <a:latin typeface="Cambria Math" panose="02040503050406030204" pitchFamily="18" charset="0"/>
                          </a:rPr>
                        </m:ctrlPr>
                      </m:naryPr>
                      <m:sub>
                        <m:r>
                          <m:rPr>
                            <m:brk m:alnAt="23"/>
                          </m:rPr>
                          <a:rPr lang="en-CA" sz="1200" b="1" i="1" smtClean="0">
                            <a:latin typeface="Cambria Math"/>
                          </a:rPr>
                          <m:t>𝒋</m:t>
                        </m:r>
                        <m:r>
                          <a:rPr lang="en-CA" sz="1200" b="1" i="1" smtClean="0">
                            <a:latin typeface="Cambria Math"/>
                          </a:rPr>
                          <m:t>=</m:t>
                        </m:r>
                        <m:r>
                          <a:rPr lang="en-CA" sz="1200" b="1" i="1" smtClean="0">
                            <a:latin typeface="Cambria Math"/>
                          </a:rPr>
                          <m:t>𝟏</m:t>
                        </m:r>
                      </m:sub>
                      <m:sup>
                        <m:r>
                          <a:rPr lang="en-CA" sz="1200" b="1" i="1" smtClean="0">
                            <a:latin typeface="Cambria Math"/>
                          </a:rPr>
                          <m:t>𝑱</m:t>
                        </m:r>
                      </m:sup>
                      <m:e>
                        <m:r>
                          <a:rPr lang="en-CA" sz="1200" b="1" i="1" smtClean="0">
                            <a:latin typeface="Cambria Math"/>
                          </a:rPr>
                          <m:t>𝑷</m:t>
                        </m:r>
                        <m:d>
                          <m:dPr>
                            <m:ctrlPr>
                              <a:rPr lang="en-CA" sz="1200" b="1" i="1" smtClean="0">
                                <a:latin typeface="Cambria Math" panose="02040503050406030204" pitchFamily="18" charset="0"/>
                              </a:rPr>
                            </m:ctrlPr>
                          </m:dPr>
                          <m:e>
                            <m:r>
                              <a:rPr lang="en-CA" sz="1200" b="1" i="1" smtClean="0">
                                <a:latin typeface="Cambria Math"/>
                              </a:rPr>
                              <m:t>𝒋</m:t>
                            </m:r>
                          </m:e>
                        </m:d>
                        <m:func>
                          <m:funcPr>
                            <m:ctrlPr>
                              <a:rPr lang="en-CA" sz="1200" b="1" i="1" smtClean="0">
                                <a:latin typeface="Cambria Math" panose="02040503050406030204" pitchFamily="18" charset="0"/>
                              </a:rPr>
                            </m:ctrlPr>
                          </m:funcPr>
                          <m:fName>
                            <m:r>
                              <a:rPr lang="en-CA" sz="1200" b="1" i="0" smtClean="0">
                                <a:latin typeface="Cambria Math"/>
                              </a:rPr>
                              <m:t>𝐥𝐨𝐠</m:t>
                            </m:r>
                          </m:fName>
                          <m:e>
                            <m:d>
                              <m:dPr>
                                <m:begChr m:val="["/>
                                <m:endChr m:val="]"/>
                                <m:ctrlPr>
                                  <a:rPr lang="en-CA" sz="1200" b="1" i="1" smtClean="0">
                                    <a:latin typeface="Cambria Math" panose="02040503050406030204" pitchFamily="18" charset="0"/>
                                  </a:rPr>
                                </m:ctrlPr>
                              </m:dPr>
                              <m:e>
                                <m:f>
                                  <m:fPr>
                                    <m:ctrlPr>
                                      <a:rPr lang="en-CA" sz="1200" b="1" i="1" smtClean="0">
                                        <a:latin typeface="Cambria Math" panose="02040503050406030204" pitchFamily="18" charset="0"/>
                                      </a:rPr>
                                    </m:ctrlPr>
                                  </m:fPr>
                                  <m:num>
                                    <m:r>
                                      <a:rPr lang="en-CA" sz="1200" b="1" i="1" smtClean="0">
                                        <a:latin typeface="Cambria Math"/>
                                      </a:rPr>
                                      <m:t>𝑷</m:t>
                                    </m:r>
                                    <m:r>
                                      <a:rPr lang="en-CA" sz="1200" b="1" i="1" smtClean="0">
                                        <a:latin typeface="Cambria Math"/>
                                      </a:rPr>
                                      <m:t>(</m:t>
                                    </m:r>
                                    <m:r>
                                      <a:rPr lang="en-CA" sz="1200" b="1" i="1" smtClean="0">
                                        <a:latin typeface="Cambria Math"/>
                                      </a:rPr>
                                      <m:t>𝒋</m:t>
                                    </m:r>
                                    <m:r>
                                      <a:rPr lang="en-CA" sz="1200" b="1" i="1" smtClean="0">
                                        <a:latin typeface="Cambria Math"/>
                                      </a:rPr>
                                      <m:t>)</m:t>
                                    </m:r>
                                  </m:num>
                                  <m:den>
                                    <m:r>
                                      <a:rPr lang="en-CA" sz="1200" b="1" i="1" smtClean="0">
                                        <a:latin typeface="Cambria Math"/>
                                      </a:rPr>
                                      <m:t>𝑸</m:t>
                                    </m:r>
                                    <m:r>
                                      <a:rPr lang="en-CA" sz="1200" b="1" i="1" smtClean="0">
                                        <a:latin typeface="Cambria Math"/>
                                      </a:rPr>
                                      <m:t>(</m:t>
                                    </m:r>
                                    <m:r>
                                      <a:rPr lang="en-CA" sz="1200" b="1" i="1" smtClean="0">
                                        <a:latin typeface="Cambria Math"/>
                                      </a:rPr>
                                      <m:t>𝒋</m:t>
                                    </m:r>
                                    <m:r>
                                      <a:rPr lang="en-CA" sz="1200" b="1" i="1" smtClean="0">
                                        <a:latin typeface="Cambria Math"/>
                                      </a:rPr>
                                      <m:t>)</m:t>
                                    </m:r>
                                  </m:den>
                                </m:f>
                              </m:e>
                            </m:d>
                          </m:e>
                        </m:func>
                      </m:e>
                    </m:nary>
                  </m:oMath>
                </a14:m>
                <a:r>
                  <a:rPr lang="en-US" sz="1200" dirty="0"/>
                  <a:t> -- </a:t>
                </a:r>
                <a:r>
                  <a:rPr lang="en-US" sz="1200" dirty="0" err="1"/>
                  <a:t>Kullback-Leibler</a:t>
                </a:r>
                <a:r>
                  <a:rPr lang="en-US" sz="1200" dirty="0"/>
                  <a:t> (KL) distance, where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a:rPr>
                          <m:t>𝐷</m:t>
                        </m:r>
                      </m:e>
                      <m:sub>
                        <m:r>
                          <a:rPr lang="en-CA" sz="1200" b="0" i="1" smtClean="0">
                            <a:latin typeface="Cambria Math"/>
                          </a:rPr>
                          <m:t>𝐾𝐿</m:t>
                        </m:r>
                      </m:sub>
                    </m:sSub>
                    <m:d>
                      <m:dPr>
                        <m:ctrlPr>
                          <a:rPr lang="en-CA" sz="1200" b="0" i="1" smtClean="0">
                            <a:latin typeface="Cambria Math" panose="02040503050406030204" pitchFamily="18" charset="0"/>
                          </a:rPr>
                        </m:ctrlPr>
                      </m:dPr>
                      <m:e>
                        <m:r>
                          <a:rPr lang="en-CA" sz="1200" b="0" i="1" smtClean="0">
                            <a:latin typeface="Cambria Math"/>
                          </a:rPr>
                          <m:t>𝑃</m:t>
                        </m:r>
                        <m:r>
                          <a:rPr lang="en-CA" sz="1200" b="0" i="1" smtClean="0">
                            <a:latin typeface="Cambria Math"/>
                          </a:rPr>
                          <m:t>,</m:t>
                        </m:r>
                        <m:r>
                          <a:rPr lang="en-CA" sz="1200" b="0" i="1" smtClean="0">
                            <a:latin typeface="Cambria Math"/>
                          </a:rPr>
                          <m:t>𝑄</m:t>
                        </m:r>
                      </m:e>
                    </m:d>
                    <m:r>
                      <a:rPr lang="en-CA" sz="1200" b="0" i="1" smtClean="0">
                        <a:latin typeface="Cambria Math"/>
                        <a:ea typeface="Cambria Math"/>
                      </a:rPr>
                      <m:t>≥0</m:t>
                    </m:r>
                  </m:oMath>
                </a14:m>
                <a:r>
                  <a:rPr lang="en-US" sz="1200" dirty="0"/>
                  <a:t>, and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a:rPr>
                          <m:t>𝐷</m:t>
                        </m:r>
                      </m:e>
                      <m:sub>
                        <m:r>
                          <a:rPr lang="en-CA" sz="1200" b="0" i="1" smtClean="0">
                            <a:latin typeface="Cambria Math"/>
                          </a:rPr>
                          <m:t>𝐾𝐿</m:t>
                        </m:r>
                      </m:sub>
                    </m:sSub>
                    <m:d>
                      <m:dPr>
                        <m:ctrlPr>
                          <a:rPr lang="en-CA" sz="1200" b="0" i="1" smtClean="0">
                            <a:latin typeface="Cambria Math" panose="02040503050406030204" pitchFamily="18" charset="0"/>
                          </a:rPr>
                        </m:ctrlPr>
                      </m:dPr>
                      <m:e>
                        <m:r>
                          <a:rPr lang="en-CA" sz="1200" b="0" i="1" smtClean="0">
                            <a:latin typeface="Cambria Math"/>
                          </a:rPr>
                          <m:t>𝑃</m:t>
                        </m:r>
                        <m:r>
                          <a:rPr lang="en-CA" sz="1200" b="0" i="1" smtClean="0">
                            <a:latin typeface="Cambria Math"/>
                          </a:rPr>
                          <m:t>,</m:t>
                        </m:r>
                        <m:r>
                          <a:rPr lang="en-CA" sz="1200" b="0" i="1" smtClean="0">
                            <a:latin typeface="Cambria Math"/>
                          </a:rPr>
                          <m:t>𝑄</m:t>
                        </m:r>
                      </m:e>
                    </m:d>
                    <m:r>
                      <a:rPr lang="en-CA" sz="1200" b="0" i="1" smtClean="0">
                        <a:latin typeface="Cambria Math"/>
                      </a:rPr>
                      <m:t>=0 </m:t>
                    </m:r>
                    <m:r>
                      <a:rPr lang="en-CA" sz="1200" b="0" i="1" smtClean="0">
                        <a:latin typeface="Cambria Math"/>
                        <a:ea typeface="Cambria Math"/>
                      </a:rPr>
                      <m:t>⇔</m:t>
                    </m:r>
                    <m:r>
                      <a:rPr lang="en-CA" sz="1200" b="0" i="1" smtClean="0">
                        <a:latin typeface="Cambria Math"/>
                        <a:ea typeface="Cambria Math"/>
                      </a:rPr>
                      <m:t>𝑃</m:t>
                    </m:r>
                    <m:r>
                      <a:rPr lang="en-CA" sz="1200" b="0" i="1" smtClean="0">
                        <a:latin typeface="Cambria Math"/>
                        <a:ea typeface="Cambria Math"/>
                      </a:rPr>
                      <m:t>=</m:t>
                    </m:r>
                    <m:r>
                      <a:rPr lang="en-CA" sz="1200" b="0" i="1" smtClean="0">
                        <a:latin typeface="Cambria Math"/>
                        <a:ea typeface="Cambria Math"/>
                      </a:rPr>
                      <m:t>𝑄</m:t>
                    </m:r>
                    <m:r>
                      <a:rPr lang="en-CA" sz="1200" b="0" i="1" smtClean="0">
                        <a:latin typeface="Cambria Math"/>
                        <a:ea typeface="Cambria Math"/>
                      </a:rPr>
                      <m:t> </m:t>
                    </m:r>
                  </m:oMath>
                </a14:m>
                <a:endParaRPr lang="en-US" sz="1200" dirty="0"/>
              </a:p>
              <a:p>
                <a:pPr>
                  <a:buFont typeface="+mj-lt"/>
                  <a:buAutoNum type="arabicPeriod"/>
                </a:pPr>
                <a:endParaRPr lang="en-CA" sz="1200" b="1" i="1" dirty="0">
                  <a:latin typeface="Cambria Math"/>
                </a:endParaRPr>
              </a:p>
              <a:p>
                <a:pPr>
                  <a:buFont typeface="+mj-lt"/>
                  <a:buAutoNum type="arabicPeriod"/>
                </a:pPr>
                <a14:m>
                  <m:oMath xmlns:m="http://schemas.openxmlformats.org/officeDocument/2006/math">
                    <m:r>
                      <a:rPr lang="en-CA" sz="1200" b="1" i="1" smtClean="0">
                        <a:latin typeface="Cambria Math"/>
                      </a:rPr>
                      <m:t>𝑯</m:t>
                    </m:r>
                    <m:d>
                      <m:dPr>
                        <m:ctrlPr>
                          <a:rPr lang="en-CA" sz="1200" b="1" i="1" smtClean="0">
                            <a:latin typeface="Cambria Math" panose="02040503050406030204" pitchFamily="18" charset="0"/>
                          </a:rPr>
                        </m:ctrlPr>
                      </m:dPr>
                      <m:e>
                        <m:r>
                          <a:rPr lang="en-CA" sz="1200" b="1" i="1" smtClean="0">
                            <a:latin typeface="Cambria Math"/>
                          </a:rPr>
                          <m:t>𝑷</m:t>
                        </m:r>
                      </m:e>
                    </m:d>
                    <m:r>
                      <a:rPr lang="en-CA" sz="1200" b="1" i="1" smtClean="0">
                        <a:latin typeface="Cambria Math"/>
                      </a:rPr>
                      <m:t>=−</m:t>
                    </m:r>
                    <m:nary>
                      <m:naryPr>
                        <m:chr m:val="∑"/>
                        <m:limLoc m:val="subSup"/>
                        <m:ctrlPr>
                          <a:rPr lang="en-CA" sz="1200" b="1" i="1" smtClean="0">
                            <a:latin typeface="Cambria Math" panose="02040503050406030204" pitchFamily="18" charset="0"/>
                          </a:rPr>
                        </m:ctrlPr>
                      </m:naryPr>
                      <m:sub>
                        <m:r>
                          <m:rPr>
                            <m:brk m:alnAt="25"/>
                          </m:rPr>
                          <a:rPr lang="en-CA" sz="1200" b="1" i="1" smtClean="0">
                            <a:latin typeface="Cambria Math"/>
                          </a:rPr>
                          <m:t>𝒋</m:t>
                        </m:r>
                        <m:r>
                          <a:rPr lang="en-CA" sz="1200" b="1" i="1" smtClean="0">
                            <a:latin typeface="Cambria Math"/>
                          </a:rPr>
                          <m:t>=</m:t>
                        </m:r>
                        <m:r>
                          <a:rPr lang="en-CA" sz="1200" b="1" i="1" smtClean="0">
                            <a:latin typeface="Cambria Math"/>
                          </a:rPr>
                          <m:t>𝟏</m:t>
                        </m:r>
                      </m:sub>
                      <m:sup>
                        <m:r>
                          <a:rPr lang="en-CA" sz="1200" b="1" i="1" smtClean="0">
                            <a:latin typeface="Cambria Math"/>
                          </a:rPr>
                          <m:t>𝑱</m:t>
                        </m:r>
                      </m:sup>
                      <m:e>
                        <m:r>
                          <a:rPr lang="en-CA" sz="1200" b="1" i="1" smtClean="0">
                            <a:latin typeface="Cambria Math"/>
                          </a:rPr>
                          <m:t>𝑷</m:t>
                        </m:r>
                        <m:d>
                          <m:dPr>
                            <m:ctrlPr>
                              <a:rPr lang="en-CA" sz="1200" b="1" i="1" smtClean="0">
                                <a:latin typeface="Cambria Math" panose="02040503050406030204" pitchFamily="18" charset="0"/>
                              </a:rPr>
                            </m:ctrlPr>
                          </m:dPr>
                          <m:e>
                            <m:r>
                              <a:rPr lang="en-CA" sz="1200" b="1" i="1" smtClean="0">
                                <a:latin typeface="Cambria Math"/>
                              </a:rPr>
                              <m:t>𝒋</m:t>
                            </m:r>
                          </m:e>
                        </m:d>
                        <m:func>
                          <m:funcPr>
                            <m:ctrlPr>
                              <a:rPr lang="en-CA" sz="1200" b="1" i="1" smtClean="0">
                                <a:latin typeface="Cambria Math" panose="02040503050406030204" pitchFamily="18" charset="0"/>
                              </a:rPr>
                            </m:ctrlPr>
                          </m:funcPr>
                          <m:fName>
                            <m:r>
                              <a:rPr lang="en-CA" sz="1200" b="1" i="0" smtClean="0">
                                <a:latin typeface="Cambria Math"/>
                              </a:rPr>
                              <m:t>𝐥𝐨𝐠</m:t>
                            </m:r>
                          </m:fName>
                          <m:e>
                            <m:d>
                              <m:dPr>
                                <m:begChr m:val="["/>
                                <m:endChr m:val="]"/>
                                <m:ctrlPr>
                                  <a:rPr lang="en-CA" sz="1200" b="1" i="1" smtClean="0">
                                    <a:latin typeface="Cambria Math" panose="02040503050406030204" pitchFamily="18" charset="0"/>
                                  </a:rPr>
                                </m:ctrlPr>
                              </m:dPr>
                              <m:e>
                                <m:r>
                                  <a:rPr lang="en-CA" sz="1200" b="1" i="1" smtClean="0">
                                    <a:latin typeface="Cambria Math"/>
                                  </a:rPr>
                                  <m:t>𝑷</m:t>
                                </m:r>
                                <m:r>
                                  <a:rPr lang="en-CA" sz="1200" b="1" i="1" smtClean="0">
                                    <a:latin typeface="Cambria Math"/>
                                  </a:rPr>
                                  <m:t>(</m:t>
                                </m:r>
                                <m:r>
                                  <a:rPr lang="en-CA" sz="1200" b="1" i="1" smtClean="0">
                                    <a:latin typeface="Cambria Math"/>
                                  </a:rPr>
                                  <m:t>𝒋</m:t>
                                </m:r>
                                <m:r>
                                  <a:rPr lang="en-CA" sz="1200" b="1" i="1" smtClean="0">
                                    <a:latin typeface="Cambria Math"/>
                                  </a:rPr>
                                  <m:t>)</m:t>
                                </m:r>
                              </m:e>
                            </m:d>
                          </m:e>
                        </m:func>
                      </m:e>
                    </m:nary>
                  </m:oMath>
                </a14:m>
                <a:r>
                  <a:rPr lang="en-US" sz="1200" dirty="0"/>
                  <a:t> -- Shannon Entropy</a:t>
                </a:r>
              </a:p>
              <a:p>
                <a:pPr>
                  <a:buFont typeface="+mj-lt"/>
                  <a:buAutoNum type="arabicPeriod"/>
                </a:pPr>
                <a:endParaRPr lang="en-CA" sz="1200" b="1" i="1" dirty="0">
                  <a:latin typeface="Cambria Math"/>
                </a:endParaRPr>
              </a:p>
              <a:p>
                <a:pPr>
                  <a:buFont typeface="+mj-lt"/>
                  <a:buAutoNum type="arabicPeriod"/>
                </a:pPr>
                <a14:m>
                  <m:oMath xmlns:m="http://schemas.openxmlformats.org/officeDocument/2006/math">
                    <m:sSub>
                      <m:sSubPr>
                        <m:ctrlPr>
                          <a:rPr lang="en-CA" sz="1200" b="1" i="1" smtClean="0">
                            <a:latin typeface="Cambria Math" panose="02040503050406030204" pitchFamily="18" charset="0"/>
                          </a:rPr>
                        </m:ctrlPr>
                      </m:sSubPr>
                      <m:e>
                        <m:r>
                          <a:rPr lang="en-CA" sz="1200" b="1" i="1" smtClean="0">
                            <a:latin typeface="Cambria Math"/>
                          </a:rPr>
                          <m:t>𝑫</m:t>
                        </m:r>
                      </m:e>
                      <m:sub>
                        <m:r>
                          <a:rPr lang="en-CA" sz="1200" b="1" i="1" smtClean="0">
                            <a:latin typeface="Cambria Math"/>
                          </a:rPr>
                          <m:t>𝑲𝑳</m:t>
                        </m:r>
                      </m:sub>
                    </m:sSub>
                    <m:d>
                      <m:dPr>
                        <m:ctrlPr>
                          <a:rPr lang="en-CA" sz="1200" b="1" i="1" smtClean="0">
                            <a:latin typeface="Cambria Math" panose="02040503050406030204" pitchFamily="18" charset="0"/>
                          </a:rPr>
                        </m:ctrlPr>
                      </m:dPr>
                      <m:e>
                        <m:r>
                          <a:rPr lang="en-CA" sz="1200" b="1" i="1" smtClean="0">
                            <a:latin typeface="Cambria Math"/>
                          </a:rPr>
                          <m:t>𝑷</m:t>
                        </m:r>
                        <m:r>
                          <a:rPr lang="en-CA" sz="1200" b="1" i="1" smtClean="0">
                            <a:latin typeface="Cambria Math"/>
                          </a:rPr>
                          <m:t>,</m:t>
                        </m:r>
                        <m:r>
                          <a:rPr lang="en-CA" sz="1200" b="1" i="1" smtClean="0">
                            <a:latin typeface="Cambria Math"/>
                          </a:rPr>
                          <m:t>𝑼</m:t>
                        </m:r>
                      </m:e>
                    </m:d>
                    <m:r>
                      <a:rPr lang="en-CA" sz="1200" b="1" i="1" smtClean="0">
                        <a:latin typeface="Cambria Math"/>
                      </a:rPr>
                      <m:t>=</m:t>
                    </m:r>
                    <m:func>
                      <m:funcPr>
                        <m:ctrlPr>
                          <a:rPr lang="en-CA" sz="1200" b="1" i="1" smtClean="0">
                            <a:latin typeface="Cambria Math" panose="02040503050406030204" pitchFamily="18" charset="0"/>
                          </a:rPr>
                        </m:ctrlPr>
                      </m:funcPr>
                      <m:fName>
                        <m:r>
                          <a:rPr lang="en-CA" sz="1200" b="1" i="0" smtClean="0">
                            <a:latin typeface="Cambria Math"/>
                          </a:rPr>
                          <m:t>𝐥𝐨𝐠</m:t>
                        </m:r>
                      </m:fName>
                      <m:e>
                        <m:d>
                          <m:dPr>
                            <m:ctrlPr>
                              <a:rPr lang="en-CA" sz="1200" b="1" i="1" smtClean="0">
                                <a:latin typeface="Cambria Math" panose="02040503050406030204" pitchFamily="18" charset="0"/>
                              </a:rPr>
                            </m:ctrlPr>
                          </m:dPr>
                          <m:e>
                            <m:r>
                              <a:rPr lang="en-CA" sz="1200" b="1" i="1" smtClean="0">
                                <a:latin typeface="Cambria Math"/>
                              </a:rPr>
                              <m:t>𝑵</m:t>
                            </m:r>
                          </m:e>
                        </m:d>
                      </m:e>
                    </m:func>
                    <m:r>
                      <a:rPr lang="en-CA" sz="1200" b="1" i="1" smtClean="0">
                        <a:latin typeface="Cambria Math"/>
                      </a:rPr>
                      <m:t>−</m:t>
                    </m:r>
                    <m:r>
                      <a:rPr lang="en-CA" sz="1200" b="1" i="1" smtClean="0">
                        <a:latin typeface="Cambria Math"/>
                      </a:rPr>
                      <m:t>𝑯</m:t>
                    </m:r>
                    <m:d>
                      <m:dPr>
                        <m:ctrlPr>
                          <a:rPr lang="en-CA" sz="1200" b="1" i="1" smtClean="0">
                            <a:latin typeface="Cambria Math" panose="02040503050406030204" pitchFamily="18" charset="0"/>
                          </a:rPr>
                        </m:ctrlPr>
                      </m:dPr>
                      <m:e>
                        <m:r>
                          <a:rPr lang="en-CA" sz="1200" b="1" i="1" smtClean="0">
                            <a:latin typeface="Cambria Math"/>
                          </a:rPr>
                          <m:t>𝑷</m:t>
                        </m:r>
                      </m:e>
                    </m:d>
                  </m:oMath>
                </a14:m>
                <a:r>
                  <a:rPr lang="en-US" sz="1200" dirty="0"/>
                  <a:t> -- relationship b/ween Shannon entropy and KL distance</a:t>
                </a:r>
              </a:p>
              <a:p>
                <a:pPr>
                  <a:buFont typeface="+mj-lt"/>
                  <a:buAutoNum type="arabicPeriod"/>
                </a:pPr>
                <a:endParaRPr lang="en-US" sz="1200" b="1" dirty="0"/>
              </a:p>
              <a:p>
                <a:pPr>
                  <a:buFont typeface="+mj-lt"/>
                  <a:buAutoNum type="arabicPeriod"/>
                </a:pPr>
                <a14:m>
                  <m:oMath xmlns:m="http://schemas.openxmlformats.org/officeDocument/2006/math">
                    <m:r>
                      <a:rPr lang="en-CA" sz="1200" b="1" i="1" smtClean="0">
                        <a:latin typeface="Cambria Math"/>
                      </a:rPr>
                      <m:t>𝑴𝑰</m:t>
                    </m:r>
                    <m:r>
                      <a:rPr lang="en-CA" sz="1200" b="1" i="1" smtClean="0">
                        <a:latin typeface="Cambria Math"/>
                      </a:rPr>
                      <m:t>=</m:t>
                    </m:r>
                    <m:d>
                      <m:dPr>
                        <m:begChr m:val="["/>
                        <m:endChr m:val="]"/>
                        <m:ctrlPr>
                          <a:rPr lang="en-CA" sz="1200" b="1" i="1">
                            <a:latin typeface="Cambria Math" panose="02040503050406030204" pitchFamily="18" charset="0"/>
                          </a:rPr>
                        </m:ctrlPr>
                      </m:dPr>
                      <m:e>
                        <m:f>
                          <m:fPr>
                            <m:ctrlPr>
                              <a:rPr lang="en-CA" sz="1200" b="1" i="1">
                                <a:latin typeface="Cambria Math" panose="02040503050406030204" pitchFamily="18" charset="0"/>
                              </a:rPr>
                            </m:ctrlPr>
                          </m:fPr>
                          <m:num>
                            <m:sSub>
                              <m:sSubPr>
                                <m:ctrlPr>
                                  <a:rPr lang="en-CA" sz="1200" b="1" i="1">
                                    <a:latin typeface="Cambria Math" panose="02040503050406030204" pitchFamily="18" charset="0"/>
                                  </a:rPr>
                                </m:ctrlPr>
                              </m:sSubPr>
                              <m:e>
                                <m:r>
                                  <a:rPr lang="en-CA" sz="1200" b="1" i="1">
                                    <a:latin typeface="Cambria Math"/>
                                  </a:rPr>
                                  <m:t>𝑫</m:t>
                                </m:r>
                              </m:e>
                              <m:sub>
                                <m:r>
                                  <a:rPr lang="en-CA" sz="1200" b="1" i="1">
                                    <a:latin typeface="Cambria Math"/>
                                  </a:rPr>
                                  <m:t>𝑲𝑳</m:t>
                                </m:r>
                              </m:sub>
                            </m:sSub>
                            <m:d>
                              <m:dPr>
                                <m:ctrlPr>
                                  <a:rPr lang="en-CA" sz="1200" b="1" i="1">
                                    <a:latin typeface="Cambria Math" panose="02040503050406030204" pitchFamily="18" charset="0"/>
                                  </a:rPr>
                                </m:ctrlPr>
                              </m:dPr>
                              <m:e>
                                <m:r>
                                  <a:rPr lang="en-CA" sz="1200" b="1" i="1">
                                    <a:latin typeface="Cambria Math"/>
                                  </a:rPr>
                                  <m:t>𝑷</m:t>
                                </m:r>
                                <m:r>
                                  <a:rPr lang="en-CA" sz="1200" b="1" i="1">
                                    <a:latin typeface="Cambria Math"/>
                                  </a:rPr>
                                  <m:t>,</m:t>
                                </m:r>
                                <m:r>
                                  <a:rPr lang="en-CA" sz="1200" b="1" i="1">
                                    <a:latin typeface="Cambria Math"/>
                                  </a:rPr>
                                  <m:t>𝑼</m:t>
                                </m:r>
                              </m:e>
                            </m:d>
                          </m:num>
                          <m:den>
                            <m:func>
                              <m:funcPr>
                                <m:ctrlPr>
                                  <a:rPr lang="en-CA" sz="1200" b="1" i="1">
                                    <a:latin typeface="Cambria Math" panose="02040503050406030204" pitchFamily="18" charset="0"/>
                                  </a:rPr>
                                </m:ctrlPr>
                              </m:funcPr>
                              <m:fName>
                                <m:r>
                                  <a:rPr lang="en-CA" sz="1200" b="1">
                                    <a:latin typeface="Cambria Math"/>
                                  </a:rPr>
                                  <m:t>𝐥𝐨𝐠</m:t>
                                </m:r>
                              </m:fName>
                              <m:e>
                                <m:d>
                                  <m:dPr>
                                    <m:ctrlPr>
                                      <a:rPr lang="en-CA" sz="1200" b="1" i="1">
                                        <a:latin typeface="Cambria Math" panose="02040503050406030204" pitchFamily="18" charset="0"/>
                                      </a:rPr>
                                    </m:ctrlPr>
                                  </m:dPr>
                                  <m:e>
                                    <m:r>
                                      <a:rPr lang="en-CA" sz="1200" b="1" i="1">
                                        <a:latin typeface="Cambria Math"/>
                                      </a:rPr>
                                      <m:t>𝑵</m:t>
                                    </m:r>
                                  </m:e>
                                </m:d>
                              </m:e>
                            </m:func>
                          </m:den>
                        </m:f>
                      </m:e>
                    </m:d>
                    <m:r>
                      <a:rPr lang="en-CA" sz="1200" b="1" i="1">
                        <a:latin typeface="Cambria Math" panose="02040503050406030204" pitchFamily="18" charset="0"/>
                      </a:rPr>
                      <m:t>=</m:t>
                    </m:r>
                    <m:d>
                      <m:dPr>
                        <m:begChr m:val="["/>
                        <m:endChr m:val="]"/>
                        <m:ctrlPr>
                          <a:rPr lang="en-CA" sz="1200" b="1" i="1">
                            <a:latin typeface="Cambria Math" panose="02040503050406030204" pitchFamily="18" charset="0"/>
                          </a:rPr>
                        </m:ctrlPr>
                      </m:dPr>
                      <m:e>
                        <m:f>
                          <m:fPr>
                            <m:ctrlPr>
                              <a:rPr lang="en-CA" sz="1200" b="1" i="1">
                                <a:latin typeface="Cambria Math" panose="02040503050406030204" pitchFamily="18" charset="0"/>
                              </a:rPr>
                            </m:ctrlPr>
                          </m:fPr>
                          <m:num>
                            <m:sSub>
                              <m:sSubPr>
                                <m:ctrlPr>
                                  <a:rPr lang="en-CA" sz="1200" b="1" i="1">
                                    <a:latin typeface="Cambria Math" panose="02040503050406030204" pitchFamily="18" charset="0"/>
                                  </a:rPr>
                                </m:ctrlPr>
                              </m:sSubPr>
                              <m:e>
                                <m:r>
                                  <a:rPr lang="en-CA" sz="1200" b="1" i="1">
                                    <a:latin typeface="Cambria Math"/>
                                  </a:rPr>
                                  <m:t>𝑫</m:t>
                                </m:r>
                              </m:e>
                              <m:sub>
                                <m:r>
                                  <a:rPr lang="en-CA" sz="1200" b="1" i="1">
                                    <a:latin typeface="Cambria Math"/>
                                  </a:rPr>
                                  <m:t>𝑲𝑳</m:t>
                                </m:r>
                              </m:sub>
                            </m:sSub>
                            <m:d>
                              <m:dPr>
                                <m:ctrlPr>
                                  <a:rPr lang="en-CA" sz="1200" b="1" i="1">
                                    <a:latin typeface="Cambria Math" panose="02040503050406030204" pitchFamily="18" charset="0"/>
                                  </a:rPr>
                                </m:ctrlPr>
                              </m:dPr>
                              <m:e>
                                <m:r>
                                  <a:rPr lang="en-CA" sz="1200" b="1" i="1">
                                    <a:latin typeface="Cambria Math"/>
                                  </a:rPr>
                                  <m:t>𝑷</m:t>
                                </m:r>
                                <m:r>
                                  <a:rPr lang="en-CA" sz="1200" b="1" i="1">
                                    <a:latin typeface="Cambria Math"/>
                                  </a:rPr>
                                  <m:t>,</m:t>
                                </m:r>
                                <m:r>
                                  <a:rPr lang="en-CA" sz="1200" b="1" i="1">
                                    <a:latin typeface="Cambria Math"/>
                                  </a:rPr>
                                  <m:t>𝑼</m:t>
                                </m:r>
                              </m:e>
                            </m:d>
                          </m:num>
                          <m:den>
                            <m:sSub>
                              <m:sSubPr>
                                <m:ctrlPr>
                                  <a:rPr lang="en-CA" sz="1200" b="1" i="1">
                                    <a:latin typeface="Cambria Math" panose="02040503050406030204" pitchFamily="18" charset="0"/>
                                  </a:rPr>
                                </m:ctrlPr>
                              </m:sSubPr>
                              <m:e>
                                <m:r>
                                  <a:rPr lang="en-CA" sz="1200" b="1" i="1">
                                    <a:latin typeface="Cambria Math"/>
                                  </a:rPr>
                                  <m:t>𝑫</m:t>
                                </m:r>
                              </m:e>
                              <m:sub>
                                <m:r>
                                  <a:rPr lang="en-CA" sz="1200" b="1" i="1">
                                    <a:latin typeface="Cambria Math"/>
                                  </a:rPr>
                                  <m:t>𝑲𝑳</m:t>
                                </m:r>
                              </m:sub>
                            </m:sSub>
                            <m:d>
                              <m:dPr>
                                <m:ctrlPr>
                                  <a:rPr lang="en-CA" sz="1200" b="1" i="1">
                                    <a:latin typeface="Cambria Math" panose="02040503050406030204" pitchFamily="18" charset="0"/>
                                  </a:rPr>
                                </m:ctrlPr>
                              </m:dPr>
                              <m:e>
                                <m:r>
                                  <a:rPr lang="en-CA" sz="1200" b="1" i="1">
                                    <a:latin typeface="Cambria Math"/>
                                  </a:rPr>
                                  <m:t>𝑷</m:t>
                                </m:r>
                                <m:r>
                                  <a:rPr lang="en-CA" sz="1200" b="1" i="1">
                                    <a:latin typeface="Cambria Math"/>
                                  </a:rPr>
                                  <m:t>,</m:t>
                                </m:r>
                                <m:r>
                                  <a:rPr lang="en-CA" sz="1200" b="1" i="1">
                                    <a:latin typeface="Cambria Math"/>
                                  </a:rPr>
                                  <m:t>𝑼</m:t>
                                </m:r>
                              </m:e>
                            </m:d>
                            <m:r>
                              <a:rPr lang="en-CA" sz="1200" b="1" i="1">
                                <a:latin typeface="Cambria Math" panose="02040503050406030204" pitchFamily="18" charset="0"/>
                              </a:rPr>
                              <m:t>+</m:t>
                            </m:r>
                            <m:r>
                              <a:rPr lang="en-CA" sz="1200" b="1" i="1">
                                <a:latin typeface="Cambria Math" panose="02040503050406030204" pitchFamily="18" charset="0"/>
                              </a:rPr>
                              <m:t>𝑯</m:t>
                            </m:r>
                            <m:r>
                              <a:rPr lang="en-CA" sz="1200" b="1" i="1">
                                <a:latin typeface="Cambria Math" panose="02040503050406030204" pitchFamily="18" charset="0"/>
                              </a:rPr>
                              <m:t>(</m:t>
                            </m:r>
                            <m:r>
                              <a:rPr lang="en-CA" sz="1200" b="1" i="1">
                                <a:latin typeface="Cambria Math" panose="02040503050406030204" pitchFamily="18" charset="0"/>
                              </a:rPr>
                              <m:t>𝑷</m:t>
                            </m:r>
                            <m:r>
                              <a:rPr lang="en-CA" sz="1200" b="1" i="1">
                                <a:latin typeface="Cambria Math" panose="02040503050406030204" pitchFamily="18" charset="0"/>
                              </a:rPr>
                              <m:t>)</m:t>
                            </m:r>
                          </m:den>
                        </m:f>
                      </m:e>
                    </m:d>
                  </m:oMath>
                </a14:m>
                <a:r>
                  <a:rPr lang="en-US" sz="1200" dirty="0"/>
                  <a:t> -- definition of MI</a:t>
                </a:r>
              </a:p>
            </p:txBody>
          </p:sp>
        </mc:Choice>
        <mc:Fallback>
          <p:sp>
            <p:nvSpPr>
              <p:cNvPr id="10" name="Content Placeholder 9">
                <a:extLst>
                  <a:ext uri="{FF2B5EF4-FFF2-40B4-BE49-F238E27FC236}">
                    <a16:creationId xmlns:a16="http://schemas.microsoft.com/office/drawing/2014/main" id="{E1DDCFE0-69E9-A779-CC0F-CBD98C4989C7}"/>
                  </a:ext>
                </a:extLst>
              </p:cNvPr>
              <p:cNvSpPr>
                <a:spLocks noGrp="1" noRot="1" noChangeAspect="1" noMove="1" noResize="1" noEditPoints="1" noAdjustHandles="1" noChangeArrowheads="1" noChangeShapeType="1" noTextEdit="1"/>
              </p:cNvSpPr>
              <p:nvPr>
                <p:ph sz="half" idx="2"/>
              </p:nvPr>
            </p:nvSpPr>
            <p:spPr>
              <a:blipFill>
                <a:blip r:embed="rId4"/>
                <a:stretch>
                  <a:fillRect l="-151" r="-604" b="-270"/>
                </a:stretch>
              </a:blipFill>
            </p:spPr>
            <p:txBody>
              <a:bodyPr/>
              <a:lstStyle/>
              <a:p>
                <a:r>
                  <a:rPr lang="en-CA">
                    <a:noFill/>
                  </a:rPr>
                  <a:t> </a:t>
                </a:r>
              </a:p>
            </p:txBody>
          </p:sp>
        </mc:Fallback>
      </mc:AlternateContent>
      <p:sp>
        <p:nvSpPr>
          <p:cNvPr id="8" name="Freeform: Shape 7">
            <a:extLst>
              <a:ext uri="{FF2B5EF4-FFF2-40B4-BE49-F238E27FC236}">
                <a16:creationId xmlns:a16="http://schemas.microsoft.com/office/drawing/2014/main" id="{518997FA-8A0B-384E-224D-F422CB48F901}"/>
              </a:ext>
            </a:extLst>
          </p:cNvPr>
          <p:cNvSpPr/>
          <p:nvPr/>
        </p:nvSpPr>
        <p:spPr>
          <a:xfrm>
            <a:off x="2920008" y="3429000"/>
            <a:ext cx="1152128" cy="633962"/>
          </a:xfrm>
          <a:custGeom>
            <a:avLst/>
            <a:gdLst>
              <a:gd name="connsiteX0" fmla="*/ 0 w 1525772"/>
              <a:gd name="connsiteY0" fmla="*/ 840141 h 840141"/>
              <a:gd name="connsiteX1" fmla="*/ 653903 w 1525772"/>
              <a:gd name="connsiteY1" fmla="*/ 169 h 840141"/>
              <a:gd name="connsiteX2" fmla="*/ 1525772 w 1525772"/>
              <a:gd name="connsiteY2" fmla="*/ 765713 h 840141"/>
            </a:gdLst>
            <a:ahLst/>
            <a:cxnLst>
              <a:cxn ang="0">
                <a:pos x="connsiteX0" y="connsiteY0"/>
              </a:cxn>
              <a:cxn ang="0">
                <a:pos x="connsiteX1" y="connsiteY1"/>
              </a:cxn>
              <a:cxn ang="0">
                <a:pos x="connsiteX2" y="connsiteY2"/>
              </a:cxn>
            </a:cxnLst>
            <a:rect l="l" t="t" r="r" b="b"/>
            <a:pathLst>
              <a:path w="1525772" h="840141">
                <a:moveTo>
                  <a:pt x="0" y="840141"/>
                </a:moveTo>
                <a:cubicBezTo>
                  <a:pt x="199804" y="426357"/>
                  <a:pt x="399608" y="12574"/>
                  <a:pt x="653903" y="169"/>
                </a:cubicBezTo>
                <a:cubicBezTo>
                  <a:pt x="908198" y="-12236"/>
                  <a:pt x="1397295" y="660274"/>
                  <a:pt x="1525772" y="765713"/>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CA"/>
          </a:p>
        </p:txBody>
      </p:sp>
      <p:sp>
        <p:nvSpPr>
          <p:cNvPr id="12" name="TextBox 11">
            <a:extLst>
              <a:ext uri="{FF2B5EF4-FFF2-40B4-BE49-F238E27FC236}">
                <a16:creationId xmlns:a16="http://schemas.microsoft.com/office/drawing/2014/main" id="{ECC45A26-B078-90DC-4620-1EA83659E638}"/>
              </a:ext>
            </a:extLst>
          </p:cNvPr>
          <p:cNvSpPr txBox="1"/>
          <p:nvPr/>
        </p:nvSpPr>
        <p:spPr>
          <a:xfrm>
            <a:off x="179512" y="5517232"/>
            <a:ext cx="4316289" cy="923330"/>
          </a:xfrm>
          <a:prstGeom prst="rect">
            <a:avLst/>
          </a:prstGeom>
          <a:noFill/>
        </p:spPr>
        <p:txBody>
          <a:bodyPr wrap="square" rtlCol="0">
            <a:spAutoFit/>
          </a:bodyPr>
          <a:lstStyle/>
          <a:p>
            <a:pPr algn="ctr"/>
            <a:r>
              <a:rPr lang="en-CA" dirty="0">
                <a:solidFill>
                  <a:srgbClr val="FF0000"/>
                </a:solidFill>
              </a:rPr>
              <a:t>The KL Distance quantifies the amplitude (over binned phases) distribution’s deviation from the Uniform distribution.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3F92578-E43D-44C6-8AA5-AD762A6BB50B}"/>
                  </a:ext>
                </a:extLst>
              </p:cNvPr>
              <p:cNvSpPr txBox="1"/>
              <p:nvPr/>
            </p:nvSpPr>
            <p:spPr>
              <a:xfrm>
                <a:off x="248444" y="1340768"/>
                <a:ext cx="4176464" cy="844205"/>
              </a:xfrm>
              <a:prstGeom prst="rect">
                <a:avLst/>
              </a:prstGeom>
              <a:noFill/>
            </p:spPr>
            <p:txBody>
              <a:bodyPr wrap="square" rtlCol="0">
                <a:spAutoFit/>
              </a:bodyPr>
              <a:lstStyle/>
              <a:p>
                <a:pPr algn="ctr"/>
                <a14:m>
                  <m:oMath xmlns:m="http://schemas.openxmlformats.org/officeDocument/2006/math">
                    <m:r>
                      <a:rPr lang="en-CA" sz="1400" b="1" i="1" smtClean="0">
                        <a:latin typeface="Cambria Math"/>
                      </a:rPr>
                      <m:t>𝑷</m:t>
                    </m:r>
                    <m:d>
                      <m:dPr>
                        <m:ctrlPr>
                          <a:rPr lang="en-CA" sz="1400" b="1" i="1" smtClean="0">
                            <a:latin typeface="Cambria Math" panose="02040503050406030204" pitchFamily="18" charset="0"/>
                          </a:rPr>
                        </m:ctrlPr>
                      </m:dPr>
                      <m:e>
                        <m:r>
                          <a:rPr lang="en-CA" sz="1400" b="1" i="1" smtClean="0">
                            <a:latin typeface="Cambria Math"/>
                          </a:rPr>
                          <m:t>𝒋</m:t>
                        </m:r>
                      </m:e>
                    </m:d>
                    <m:r>
                      <a:rPr lang="en-CA" sz="1400" b="1" i="1" smtClean="0">
                        <a:latin typeface="Cambria Math"/>
                      </a:rPr>
                      <m:t>=</m:t>
                    </m:r>
                    <m:f>
                      <m:fPr>
                        <m:ctrlPr>
                          <a:rPr lang="en-CA" sz="1400" b="1" i="1" smtClean="0">
                            <a:latin typeface="Cambria Math" panose="02040503050406030204" pitchFamily="18" charset="0"/>
                          </a:rPr>
                        </m:ctrlPr>
                      </m:fPr>
                      <m:num>
                        <m:sSub>
                          <m:sSubPr>
                            <m:ctrlPr>
                              <a:rPr lang="en-CA" sz="1400" b="1" i="1">
                                <a:latin typeface="Cambria Math" panose="02040503050406030204" pitchFamily="18" charset="0"/>
                              </a:rPr>
                            </m:ctrlPr>
                          </m:sSubPr>
                          <m:e>
                            <m:d>
                              <m:dPr>
                                <m:begChr m:val="⟨"/>
                                <m:endChr m:val="⟩"/>
                                <m:ctrlPr>
                                  <a:rPr lang="en-CA" sz="1400" b="1" i="1">
                                    <a:latin typeface="Cambria Math" panose="02040503050406030204" pitchFamily="18" charset="0"/>
                                  </a:rPr>
                                </m:ctrlPr>
                              </m:dPr>
                              <m:e>
                                <m:sSub>
                                  <m:sSubPr>
                                    <m:ctrlPr>
                                      <a:rPr lang="en-CA" sz="1400" b="1" i="1">
                                        <a:latin typeface="Cambria Math" panose="02040503050406030204" pitchFamily="18" charset="0"/>
                                      </a:rPr>
                                    </m:ctrlPr>
                                  </m:sSubPr>
                                  <m:e>
                                    <m:r>
                                      <a:rPr lang="en-CA" sz="1400" b="1" i="1">
                                        <a:latin typeface="Cambria Math"/>
                                      </a:rPr>
                                      <m:t>𝑨</m:t>
                                    </m:r>
                                  </m:e>
                                  <m:sub>
                                    <m:sSub>
                                      <m:sSubPr>
                                        <m:ctrlPr>
                                          <a:rPr lang="en-CA" sz="1400" b="1" i="1">
                                            <a:latin typeface="Cambria Math" panose="02040503050406030204" pitchFamily="18" charset="0"/>
                                          </a:rPr>
                                        </m:ctrlPr>
                                      </m:sSubPr>
                                      <m:e>
                                        <m:r>
                                          <a:rPr lang="en-CA" sz="1400" b="1" i="1">
                                            <a:latin typeface="Cambria Math"/>
                                          </a:rPr>
                                          <m:t>𝒇</m:t>
                                        </m:r>
                                      </m:e>
                                      <m:sub>
                                        <m:r>
                                          <a:rPr lang="en-CA" sz="1400" b="1" i="1">
                                            <a:latin typeface="Cambria Math"/>
                                          </a:rPr>
                                          <m:t>𝑨</m:t>
                                        </m:r>
                                      </m:sub>
                                    </m:sSub>
                                  </m:sub>
                                </m:sSub>
                              </m:e>
                            </m:d>
                          </m:e>
                          <m:sub>
                            <m:sSub>
                              <m:sSubPr>
                                <m:ctrlPr>
                                  <a:rPr lang="en-CA" sz="1400" b="1" i="1">
                                    <a:latin typeface="Cambria Math" panose="02040503050406030204" pitchFamily="18" charset="0"/>
                                    <a:ea typeface="Cambria Math"/>
                                  </a:rPr>
                                </m:ctrlPr>
                              </m:sSubPr>
                              <m:e>
                                <m:r>
                                  <a:rPr lang="en-CA" sz="1400" b="1" i="1" smtClean="0">
                                    <a:latin typeface="Cambria Math"/>
                                    <a:ea typeface="Cambria Math"/>
                                  </a:rPr>
                                  <m:t>𝝋</m:t>
                                </m:r>
                              </m:e>
                              <m:sub>
                                <m:r>
                                  <a:rPr lang="en-CA" sz="1400" b="1" i="1">
                                    <a:latin typeface="Cambria Math"/>
                                    <a:ea typeface="Cambria Math"/>
                                  </a:rPr>
                                  <m:t>𝒑</m:t>
                                </m:r>
                              </m:sub>
                            </m:sSub>
                          </m:sub>
                        </m:sSub>
                        <m:d>
                          <m:dPr>
                            <m:ctrlPr>
                              <a:rPr lang="en-CA" sz="1400" b="1" i="1" smtClean="0">
                                <a:latin typeface="Cambria Math" panose="02040503050406030204" pitchFamily="18" charset="0"/>
                                <a:ea typeface="Cambria Math"/>
                              </a:rPr>
                            </m:ctrlPr>
                          </m:dPr>
                          <m:e>
                            <m:r>
                              <a:rPr lang="en-CA" sz="1400" b="1" i="1" smtClean="0">
                                <a:latin typeface="Cambria Math"/>
                                <a:ea typeface="Cambria Math"/>
                              </a:rPr>
                              <m:t>𝒋</m:t>
                            </m:r>
                          </m:e>
                        </m:d>
                      </m:num>
                      <m:den>
                        <m:nary>
                          <m:naryPr>
                            <m:chr m:val="∑"/>
                            <m:limLoc m:val="subSup"/>
                            <m:ctrlPr>
                              <a:rPr lang="en-CA" sz="1400" b="1" i="1" smtClean="0">
                                <a:latin typeface="Cambria Math" panose="02040503050406030204" pitchFamily="18" charset="0"/>
                              </a:rPr>
                            </m:ctrlPr>
                          </m:naryPr>
                          <m:sub>
                            <m:r>
                              <m:rPr>
                                <m:brk m:alnAt="25"/>
                              </m:rPr>
                              <a:rPr lang="en-CA" sz="1400" b="1" i="1" smtClean="0">
                                <a:latin typeface="Cambria Math"/>
                              </a:rPr>
                              <m:t>𝒌</m:t>
                            </m:r>
                            <m:r>
                              <a:rPr lang="en-CA" sz="1400" b="1" i="1" smtClean="0">
                                <a:latin typeface="Cambria Math"/>
                              </a:rPr>
                              <m:t>=</m:t>
                            </m:r>
                            <m:r>
                              <a:rPr lang="en-CA" sz="1400" b="1" i="1" smtClean="0">
                                <a:latin typeface="Cambria Math"/>
                              </a:rPr>
                              <m:t>𝟏</m:t>
                            </m:r>
                          </m:sub>
                          <m:sup>
                            <m:r>
                              <a:rPr lang="en-CA" sz="1400" b="1" i="1" smtClean="0">
                                <a:latin typeface="Cambria Math"/>
                              </a:rPr>
                              <m:t>𝑲</m:t>
                            </m:r>
                          </m:sup>
                          <m:e>
                            <m:sSub>
                              <m:sSubPr>
                                <m:ctrlPr>
                                  <a:rPr lang="en-CA" sz="1400" b="1" i="1">
                                    <a:latin typeface="Cambria Math" panose="02040503050406030204" pitchFamily="18" charset="0"/>
                                  </a:rPr>
                                </m:ctrlPr>
                              </m:sSubPr>
                              <m:e>
                                <m:d>
                                  <m:dPr>
                                    <m:begChr m:val="⟨"/>
                                    <m:endChr m:val="⟩"/>
                                    <m:ctrlPr>
                                      <a:rPr lang="en-CA" sz="1400" b="1" i="1">
                                        <a:latin typeface="Cambria Math" panose="02040503050406030204" pitchFamily="18" charset="0"/>
                                      </a:rPr>
                                    </m:ctrlPr>
                                  </m:dPr>
                                  <m:e>
                                    <m:sSub>
                                      <m:sSubPr>
                                        <m:ctrlPr>
                                          <a:rPr lang="en-CA" sz="1400" b="1" i="1">
                                            <a:latin typeface="Cambria Math" panose="02040503050406030204" pitchFamily="18" charset="0"/>
                                          </a:rPr>
                                        </m:ctrlPr>
                                      </m:sSubPr>
                                      <m:e>
                                        <m:r>
                                          <a:rPr lang="en-CA" sz="1400" b="1" i="1">
                                            <a:latin typeface="Cambria Math"/>
                                          </a:rPr>
                                          <m:t>𝑨</m:t>
                                        </m:r>
                                      </m:e>
                                      <m:sub>
                                        <m:sSub>
                                          <m:sSubPr>
                                            <m:ctrlPr>
                                              <a:rPr lang="en-CA" sz="1400" b="1" i="1">
                                                <a:latin typeface="Cambria Math" panose="02040503050406030204" pitchFamily="18" charset="0"/>
                                              </a:rPr>
                                            </m:ctrlPr>
                                          </m:sSubPr>
                                          <m:e>
                                            <m:r>
                                              <a:rPr lang="en-CA" sz="1400" b="1" i="1">
                                                <a:latin typeface="Cambria Math"/>
                                              </a:rPr>
                                              <m:t>𝒇</m:t>
                                            </m:r>
                                          </m:e>
                                          <m:sub>
                                            <m:r>
                                              <a:rPr lang="en-CA" sz="1400" b="1" i="1">
                                                <a:latin typeface="Cambria Math"/>
                                              </a:rPr>
                                              <m:t>𝑨</m:t>
                                            </m:r>
                                          </m:sub>
                                        </m:sSub>
                                      </m:sub>
                                    </m:sSub>
                                  </m:e>
                                </m:d>
                              </m:e>
                              <m:sub>
                                <m:sSub>
                                  <m:sSubPr>
                                    <m:ctrlPr>
                                      <a:rPr lang="en-CA" sz="1400" b="1" i="1">
                                        <a:latin typeface="Cambria Math" panose="02040503050406030204" pitchFamily="18" charset="0"/>
                                        <a:ea typeface="Cambria Math"/>
                                      </a:rPr>
                                    </m:ctrlPr>
                                  </m:sSubPr>
                                  <m:e>
                                    <m:sSub>
                                      <m:sSubPr>
                                        <m:ctrlPr>
                                          <a:rPr lang="en-CA" sz="1400" b="1" i="1">
                                            <a:latin typeface="Cambria Math" panose="02040503050406030204" pitchFamily="18" charset="0"/>
                                            <a:ea typeface="Cambria Math"/>
                                          </a:rPr>
                                        </m:ctrlPr>
                                      </m:sSubPr>
                                      <m:e>
                                        <m:r>
                                          <a:rPr lang="en-CA" sz="1400" b="1" i="1">
                                            <a:latin typeface="Cambria Math"/>
                                            <a:ea typeface="Cambria Math"/>
                                          </a:rPr>
                                          <m:t>𝝋</m:t>
                                        </m:r>
                                      </m:e>
                                      <m:sub>
                                        <m:r>
                                          <a:rPr lang="en-CA" sz="1400" b="1" i="1">
                                            <a:latin typeface="Cambria Math"/>
                                            <a:ea typeface="Cambria Math"/>
                                          </a:rPr>
                                          <m:t>𝒇</m:t>
                                        </m:r>
                                      </m:sub>
                                    </m:sSub>
                                  </m:e>
                                  <m:sub>
                                    <m:r>
                                      <a:rPr lang="en-CA" sz="1400" b="1" i="1">
                                        <a:latin typeface="Cambria Math"/>
                                        <a:ea typeface="Cambria Math"/>
                                      </a:rPr>
                                      <m:t>𝒑</m:t>
                                    </m:r>
                                  </m:sub>
                                </m:sSub>
                              </m:sub>
                            </m:sSub>
                            <m:r>
                              <a:rPr lang="en-CA" sz="1400" b="1" i="1" smtClean="0">
                                <a:latin typeface="Cambria Math"/>
                                <a:ea typeface="Cambria Math"/>
                              </a:rPr>
                              <m:t>(</m:t>
                            </m:r>
                            <m:r>
                              <a:rPr lang="en-CA" sz="1400" b="1" i="1" smtClean="0">
                                <a:latin typeface="Cambria Math"/>
                                <a:ea typeface="Cambria Math"/>
                              </a:rPr>
                              <m:t>𝒌</m:t>
                            </m:r>
                            <m:r>
                              <a:rPr lang="en-CA" sz="1400" b="1" i="1" smtClean="0">
                                <a:latin typeface="Cambria Math"/>
                                <a:ea typeface="Cambria Math"/>
                              </a:rPr>
                              <m:t>)</m:t>
                            </m:r>
                          </m:e>
                        </m:nary>
                      </m:den>
                    </m:f>
                  </m:oMath>
                </a14:m>
                <a:r>
                  <a:rPr lang="en-CA" dirty="0"/>
                  <a:t>	</a:t>
                </a:r>
                <a:r>
                  <a:rPr lang="en-CA" b="1" dirty="0"/>
                  <a:t> </a:t>
                </a:r>
                <a14:m>
                  <m:oMath xmlns:m="http://schemas.openxmlformats.org/officeDocument/2006/math">
                    <m:r>
                      <a:rPr lang="en-CA" sz="1400" b="1" i="1">
                        <a:latin typeface="Cambria Math"/>
                      </a:rPr>
                      <m:t>𝑴𝑰</m:t>
                    </m:r>
                    <m:r>
                      <a:rPr lang="en-CA" sz="1400" b="1" i="1">
                        <a:latin typeface="Cambria Math"/>
                      </a:rPr>
                      <m:t>=</m:t>
                    </m:r>
                    <m:d>
                      <m:dPr>
                        <m:begChr m:val="["/>
                        <m:endChr m:val="]"/>
                        <m:ctrlPr>
                          <a:rPr lang="en-CA" sz="1400" b="1" i="1">
                            <a:latin typeface="Cambria Math" panose="02040503050406030204" pitchFamily="18" charset="0"/>
                          </a:rPr>
                        </m:ctrlPr>
                      </m:dPr>
                      <m:e>
                        <m:f>
                          <m:fPr>
                            <m:ctrlPr>
                              <a:rPr lang="en-CA" sz="1400" b="1" i="1">
                                <a:latin typeface="Cambria Math" panose="02040503050406030204" pitchFamily="18" charset="0"/>
                              </a:rPr>
                            </m:ctrlPr>
                          </m:fPr>
                          <m:num>
                            <m:sSub>
                              <m:sSubPr>
                                <m:ctrlPr>
                                  <a:rPr lang="en-CA" sz="1400" b="1" i="1">
                                    <a:latin typeface="Cambria Math" panose="02040503050406030204" pitchFamily="18" charset="0"/>
                                  </a:rPr>
                                </m:ctrlPr>
                              </m:sSubPr>
                              <m:e>
                                <m:r>
                                  <a:rPr lang="en-CA" sz="1400" b="1" i="1">
                                    <a:latin typeface="Cambria Math"/>
                                  </a:rPr>
                                  <m:t>𝑫</m:t>
                                </m:r>
                              </m:e>
                              <m:sub>
                                <m:r>
                                  <a:rPr lang="en-CA" sz="1400" b="1" i="1">
                                    <a:latin typeface="Cambria Math"/>
                                  </a:rPr>
                                  <m:t>𝑲𝑳</m:t>
                                </m:r>
                              </m:sub>
                            </m:sSub>
                            <m:d>
                              <m:dPr>
                                <m:ctrlPr>
                                  <a:rPr lang="en-CA" sz="1400" b="1" i="1">
                                    <a:latin typeface="Cambria Math" panose="02040503050406030204" pitchFamily="18" charset="0"/>
                                  </a:rPr>
                                </m:ctrlPr>
                              </m:dPr>
                              <m:e>
                                <m:r>
                                  <a:rPr lang="en-CA" sz="1400" b="1" i="1">
                                    <a:latin typeface="Cambria Math"/>
                                  </a:rPr>
                                  <m:t>𝑷</m:t>
                                </m:r>
                                <m:r>
                                  <a:rPr lang="en-CA" sz="1400" b="1" i="1">
                                    <a:latin typeface="Cambria Math"/>
                                  </a:rPr>
                                  <m:t>,</m:t>
                                </m:r>
                                <m:r>
                                  <a:rPr lang="en-CA" sz="1400" b="1" i="1">
                                    <a:latin typeface="Cambria Math"/>
                                  </a:rPr>
                                  <m:t>𝑼</m:t>
                                </m:r>
                              </m:e>
                            </m:d>
                          </m:num>
                          <m:den>
                            <m:func>
                              <m:funcPr>
                                <m:ctrlPr>
                                  <a:rPr lang="en-CA" sz="1400" b="1" i="1">
                                    <a:latin typeface="Cambria Math" panose="02040503050406030204" pitchFamily="18" charset="0"/>
                                  </a:rPr>
                                </m:ctrlPr>
                              </m:funcPr>
                              <m:fName>
                                <m:r>
                                  <a:rPr lang="en-CA" sz="1400" b="1">
                                    <a:latin typeface="Cambria Math"/>
                                  </a:rPr>
                                  <m:t>𝐥𝐨𝐠</m:t>
                                </m:r>
                              </m:fName>
                              <m:e>
                                <m:d>
                                  <m:dPr>
                                    <m:ctrlPr>
                                      <a:rPr lang="en-CA" sz="1400" b="1" i="1">
                                        <a:latin typeface="Cambria Math" panose="02040503050406030204" pitchFamily="18" charset="0"/>
                                      </a:rPr>
                                    </m:ctrlPr>
                                  </m:dPr>
                                  <m:e>
                                    <m:r>
                                      <a:rPr lang="en-CA" sz="1400" b="1" i="1">
                                        <a:latin typeface="Cambria Math"/>
                                      </a:rPr>
                                      <m:t>𝑵</m:t>
                                    </m:r>
                                  </m:e>
                                </m:d>
                              </m:e>
                            </m:func>
                          </m:den>
                        </m:f>
                      </m:e>
                    </m:d>
                  </m:oMath>
                </a14:m>
                <a:r>
                  <a:rPr lang="en-US" dirty="0"/>
                  <a:t> </a:t>
                </a:r>
                <a:endParaRPr lang="en-CA" dirty="0"/>
              </a:p>
            </p:txBody>
          </p:sp>
        </mc:Choice>
        <mc:Fallback xmlns="">
          <p:sp>
            <p:nvSpPr>
              <p:cNvPr id="13" name="TextBox 12">
                <a:extLst>
                  <a:ext uri="{FF2B5EF4-FFF2-40B4-BE49-F238E27FC236}">
                    <a16:creationId xmlns:a16="http://schemas.microsoft.com/office/drawing/2014/main" id="{E3F92578-E43D-44C6-8AA5-AD762A6BB50B}"/>
                  </a:ext>
                </a:extLst>
              </p:cNvPr>
              <p:cNvSpPr txBox="1">
                <a:spLocks noRot="1" noChangeAspect="1" noMove="1" noResize="1" noEditPoints="1" noAdjustHandles="1" noChangeArrowheads="1" noChangeShapeType="1" noTextEdit="1"/>
              </p:cNvSpPr>
              <p:nvPr/>
            </p:nvSpPr>
            <p:spPr>
              <a:xfrm>
                <a:off x="248444" y="1340768"/>
                <a:ext cx="4176464" cy="844205"/>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4328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Methods for detecting CFC -- GLM</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368DDE0F-D665-4F8D-D871-8FAAF889B9A2}"/>
                  </a:ext>
                </a:extLst>
              </p:cNvPr>
              <p:cNvSpPr>
                <a:spLocks noGrp="1"/>
              </p:cNvSpPr>
              <p:nvPr>
                <p:ph sz="half" idx="1"/>
              </p:nvPr>
            </p:nvSpPr>
            <p:spPr>
              <a:xfrm>
                <a:off x="457200" y="1384176"/>
                <a:ext cx="4038600" cy="5069160"/>
              </a:xfrm>
            </p:spPr>
            <p:txBody>
              <a:bodyPr>
                <a:noAutofit/>
              </a:bodyPr>
              <a:lstStyle/>
              <a:p>
                <a:pPr marL="0" indent="0">
                  <a:buNone/>
                </a:pPr>
                <a:r>
                  <a:rPr lang="en-CA" sz="1400" dirty="0"/>
                  <a:t>Proposed by Kramer &amp; Eden (2013); expanded to include other models by </a:t>
                </a:r>
                <a:r>
                  <a:rPr lang="en-CA" sz="1400" dirty="0" err="1"/>
                  <a:t>Nadalin</a:t>
                </a:r>
                <a:r>
                  <a:rPr lang="en-CA" sz="1400" dirty="0"/>
                  <a:t> et al (2019)</a:t>
                </a:r>
              </a:p>
              <a:p>
                <a:pPr marL="0" indent="0">
                  <a:buNone/>
                </a:pPr>
                <a:endParaRPr lang="en-CA" sz="1400" b="1" dirty="0"/>
              </a:p>
              <a:p>
                <a:pPr marL="0" indent="0">
                  <a:buNone/>
                </a:pPr>
                <a:r>
                  <a:rPr lang="en-CA" sz="1400" b="1" dirty="0"/>
                  <a:t>The </a:t>
                </a:r>
                <a14:m>
                  <m:oMath xmlns:m="http://schemas.openxmlformats.org/officeDocument/2006/math">
                    <m:sSub>
                      <m:sSubPr>
                        <m:ctrlPr>
                          <a:rPr lang="en-CA" sz="1400" b="1" i="1">
                            <a:latin typeface="Cambria Math" panose="02040503050406030204" pitchFamily="18" charset="0"/>
                          </a:rPr>
                        </m:ctrlPr>
                      </m:sSubPr>
                      <m:e>
                        <m:r>
                          <a:rPr lang="en-CA" sz="1400" b="1" i="1">
                            <a:latin typeface="Cambria Math"/>
                          </a:rPr>
                          <m:t>𝝋</m:t>
                        </m:r>
                      </m:e>
                      <m:sub>
                        <m:r>
                          <a:rPr lang="en-CA" sz="1400" b="1" i="1" smtClean="0">
                            <a:latin typeface="Cambria Math"/>
                          </a:rPr>
                          <m:t>𝒍𝒐𝒘</m:t>
                        </m:r>
                      </m:sub>
                    </m:sSub>
                  </m:oMath>
                </a14:m>
                <a:r>
                  <a:rPr lang="en-CA" sz="1400" b="1" dirty="0"/>
                  <a:t> model </a:t>
                </a:r>
                <a:r>
                  <a:rPr lang="en-CA" sz="1100" dirty="0"/>
                  <a:t>-- </a:t>
                </a:r>
                <a:r>
                  <a:rPr lang="en-US" sz="1100" dirty="0"/>
                  <a:t>relates </a:t>
                </a:r>
                <a14:m>
                  <m:oMath xmlns:m="http://schemas.openxmlformats.org/officeDocument/2006/math">
                    <m:sSub>
                      <m:sSubPr>
                        <m:ctrlPr>
                          <a:rPr lang="en-CA" sz="1100" i="1">
                            <a:latin typeface="Cambria Math" panose="02040503050406030204" pitchFamily="18" charset="0"/>
                          </a:rPr>
                        </m:ctrlPr>
                      </m:sSubPr>
                      <m:e>
                        <m:r>
                          <a:rPr lang="en-CA" sz="1100" i="1">
                            <a:latin typeface="Cambria Math"/>
                          </a:rPr>
                          <m:t>𝐴</m:t>
                        </m:r>
                      </m:e>
                      <m:sub>
                        <m:r>
                          <a:rPr lang="en-CA" sz="1100" b="0" i="1" smtClean="0">
                            <a:latin typeface="Cambria Math"/>
                          </a:rPr>
                          <m:t>h𝑖𝑔h</m:t>
                        </m:r>
                      </m:sub>
                    </m:sSub>
                  </m:oMath>
                </a14:m>
                <a:r>
                  <a:rPr lang="en-US" sz="1100" dirty="0"/>
                  <a:t>, the response variable, to a linear combination of </a:t>
                </a:r>
                <a14:m>
                  <m:oMath xmlns:m="http://schemas.openxmlformats.org/officeDocument/2006/math">
                    <m:sSub>
                      <m:sSubPr>
                        <m:ctrlPr>
                          <a:rPr lang="en-CA" sz="1100" i="1" dirty="0">
                            <a:latin typeface="Cambria Math" panose="02040503050406030204" pitchFamily="18" charset="0"/>
                          </a:rPr>
                        </m:ctrlPr>
                      </m:sSubPr>
                      <m:e>
                        <m:r>
                          <a:rPr lang="en-CA" sz="1100" i="1" dirty="0">
                            <a:latin typeface="Cambria Math"/>
                          </a:rPr>
                          <m:t>𝜑</m:t>
                        </m:r>
                      </m:e>
                      <m:sub>
                        <m:r>
                          <a:rPr lang="en-CA" sz="1100" i="1" dirty="0">
                            <a:latin typeface="Cambria Math"/>
                          </a:rPr>
                          <m:t>𝑙𝑜𝑤</m:t>
                        </m:r>
                      </m:sub>
                    </m:sSub>
                  </m:oMath>
                </a14:m>
                <a:r>
                  <a:rPr lang="en-US" sz="1100" dirty="0"/>
                  <a:t>, the predictor variable, expressed in a spline basis.</a:t>
                </a:r>
              </a:p>
              <a:p>
                <a:pPr marL="0" indent="0">
                  <a:buNone/>
                </a:pPr>
                <a:endParaRPr lang="en-CA" sz="11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CA" sz="1100" b="0" i="1" smtClean="0">
                              <a:latin typeface="Cambria Math" panose="02040503050406030204" pitchFamily="18" charset="0"/>
                            </a:rPr>
                          </m:ctrlPr>
                        </m:sSubPr>
                        <m:e>
                          <m:r>
                            <a:rPr lang="en-CA" sz="1100" b="0" i="1" smtClean="0">
                              <a:latin typeface="Cambria Math"/>
                            </a:rPr>
                            <m:t>𝐴</m:t>
                          </m:r>
                        </m:e>
                        <m:sub>
                          <m:r>
                            <a:rPr lang="en-CA" sz="1100" b="0" i="1" smtClean="0">
                              <a:latin typeface="Cambria Math"/>
                            </a:rPr>
                            <m:t>h𝑖𝑔h</m:t>
                          </m:r>
                        </m:sub>
                      </m:sSub>
                      <m:r>
                        <a:rPr lang="en-CA" sz="1100" b="0" i="1" smtClean="0">
                          <a:latin typeface="Cambria Math"/>
                        </a:rPr>
                        <m:t>|</m:t>
                      </m:r>
                      <m:sSub>
                        <m:sSubPr>
                          <m:ctrlPr>
                            <a:rPr lang="en-CA" sz="1100" b="0" i="1" smtClean="0">
                              <a:latin typeface="Cambria Math" panose="02040503050406030204" pitchFamily="18" charset="0"/>
                            </a:rPr>
                          </m:ctrlPr>
                        </m:sSubPr>
                        <m:e>
                          <m:r>
                            <a:rPr lang="en-CA" sz="1100" b="0" i="1" smtClean="0">
                              <a:latin typeface="Cambria Math"/>
                            </a:rPr>
                            <m:t>𝜑</m:t>
                          </m:r>
                        </m:e>
                        <m:sub>
                          <m:r>
                            <a:rPr lang="en-CA" sz="1100" b="0" i="1" smtClean="0">
                              <a:latin typeface="Cambria Math"/>
                            </a:rPr>
                            <m:t>𝑙𝑜𝑤</m:t>
                          </m:r>
                        </m:sub>
                      </m:sSub>
                      <m:r>
                        <a:rPr lang="en-CA" sz="1100" b="0" i="1" smtClean="0">
                          <a:latin typeface="Cambria Math"/>
                        </a:rPr>
                        <m:t> ~ </m:t>
                      </m:r>
                      <m:r>
                        <a:rPr lang="en-CA" sz="1100" b="0" i="1" smtClean="0">
                          <a:latin typeface="Cambria Math"/>
                        </a:rPr>
                        <m:t>𝐺𝑎𝑚𝑚𝑎</m:t>
                      </m:r>
                      <m:d>
                        <m:dPr>
                          <m:begChr m:val="["/>
                          <m:endChr m:val="]"/>
                          <m:ctrlPr>
                            <a:rPr lang="en-CA" sz="1100" b="0" i="1" smtClean="0">
                              <a:latin typeface="Cambria Math" panose="02040503050406030204" pitchFamily="18" charset="0"/>
                            </a:rPr>
                          </m:ctrlPr>
                        </m:dPr>
                        <m:e>
                          <m:r>
                            <a:rPr lang="en-CA" sz="1100" b="0" i="1" smtClean="0">
                              <a:latin typeface="Cambria Math"/>
                            </a:rPr>
                            <m:t>𝜇</m:t>
                          </m:r>
                          <m:r>
                            <a:rPr lang="en-CA" sz="1100" b="0" i="1" smtClean="0">
                              <a:latin typeface="Cambria Math"/>
                            </a:rPr>
                            <m:t>,</m:t>
                          </m:r>
                          <m:r>
                            <a:rPr lang="en-CA" sz="1100" b="0" i="1" smtClean="0">
                              <a:latin typeface="Cambria Math"/>
                            </a:rPr>
                            <m:t>𝑣</m:t>
                          </m:r>
                        </m:e>
                      </m:d>
                    </m:oMath>
                  </m:oMathPara>
                </a14:m>
                <a:endParaRPr lang="en-CA" sz="900" dirty="0"/>
              </a:p>
              <a:p>
                <a:r>
                  <a:rPr lang="en-CA" sz="1000" dirty="0"/>
                  <a:t>Gamma distribution is chosen because it ensures real, positive amplitude values: The Gamma distribution is common for data for which the </a:t>
                </a:r>
                <a:r>
                  <a:rPr lang="en-CA" sz="1000" dirty="0" err="1"/>
                  <a:t>sd</a:t>
                </a:r>
                <a:r>
                  <a:rPr lang="en-CA" sz="1000" dirty="0"/>
                  <a:t> increases linearly with the mean</a:t>
                </a:r>
              </a:p>
              <a:p>
                <a14:m>
                  <m:oMath xmlns:m="http://schemas.openxmlformats.org/officeDocument/2006/math">
                    <m:r>
                      <a:rPr lang="en-CA" sz="1000" i="1" smtClean="0">
                        <a:latin typeface="Cambria Math" panose="02040503050406030204" pitchFamily="18" charset="0"/>
                        <a:ea typeface="Cambria Math" panose="02040503050406030204" pitchFamily="18" charset="0"/>
                      </a:rPr>
                      <m:t>𝜇</m:t>
                    </m:r>
                  </m:oMath>
                </a14:m>
                <a:r>
                  <a:rPr lang="en-CA" sz="1000" dirty="0"/>
                  <a:t> is the mean parameter</a:t>
                </a:r>
              </a:p>
              <a:p>
                <a14:m>
                  <m:oMath xmlns:m="http://schemas.openxmlformats.org/officeDocument/2006/math">
                    <m:r>
                      <a:rPr lang="en-CA" sz="1000" i="1" smtClean="0">
                        <a:latin typeface="Cambria Math" panose="02040503050406030204" pitchFamily="18" charset="0"/>
                        <a:ea typeface="Cambria Math" panose="02040503050406030204" pitchFamily="18" charset="0"/>
                      </a:rPr>
                      <m:t>𝜈</m:t>
                    </m:r>
                  </m:oMath>
                </a14:m>
                <a:r>
                  <a:rPr lang="en-CA" sz="1000" dirty="0"/>
                  <a:t> is the shape parameter</a:t>
                </a:r>
              </a:p>
              <a:p>
                <a:pPr marL="0" indent="0">
                  <a:buNone/>
                </a:pPr>
                <a:endParaRPr lang="en-CA" sz="11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unc>
                        <m:funcPr>
                          <m:ctrlPr>
                            <a:rPr lang="en-CA" sz="1100" b="0" i="1" smtClean="0">
                              <a:latin typeface="Cambria Math" panose="02040503050406030204" pitchFamily="18" charset="0"/>
                            </a:rPr>
                          </m:ctrlPr>
                        </m:funcPr>
                        <m:fName>
                          <m:r>
                            <m:rPr>
                              <m:sty m:val="p"/>
                            </m:rPr>
                            <a:rPr lang="en-CA" sz="1100" b="0" i="0" smtClean="0">
                              <a:latin typeface="Cambria Math"/>
                            </a:rPr>
                            <m:t>log</m:t>
                          </m:r>
                        </m:fName>
                        <m:e>
                          <m:r>
                            <a:rPr lang="en-CA" sz="1100" b="0" i="1" smtClean="0">
                              <a:latin typeface="Cambria Math"/>
                            </a:rPr>
                            <m:t>𝜇</m:t>
                          </m:r>
                        </m:e>
                      </m:func>
                      <m:r>
                        <a:rPr lang="en-CA" sz="1100" b="0" i="1" smtClean="0">
                          <a:latin typeface="Cambria Math"/>
                        </a:rPr>
                        <m:t>= </m:t>
                      </m:r>
                      <m:nary>
                        <m:naryPr>
                          <m:chr m:val="∑"/>
                          <m:limLoc m:val="subSup"/>
                          <m:ctrlPr>
                            <a:rPr lang="en-CA" sz="1100" b="0" i="1" smtClean="0">
                              <a:latin typeface="Cambria Math" panose="02040503050406030204" pitchFamily="18" charset="0"/>
                            </a:rPr>
                          </m:ctrlPr>
                        </m:naryPr>
                        <m:sub>
                          <m:r>
                            <m:rPr>
                              <m:brk m:alnAt="25"/>
                            </m:rPr>
                            <a:rPr lang="en-CA" sz="1100" b="0" i="1" smtClean="0">
                              <a:latin typeface="Cambria Math"/>
                            </a:rPr>
                            <m:t>𝑘</m:t>
                          </m:r>
                          <m:r>
                            <a:rPr lang="en-CA" sz="1100" b="0" i="1" smtClean="0">
                              <a:latin typeface="Cambria Math"/>
                            </a:rPr>
                            <m:t>=1</m:t>
                          </m:r>
                        </m:sub>
                        <m:sup>
                          <m:r>
                            <a:rPr lang="en-CA" sz="1100" b="0" i="1" smtClean="0">
                              <a:latin typeface="Cambria Math"/>
                            </a:rPr>
                            <m:t>𝐾</m:t>
                          </m:r>
                        </m:sup>
                        <m:e>
                          <m:sSub>
                            <m:sSubPr>
                              <m:ctrlPr>
                                <a:rPr lang="en-CA" sz="1100" b="0" i="1" smtClean="0">
                                  <a:latin typeface="Cambria Math" panose="02040503050406030204" pitchFamily="18" charset="0"/>
                                </a:rPr>
                              </m:ctrlPr>
                            </m:sSubPr>
                            <m:e>
                              <m:r>
                                <a:rPr lang="en-CA" sz="1100" b="0" i="1" smtClean="0">
                                  <a:latin typeface="Cambria Math"/>
                                </a:rPr>
                                <m:t>𝛽</m:t>
                              </m:r>
                            </m:e>
                            <m:sub>
                              <m:r>
                                <a:rPr lang="en-CA" sz="1100" b="0" i="1" smtClean="0">
                                  <a:latin typeface="Cambria Math"/>
                                </a:rPr>
                                <m:t>𝑘</m:t>
                              </m:r>
                            </m:sub>
                          </m:sSub>
                          <m:sSub>
                            <m:sSubPr>
                              <m:ctrlPr>
                                <a:rPr lang="en-CA" sz="1100" b="0" i="1" smtClean="0">
                                  <a:latin typeface="Cambria Math" panose="02040503050406030204" pitchFamily="18" charset="0"/>
                                </a:rPr>
                              </m:ctrlPr>
                            </m:sSubPr>
                            <m:e>
                              <m:r>
                                <a:rPr lang="en-CA" sz="1100" b="0" i="1" smtClean="0">
                                  <a:latin typeface="Cambria Math"/>
                                </a:rPr>
                                <m:t>𝑓</m:t>
                              </m:r>
                            </m:e>
                            <m:sub>
                              <m:r>
                                <a:rPr lang="en-CA" sz="1100" b="0" i="1" smtClean="0">
                                  <a:latin typeface="Cambria Math"/>
                                </a:rPr>
                                <m:t>𝑘</m:t>
                              </m:r>
                            </m:sub>
                          </m:sSub>
                          <m:d>
                            <m:dPr>
                              <m:ctrlPr>
                                <a:rPr lang="en-CA" sz="1100" b="0" i="1" smtClean="0">
                                  <a:latin typeface="Cambria Math" panose="02040503050406030204" pitchFamily="18" charset="0"/>
                                </a:rPr>
                              </m:ctrlPr>
                            </m:dPr>
                            <m:e>
                              <m:sSub>
                                <m:sSubPr>
                                  <m:ctrlPr>
                                    <a:rPr lang="en-CA" sz="1100" b="0" i="1" smtClean="0">
                                      <a:latin typeface="Cambria Math" panose="02040503050406030204" pitchFamily="18" charset="0"/>
                                    </a:rPr>
                                  </m:ctrlPr>
                                </m:sSubPr>
                                <m:e>
                                  <m:r>
                                    <a:rPr lang="en-CA" sz="1100" b="0" i="1" smtClean="0">
                                      <a:latin typeface="Cambria Math"/>
                                    </a:rPr>
                                    <m:t>𝜑</m:t>
                                  </m:r>
                                </m:e>
                                <m:sub>
                                  <m:r>
                                    <a:rPr lang="en-CA" sz="1100" b="0" i="1" smtClean="0">
                                      <a:latin typeface="Cambria Math"/>
                                    </a:rPr>
                                    <m:t>𝑙𝑜𝑤</m:t>
                                  </m:r>
                                </m:sub>
                              </m:sSub>
                            </m:e>
                          </m:d>
                        </m:e>
                      </m:nary>
                    </m:oMath>
                  </m:oMathPara>
                </a14:m>
                <a:endParaRPr lang="en-CA" sz="1100" b="0" i="1" dirty="0">
                  <a:latin typeface="Cambria Math" panose="02040503050406030204" pitchFamily="18" charset="0"/>
                </a:endParaRPr>
              </a:p>
              <a:p>
                <a:r>
                  <a:rPr lang="en-CA" sz="1000" dirty="0"/>
                  <a:t>Log-link functions are common are GLMs using Gamma distributions, and leads to models where predictors have multiplicative effects on the response</a:t>
                </a:r>
                <a:endParaRPr lang="en-CA" sz="1000" b="0" dirty="0"/>
              </a:p>
              <a:p>
                <a14:m>
                  <m:oMath xmlns:m="http://schemas.openxmlformats.org/officeDocument/2006/math">
                    <m:sSub>
                      <m:sSubPr>
                        <m:ctrlPr>
                          <a:rPr lang="en-CA" sz="1000" b="0" i="1" smtClean="0">
                            <a:latin typeface="Cambria Math" panose="02040503050406030204" pitchFamily="18" charset="0"/>
                          </a:rPr>
                        </m:ctrlPr>
                      </m:sSubPr>
                      <m:e>
                        <m:r>
                          <a:rPr lang="en-CA" sz="1000" b="0" i="1" smtClean="0">
                            <a:latin typeface="Cambria Math"/>
                          </a:rPr>
                          <m:t>𝛽</m:t>
                        </m:r>
                      </m:e>
                      <m:sub>
                        <m:r>
                          <a:rPr lang="en-CA" sz="1000" b="0" i="1" smtClean="0">
                            <a:latin typeface="Cambria Math"/>
                          </a:rPr>
                          <m:t>𝑘</m:t>
                        </m:r>
                      </m:sub>
                    </m:sSub>
                  </m:oMath>
                </a14:m>
                <a:r>
                  <a:rPr lang="en-CA" sz="1000" dirty="0"/>
                  <a:t> are underdetermined coefficients</a:t>
                </a:r>
              </a:p>
              <a:p>
                <a:r>
                  <a:rPr lang="en-CA" sz="1000" dirty="0"/>
                  <a:t>Functions </a:t>
                </a:r>
                <a14:m>
                  <m:oMath xmlns:m="http://schemas.openxmlformats.org/officeDocument/2006/math">
                    <m:d>
                      <m:dPr>
                        <m:begChr m:val="{"/>
                        <m:endChr m:val="}"/>
                        <m:ctrlPr>
                          <a:rPr lang="en-CA" sz="1000" b="0" i="1" smtClean="0">
                            <a:latin typeface="Cambria Math" panose="02040503050406030204" pitchFamily="18" charset="0"/>
                          </a:rPr>
                        </m:ctrlPr>
                      </m:dPr>
                      <m:e>
                        <m:sSub>
                          <m:sSubPr>
                            <m:ctrlPr>
                              <a:rPr lang="en-CA" sz="1000" b="0" i="1" smtClean="0">
                                <a:latin typeface="Cambria Math" panose="02040503050406030204" pitchFamily="18" charset="0"/>
                              </a:rPr>
                            </m:ctrlPr>
                          </m:sSubPr>
                          <m:e>
                            <m:r>
                              <a:rPr lang="en-CA" sz="1000" b="0" i="1" smtClean="0">
                                <a:latin typeface="Cambria Math"/>
                              </a:rPr>
                              <m:t>𝑓</m:t>
                            </m:r>
                          </m:e>
                          <m:sub>
                            <m:r>
                              <a:rPr lang="en-CA" sz="1000" b="0" i="1" smtClean="0">
                                <a:latin typeface="Cambria Math"/>
                              </a:rPr>
                              <m:t>1</m:t>
                            </m:r>
                          </m:sub>
                        </m:sSub>
                        <m:r>
                          <a:rPr lang="en-CA" sz="1000" b="0" i="1" smtClean="0">
                            <a:latin typeface="Cambria Math"/>
                          </a:rPr>
                          <m:t>, …, </m:t>
                        </m:r>
                        <m:sSub>
                          <m:sSubPr>
                            <m:ctrlPr>
                              <a:rPr lang="en-CA" sz="1000" b="0" i="1" smtClean="0">
                                <a:latin typeface="Cambria Math" panose="02040503050406030204" pitchFamily="18" charset="0"/>
                              </a:rPr>
                            </m:ctrlPr>
                          </m:sSubPr>
                          <m:e>
                            <m:r>
                              <a:rPr lang="en-CA" sz="1000" b="0" i="1" smtClean="0">
                                <a:latin typeface="Cambria Math"/>
                              </a:rPr>
                              <m:t>𝑓</m:t>
                            </m:r>
                          </m:e>
                          <m:sub>
                            <m:r>
                              <a:rPr lang="en-CA" sz="1000" b="0" i="1" smtClean="0">
                                <a:latin typeface="Cambria Math"/>
                              </a:rPr>
                              <m:t>𝑛</m:t>
                            </m:r>
                          </m:sub>
                        </m:sSub>
                      </m:e>
                    </m:d>
                  </m:oMath>
                </a14:m>
                <a:r>
                  <a:rPr lang="en-CA" sz="1000" dirty="0"/>
                  <a:t> </a:t>
                </a:r>
                <a:r>
                  <a:rPr lang="en-US" sz="1000" dirty="0"/>
                  <a:t>correspond to spline basis functions, with </a:t>
                </a:r>
                <a14:m>
                  <m:oMath xmlns:m="http://schemas.openxmlformats.org/officeDocument/2006/math">
                    <m:r>
                      <a:rPr lang="en-US" sz="1000" i="1" dirty="0" smtClean="0">
                        <a:latin typeface="Cambria Math"/>
                      </a:rPr>
                      <m:t>𝑛</m:t>
                    </m:r>
                    <m:r>
                      <a:rPr lang="en-US" sz="1000" i="1" dirty="0" smtClean="0">
                        <a:latin typeface="Cambria Math"/>
                      </a:rPr>
                      <m:t> </m:t>
                    </m:r>
                  </m:oMath>
                </a14:m>
                <a:r>
                  <a:rPr lang="en-US" sz="1000" dirty="0"/>
                  <a:t>control points equally spaced between </a:t>
                </a:r>
                <a14:m>
                  <m:oMath xmlns:m="http://schemas.openxmlformats.org/officeDocument/2006/math">
                    <m:r>
                      <a:rPr lang="en-US" sz="1000" i="1" dirty="0" smtClean="0">
                        <a:latin typeface="Cambria Math"/>
                      </a:rPr>
                      <m:t>0 </m:t>
                    </m:r>
                  </m:oMath>
                </a14:m>
                <a:r>
                  <a:rPr lang="en-US" sz="1000" dirty="0"/>
                  <a:t>and </a:t>
                </a:r>
                <a14:m>
                  <m:oMath xmlns:m="http://schemas.openxmlformats.org/officeDocument/2006/math">
                    <m:r>
                      <a:rPr lang="en-US" sz="1000" i="1" dirty="0" smtClean="0">
                        <a:latin typeface="Cambria Math"/>
                      </a:rPr>
                      <m:t>2</m:t>
                    </m:r>
                    <m:r>
                      <a:rPr lang="en-US" sz="1000" i="1" dirty="0" smtClean="0">
                        <a:latin typeface="Cambria Math"/>
                      </a:rPr>
                      <m:t>𝜋</m:t>
                    </m:r>
                  </m:oMath>
                </a14:m>
                <a:r>
                  <a:rPr lang="en-US" sz="1000" dirty="0"/>
                  <a:t>, used to approximate </a:t>
                </a:r>
                <a14:m>
                  <m:oMath xmlns:m="http://schemas.openxmlformats.org/officeDocument/2006/math">
                    <m:sSub>
                      <m:sSubPr>
                        <m:ctrlPr>
                          <a:rPr lang="en-CA" sz="1000" b="0" i="1" smtClean="0">
                            <a:latin typeface="Cambria Math" panose="02040503050406030204" pitchFamily="18" charset="0"/>
                          </a:rPr>
                        </m:ctrlPr>
                      </m:sSubPr>
                      <m:e>
                        <m:r>
                          <a:rPr lang="en-CA" sz="1000" b="0" i="1" smtClean="0">
                            <a:latin typeface="Cambria Math"/>
                          </a:rPr>
                          <m:t>𝜑</m:t>
                        </m:r>
                      </m:e>
                      <m:sub>
                        <m:r>
                          <a:rPr lang="en-CA" sz="1000" b="0" i="1" smtClean="0">
                            <a:latin typeface="Cambria Math"/>
                          </a:rPr>
                          <m:t>𝑙𝑜𝑤</m:t>
                        </m:r>
                      </m:sub>
                    </m:sSub>
                  </m:oMath>
                </a14:m>
                <a:r>
                  <a:rPr lang="en-CA" sz="1000" dirty="0"/>
                  <a:t> </a:t>
                </a:r>
              </a:p>
              <a:p>
                <a:pPr lvl="1"/>
                <a:r>
                  <a:rPr lang="en-CA" sz="700" dirty="0"/>
                  <a:t>Spline basis functions sum to 1</a:t>
                </a:r>
              </a:p>
              <a:p>
                <a:pPr lvl="1"/>
                <a14:m>
                  <m:oMath xmlns:m="http://schemas.openxmlformats.org/officeDocument/2006/math">
                    <m:r>
                      <a:rPr lang="en-CA" sz="700" b="0" i="1" smtClean="0">
                        <a:latin typeface="Cambria Math"/>
                      </a:rPr>
                      <m:t>𝑛</m:t>
                    </m:r>
                  </m:oMath>
                </a14:m>
                <a:r>
                  <a:rPr lang="en-CA" sz="700" dirty="0"/>
                  <a:t> set to 10 because experiments have shown it is a sound choice to identify PAC with one or two broad peaks; determination of n is performed using the AIC: </a:t>
                </a:r>
                <a14:m>
                  <m:oMath xmlns:m="http://schemas.openxmlformats.org/officeDocument/2006/math">
                    <m:r>
                      <a:rPr lang="en-CA" sz="700" b="0" i="1" smtClean="0">
                        <a:latin typeface="Cambria Math" panose="02040503050406030204" pitchFamily="18" charset="0"/>
                      </a:rPr>
                      <m:t>𝐴𝐼𝐶</m:t>
                    </m:r>
                    <m:r>
                      <a:rPr lang="en-CA" sz="700" b="0" i="1" smtClean="0">
                        <a:latin typeface="Cambria Math" panose="02040503050406030204" pitchFamily="18" charset="0"/>
                      </a:rPr>
                      <m:t>= </m:t>
                    </m:r>
                    <m:r>
                      <m:rPr>
                        <m:sty m:val="p"/>
                      </m:rPr>
                      <a:rPr lang="el-GR" sz="700" b="0" i="1" smtClean="0">
                        <a:latin typeface="Cambria Math" panose="02040503050406030204" pitchFamily="18" charset="0"/>
                        <a:ea typeface="Cambria Math" panose="02040503050406030204" pitchFamily="18" charset="0"/>
                      </a:rPr>
                      <m:t>Δ</m:t>
                    </m:r>
                    <m:r>
                      <a:rPr lang="en-CA" sz="700" b="0" i="1" smtClean="0">
                        <a:latin typeface="Cambria Math" panose="02040503050406030204" pitchFamily="18" charset="0"/>
                        <a:ea typeface="Cambria Math" panose="02040503050406030204" pitchFamily="18" charset="0"/>
                      </a:rPr>
                      <m:t>+2</m:t>
                    </m:r>
                    <m:r>
                      <a:rPr lang="en-CA" sz="700" b="0" i="1" smtClean="0">
                        <a:latin typeface="Cambria Math" panose="02040503050406030204" pitchFamily="18" charset="0"/>
                        <a:ea typeface="Cambria Math" panose="02040503050406030204" pitchFamily="18" charset="0"/>
                      </a:rPr>
                      <m:t>𝑛</m:t>
                    </m:r>
                  </m:oMath>
                </a14:m>
                <a:endParaRPr lang="en-CA" sz="700" dirty="0"/>
              </a:p>
              <a:p>
                <a:pPr lvl="1"/>
                <a:r>
                  <a:rPr lang="en-CA" sz="700" dirty="0"/>
                  <a:t>Tension parameter of 0.5 to control smoothness of splines</a:t>
                </a:r>
              </a:p>
            </p:txBody>
          </p:sp>
        </mc:Choice>
        <mc:Fallback xmlns="">
          <p:sp>
            <p:nvSpPr>
              <p:cNvPr id="10" name="Content Placeholder 9">
                <a:extLst>
                  <a:ext uri="{FF2B5EF4-FFF2-40B4-BE49-F238E27FC236}">
                    <a16:creationId xmlns:a16="http://schemas.microsoft.com/office/drawing/2014/main" id="{368DDE0F-D665-4F8D-D871-8FAAF889B9A2}"/>
                  </a:ext>
                </a:extLst>
              </p:cNvPr>
              <p:cNvSpPr>
                <a:spLocks noGrp="1" noRot="1" noChangeAspect="1" noMove="1" noResize="1" noEditPoints="1" noAdjustHandles="1" noChangeArrowheads="1" noChangeShapeType="1" noTextEdit="1"/>
              </p:cNvSpPr>
              <p:nvPr>
                <p:ph sz="half" idx="1"/>
              </p:nvPr>
            </p:nvSpPr>
            <p:spPr>
              <a:xfrm>
                <a:off x="457200" y="1384176"/>
                <a:ext cx="4038600" cy="5069160"/>
              </a:xfrm>
              <a:blipFill>
                <a:blip r:embed="rId3"/>
                <a:stretch>
                  <a:fillRect l="-452" t="-240"/>
                </a:stretch>
              </a:blipFill>
            </p:spPr>
            <p:txBody>
              <a:bodyPr/>
              <a:lstStyle/>
              <a:p>
                <a:r>
                  <a:rPr lang="en-CA">
                    <a:noFill/>
                  </a:rPr>
                  <a:t> </a:t>
                </a:r>
              </a:p>
            </p:txBody>
          </p:sp>
        </mc:Fallback>
      </mc:AlternateContent>
      <p:pic>
        <p:nvPicPr>
          <p:cNvPr id="13" name="Picture 12">
            <a:extLst>
              <a:ext uri="{FF2B5EF4-FFF2-40B4-BE49-F238E27FC236}">
                <a16:creationId xmlns:a16="http://schemas.microsoft.com/office/drawing/2014/main" id="{03B54FF2-AC8D-79D7-0D55-CCC915B6A1E0}"/>
              </a:ext>
            </a:extLst>
          </p:cNvPr>
          <p:cNvPicPr>
            <a:picLocks noChangeAspect="1"/>
          </p:cNvPicPr>
          <p:nvPr/>
        </p:nvPicPr>
        <p:blipFill>
          <a:blip r:embed="rId4"/>
          <a:stretch>
            <a:fillRect/>
          </a:stretch>
        </p:blipFill>
        <p:spPr>
          <a:xfrm>
            <a:off x="5037217" y="1340768"/>
            <a:ext cx="3405505" cy="1980000"/>
          </a:xfrm>
          <a:prstGeom prst="rect">
            <a:avLst/>
          </a:prstGeom>
        </p:spPr>
      </p:pic>
      <p:sp>
        <p:nvSpPr>
          <p:cNvPr id="14" name="TextBox 13">
            <a:extLst>
              <a:ext uri="{FF2B5EF4-FFF2-40B4-BE49-F238E27FC236}">
                <a16:creationId xmlns:a16="http://schemas.microsoft.com/office/drawing/2014/main" id="{05A11F73-E37C-D5A1-8EC7-3933E95BDD08}"/>
              </a:ext>
            </a:extLst>
          </p:cNvPr>
          <p:cNvSpPr txBox="1"/>
          <p:nvPr/>
        </p:nvSpPr>
        <p:spPr>
          <a:xfrm>
            <a:off x="4791123" y="3355138"/>
            <a:ext cx="3897693" cy="307777"/>
          </a:xfrm>
          <a:prstGeom prst="rect">
            <a:avLst/>
          </a:prstGeom>
          <a:noFill/>
        </p:spPr>
        <p:txBody>
          <a:bodyPr wrap="square" rtlCol="0">
            <a:spAutoFit/>
          </a:bodyPr>
          <a:lstStyle/>
          <a:p>
            <a:pPr algn="ctr"/>
            <a:r>
              <a:rPr lang="en-CA" sz="700" dirty="0">
                <a:latin typeface="+mj-lt"/>
              </a:rPr>
              <a:t>Taken from </a:t>
            </a:r>
            <a:r>
              <a:rPr lang="en-CA" sz="700" b="0" i="0" dirty="0" err="1">
                <a:solidFill>
                  <a:srgbClr val="212121"/>
                </a:solidFill>
                <a:effectLst/>
                <a:latin typeface="+mj-lt"/>
              </a:rPr>
              <a:t>Nadalin</a:t>
            </a:r>
            <a:r>
              <a:rPr lang="en-CA" sz="700" b="0" i="0" dirty="0">
                <a:solidFill>
                  <a:srgbClr val="212121"/>
                </a:solidFill>
                <a:effectLst/>
                <a:latin typeface="+mj-lt"/>
              </a:rPr>
              <a:t> et al – A statistical framework to assess cross-frequency coupling while accounting for confounding analysis effects. – // </a:t>
            </a:r>
            <a:r>
              <a:rPr lang="en-CA" sz="700" b="0" i="0" dirty="0" err="1">
                <a:solidFill>
                  <a:srgbClr val="212121"/>
                </a:solidFill>
                <a:effectLst/>
                <a:latin typeface="+mj-lt"/>
              </a:rPr>
              <a:t>Elife</a:t>
            </a:r>
            <a:r>
              <a:rPr lang="en-CA" sz="700" b="0" i="0" dirty="0">
                <a:solidFill>
                  <a:srgbClr val="212121"/>
                </a:solidFill>
                <a:effectLst/>
                <a:latin typeface="+mj-lt"/>
              </a:rPr>
              <a:t>. – 2019 Oct 16. –  doi:10.7554/eLife.44287 </a:t>
            </a:r>
            <a:endParaRPr lang="en-CA" sz="700" dirty="0">
              <a:latin typeface="+mj-lt"/>
            </a:endParaRPr>
          </a:p>
        </p:txBody>
      </p:sp>
      <p:graphicFrame>
        <p:nvGraphicFramePr>
          <p:cNvPr id="16" name="Object 15" descr="The statistical modeling framework successfully detects different types of cross-frequency coupling.&#10;(A–C) Simulations with no CFC. (A) When no CFC occurs, the low frequency signal (blue) and high frequency signal (orange) evolve independently. (B) The surfaces SAlow, Sϕlow, and SAlow,ϕlow suggest no dependence of Ahigh on ϕlow or Alow. (C) Significant (p&lt;0.05) values of RPAC and RAAC from 1000 simulations. Very few significant values for the statistics R are detected. (D–G) Simulations with PAC only. (D) When the phase of the low frequency signal is near 0 radians (red tick marks), the amplitude of the high frequency signal increases. (E) The surfaces SAlow, Sϕlow, and SAlow,ϕlow suggest dependence of Ahigh on ϕlow. (F) In 1000 simulations, significant values of RPAC frequently appear, while significant values of RAAC rarely appear. (G) As the intensity of PAC increases, so do the significant values of RPAC (black), while any significant values of RAAC remain small. ">
            <a:extLst>
              <a:ext uri="{FF2B5EF4-FFF2-40B4-BE49-F238E27FC236}">
                <a16:creationId xmlns:a16="http://schemas.microsoft.com/office/drawing/2014/main" id="{0D98E3F3-BAAF-C54A-7276-579E16C6F0A9}"/>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2669349706"/>
              </p:ext>
            </p:extLst>
          </p:nvPr>
        </p:nvGraphicFramePr>
        <p:xfrm>
          <a:off x="4930656" y="3805975"/>
          <a:ext cx="3618627" cy="1978078"/>
        </p:xfrm>
        <a:graphic>
          <a:graphicData uri="http://schemas.openxmlformats.org/presentationml/2006/ole">
            <mc:AlternateContent xmlns:mc="http://schemas.openxmlformats.org/markup-compatibility/2006">
              <mc:Choice xmlns:v="urn:schemas-microsoft-com:vml" Requires="v">
                <p:oleObj name="Bitmap Image" r:id="rId5" imgW="1463760" imgH="800280" progId="PBrush">
                  <p:embed/>
                </p:oleObj>
              </mc:Choice>
              <mc:Fallback>
                <p:oleObj name="Bitmap Image" r:id="rId5" imgW="1463760" imgH="800280" progId="PBrush">
                  <p:embed/>
                  <p:pic>
                    <p:nvPicPr>
                      <p:cNvPr id="0" name=""/>
                      <p:cNvPicPr/>
                      <p:nvPr/>
                    </p:nvPicPr>
                    <p:blipFill>
                      <a:blip r:embed="rId6"/>
                      <a:stretch>
                        <a:fillRect/>
                      </a:stretch>
                    </p:blipFill>
                    <p:spPr>
                      <a:xfrm>
                        <a:off x="4930656" y="3805975"/>
                        <a:ext cx="3618627" cy="1978078"/>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CD516E95-37C7-C879-0AE5-E8685CEB5A38}"/>
              </a:ext>
            </a:extLst>
          </p:cNvPr>
          <p:cNvSpPr txBox="1"/>
          <p:nvPr/>
        </p:nvSpPr>
        <p:spPr>
          <a:xfrm>
            <a:off x="4791123" y="5906215"/>
            <a:ext cx="3897693" cy="307777"/>
          </a:xfrm>
          <a:prstGeom prst="rect">
            <a:avLst/>
          </a:prstGeom>
          <a:noFill/>
        </p:spPr>
        <p:txBody>
          <a:bodyPr wrap="square" rtlCol="0">
            <a:spAutoFit/>
          </a:bodyPr>
          <a:lstStyle/>
          <a:p>
            <a:pPr algn="ctr"/>
            <a:r>
              <a:rPr lang="en-CA" sz="700" dirty="0">
                <a:latin typeface="+mj-lt"/>
              </a:rPr>
              <a:t>Taken from </a:t>
            </a:r>
            <a:r>
              <a:rPr lang="en-CA" sz="700" b="0" i="0" dirty="0" err="1">
                <a:solidFill>
                  <a:srgbClr val="212121"/>
                </a:solidFill>
                <a:effectLst/>
                <a:latin typeface="+mj-lt"/>
              </a:rPr>
              <a:t>Nadalin</a:t>
            </a:r>
            <a:r>
              <a:rPr lang="en-CA" sz="700" b="0" i="0" dirty="0">
                <a:solidFill>
                  <a:srgbClr val="212121"/>
                </a:solidFill>
                <a:effectLst/>
                <a:latin typeface="+mj-lt"/>
              </a:rPr>
              <a:t> et al – A statistical framework to assess cross-frequency coupling while accounting for confounding analysis effects. – // </a:t>
            </a:r>
            <a:r>
              <a:rPr lang="en-CA" sz="700" b="0" i="0" dirty="0" err="1">
                <a:solidFill>
                  <a:srgbClr val="212121"/>
                </a:solidFill>
                <a:effectLst/>
                <a:latin typeface="+mj-lt"/>
              </a:rPr>
              <a:t>Elife</a:t>
            </a:r>
            <a:r>
              <a:rPr lang="en-CA" sz="700" b="0" i="0" dirty="0">
                <a:solidFill>
                  <a:srgbClr val="212121"/>
                </a:solidFill>
                <a:effectLst/>
                <a:latin typeface="+mj-lt"/>
              </a:rPr>
              <a:t>. – 2019 Oct 16. –  doi:10.7554/eLife.44287 </a:t>
            </a:r>
            <a:endParaRPr lang="en-CA" sz="700" dirty="0">
              <a:latin typeface="+mj-lt"/>
            </a:endParaRPr>
          </a:p>
        </p:txBody>
      </p:sp>
      <p:sp>
        <p:nvSpPr>
          <p:cNvPr id="18" name="TextBox 17">
            <a:extLst>
              <a:ext uri="{FF2B5EF4-FFF2-40B4-BE49-F238E27FC236}">
                <a16:creationId xmlns:a16="http://schemas.microsoft.com/office/drawing/2014/main" id="{5BB2C068-39A4-B3A5-F30C-899FBB887111}"/>
              </a:ext>
            </a:extLst>
          </p:cNvPr>
          <p:cNvSpPr txBox="1"/>
          <p:nvPr/>
        </p:nvSpPr>
        <p:spPr>
          <a:xfrm>
            <a:off x="467544" y="6381328"/>
            <a:ext cx="8229600" cy="246221"/>
          </a:xfrm>
          <a:prstGeom prst="rect">
            <a:avLst/>
          </a:prstGeom>
          <a:noFill/>
        </p:spPr>
        <p:txBody>
          <a:bodyPr wrap="square" rtlCol="0">
            <a:spAutoFit/>
          </a:bodyPr>
          <a:lstStyle/>
          <a:p>
            <a:r>
              <a:rPr lang="en-CA" sz="1000" b="1" dirty="0"/>
              <a:t>Note: </a:t>
            </a:r>
            <a:r>
              <a:rPr lang="en-CA" sz="1000" dirty="0"/>
              <a:t>the use of the basis/cardinal spline functions move the model into the larger class of Generalized Additive Models (GAMs)</a:t>
            </a:r>
          </a:p>
        </p:txBody>
      </p:sp>
    </p:spTree>
    <p:extLst>
      <p:ext uri="{BB962C8B-B14F-4D97-AF65-F5344CB8AC3E}">
        <p14:creationId xmlns:p14="http://schemas.microsoft.com/office/powerpoint/2010/main" val="1298179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10378</TotalTime>
  <Words>2474</Words>
  <Application>Microsoft Office PowerPoint</Application>
  <PresentationFormat>On-screen Show (4:3)</PresentationFormat>
  <Paragraphs>221</Paragraphs>
  <Slides>19</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Cambria</vt:lpstr>
      <vt:lpstr>Cambria Math</vt:lpstr>
      <vt:lpstr>MathJax_Main</vt:lpstr>
      <vt:lpstr>MathJax_Main-bold</vt:lpstr>
      <vt:lpstr>MathJax_Math-italic</vt:lpstr>
      <vt:lpstr>Office Theme</vt:lpstr>
      <vt:lpstr>Bitmap Image</vt:lpstr>
      <vt:lpstr>Recent Progress in Detection and Prediction of Epilepsy  Saturday October 15th 2022 (3:30 p.m.) DATE ABOVE Cross-frequency coupling studies of intracranial EEG data of epilepsy patients using time-frequency distributions Daniel Girvitz (1) Daniel Girvitz1  Supervisor: Dr. Kris Vasudevan1 Supervisor: Dr. Elena Braverman1  1Department of Mathematics and Statistics, University of Calgary</vt:lpstr>
      <vt:lpstr>In memoriam</vt:lpstr>
      <vt:lpstr>Contents</vt:lpstr>
      <vt:lpstr>Motivation; definitions of CFC, PAC</vt:lpstr>
      <vt:lpstr>Essentials we need (phase &amp; amplitude estimates); metric definitions i.e. how to quantify PAC?</vt:lpstr>
      <vt:lpstr>Methods for Detecting CFC</vt:lpstr>
      <vt:lpstr>Methods for detecting CFC -- MVL</vt:lpstr>
      <vt:lpstr>Methods for detecting CFC -- MI</vt:lpstr>
      <vt:lpstr>Methods for detecting CFC -- GLM</vt:lpstr>
      <vt:lpstr>Methods for detecting CFC -- GLM</vt:lpstr>
      <vt:lpstr>Traditional (Hilbert-transform) method vs. time-frequency method</vt:lpstr>
      <vt:lpstr>Hilbert-transform method</vt:lpstr>
      <vt:lpstr>Problems with the TF method</vt:lpstr>
      <vt:lpstr>Cohen’s class of TF distributions</vt:lpstr>
      <vt:lpstr>Reduced Interference (RID) - Rihaczek time-frequency distribution</vt:lpstr>
      <vt:lpstr>RID-Rihaczek tfd method</vt:lpstr>
      <vt:lpstr>Real Data Examples: MVL method, plus analysis &amp; interpretation</vt:lpstr>
      <vt:lpstr>Conclusions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Studies of time-frequency methods for cross-frequency coupling of iEEG data</dc:title>
  <dc:creator>Danny Girvitz</dc:creator>
  <cp:lastModifiedBy>Daniel Girvitz</cp:lastModifiedBy>
  <cp:revision>245</cp:revision>
  <dcterms:created xsi:type="dcterms:W3CDTF">2021-08-06T20:43:57Z</dcterms:created>
  <dcterms:modified xsi:type="dcterms:W3CDTF">2022-10-30T08:40:42Z</dcterms:modified>
</cp:coreProperties>
</file>