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Economica"/>
      <p:regular r:id="rId23"/>
      <p:bold r:id="rId24"/>
      <p:italic r:id="rId25"/>
      <p:boldItalic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Economica-bold.fntdata"/><Relationship Id="rId23" Type="http://schemas.openxmlformats.org/officeDocument/2006/relationships/font" Target="fonts/Economic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Economica-boldItalic.fntdata"/><Relationship Id="rId25" Type="http://schemas.openxmlformats.org/officeDocument/2006/relationships/font" Target="fonts/Economica-italic.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0ff76501d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0ff76501d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Variance appears to be fine.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10f9cec2ee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10f9cec2ee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our p-value in the ANOVA table we can see that it is less than our alpha of 0.05 and therefore we have a difference in treatment means.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10f9cec2ee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10f9cec2ee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New:</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tried a square root transformation, and yet we still failed to procure a normal distribution.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Old: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Nevertheless, t</a:t>
            </a:r>
            <a:r>
              <a:rPr lang="en">
                <a:solidFill>
                  <a:schemeClr val="dk1"/>
                </a:solidFill>
              </a:rPr>
              <a:t>o minimize the influence of those residuals, let's try a square-root transformation. (In convex analysis terms, the square root transformation would apply a harsher penalty on larger outliers.)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Bartlett test rejects equality of variances, but this is suspect because it is heavily influenced by normality dist. requirement. Levene's test FTR, and is perhaps more accurate because it is more robust.</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Residuals: much better.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Those gaps may be accounted for by the very small sample size (8x8=64)</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0fe7b394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0fe7b394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Difference in Means for A to H and B to H where H is our control group and A is our strongest concentration and B is the second strongest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0fe7b394b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0fe7b394b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Difference in Means for A to H and B to H where H is our control group</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0fe7b394b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0fe7b394b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300">
                <a:solidFill>
                  <a:srgbClr val="595959"/>
                </a:solidFill>
              </a:rPr>
              <a:t>CI’s for difference in treatment means A to H and B to H are the only ones that don’t cross 0. This confirms our findings from the previous two tests</a:t>
            </a:r>
            <a:endParaRPr sz="9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0ff76501d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0ff76501d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12f2d5df93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12f2d5df93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10f9cec2e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10f9cec2e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10f9cec2ee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10f9cec2ee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appears that - we were unable to find literature on the experiment, so we assume this is the case.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10f9cec2e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10f9cec2e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u="sng">
                <a:solidFill>
                  <a:schemeClr val="dk1"/>
                </a:solidFill>
                <a:latin typeface="Open Sans"/>
                <a:ea typeface="Open Sans"/>
                <a:cs typeface="Open Sans"/>
                <a:sym typeface="Open Sans"/>
              </a:rPr>
              <a:t>Simple English:</a:t>
            </a:r>
            <a:r>
              <a:rPr lang="en">
                <a:solidFill>
                  <a:schemeClr val="dk1"/>
                </a:solidFill>
                <a:latin typeface="Open Sans"/>
                <a:ea typeface="Open Sans"/>
                <a:cs typeface="Open Sans"/>
                <a:sym typeface="Open Sans"/>
              </a:rPr>
              <a:t> Do increasing concentrations of lime sulphur solution act as stronger honeybee repellents? (H0 - no, Ha - possibly)</a:t>
            </a:r>
            <a:endParaRPr>
              <a:solidFill>
                <a:schemeClr val="dk1"/>
              </a:solidFill>
              <a:latin typeface="Open Sans"/>
              <a:ea typeface="Open Sans"/>
              <a:cs typeface="Open Sans"/>
              <a:sym typeface="Open Sans"/>
            </a:endParaRPr>
          </a:p>
          <a:p>
            <a:pPr indent="0" lvl="0" marL="0" rtl="0" algn="l">
              <a:lnSpc>
                <a:spcPct val="115000"/>
              </a:lnSpc>
              <a:spcBef>
                <a:spcPts val="1200"/>
              </a:spcBef>
              <a:spcAft>
                <a:spcPts val="1200"/>
              </a:spcAft>
              <a:buClr>
                <a:schemeClr val="dk1"/>
              </a:buClr>
              <a:buSzPts val="1100"/>
              <a:buFont typeface="Arial"/>
              <a:buNone/>
            </a:pPr>
            <a:r>
              <a:rPr lang="en">
                <a:solidFill>
                  <a:schemeClr val="dk1"/>
                </a:solidFill>
                <a:latin typeface="Open Sans"/>
                <a:ea typeface="Open Sans"/>
                <a:cs typeface="Open Sans"/>
                <a:sym typeface="Open Sans"/>
              </a:rPr>
              <a:t>Just a note that the null hypothesis tacitly implies that there should be no discernable difference between the control solution - H-  and solution A, which could only be true if lime sulphur does not have any repelling properties. </a:t>
            </a:r>
            <a:endParaRPr>
              <a:solidFill>
                <a:schemeClr val="dk1"/>
              </a:solidFill>
              <a:latin typeface="Open Sans"/>
              <a:ea typeface="Open Sans"/>
              <a:cs typeface="Open Sans"/>
              <a:sym typeface="Open San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10f9cec2ee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10f9cec2ee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12d38a0d34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12d38a0d3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the other groups have shared, we follow typical ANOVA assumptions.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10f9cec2ee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10f9cec2ee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Distribution of residuals appears to satisfy the normality assumption, although there is a minor right skew.</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10f9cec2ee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10f9cec2ee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Analysis of diagnostic plots:</a:t>
            </a:r>
            <a:endParaRPr/>
          </a:p>
          <a:p>
            <a:pPr indent="0" lvl="0" marL="0" rtl="0" algn="l">
              <a:spcBef>
                <a:spcPts val="0"/>
              </a:spcBef>
              <a:spcAft>
                <a:spcPts val="0"/>
              </a:spcAft>
              <a:buClr>
                <a:schemeClr val="dk1"/>
              </a:buClr>
              <a:buSzPts val="1100"/>
              <a:buFont typeface="Arial"/>
              <a:buNone/>
            </a:pPr>
            <a:r>
              <a:rPr lang="en"/>
              <a:t>1. Residuals vs Fitted: Overall, the linear is pretty straight, but some treatment levels see less variance, and others have impactful outliers.</a:t>
            </a:r>
            <a:endParaRPr/>
          </a:p>
          <a:p>
            <a:pPr indent="0" lvl="0" marL="0" rtl="0" algn="l">
              <a:spcBef>
                <a:spcPts val="0"/>
              </a:spcBef>
              <a:spcAft>
                <a:spcPts val="0"/>
              </a:spcAft>
              <a:buClr>
                <a:schemeClr val="dk1"/>
              </a:buClr>
              <a:buSzPts val="1100"/>
              <a:buFont typeface="Arial"/>
              <a:buNone/>
            </a:pPr>
            <a:r>
              <a:rPr lang="en"/>
              <a:t>2. Normal Q-Q: The diagonal line does not describe the points very well, which is a possible violation of the normality assumption.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In light of this, we would like to perform some formal testing.</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12d38a0d3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12d38a0d3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formally, we must reject the normality assumption at a </a:t>
            </a:r>
            <a:r>
              <a:rPr lang="en"/>
              <a:t>significance</a:t>
            </a:r>
            <a:r>
              <a:rPr lang="en"/>
              <a:t> level of 0.05.</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11708" y="12017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Do increasing concentrations of lime sulphur solution act as stronger honey bee repellents?</a:t>
            </a:r>
            <a:endParaRPr/>
          </a:p>
        </p:txBody>
      </p:sp>
      <p:sp>
        <p:nvSpPr>
          <p:cNvPr id="63" name="Google Shape;63;p13"/>
          <p:cNvSpPr txBox="1"/>
          <p:nvPr>
            <p:ph idx="1" type="subTitle"/>
          </p:nvPr>
        </p:nvSpPr>
        <p:spPr>
          <a:xfrm>
            <a:off x="311700" y="32913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Ethan Scott, Daniel Girvitz</a:t>
            </a:r>
            <a:endParaRPr/>
          </a:p>
        </p:txBody>
      </p:sp>
      <p:pic>
        <p:nvPicPr>
          <p:cNvPr id="64" name="Google Shape;64;p13"/>
          <p:cNvPicPr preferRelativeResize="0"/>
          <p:nvPr/>
        </p:nvPicPr>
        <p:blipFill>
          <a:blip r:embed="rId3">
            <a:alphaModFix/>
          </a:blip>
          <a:stretch>
            <a:fillRect/>
          </a:stretch>
        </p:blipFill>
        <p:spPr>
          <a:xfrm>
            <a:off x="435400" y="3254375"/>
            <a:ext cx="908951" cy="1739350"/>
          </a:xfrm>
          <a:prstGeom prst="rect">
            <a:avLst/>
          </a:prstGeom>
          <a:noFill/>
          <a:ln>
            <a:noFill/>
          </a:ln>
        </p:spPr>
      </p:pic>
      <p:pic>
        <p:nvPicPr>
          <p:cNvPr id="65" name="Google Shape;65;p13"/>
          <p:cNvPicPr preferRelativeResize="0"/>
          <p:nvPr/>
        </p:nvPicPr>
        <p:blipFill>
          <a:blip r:embed="rId4">
            <a:alphaModFix/>
          </a:blip>
          <a:stretch>
            <a:fillRect/>
          </a:stretch>
        </p:blipFill>
        <p:spPr>
          <a:xfrm>
            <a:off x="7139713" y="256695"/>
            <a:ext cx="1311825" cy="1415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Modified Levene’s Test</a:t>
            </a:r>
            <a:endParaRPr/>
          </a:p>
        </p:txBody>
      </p:sp>
      <p:pic>
        <p:nvPicPr>
          <p:cNvPr id="134" name="Google Shape;134;p22"/>
          <p:cNvPicPr preferRelativeResize="0"/>
          <p:nvPr/>
        </p:nvPicPr>
        <p:blipFill rotWithShape="1">
          <a:blip r:embed="rId3">
            <a:alphaModFix/>
          </a:blip>
          <a:srcRect b="0" l="0" r="0" t="16846"/>
          <a:stretch/>
        </p:blipFill>
        <p:spPr>
          <a:xfrm>
            <a:off x="304800" y="1352600"/>
            <a:ext cx="8520599" cy="3222175"/>
          </a:xfrm>
          <a:prstGeom prst="rect">
            <a:avLst/>
          </a:prstGeom>
          <a:noFill/>
          <a:ln>
            <a:noFill/>
          </a:ln>
        </p:spPr>
      </p:pic>
      <p:sp>
        <p:nvSpPr>
          <p:cNvPr id="135" name="Google Shape;135;p22"/>
          <p:cNvSpPr/>
          <p:nvPr/>
        </p:nvSpPr>
        <p:spPr>
          <a:xfrm>
            <a:off x="2750850" y="3954325"/>
            <a:ext cx="1045800" cy="272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2"/>
          <p:cNvSpPr txBox="1"/>
          <p:nvPr/>
        </p:nvSpPr>
        <p:spPr>
          <a:xfrm>
            <a:off x="3914500" y="3917175"/>
            <a:ext cx="298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Open Sans"/>
                <a:ea typeface="Open Sans"/>
                <a:cs typeface="Open Sans"/>
                <a:sym typeface="Open Sans"/>
              </a:rPr>
              <a:t>FTR equality of variance</a:t>
            </a:r>
            <a:endParaRPr>
              <a:solidFill>
                <a:srgbClr val="FF0000"/>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Single-factor ANOVA</a:t>
            </a:r>
            <a:endParaRPr/>
          </a:p>
        </p:txBody>
      </p:sp>
      <p:pic>
        <p:nvPicPr>
          <p:cNvPr id="142" name="Google Shape;142;p23"/>
          <p:cNvPicPr preferRelativeResize="0"/>
          <p:nvPr/>
        </p:nvPicPr>
        <p:blipFill>
          <a:blip r:embed="rId3">
            <a:alphaModFix/>
          </a:blip>
          <a:stretch>
            <a:fillRect/>
          </a:stretch>
        </p:blipFill>
        <p:spPr>
          <a:xfrm>
            <a:off x="0" y="1342713"/>
            <a:ext cx="9144001" cy="3035924"/>
          </a:xfrm>
          <a:prstGeom prst="rect">
            <a:avLst/>
          </a:prstGeom>
          <a:noFill/>
          <a:ln>
            <a:noFill/>
          </a:ln>
        </p:spPr>
      </p:pic>
      <p:sp>
        <p:nvSpPr>
          <p:cNvPr id="143" name="Google Shape;143;p23"/>
          <p:cNvSpPr/>
          <p:nvPr/>
        </p:nvSpPr>
        <p:spPr>
          <a:xfrm>
            <a:off x="6318350" y="3109025"/>
            <a:ext cx="1045800" cy="272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3"/>
          <p:cNvSpPr txBox="1"/>
          <p:nvPr/>
        </p:nvSpPr>
        <p:spPr>
          <a:xfrm>
            <a:off x="5351150" y="3438550"/>
            <a:ext cx="298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Open Sans"/>
                <a:ea typeface="Open Sans"/>
                <a:cs typeface="Open Sans"/>
                <a:sym typeface="Open Sans"/>
              </a:rPr>
              <a:t>FTR equality of treatment means</a:t>
            </a:r>
            <a:endParaRPr>
              <a:solidFill>
                <a:srgbClr val="FF0000"/>
              </a:solidFill>
              <a:latin typeface="Open Sans"/>
              <a:ea typeface="Open Sans"/>
              <a:cs typeface="Open Sans"/>
              <a:sym typeface="Open Sans"/>
            </a:endParaRPr>
          </a:p>
        </p:txBody>
      </p:sp>
      <p:sp>
        <p:nvSpPr>
          <p:cNvPr id="145" name="Google Shape;145;p23"/>
          <p:cNvSpPr txBox="1"/>
          <p:nvPr/>
        </p:nvSpPr>
        <p:spPr>
          <a:xfrm>
            <a:off x="-85975" y="4899925"/>
            <a:ext cx="733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146" name="Google Shape;146;p23"/>
          <p:cNvSpPr txBox="1"/>
          <p:nvPr/>
        </p:nvSpPr>
        <p:spPr>
          <a:xfrm>
            <a:off x="0" y="0"/>
            <a:ext cx="199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Ethan begins here.</a:t>
            </a:r>
            <a:endParaRPr>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Square root transformation applied to ANOVA</a:t>
            </a:r>
            <a:endParaRPr/>
          </a:p>
        </p:txBody>
      </p:sp>
      <p:pic>
        <p:nvPicPr>
          <p:cNvPr id="152" name="Google Shape;152;p24"/>
          <p:cNvPicPr preferRelativeResize="0"/>
          <p:nvPr/>
        </p:nvPicPr>
        <p:blipFill rotWithShape="1">
          <a:blip r:embed="rId3">
            <a:alphaModFix/>
          </a:blip>
          <a:srcRect b="0" l="0" r="0" t="15239"/>
          <a:stretch/>
        </p:blipFill>
        <p:spPr>
          <a:xfrm>
            <a:off x="381000" y="1323950"/>
            <a:ext cx="4572000" cy="1614200"/>
          </a:xfrm>
          <a:prstGeom prst="rect">
            <a:avLst/>
          </a:prstGeom>
          <a:noFill/>
          <a:ln>
            <a:noFill/>
          </a:ln>
        </p:spPr>
      </p:pic>
      <p:pic>
        <p:nvPicPr>
          <p:cNvPr id="153" name="Google Shape;153;p24"/>
          <p:cNvPicPr preferRelativeResize="0"/>
          <p:nvPr/>
        </p:nvPicPr>
        <p:blipFill rotWithShape="1">
          <a:blip r:embed="rId4">
            <a:alphaModFix/>
          </a:blip>
          <a:srcRect b="2903" l="0" r="0" t="0"/>
          <a:stretch/>
        </p:blipFill>
        <p:spPr>
          <a:xfrm>
            <a:off x="154250" y="3109675"/>
            <a:ext cx="2891898" cy="1732950"/>
          </a:xfrm>
          <a:prstGeom prst="rect">
            <a:avLst/>
          </a:prstGeom>
          <a:noFill/>
          <a:ln>
            <a:noFill/>
          </a:ln>
        </p:spPr>
      </p:pic>
      <p:pic>
        <p:nvPicPr>
          <p:cNvPr id="154" name="Google Shape;154;p24"/>
          <p:cNvPicPr preferRelativeResize="0"/>
          <p:nvPr/>
        </p:nvPicPr>
        <p:blipFill>
          <a:blip r:embed="rId5">
            <a:alphaModFix/>
          </a:blip>
          <a:stretch>
            <a:fillRect/>
          </a:stretch>
        </p:blipFill>
        <p:spPr>
          <a:xfrm>
            <a:off x="5347724" y="2595875"/>
            <a:ext cx="3419951" cy="2266801"/>
          </a:xfrm>
          <a:prstGeom prst="rect">
            <a:avLst/>
          </a:prstGeom>
          <a:noFill/>
          <a:ln>
            <a:noFill/>
          </a:ln>
        </p:spPr>
      </p:pic>
      <p:pic>
        <p:nvPicPr>
          <p:cNvPr id="155" name="Google Shape;155;p24"/>
          <p:cNvPicPr preferRelativeResize="0"/>
          <p:nvPr/>
        </p:nvPicPr>
        <p:blipFill>
          <a:blip r:embed="rId6">
            <a:alphaModFix/>
          </a:blip>
          <a:stretch>
            <a:fillRect/>
          </a:stretch>
        </p:blipFill>
        <p:spPr>
          <a:xfrm>
            <a:off x="5869387" y="1147225"/>
            <a:ext cx="2376624" cy="1438650"/>
          </a:xfrm>
          <a:prstGeom prst="rect">
            <a:avLst/>
          </a:prstGeom>
          <a:noFill/>
          <a:ln>
            <a:noFill/>
          </a:ln>
        </p:spPr>
      </p:pic>
      <p:sp>
        <p:nvSpPr>
          <p:cNvPr id="156" name="Google Shape;156;p24"/>
          <p:cNvSpPr/>
          <p:nvPr/>
        </p:nvSpPr>
        <p:spPr>
          <a:xfrm>
            <a:off x="3510200" y="2235050"/>
            <a:ext cx="773700" cy="1575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4"/>
          <p:cNvSpPr txBox="1"/>
          <p:nvPr/>
        </p:nvSpPr>
        <p:spPr>
          <a:xfrm>
            <a:off x="4369825" y="2113700"/>
            <a:ext cx="111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Open Sans"/>
                <a:ea typeface="Open Sans"/>
                <a:cs typeface="Open Sans"/>
                <a:sym typeface="Open Sans"/>
              </a:rPr>
              <a:t>FTR</a:t>
            </a:r>
            <a:endParaRPr>
              <a:solidFill>
                <a:srgbClr val="FF0000"/>
              </a:solidFill>
              <a:latin typeface="Open Sans"/>
              <a:ea typeface="Open Sans"/>
              <a:cs typeface="Open Sans"/>
              <a:sym typeface="Open Sans"/>
            </a:endParaRPr>
          </a:p>
        </p:txBody>
      </p:sp>
      <p:sp>
        <p:nvSpPr>
          <p:cNvPr id="158" name="Google Shape;158;p24"/>
          <p:cNvSpPr/>
          <p:nvPr/>
        </p:nvSpPr>
        <p:spPr>
          <a:xfrm>
            <a:off x="7278275" y="2407075"/>
            <a:ext cx="644700" cy="1575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4"/>
          <p:cNvSpPr txBox="1"/>
          <p:nvPr/>
        </p:nvSpPr>
        <p:spPr>
          <a:xfrm>
            <a:off x="7947075" y="2254575"/>
            <a:ext cx="90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Open Sans"/>
                <a:ea typeface="Open Sans"/>
                <a:cs typeface="Open Sans"/>
                <a:sym typeface="Open Sans"/>
              </a:rPr>
              <a:t>Reject</a:t>
            </a:r>
            <a:endParaRPr>
              <a:solidFill>
                <a:srgbClr val="FF0000"/>
              </a:solidFill>
              <a:latin typeface="Open Sans"/>
              <a:ea typeface="Open Sans"/>
              <a:cs typeface="Open Sans"/>
              <a:sym typeface="Open Sans"/>
            </a:endParaRPr>
          </a:p>
        </p:txBody>
      </p:sp>
      <p:cxnSp>
        <p:nvCxnSpPr>
          <p:cNvPr id="160" name="Google Shape;160;p24"/>
          <p:cNvCxnSpPr/>
          <p:nvPr/>
        </p:nvCxnSpPr>
        <p:spPr>
          <a:xfrm>
            <a:off x="5415725" y="2980075"/>
            <a:ext cx="3123300" cy="1002900"/>
          </a:xfrm>
          <a:prstGeom prst="straightConnector1">
            <a:avLst/>
          </a:prstGeom>
          <a:noFill/>
          <a:ln cap="flat" cmpd="sng" w="38100">
            <a:solidFill>
              <a:srgbClr val="FF0000"/>
            </a:solidFill>
            <a:prstDash val="solid"/>
            <a:round/>
            <a:headEnd len="med" w="med" type="none"/>
            <a:tailEnd len="med" w="med" type="none"/>
          </a:ln>
        </p:spPr>
      </p:cxnSp>
      <p:sp>
        <p:nvSpPr>
          <p:cNvPr id="161" name="Google Shape;161;p24"/>
          <p:cNvSpPr/>
          <p:nvPr/>
        </p:nvSpPr>
        <p:spPr>
          <a:xfrm>
            <a:off x="6299450" y="4541850"/>
            <a:ext cx="458400" cy="1575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4"/>
          <p:cNvSpPr txBox="1"/>
          <p:nvPr/>
        </p:nvSpPr>
        <p:spPr>
          <a:xfrm>
            <a:off x="6739025" y="4403675"/>
            <a:ext cx="128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Open Sans"/>
                <a:ea typeface="Open Sans"/>
                <a:cs typeface="Open Sans"/>
                <a:sym typeface="Open Sans"/>
              </a:rPr>
              <a:t>FTR</a:t>
            </a:r>
            <a:endParaRPr>
              <a:solidFill>
                <a:srgbClr val="FF0000"/>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Fisher LSD Test for difference of means</a:t>
            </a:r>
            <a:endParaRPr/>
          </a:p>
        </p:txBody>
      </p:sp>
      <p:sp>
        <p:nvSpPr>
          <p:cNvPr id="168" name="Google Shape;168;p25"/>
          <p:cNvSpPr txBox="1"/>
          <p:nvPr>
            <p:ph idx="1" type="body"/>
          </p:nvPr>
        </p:nvSpPr>
        <p:spPr>
          <a:xfrm>
            <a:off x="2992500" y="1152475"/>
            <a:ext cx="5839800" cy="341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500"/>
          </a:p>
          <a:p>
            <a:pPr indent="0" lvl="0" marL="0" rtl="0" algn="l">
              <a:spcBef>
                <a:spcPts val="1200"/>
              </a:spcBef>
              <a:spcAft>
                <a:spcPts val="1200"/>
              </a:spcAft>
              <a:buNone/>
            </a:pPr>
            <a:r>
              <a:rPr lang="en" sz="1500"/>
              <a:t>V</a:t>
            </a:r>
            <a:r>
              <a:rPr lang="en" sz="1500"/>
              <a:t>alues from the difference of means for </a:t>
            </a:r>
            <a:r>
              <a:rPr lang="en" sz="1500"/>
              <a:t>treatment</a:t>
            </a:r>
            <a:r>
              <a:rPr lang="en" sz="1500"/>
              <a:t> groups A to H and B to H have positive values with the Fisher LSD test</a:t>
            </a:r>
            <a:endParaRPr sz="1500"/>
          </a:p>
        </p:txBody>
      </p:sp>
      <p:pic>
        <p:nvPicPr>
          <p:cNvPr id="169" name="Google Shape;169;p25"/>
          <p:cNvPicPr preferRelativeResize="0"/>
          <p:nvPr/>
        </p:nvPicPr>
        <p:blipFill rotWithShape="1">
          <a:blip r:embed="rId3">
            <a:alphaModFix/>
          </a:blip>
          <a:srcRect b="0" l="0" r="0" t="0"/>
          <a:stretch/>
        </p:blipFill>
        <p:spPr>
          <a:xfrm>
            <a:off x="191149" y="997425"/>
            <a:ext cx="2801350" cy="3726501"/>
          </a:xfrm>
          <a:prstGeom prst="rect">
            <a:avLst/>
          </a:prstGeom>
          <a:noFill/>
          <a:ln>
            <a:noFill/>
          </a:ln>
        </p:spPr>
      </p:pic>
      <p:pic>
        <p:nvPicPr>
          <p:cNvPr id="170" name="Google Shape;170;p25"/>
          <p:cNvPicPr preferRelativeResize="0"/>
          <p:nvPr/>
        </p:nvPicPr>
        <p:blipFill>
          <a:blip r:embed="rId4">
            <a:alphaModFix/>
          </a:blip>
          <a:stretch>
            <a:fillRect/>
          </a:stretch>
        </p:blipFill>
        <p:spPr>
          <a:xfrm>
            <a:off x="1831225" y="2199100"/>
            <a:ext cx="7312776" cy="1407775"/>
          </a:xfrm>
          <a:prstGeom prst="rect">
            <a:avLst/>
          </a:prstGeom>
          <a:noFill/>
          <a:ln>
            <a:noFill/>
          </a:ln>
        </p:spPr>
      </p:pic>
      <p:sp>
        <p:nvSpPr>
          <p:cNvPr id="171" name="Google Shape;171;p25"/>
          <p:cNvSpPr/>
          <p:nvPr/>
        </p:nvSpPr>
        <p:spPr>
          <a:xfrm>
            <a:off x="5487350" y="2502075"/>
            <a:ext cx="759300" cy="3777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5"/>
          <p:cNvSpPr/>
          <p:nvPr/>
        </p:nvSpPr>
        <p:spPr>
          <a:xfrm>
            <a:off x="7146475" y="2199100"/>
            <a:ext cx="888300" cy="3777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Tukey’s Test for difference of means</a:t>
            </a:r>
            <a:endParaRPr/>
          </a:p>
        </p:txBody>
      </p:sp>
      <p:sp>
        <p:nvSpPr>
          <p:cNvPr id="178" name="Google Shape;178;p2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Tukey’s Test gives the same results as the Fisher LSD test</a:t>
            </a:r>
            <a:endParaRPr/>
          </a:p>
        </p:txBody>
      </p:sp>
      <p:pic>
        <p:nvPicPr>
          <p:cNvPr id="179" name="Google Shape;179;p26"/>
          <p:cNvPicPr preferRelativeResize="0"/>
          <p:nvPr/>
        </p:nvPicPr>
        <p:blipFill rotWithShape="1">
          <a:blip r:embed="rId3">
            <a:alphaModFix/>
          </a:blip>
          <a:srcRect b="11956" l="0" r="0" t="0"/>
          <a:stretch/>
        </p:blipFill>
        <p:spPr>
          <a:xfrm>
            <a:off x="2153100" y="1891074"/>
            <a:ext cx="4410075" cy="863750"/>
          </a:xfrm>
          <a:prstGeom prst="rect">
            <a:avLst/>
          </a:prstGeom>
          <a:noFill/>
          <a:ln>
            <a:noFill/>
          </a:ln>
        </p:spPr>
      </p:pic>
      <p:pic>
        <p:nvPicPr>
          <p:cNvPr id="180" name="Google Shape;180;p26"/>
          <p:cNvPicPr preferRelativeResize="0"/>
          <p:nvPr/>
        </p:nvPicPr>
        <p:blipFill>
          <a:blip r:embed="rId4">
            <a:alphaModFix/>
          </a:blip>
          <a:stretch>
            <a:fillRect/>
          </a:stretch>
        </p:blipFill>
        <p:spPr>
          <a:xfrm>
            <a:off x="0" y="3044064"/>
            <a:ext cx="9144001" cy="1613272"/>
          </a:xfrm>
          <a:prstGeom prst="rect">
            <a:avLst/>
          </a:prstGeom>
          <a:noFill/>
          <a:ln>
            <a:noFill/>
          </a:ln>
        </p:spPr>
      </p:pic>
      <p:sp>
        <p:nvSpPr>
          <p:cNvPr id="181" name="Google Shape;181;p26"/>
          <p:cNvSpPr/>
          <p:nvPr/>
        </p:nvSpPr>
        <p:spPr>
          <a:xfrm>
            <a:off x="4613400" y="3409900"/>
            <a:ext cx="988500" cy="4728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6"/>
          <p:cNvSpPr/>
          <p:nvPr/>
        </p:nvSpPr>
        <p:spPr>
          <a:xfrm>
            <a:off x="6911550" y="3044075"/>
            <a:ext cx="988500" cy="4728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7"/>
          <p:cNvSpPr txBox="1"/>
          <p:nvPr>
            <p:ph type="title"/>
          </p:nvPr>
        </p:nvSpPr>
        <p:spPr>
          <a:xfrm>
            <a:off x="0" y="445025"/>
            <a:ext cx="91440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 Confidence Intervals: Comparing Pairs of Treatment Means</a:t>
            </a:r>
            <a:endParaRPr/>
          </a:p>
        </p:txBody>
      </p:sp>
      <p:pic>
        <p:nvPicPr>
          <p:cNvPr id="188" name="Google Shape;188;p27"/>
          <p:cNvPicPr preferRelativeResize="0"/>
          <p:nvPr/>
        </p:nvPicPr>
        <p:blipFill>
          <a:blip r:embed="rId3">
            <a:alphaModFix/>
          </a:blip>
          <a:stretch>
            <a:fillRect/>
          </a:stretch>
        </p:blipFill>
        <p:spPr>
          <a:xfrm>
            <a:off x="1903175" y="1096374"/>
            <a:ext cx="3001100" cy="3772524"/>
          </a:xfrm>
          <a:prstGeom prst="rect">
            <a:avLst/>
          </a:prstGeom>
          <a:noFill/>
          <a:ln>
            <a:noFill/>
          </a:ln>
        </p:spPr>
      </p:pic>
      <p:pic>
        <p:nvPicPr>
          <p:cNvPr id="189" name="Google Shape;189;p27"/>
          <p:cNvPicPr preferRelativeResize="0"/>
          <p:nvPr/>
        </p:nvPicPr>
        <p:blipFill>
          <a:blip r:embed="rId4">
            <a:alphaModFix/>
          </a:blip>
          <a:stretch>
            <a:fillRect/>
          </a:stretch>
        </p:blipFill>
        <p:spPr>
          <a:xfrm>
            <a:off x="4904275" y="1073375"/>
            <a:ext cx="2800799" cy="3818524"/>
          </a:xfrm>
          <a:prstGeom prst="rect">
            <a:avLst/>
          </a:prstGeom>
          <a:noFill/>
          <a:ln>
            <a:noFill/>
          </a:ln>
        </p:spPr>
      </p:pic>
      <p:sp>
        <p:nvSpPr>
          <p:cNvPr id="190" name="Google Shape;190;p27"/>
          <p:cNvSpPr/>
          <p:nvPr/>
        </p:nvSpPr>
        <p:spPr>
          <a:xfrm>
            <a:off x="1903175" y="1891850"/>
            <a:ext cx="5633100" cy="1719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7"/>
          <p:cNvSpPr/>
          <p:nvPr/>
        </p:nvSpPr>
        <p:spPr>
          <a:xfrm>
            <a:off x="1903175" y="2696825"/>
            <a:ext cx="5633100" cy="1719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7"/>
          <p:cNvSpPr txBox="1"/>
          <p:nvPr/>
        </p:nvSpPr>
        <p:spPr>
          <a:xfrm>
            <a:off x="1434750" y="1762900"/>
            <a:ext cx="50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Open Sans"/>
                <a:ea typeface="Open Sans"/>
                <a:cs typeface="Open Sans"/>
                <a:sym typeface="Open Sans"/>
              </a:rPr>
              <a:t>A-H</a:t>
            </a:r>
            <a:endParaRPr>
              <a:solidFill>
                <a:srgbClr val="FF0000"/>
              </a:solidFill>
              <a:latin typeface="Open Sans"/>
              <a:ea typeface="Open Sans"/>
              <a:cs typeface="Open Sans"/>
              <a:sym typeface="Open Sans"/>
            </a:endParaRPr>
          </a:p>
        </p:txBody>
      </p:sp>
      <p:sp>
        <p:nvSpPr>
          <p:cNvPr id="193" name="Google Shape;193;p27"/>
          <p:cNvSpPr txBox="1"/>
          <p:nvPr/>
        </p:nvSpPr>
        <p:spPr>
          <a:xfrm>
            <a:off x="1434750" y="2601100"/>
            <a:ext cx="50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Open Sans"/>
                <a:ea typeface="Open Sans"/>
                <a:cs typeface="Open Sans"/>
                <a:sym typeface="Open Sans"/>
              </a:rPr>
              <a:t>B</a:t>
            </a:r>
            <a:r>
              <a:rPr lang="en">
                <a:solidFill>
                  <a:srgbClr val="FF0000"/>
                </a:solidFill>
                <a:latin typeface="Open Sans"/>
                <a:ea typeface="Open Sans"/>
                <a:cs typeface="Open Sans"/>
                <a:sym typeface="Open Sans"/>
              </a:rPr>
              <a:t>-H</a:t>
            </a:r>
            <a:endParaRPr>
              <a:solidFill>
                <a:srgbClr val="FF0000"/>
              </a:solidFill>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99" name="Google Shape;199;p28"/>
          <p:cNvSpPr txBox="1"/>
          <p:nvPr>
            <p:ph idx="1" type="body"/>
          </p:nvPr>
        </p:nvSpPr>
        <p:spPr>
          <a:xfrm>
            <a:off x="311700" y="1225225"/>
            <a:ext cx="42603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Accept Ha in favour of H0 (yay)</a:t>
            </a:r>
            <a:endParaRPr/>
          </a:p>
          <a:p>
            <a:pPr indent="-342900" lvl="0" marL="457200" rtl="0" algn="l">
              <a:spcBef>
                <a:spcPts val="0"/>
              </a:spcBef>
              <a:spcAft>
                <a:spcPts val="0"/>
              </a:spcAft>
              <a:buSzPts val="1800"/>
              <a:buAutoNum type="arabicPeriod"/>
            </a:pPr>
            <a:r>
              <a:rPr lang="en"/>
              <a:t>Concentration of lime sulphur used to </a:t>
            </a:r>
            <a:r>
              <a:rPr lang="en"/>
              <a:t>repel honey bees will be determined by the cost of the solution, required extent of power to repel, possible environmental impacts (contamination, effect on other species, etc.)</a:t>
            </a:r>
            <a:endParaRPr/>
          </a:p>
        </p:txBody>
      </p:sp>
      <p:pic>
        <p:nvPicPr>
          <p:cNvPr id="200" name="Google Shape;200;p28"/>
          <p:cNvPicPr preferRelativeResize="0"/>
          <p:nvPr/>
        </p:nvPicPr>
        <p:blipFill>
          <a:blip r:embed="rId3">
            <a:alphaModFix/>
          </a:blip>
          <a:stretch>
            <a:fillRect/>
          </a:stretch>
        </p:blipFill>
        <p:spPr>
          <a:xfrm>
            <a:off x="4942925" y="1231746"/>
            <a:ext cx="3787925" cy="2680025"/>
          </a:xfrm>
          <a:prstGeom prst="rect">
            <a:avLst/>
          </a:prstGeom>
          <a:noFill/>
          <a:ln>
            <a:noFill/>
          </a:ln>
        </p:spPr>
      </p:pic>
      <p:sp>
        <p:nvSpPr>
          <p:cNvPr id="201" name="Google Shape;201;p28"/>
          <p:cNvSpPr txBox="1"/>
          <p:nvPr/>
        </p:nvSpPr>
        <p:spPr>
          <a:xfrm>
            <a:off x="2478625" y="4197900"/>
            <a:ext cx="40833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200">
                <a:latin typeface="Open Sans"/>
                <a:ea typeface="Open Sans"/>
                <a:cs typeface="Open Sans"/>
                <a:sym typeface="Open Sans"/>
              </a:rPr>
              <a:t>Thank you!</a:t>
            </a:r>
            <a:endParaRPr b="1" sz="3200">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Additional argumentation</a:t>
            </a:r>
            <a:endParaRPr/>
          </a:p>
        </p:txBody>
      </p:sp>
      <p:sp>
        <p:nvSpPr>
          <p:cNvPr id="207" name="Google Shape;207;p29"/>
          <p:cNvSpPr txBox="1"/>
          <p:nvPr>
            <p:ph idx="1" type="body"/>
          </p:nvPr>
        </p:nvSpPr>
        <p:spPr>
          <a:xfrm>
            <a:off x="311700" y="1225225"/>
            <a:ext cx="4260300" cy="37608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Although homogenity of variance (homoscedasticity) appears to be present, we have little evidence to argue for normality. </a:t>
            </a:r>
            <a:endParaRPr/>
          </a:p>
          <a:p>
            <a:pPr indent="0" lvl="0" marL="0" rtl="0" algn="l">
              <a:spcBef>
                <a:spcPts val="1200"/>
              </a:spcBef>
              <a:spcAft>
                <a:spcPts val="0"/>
              </a:spcAft>
              <a:buNone/>
            </a:pPr>
            <a:r>
              <a:rPr lang="en"/>
              <a:t>However odd it may be, non-normality works in our favour: It makes sense that A and B must be outliers, which implies strong concentrations of lime sulphur solution work as honey bee repellents. Treatments C through H should see a variation, because lesser concentrations wouldn’t work as effectively. Furthermore, with 8 random cells chosen it is a natural consequence some have a greater decrease in sucrose solution than others - the honey bee’s choice of cell is random.</a:t>
            </a:r>
            <a:endParaRPr/>
          </a:p>
          <a:p>
            <a:pPr indent="0" lvl="0" marL="0" rtl="0" algn="l">
              <a:spcBef>
                <a:spcPts val="1200"/>
              </a:spcBef>
              <a:spcAft>
                <a:spcPts val="1200"/>
              </a:spcAft>
              <a:buNone/>
            </a:pPr>
            <a:r>
              <a:t/>
            </a:r>
            <a:endParaRPr/>
          </a:p>
        </p:txBody>
      </p:sp>
      <p:pic>
        <p:nvPicPr>
          <p:cNvPr id="208" name="Google Shape;208;p29"/>
          <p:cNvPicPr preferRelativeResize="0"/>
          <p:nvPr/>
        </p:nvPicPr>
        <p:blipFill rotWithShape="1">
          <a:blip r:embed="rId3">
            <a:alphaModFix/>
          </a:blip>
          <a:srcRect b="3138" l="0" r="0" t="0"/>
          <a:stretch/>
        </p:blipFill>
        <p:spPr>
          <a:xfrm>
            <a:off x="4572004" y="1684925"/>
            <a:ext cx="4072549" cy="2434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Background</a:t>
            </a:r>
            <a:endParaRPr/>
          </a:p>
        </p:txBody>
      </p:sp>
      <p:sp>
        <p:nvSpPr>
          <p:cNvPr id="71" name="Google Shape;71;p14"/>
          <p:cNvSpPr txBox="1"/>
          <p:nvPr>
            <p:ph idx="1" type="body"/>
          </p:nvPr>
        </p:nvSpPr>
        <p:spPr>
          <a:xfrm>
            <a:off x="311700" y="1225225"/>
            <a:ext cx="7453800" cy="3354000"/>
          </a:xfrm>
          <a:prstGeom prst="rect">
            <a:avLst/>
          </a:prstGeom>
        </p:spPr>
        <p:txBody>
          <a:bodyPr anchorCtr="0" anchor="t" bIns="91425" lIns="91425" spcFirstLastPara="1" rIns="91425" wrap="square" tIns="91425">
            <a:normAutofit/>
          </a:bodyPr>
          <a:lstStyle/>
          <a:p>
            <a:pPr indent="-330200" lvl="0" marL="457200" rtl="0" algn="l">
              <a:lnSpc>
                <a:spcPct val="95000"/>
              </a:lnSpc>
              <a:spcBef>
                <a:spcPts val="0"/>
              </a:spcBef>
              <a:spcAft>
                <a:spcPts val="0"/>
              </a:spcAft>
              <a:buSzPts val="1600"/>
              <a:buAutoNum type="arabicPeriod"/>
            </a:pPr>
            <a:r>
              <a:rPr lang="en" sz="1600"/>
              <a:t>8 groups of 100 bees were released into 8 different chambers for two hours.</a:t>
            </a:r>
            <a:endParaRPr sz="1600"/>
          </a:p>
          <a:p>
            <a:pPr indent="-330200" lvl="0" marL="457200" rtl="0" algn="l">
              <a:lnSpc>
                <a:spcPct val="95000"/>
              </a:lnSpc>
              <a:spcBef>
                <a:spcPts val="0"/>
              </a:spcBef>
              <a:spcAft>
                <a:spcPts val="0"/>
              </a:spcAft>
              <a:buSzPts val="1600"/>
              <a:buAutoNum type="arabicPeriod"/>
            </a:pPr>
            <a:r>
              <a:rPr lang="en" sz="1600"/>
              <a:t>Each chamber, </a:t>
            </a:r>
            <a:r>
              <a:rPr lang="en" sz="1600"/>
              <a:t>except</a:t>
            </a:r>
            <a:r>
              <a:rPr lang="en" sz="1600"/>
              <a:t> one control, contained cells of dry comb with lime sulphur emulsion in sucrose solution.</a:t>
            </a:r>
            <a:endParaRPr sz="1600"/>
          </a:p>
          <a:p>
            <a:pPr indent="-330200" lvl="0" marL="457200" rtl="0" algn="l">
              <a:lnSpc>
                <a:spcPct val="95000"/>
              </a:lnSpc>
              <a:spcBef>
                <a:spcPts val="0"/>
              </a:spcBef>
              <a:spcAft>
                <a:spcPts val="0"/>
              </a:spcAft>
              <a:buSzPts val="1600"/>
              <a:buAutoNum type="arabicPeriod"/>
            </a:pPr>
            <a:r>
              <a:rPr lang="en" sz="1600"/>
              <a:t>Seven </a:t>
            </a:r>
            <a:r>
              <a:rPr lang="en" sz="1600"/>
              <a:t>different concentrations of lime sulphur, labelled A - G, ranged from a concentration of 1/100 to 1/1,562,500, in successive factors of ⅕.</a:t>
            </a:r>
            <a:endParaRPr sz="1600"/>
          </a:p>
          <a:p>
            <a:pPr indent="-330200" lvl="0" marL="457200" rtl="0" algn="l">
              <a:lnSpc>
                <a:spcPct val="95000"/>
              </a:lnSpc>
              <a:spcBef>
                <a:spcPts val="0"/>
              </a:spcBef>
              <a:spcAft>
                <a:spcPts val="0"/>
              </a:spcAft>
              <a:buSzPts val="1600"/>
              <a:buAutoNum type="arabicPeriod"/>
            </a:pPr>
            <a:r>
              <a:rPr lang="en" sz="1600"/>
              <a:t>The one control</a:t>
            </a:r>
            <a:r>
              <a:rPr lang="en" sz="1600"/>
              <a:t>, labelled H, contained no lime sulphur emulsion in the sucrose solution.</a:t>
            </a:r>
            <a:endParaRPr sz="1600"/>
          </a:p>
          <a:p>
            <a:pPr indent="-330200" lvl="0" marL="457200" rtl="0" algn="l">
              <a:lnSpc>
                <a:spcPct val="95000"/>
              </a:lnSpc>
              <a:spcBef>
                <a:spcPts val="0"/>
              </a:spcBef>
              <a:spcAft>
                <a:spcPts val="0"/>
              </a:spcAft>
              <a:buSzPts val="1600"/>
              <a:buAutoNum type="arabicPeriod"/>
            </a:pPr>
            <a:r>
              <a:rPr lang="en" sz="1600"/>
              <a:t>The decrease in volume of the solutions in the various cells was measured, in order to determine the potency of the lime sulphur emulsion as a honey bee repellent.</a:t>
            </a:r>
            <a:endParaRPr sz="1600"/>
          </a:p>
        </p:txBody>
      </p:sp>
      <p:pic>
        <p:nvPicPr>
          <p:cNvPr id="72" name="Google Shape;72;p14"/>
          <p:cNvPicPr preferRelativeResize="0"/>
          <p:nvPr/>
        </p:nvPicPr>
        <p:blipFill>
          <a:blip r:embed="rId3">
            <a:alphaModFix/>
          </a:blip>
          <a:stretch>
            <a:fillRect/>
          </a:stretch>
        </p:blipFill>
        <p:spPr>
          <a:xfrm>
            <a:off x="8099275" y="95725"/>
            <a:ext cx="733025" cy="4799649"/>
          </a:xfrm>
          <a:prstGeom prst="rect">
            <a:avLst/>
          </a:prstGeom>
          <a:noFill/>
          <a:ln>
            <a:noFill/>
          </a:ln>
        </p:spPr>
      </p:pic>
      <p:pic>
        <p:nvPicPr>
          <p:cNvPr id="73" name="Google Shape;73;p14"/>
          <p:cNvPicPr preferRelativeResize="0"/>
          <p:nvPr/>
        </p:nvPicPr>
        <p:blipFill>
          <a:blip r:embed="rId4">
            <a:alphaModFix/>
          </a:blip>
          <a:stretch>
            <a:fillRect/>
          </a:stretch>
        </p:blipFill>
        <p:spPr>
          <a:xfrm>
            <a:off x="6805475" y="3691900"/>
            <a:ext cx="1203475" cy="1203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Dataset</a:t>
            </a:r>
            <a:endParaRPr/>
          </a:p>
        </p:txBody>
      </p:sp>
      <p:sp>
        <p:nvSpPr>
          <p:cNvPr id="79" name="Google Shape;79;p1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An 8x8 Latin square design with coded treatments.</a:t>
            </a:r>
            <a:endParaRPr/>
          </a:p>
          <a:p>
            <a:pPr indent="-342900" lvl="0" marL="457200" rtl="0" algn="l">
              <a:spcBef>
                <a:spcPts val="0"/>
              </a:spcBef>
              <a:spcAft>
                <a:spcPts val="0"/>
              </a:spcAft>
              <a:buSzPts val="1800"/>
              <a:buChar char="-"/>
            </a:pPr>
            <a:r>
              <a:rPr lang="en"/>
              <a:t>Since we haven’t yet learned about Latin square design, we disregarded that information.</a:t>
            </a:r>
            <a:endParaRPr/>
          </a:p>
          <a:p>
            <a:pPr indent="-342900" lvl="0" marL="457200" rtl="0" algn="l">
              <a:spcBef>
                <a:spcPts val="0"/>
              </a:spcBef>
              <a:spcAft>
                <a:spcPts val="0"/>
              </a:spcAft>
              <a:buSzPts val="1800"/>
              <a:buChar char="-"/>
            </a:pPr>
            <a:r>
              <a:rPr lang="en"/>
              <a:t>We kept only two variables: “treatment”, which is a factor, and “decrease”, which is discrete numerical.</a:t>
            </a:r>
            <a:endParaRPr/>
          </a:p>
          <a:p>
            <a:pPr indent="-342900" lvl="0" marL="457200" rtl="0" algn="l">
              <a:spcBef>
                <a:spcPts val="0"/>
              </a:spcBef>
              <a:spcAft>
                <a:spcPts val="0"/>
              </a:spcAft>
              <a:buSzPts val="1800"/>
              <a:buChar char="-"/>
            </a:pPr>
            <a:r>
              <a:rPr lang="en"/>
              <a:t>It </a:t>
            </a:r>
            <a:r>
              <a:rPr lang="en"/>
              <a:t>appears</a:t>
            </a:r>
            <a:r>
              <a:rPr lang="en"/>
              <a:t> that decreases in solutions were calculated for 8 random cells of dry comb from each of the 8 groups </a:t>
            </a:r>
            <a:endParaRPr/>
          </a:p>
          <a:p>
            <a:pPr indent="-317500" lvl="1" marL="914400" rtl="0" algn="l">
              <a:spcBef>
                <a:spcPts val="0"/>
              </a:spcBef>
              <a:spcAft>
                <a:spcPts val="0"/>
              </a:spcAft>
              <a:buSzPts val="1400"/>
              <a:buChar char="-"/>
            </a:pPr>
            <a:r>
              <a:rPr lang="en"/>
              <a:t>n=8 (instances in each treatment)</a:t>
            </a:r>
            <a:endParaRPr/>
          </a:p>
          <a:p>
            <a:pPr indent="-317500" lvl="1" marL="914400" rtl="0" algn="l">
              <a:spcBef>
                <a:spcPts val="0"/>
              </a:spcBef>
              <a:spcAft>
                <a:spcPts val="0"/>
              </a:spcAft>
              <a:buSzPts val="1400"/>
              <a:buChar char="-"/>
            </a:pPr>
            <a:r>
              <a:rPr lang="en"/>
              <a:t>a=8 (treatments)</a:t>
            </a:r>
            <a:endParaRPr/>
          </a:p>
          <a:p>
            <a:pPr indent="-317500" lvl="1" marL="914400" rtl="0" algn="l">
              <a:spcBef>
                <a:spcPts val="0"/>
              </a:spcBef>
              <a:spcAft>
                <a:spcPts val="0"/>
              </a:spcAft>
              <a:buSzPts val="1400"/>
              <a:buChar char="-"/>
            </a:pPr>
            <a:r>
              <a:rPr lang="en"/>
              <a:t>N=n*a=8*8=64 (total instances)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Hypothesis</a:t>
            </a:r>
            <a:endParaRPr/>
          </a:p>
        </p:txBody>
      </p:sp>
      <p:sp>
        <p:nvSpPr>
          <p:cNvPr id="85" name="Google Shape;85;p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H0:</a:t>
            </a:r>
            <a:r>
              <a:rPr lang="en"/>
              <a:t> Equality of treatment means for the decrease </a:t>
            </a:r>
            <a:r>
              <a:rPr lang="en"/>
              <a:t>in volume of the solutions in the various cells.</a:t>
            </a:r>
            <a:endParaRPr/>
          </a:p>
          <a:p>
            <a:pPr indent="0" lvl="0" marL="0" rtl="0" algn="l">
              <a:spcBef>
                <a:spcPts val="1200"/>
              </a:spcBef>
              <a:spcAft>
                <a:spcPts val="0"/>
              </a:spcAft>
              <a:buNone/>
            </a:pPr>
            <a:r>
              <a:rPr b="1" lang="en"/>
              <a:t>Ha:</a:t>
            </a:r>
            <a:r>
              <a:rPr lang="en"/>
              <a:t> Inequality between at least two treatment means for the decrease in volume of the solutions in the various cells.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Boxplots</a:t>
            </a:r>
            <a:endParaRPr/>
          </a:p>
        </p:txBody>
      </p:sp>
      <p:pic>
        <p:nvPicPr>
          <p:cNvPr id="91" name="Google Shape;91;p17"/>
          <p:cNvPicPr preferRelativeResize="0"/>
          <p:nvPr/>
        </p:nvPicPr>
        <p:blipFill rotWithShape="1">
          <a:blip r:embed="rId3">
            <a:alphaModFix/>
          </a:blip>
          <a:srcRect b="3138" l="0" r="0" t="0"/>
          <a:stretch/>
        </p:blipFill>
        <p:spPr>
          <a:xfrm>
            <a:off x="1430213" y="1147225"/>
            <a:ext cx="6283574" cy="3756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ANOVA Assumptions</a:t>
            </a:r>
            <a:endParaRPr/>
          </a:p>
        </p:txBody>
      </p:sp>
      <p:sp>
        <p:nvSpPr>
          <p:cNvPr id="97" name="Google Shape;97;p1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Data are </a:t>
            </a:r>
            <a:r>
              <a:rPr b="1" lang="en"/>
              <a:t>i.i.d normally distributed</a:t>
            </a:r>
            <a:endParaRPr b="1"/>
          </a:p>
          <a:p>
            <a:pPr indent="-342900" lvl="0" marL="457200" rtl="0" algn="l">
              <a:spcBef>
                <a:spcPts val="0"/>
              </a:spcBef>
              <a:spcAft>
                <a:spcPts val="0"/>
              </a:spcAft>
              <a:buSzPts val="1800"/>
              <a:buAutoNum type="arabicPeriod"/>
            </a:pPr>
            <a:r>
              <a:rPr b="1" lang="en"/>
              <a:t>Homogenity of variance</a:t>
            </a:r>
            <a:r>
              <a:rPr lang="en"/>
              <a:t> among treatments (in our case, decreases in solutions), which is called homoscedasticity, which is not to be pronounced…</a:t>
            </a:r>
            <a:endParaRPr/>
          </a:p>
          <a:p>
            <a:pPr indent="-342900" lvl="0" marL="457200" rtl="0" algn="l">
              <a:spcBef>
                <a:spcPts val="0"/>
              </a:spcBef>
              <a:spcAft>
                <a:spcPts val="0"/>
              </a:spcAft>
              <a:buSzPts val="1800"/>
              <a:buAutoNum type="arabicPeriod"/>
            </a:pPr>
            <a:r>
              <a:rPr lang="en"/>
              <a:t>Balanced design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Plots of residuals</a:t>
            </a:r>
            <a:endParaRPr/>
          </a:p>
        </p:txBody>
      </p:sp>
      <p:pic>
        <p:nvPicPr>
          <p:cNvPr id="103" name="Google Shape;103;p19"/>
          <p:cNvPicPr preferRelativeResize="0"/>
          <p:nvPr/>
        </p:nvPicPr>
        <p:blipFill rotWithShape="1">
          <a:blip r:embed="rId3">
            <a:alphaModFix/>
          </a:blip>
          <a:srcRect b="3910" l="0" r="0" t="0"/>
          <a:stretch/>
        </p:blipFill>
        <p:spPr>
          <a:xfrm>
            <a:off x="1238250" y="1093925"/>
            <a:ext cx="6667500" cy="3953850"/>
          </a:xfrm>
          <a:prstGeom prst="rect">
            <a:avLst/>
          </a:prstGeom>
          <a:noFill/>
          <a:ln>
            <a:noFill/>
          </a:ln>
        </p:spPr>
      </p:pic>
      <p:sp>
        <p:nvSpPr>
          <p:cNvPr id="104" name="Google Shape;104;p19"/>
          <p:cNvSpPr/>
          <p:nvPr/>
        </p:nvSpPr>
        <p:spPr>
          <a:xfrm>
            <a:off x="5630625" y="3958900"/>
            <a:ext cx="315300" cy="2292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9"/>
          <p:cNvSpPr txBox="1"/>
          <p:nvPr/>
        </p:nvSpPr>
        <p:spPr>
          <a:xfrm>
            <a:off x="5945925" y="3873400"/>
            <a:ext cx="106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Open Sans"/>
                <a:ea typeface="Open Sans"/>
                <a:cs typeface="Open Sans"/>
                <a:sym typeface="Open Sans"/>
              </a:rPr>
              <a:t>Uh oh…</a:t>
            </a:r>
            <a:endParaRPr>
              <a:solidFill>
                <a:srgbClr val="FF0000"/>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Diagnostic plots</a:t>
            </a:r>
            <a:endParaRPr/>
          </a:p>
        </p:txBody>
      </p:sp>
      <p:pic>
        <p:nvPicPr>
          <p:cNvPr id="111" name="Google Shape;111;p20"/>
          <p:cNvPicPr preferRelativeResize="0"/>
          <p:nvPr/>
        </p:nvPicPr>
        <p:blipFill>
          <a:blip r:embed="rId3">
            <a:alphaModFix/>
          </a:blip>
          <a:stretch>
            <a:fillRect/>
          </a:stretch>
        </p:blipFill>
        <p:spPr>
          <a:xfrm>
            <a:off x="1511088" y="1147225"/>
            <a:ext cx="6121824" cy="3691475"/>
          </a:xfrm>
          <a:prstGeom prst="rect">
            <a:avLst/>
          </a:prstGeom>
          <a:noFill/>
          <a:ln>
            <a:noFill/>
          </a:ln>
        </p:spPr>
      </p:pic>
      <p:sp>
        <p:nvSpPr>
          <p:cNvPr id="112" name="Google Shape;112;p20"/>
          <p:cNvSpPr/>
          <p:nvPr/>
        </p:nvSpPr>
        <p:spPr>
          <a:xfrm>
            <a:off x="2731950" y="1776575"/>
            <a:ext cx="291000" cy="3009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0"/>
          <p:cNvSpPr/>
          <p:nvPr/>
        </p:nvSpPr>
        <p:spPr>
          <a:xfrm>
            <a:off x="3951150" y="2081375"/>
            <a:ext cx="291000" cy="3009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4" name="Google Shape;114;p20"/>
          <p:cNvCxnSpPr/>
          <p:nvPr/>
        </p:nvCxnSpPr>
        <p:spPr>
          <a:xfrm flipH="1" rot="10800000">
            <a:off x="945600" y="3051650"/>
            <a:ext cx="1533000" cy="1074600"/>
          </a:xfrm>
          <a:prstGeom prst="straightConnector1">
            <a:avLst/>
          </a:prstGeom>
          <a:noFill/>
          <a:ln cap="flat" cmpd="sng" w="38100">
            <a:solidFill>
              <a:srgbClr val="FF0000"/>
            </a:solidFill>
            <a:prstDash val="solid"/>
            <a:round/>
            <a:headEnd len="med" w="med" type="none"/>
            <a:tailEnd len="med" w="med" type="triangle"/>
          </a:ln>
        </p:spPr>
      </p:cxnSp>
      <p:cxnSp>
        <p:nvCxnSpPr>
          <p:cNvPr id="115" name="Google Shape;115;p20"/>
          <p:cNvCxnSpPr/>
          <p:nvPr/>
        </p:nvCxnSpPr>
        <p:spPr>
          <a:xfrm flipH="1" rot="10800000">
            <a:off x="959925" y="3237825"/>
            <a:ext cx="1819500" cy="917100"/>
          </a:xfrm>
          <a:prstGeom prst="straightConnector1">
            <a:avLst/>
          </a:prstGeom>
          <a:noFill/>
          <a:ln cap="flat" cmpd="sng" w="38100">
            <a:solidFill>
              <a:srgbClr val="FF0000"/>
            </a:solidFill>
            <a:prstDash val="solid"/>
            <a:round/>
            <a:headEnd len="med" w="med" type="none"/>
            <a:tailEnd len="med" w="med" type="triangle"/>
          </a:ln>
        </p:spPr>
      </p:cxnSp>
      <p:cxnSp>
        <p:nvCxnSpPr>
          <p:cNvPr id="116" name="Google Shape;116;p20"/>
          <p:cNvCxnSpPr/>
          <p:nvPr/>
        </p:nvCxnSpPr>
        <p:spPr>
          <a:xfrm flipH="1" rot="10800000">
            <a:off x="988575" y="3395625"/>
            <a:ext cx="2535900" cy="816600"/>
          </a:xfrm>
          <a:prstGeom prst="straightConnector1">
            <a:avLst/>
          </a:prstGeom>
          <a:noFill/>
          <a:ln cap="flat" cmpd="sng" w="38100">
            <a:solidFill>
              <a:srgbClr val="FF0000"/>
            </a:solidFill>
            <a:prstDash val="solid"/>
            <a:round/>
            <a:headEnd len="med" w="med" type="none"/>
            <a:tailEnd len="med" w="med" type="triangle"/>
          </a:ln>
        </p:spPr>
      </p:cxnSp>
      <p:sp>
        <p:nvSpPr>
          <p:cNvPr id="117" name="Google Shape;117;p20"/>
          <p:cNvSpPr/>
          <p:nvPr/>
        </p:nvSpPr>
        <p:spPr>
          <a:xfrm>
            <a:off x="3495850" y="3581825"/>
            <a:ext cx="291000" cy="3009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txBox="1"/>
          <p:nvPr/>
        </p:nvSpPr>
        <p:spPr>
          <a:xfrm>
            <a:off x="71625" y="4111925"/>
            <a:ext cx="181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Open Sans"/>
                <a:ea typeface="Open Sans"/>
                <a:cs typeface="Open Sans"/>
                <a:sym typeface="Open Sans"/>
              </a:rPr>
              <a:t>Unequal variance?</a:t>
            </a:r>
            <a:endParaRPr>
              <a:solidFill>
                <a:srgbClr val="FF0000"/>
              </a:solidFill>
              <a:latin typeface="Open Sans"/>
              <a:ea typeface="Open Sans"/>
              <a:cs typeface="Open Sans"/>
              <a:sym typeface="Open Sans"/>
            </a:endParaRPr>
          </a:p>
        </p:txBody>
      </p:sp>
      <p:sp>
        <p:nvSpPr>
          <p:cNvPr id="119" name="Google Shape;119;p20"/>
          <p:cNvSpPr/>
          <p:nvPr/>
        </p:nvSpPr>
        <p:spPr>
          <a:xfrm>
            <a:off x="6395175" y="1747925"/>
            <a:ext cx="573000" cy="917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0"/>
          <p:cNvSpPr txBox="1"/>
          <p:nvPr/>
        </p:nvSpPr>
        <p:spPr>
          <a:xfrm>
            <a:off x="7049025" y="1790825"/>
            <a:ext cx="1962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Open Sans"/>
                <a:ea typeface="Open Sans"/>
                <a:cs typeface="Open Sans"/>
                <a:sym typeface="Open Sans"/>
              </a:rPr>
              <a:t>What’s up with this upward curvature?</a:t>
            </a:r>
            <a:endParaRPr>
              <a:solidFill>
                <a:srgbClr val="FF0000"/>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Shapiro-Wilk test </a:t>
            </a:r>
            <a:endParaRPr/>
          </a:p>
        </p:txBody>
      </p:sp>
      <p:pic>
        <p:nvPicPr>
          <p:cNvPr id="126" name="Google Shape;126;p21"/>
          <p:cNvPicPr preferRelativeResize="0"/>
          <p:nvPr/>
        </p:nvPicPr>
        <p:blipFill rotWithShape="1">
          <a:blip r:embed="rId3">
            <a:alphaModFix/>
          </a:blip>
          <a:srcRect b="0" l="0" r="0" t="17965"/>
          <a:stretch/>
        </p:blipFill>
        <p:spPr>
          <a:xfrm>
            <a:off x="1207725" y="1365675"/>
            <a:ext cx="6728549" cy="3028250"/>
          </a:xfrm>
          <a:prstGeom prst="rect">
            <a:avLst/>
          </a:prstGeom>
          <a:noFill/>
          <a:ln>
            <a:noFill/>
          </a:ln>
        </p:spPr>
      </p:pic>
      <p:sp>
        <p:nvSpPr>
          <p:cNvPr id="127" name="Google Shape;127;p21"/>
          <p:cNvSpPr/>
          <p:nvPr/>
        </p:nvSpPr>
        <p:spPr>
          <a:xfrm>
            <a:off x="5129175" y="4011650"/>
            <a:ext cx="1547400" cy="3726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1"/>
          <p:cNvSpPr txBox="1"/>
          <p:nvPr/>
        </p:nvSpPr>
        <p:spPr>
          <a:xfrm>
            <a:off x="6772250" y="4011650"/>
            <a:ext cx="160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Open Sans"/>
                <a:ea typeface="Open Sans"/>
                <a:cs typeface="Open Sans"/>
                <a:sym typeface="Open Sans"/>
              </a:rPr>
              <a:t>Yikes…</a:t>
            </a:r>
            <a:endParaRPr>
              <a:solidFill>
                <a:srgbClr val="FF0000"/>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