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</p:sldMasterIdLst>
  <p:notesMasterIdLst>
    <p:notesMasterId r:id="rId12"/>
  </p:notesMasterIdLst>
  <p:handoutMasterIdLst>
    <p:handoutMasterId r:id="rId13"/>
  </p:handoutMasterIdLst>
  <p:sldIdLst>
    <p:sldId id="566" r:id="rId5"/>
    <p:sldId id="766" r:id="rId6"/>
    <p:sldId id="761" r:id="rId7"/>
    <p:sldId id="762" r:id="rId8"/>
    <p:sldId id="763" r:id="rId9"/>
    <p:sldId id="764" r:id="rId10"/>
    <p:sldId id="765" r:id="rId11"/>
  </p:sldIdLst>
  <p:sldSz cx="12192000" cy="6858000"/>
  <p:notesSz cx="9601200" cy="7315200"/>
  <p:defaultTextStyle>
    <a:defPPr>
      <a:defRPr lang="en-US"/>
    </a:defPPr>
    <a:lvl1pPr marL="0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1pPr>
    <a:lvl2pPr marL="207846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2pPr>
    <a:lvl3pPr marL="415693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3pPr>
    <a:lvl4pPr marL="623539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4pPr>
    <a:lvl5pPr marL="831384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5pPr>
    <a:lvl6pPr marL="1039230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6pPr>
    <a:lvl7pPr marL="1247077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7pPr>
    <a:lvl8pPr marL="1454923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8pPr>
    <a:lvl9pPr marL="1662769" algn="l" defTabSz="415693" rtl="0" eaLnBrk="1" latinLnBrk="0" hangingPunct="1">
      <a:defRPr sz="8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0" userDrawn="1">
          <p15:clr>
            <a:srgbClr val="A4A3A4"/>
          </p15:clr>
        </p15:guide>
        <p15:guide id="2" pos="13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oke Felts" initials="BF" lastIdx="13" clrIdx="0">
    <p:extLst>
      <p:ext uri="{19B8F6BF-5375-455C-9EA6-DF929625EA0E}">
        <p15:presenceInfo xmlns:p15="http://schemas.microsoft.com/office/powerpoint/2012/main" userId="S-1-5-21-2978849671-3447107804-1146194034-4213" providerId="AD"/>
      </p:ext>
    </p:extLst>
  </p:cmAuthor>
  <p:cmAuthor id="2" name="Lyda, Paul" initials="LP" lastIdx="2" clrIdx="1">
    <p:extLst>
      <p:ext uri="{19B8F6BF-5375-455C-9EA6-DF929625EA0E}">
        <p15:presenceInfo xmlns:p15="http://schemas.microsoft.com/office/powerpoint/2012/main" userId="Lyda, Pau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669900"/>
    <a:srgbClr val="336699"/>
    <a:srgbClr val="9DB580"/>
    <a:srgbClr val="C0504D"/>
    <a:srgbClr val="ECD8D8"/>
    <a:srgbClr val="B7DEE8"/>
    <a:srgbClr val="77933C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39B98-0E09-4549-9735-E5BC540F4774}" v="5" dt="2024-10-09T12:24:20.605"/>
    <p1510:client id="{EED80CC5-3D51-44B8-BDE4-9E7A2EB77DC2}" v="28" dt="2024-10-09T12:49:55.14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/>
    <p:restoredTop sz="93197"/>
  </p:normalViewPr>
  <p:slideViewPr>
    <p:cSldViewPr snapToGrid="0">
      <p:cViewPr varScale="1">
        <p:scale>
          <a:sx n="77" d="100"/>
          <a:sy n="77" d="100"/>
        </p:scale>
        <p:origin x="1330" y="58"/>
      </p:cViewPr>
      <p:guideLst>
        <p:guide orient="horz" pos="1310"/>
        <p:guide pos="130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wa, Rakhi" userId="S::bawa.23@buckeyemail.osu.edu::dd4b1fa0-be8d-45b4-aa92-43cd915ce4c1" providerId="AD" clId="Web-{3D139B98-0E09-4549-9735-E5BC540F4774}"/>
    <pc:docChg chg="modSld">
      <pc:chgData name="Bawa, Rakhi" userId="S::bawa.23@buckeyemail.osu.edu::dd4b1fa0-be8d-45b4-aa92-43cd915ce4c1" providerId="AD" clId="Web-{3D139B98-0E09-4549-9735-E5BC540F4774}" dt="2024-10-09T12:24:20.605" v="3" actId="20577"/>
      <pc:docMkLst>
        <pc:docMk/>
      </pc:docMkLst>
      <pc:sldChg chg="modSp">
        <pc:chgData name="Bawa, Rakhi" userId="S::bawa.23@buckeyemail.osu.edu::dd4b1fa0-be8d-45b4-aa92-43cd915ce4c1" providerId="AD" clId="Web-{3D139B98-0E09-4549-9735-E5BC540F4774}" dt="2024-10-09T12:24:20.605" v="3" actId="20577"/>
        <pc:sldMkLst>
          <pc:docMk/>
          <pc:sldMk cId="3101620164" sldId="751"/>
        </pc:sldMkLst>
        <pc:spChg chg="mod">
          <ac:chgData name="Bawa, Rakhi" userId="S::bawa.23@buckeyemail.osu.edu::dd4b1fa0-be8d-45b4-aa92-43cd915ce4c1" providerId="AD" clId="Web-{3D139B98-0E09-4549-9735-E5BC540F4774}" dt="2024-10-09T12:24:19.651" v="2" actId="20577"/>
          <ac:spMkLst>
            <pc:docMk/>
            <pc:sldMk cId="3101620164" sldId="751"/>
            <ac:spMk id="2" creationId="{4636B620-D068-DC7F-6AAB-434EEEBF107E}"/>
          </ac:spMkLst>
        </pc:spChg>
        <pc:spChg chg="mod">
          <ac:chgData name="Bawa, Rakhi" userId="S::bawa.23@buckeyemail.osu.edu::dd4b1fa0-be8d-45b4-aa92-43cd915ce4c1" providerId="AD" clId="Web-{3D139B98-0E09-4549-9735-E5BC540F4774}" dt="2024-10-09T12:24:20.605" v="3" actId="20577"/>
          <ac:spMkLst>
            <pc:docMk/>
            <pc:sldMk cId="3101620164" sldId="751"/>
            <ac:spMk id="3" creationId="{1F29572E-D3C6-C981-6DC7-FB097109F2EA}"/>
          </ac:spMkLst>
        </pc:spChg>
      </pc:sldChg>
    </pc:docChg>
  </pc:docChgLst>
  <pc:docChgLst>
    <pc:chgData name="Bawa, Rakhi" userId="S::bawa.23@buckeyemail.osu.edu::dd4b1fa0-be8d-45b4-aa92-43cd915ce4c1" providerId="AD" clId="Web-{EED80CC5-3D51-44B8-BDE4-9E7A2EB77DC2}"/>
    <pc:docChg chg="modSld">
      <pc:chgData name="Bawa, Rakhi" userId="S::bawa.23@buckeyemail.osu.edu::dd4b1fa0-be8d-45b4-aa92-43cd915ce4c1" providerId="AD" clId="Web-{EED80CC5-3D51-44B8-BDE4-9E7A2EB77DC2}" dt="2024-10-09T12:49:55.140" v="27" actId="20577"/>
      <pc:docMkLst>
        <pc:docMk/>
      </pc:docMkLst>
      <pc:sldChg chg="modSp">
        <pc:chgData name="Bawa, Rakhi" userId="S::bawa.23@buckeyemail.osu.edu::dd4b1fa0-be8d-45b4-aa92-43cd915ce4c1" providerId="AD" clId="Web-{EED80CC5-3D51-44B8-BDE4-9E7A2EB77DC2}" dt="2024-10-09T12:49:55.140" v="27" actId="20577"/>
        <pc:sldMkLst>
          <pc:docMk/>
          <pc:sldMk cId="2791657245" sldId="566"/>
        </pc:sldMkLst>
        <pc:spChg chg="mod">
          <ac:chgData name="Bawa, Rakhi" userId="S::bawa.23@buckeyemail.osu.edu::dd4b1fa0-be8d-45b4-aa92-43cd915ce4c1" providerId="AD" clId="Web-{EED80CC5-3D51-44B8-BDE4-9E7A2EB77DC2}" dt="2024-10-09T12:49:55.140" v="27" actId="20577"/>
          <ac:spMkLst>
            <pc:docMk/>
            <pc:sldMk cId="2791657245" sldId="566"/>
            <ac:spMk id="3" creationId="{797EF393-AB7C-9D8D-E855-1C34F419A1B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411" cy="367083"/>
          </a:xfrm>
          <a:prstGeom prst="rect">
            <a:avLst/>
          </a:prstGeom>
        </p:spPr>
        <p:txBody>
          <a:bodyPr vert="horz" lIns="94704" tIns="47352" rIns="94704" bIns="4735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9152" y="0"/>
            <a:ext cx="4160411" cy="367083"/>
          </a:xfrm>
          <a:prstGeom prst="rect">
            <a:avLst/>
          </a:prstGeom>
        </p:spPr>
        <p:txBody>
          <a:bodyPr vert="horz" lIns="94704" tIns="47352" rIns="94704" bIns="47352" rtlCol="0"/>
          <a:lstStyle>
            <a:lvl1pPr algn="r">
              <a:defRPr sz="1200"/>
            </a:lvl1pPr>
          </a:lstStyle>
          <a:p>
            <a:fld id="{78AF6DB4-EC0D-48F6-8DDB-EF496C559A7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18"/>
            <a:ext cx="4160411" cy="367083"/>
          </a:xfrm>
          <a:prstGeom prst="rect">
            <a:avLst/>
          </a:prstGeom>
        </p:spPr>
        <p:txBody>
          <a:bodyPr vert="horz" lIns="94704" tIns="47352" rIns="94704" bIns="4735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9152" y="6948118"/>
            <a:ext cx="4160411" cy="367083"/>
          </a:xfrm>
          <a:prstGeom prst="rect">
            <a:avLst/>
          </a:prstGeom>
        </p:spPr>
        <p:txBody>
          <a:bodyPr vert="horz" lIns="94704" tIns="47352" rIns="94704" bIns="47352" rtlCol="0" anchor="b"/>
          <a:lstStyle>
            <a:lvl1pPr algn="r">
              <a:defRPr sz="1200"/>
            </a:lvl1pPr>
          </a:lstStyle>
          <a:p>
            <a:fld id="{6901780F-C1E0-494F-BD85-1B8CE6122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9570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378218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1pPr>
    <a:lvl2pPr marL="207846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2pPr>
    <a:lvl3pPr marL="415693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3pPr>
    <a:lvl4pPr marL="623539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4pPr>
    <a:lvl5pPr marL="831384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5pPr>
    <a:lvl6pPr marL="1039230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6pPr>
    <a:lvl7pPr marL="1247077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7pPr>
    <a:lvl8pPr marL="1454923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8pPr>
    <a:lvl9pPr marL="1662769" algn="l" defTabSz="415693" rtl="0" eaLnBrk="1" latinLnBrk="0" hangingPunct="1">
      <a:defRPr sz="54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6675" y="914400"/>
            <a:ext cx="438785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0438" y="3521075"/>
            <a:ext cx="7680325" cy="28797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RHA</a:t>
            </a:r>
          </a:p>
          <a:p>
            <a:r>
              <a:rPr lang="en-US" dirty="0"/>
              <a:t>MA2JIC consortium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40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F4844-1B67-60D5-185C-40C34B299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39CEF-0111-1E9A-2A23-88980A4EB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6EC5C-0B92-BA11-8329-A967F3C4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7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47F0-5374-2C20-DAFB-0C887B61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FAA9F-8A5B-389A-0850-93C8E510D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AA720-907E-40F6-CB3E-73AC3811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3C9FA-F055-0AB7-0F14-35AEEDED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BED2F-BE04-718A-7C13-ABE17A6B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6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E5F1E-5AED-304E-ACBD-2BC818CB74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CFBA6-8225-7AA9-9CA3-B1B2BBD47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2AB27-A0CC-595F-09BA-B428CF25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716AF-3C21-4080-5E5E-D74526D7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019F4-96C0-8752-DD19-8C49667A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99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DA701-4382-2979-1656-111002B7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B2526-0F68-2FF1-67E8-5BD857F87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4A7B4-503A-0B51-0C01-58A4B65C8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3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3F65-898A-DCB6-9A4E-B498DAB2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1B29E-C4A3-2897-6795-709636F5C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38CA1-9167-3265-394E-03DF664EB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58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9E5F-1422-C96B-E71A-05667162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D90D-B1FD-5829-7186-466EF8007C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3CCC0-46A9-D47D-4A31-BD5D943B5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C90B2-D0AA-DB77-9111-8E85A648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79C93-0D69-0E8B-2E17-667830753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EDA1D-3855-095A-5409-0C6E3AB3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5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4301-2E1C-FDB2-0C9E-DED8BD916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C6380-D280-5BDA-9095-1ABE1D81E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A3412-9619-338F-84A3-D3F675FC3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E41BE-4E02-06B5-4D23-9CD7AA71E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8F61D-7E3C-7CB7-55A8-649CF7499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AEBCC-C1D2-C8CE-D675-D0550D42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93DDF5-7351-1496-DC81-B617504D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C6150-8E98-3FD1-3F37-81C2AD20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1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971A-9CDE-FFEE-D917-712A773D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CD7E0-A469-3DE2-34EB-DA28E468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06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807C1-C558-AE67-EE2D-0AC75195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E5DCF-300A-3F8A-D258-A92BFE5A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72576-5BEC-BDB8-EB2D-AB420CA7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6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EB32A-C62F-09C5-9DD3-D0CCDD8D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DAF36-4F32-3610-9118-769B744A9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A9688A-EE02-E2BD-3058-62AA26C6F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59510-C50D-44BD-7642-A3E574F857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113BD-91C5-3195-D59F-C5D6D383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5F48E-8472-6375-97CE-56EB2E9C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30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5AA3-7E05-2B0C-3C71-91CC37969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5E0FB-E767-D687-A971-5414BECFB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CE89A2-CE53-EC28-4642-3D37C6277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6131C-214F-DE68-9BE9-FB6BBA063B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A5966-71A1-8F8E-C44A-3F7EDF6FA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84126-1C37-7F78-4F9F-F7208C38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3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BC57AA-E7FE-30E2-D5F2-3B88937FD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333" y="105899"/>
            <a:ext cx="9118243" cy="897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D66A0-B966-10EE-9081-D7F995CB3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519" y="1223493"/>
            <a:ext cx="11281892" cy="5269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78E72-5884-3A73-D393-2AF267965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22584" y="6404371"/>
            <a:ext cx="5527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0E88537-8CD4-49EE-BE81-A46B699652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5F5187-720B-E687-FDF9-127E016A6C1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801082" y="88504"/>
            <a:ext cx="1274220" cy="6714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50F79C-A12F-45E9-C535-A1A04A520D2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7085" y="88505"/>
            <a:ext cx="986742" cy="67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6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1" kern="1200">
          <a:solidFill>
            <a:srgbClr val="0000FF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AE03-0A75-6431-7340-408DC06C4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192" y="1122363"/>
            <a:ext cx="11292840" cy="2387600"/>
          </a:xfrm>
        </p:spPr>
        <p:txBody>
          <a:bodyPr anchor="ctr" anchorCtr="0">
            <a:noAutofit/>
          </a:bodyPr>
          <a:lstStyle/>
          <a:p>
            <a:r>
              <a:rPr lang="en-US" sz="3600" dirty="0"/>
              <a:t>Meeting 1 - Introduction to 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EF393-AB7C-9D8D-E855-1C34F419A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72139"/>
          </a:xfr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b="1" i="1" u="sng" dirty="0"/>
              <a:t>Daniil Gofman</a:t>
            </a:r>
          </a:p>
          <a:p>
            <a:r>
              <a:rPr lang="en-US" sz="2000" b="1" i="1" u="sng" dirty="0">
                <a:solidFill>
                  <a:srgbClr val="C00000"/>
                </a:solidFill>
                <a:latin typeface="Arial"/>
                <a:cs typeface="Arial"/>
              </a:rPr>
              <a:t>Welding Engineering – Department of Material Science and Engineering</a:t>
            </a:r>
          </a:p>
          <a:p>
            <a:endParaRPr lang="en-US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24473-3901-45C1-08EC-FCB80632C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DDC94-437B-5245-8D08-99DEAB461F9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65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54EF3-ADCD-5BF2-26F6-21DEF4A8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73A79-1DBE-95BE-EA08-CDD6A604F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modules:</a:t>
            </a:r>
          </a:p>
          <a:p>
            <a:pPr lvl="1"/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to Artificial Intelligence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Python Fundamentals for Welding Engineers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Linear Regression for Welding Data Analysis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800" b="1" kern="1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Basic AI Algorithms for Welding Engineers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C595D-C334-32F6-FC57-0459C413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61950AF2-C651-47A4-1EB3-EC543F859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565" y="2319958"/>
            <a:ext cx="3643520" cy="3643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BC76CC-C6CE-90A6-A865-8E32E574D5C6}"/>
              </a:ext>
            </a:extLst>
          </p:cNvPr>
          <p:cNvSpPr txBox="1"/>
          <p:nvPr/>
        </p:nvSpPr>
        <p:spPr>
          <a:xfrm>
            <a:off x="7636565" y="1520117"/>
            <a:ext cx="3051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Website:</a:t>
            </a:r>
          </a:p>
        </p:txBody>
      </p:sp>
    </p:spTree>
    <p:extLst>
      <p:ext uri="{BB962C8B-B14F-4D97-AF65-F5344CB8AC3E}">
        <p14:creationId xmlns:p14="http://schemas.microsoft.com/office/powerpoint/2010/main" val="292567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 to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Artificial Intelligence (AI) is a branch of computer science focused on creating systems capable of performing tasks that typically require human intelligence.</a:t>
            </a:r>
          </a:p>
          <a:p>
            <a:r>
              <a:rPr dirty="0"/>
              <a:t>Examples: Speech recognition, decision-making, visual perception.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DD6FE51-E5AB-4D20-7A32-B404F257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584" y="6404371"/>
            <a:ext cx="552718" cy="365125"/>
          </a:xfrm>
        </p:spPr>
        <p:txBody>
          <a:bodyPr/>
          <a:lstStyle/>
          <a:p>
            <a:fld id="{6BFDDC94-437B-5245-8D08-99DEAB461F9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artificial general intelligence definition">
            <a:extLst>
              <a:ext uri="{FF2B5EF4-FFF2-40B4-BE49-F238E27FC236}">
                <a16:creationId xmlns:a16="http://schemas.microsoft.com/office/drawing/2014/main" id="{8A58E4A3-AB96-D2DB-CDA3-FC56EF6BB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230" y="3181470"/>
            <a:ext cx="6246447" cy="322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and Evolution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1950s: Alan Turing proposes the Turing Test.</a:t>
            </a:r>
          </a:p>
          <a:p>
            <a:r>
              <a:rPr dirty="0"/>
              <a:t>1956: Dartmouth Conference marks the birth of AI as a field.</a:t>
            </a:r>
          </a:p>
          <a:p>
            <a:r>
              <a:rPr dirty="0"/>
              <a:t>1980s: Rise of machine learning and expert systems.</a:t>
            </a:r>
          </a:p>
          <a:p>
            <a:r>
              <a:rPr dirty="0"/>
              <a:t>2000s: Deep learning revolutionizes AI.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90DE7-B7DD-2132-8BC6-07BAEA2C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584" y="6404371"/>
            <a:ext cx="552718" cy="365125"/>
          </a:xfrm>
        </p:spPr>
        <p:txBody>
          <a:bodyPr/>
          <a:lstStyle/>
          <a:p>
            <a:fld id="{6BFDDC94-437B-5245-8D08-99DEAB461F9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Turing Test in AI - Javatpoint">
            <a:extLst>
              <a:ext uri="{FF2B5EF4-FFF2-40B4-BE49-F238E27FC236}">
                <a16:creationId xmlns:a16="http://schemas.microsoft.com/office/drawing/2014/main" id="{22053A86-0137-F6FF-FFA8-C8833E585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797" y="3429000"/>
            <a:ext cx="3703412" cy="319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lan Turing - the Godfather of AI - and his Test">
            <a:extLst>
              <a:ext uri="{FF2B5EF4-FFF2-40B4-BE49-F238E27FC236}">
                <a16:creationId xmlns:a16="http://schemas.microsoft.com/office/drawing/2014/main" id="{C3571DCA-29B7-85EE-4FAF-216528D21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439" y="3429000"/>
            <a:ext cx="5692773" cy="320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Narrow AI: Specialized in specific tasks (e.g., virtual assistants).</a:t>
            </a:r>
          </a:p>
          <a:p>
            <a:r>
              <a:t>General AI: Hypothetical AI with human-like cognitive abilities.</a:t>
            </a:r>
          </a:p>
          <a:p>
            <a:r>
              <a:t>Super AI: A theoretical AI surpassing human intelligence.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9890E-8C8B-CB98-58F6-5DE2580A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584" y="6404371"/>
            <a:ext cx="552718" cy="365125"/>
          </a:xfrm>
        </p:spPr>
        <p:txBody>
          <a:bodyPr/>
          <a:lstStyle/>
          <a:p>
            <a:fld id="{6BFDDC94-437B-5245-8D08-99DEAB461F9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Types of Artificial Intelligence (AI) - GeeksforGeeks">
            <a:extLst>
              <a:ext uri="{FF2B5EF4-FFF2-40B4-BE49-F238E27FC236}">
                <a16:creationId xmlns:a16="http://schemas.microsoft.com/office/drawing/2014/main" id="{36DA6D67-2205-CD30-AF63-998DABFFB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967" y="3021885"/>
            <a:ext cx="6300995" cy="347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AI Applications in Manufacturing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Predictive maintenance using sensor data.</a:t>
            </a:r>
          </a:p>
          <a:p>
            <a:r>
              <a:rPr dirty="0"/>
              <a:t>Quality control with computer vision.</a:t>
            </a:r>
          </a:p>
          <a:p>
            <a:r>
              <a:rPr dirty="0"/>
              <a:t>Automation of repetitive tasks via robotics.</a:t>
            </a:r>
          </a:p>
          <a:p>
            <a:r>
              <a:rPr dirty="0"/>
              <a:t>Optimizing supply chain and logistics.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24809-C7DC-8280-6E4A-7A33BEFA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22584" y="6404371"/>
            <a:ext cx="552718" cy="365125"/>
          </a:xfrm>
        </p:spPr>
        <p:txBody>
          <a:bodyPr/>
          <a:lstStyle/>
          <a:p>
            <a:fld id="{6BFDDC94-437B-5245-8D08-99DEAB461F9B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0" name="Picture 4" descr="What is AI in Manufacturing">
            <a:extLst>
              <a:ext uri="{FF2B5EF4-FFF2-40B4-BE49-F238E27FC236}">
                <a16:creationId xmlns:a16="http://schemas.microsoft.com/office/drawing/2014/main" id="{2CECFB86-EA43-16AD-A5F6-B12140B77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35" y="3429000"/>
            <a:ext cx="4328130" cy="324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532F-A82A-19CC-D8E4-3DF7D557B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878" y="2501229"/>
            <a:ext cx="9118243" cy="2398762"/>
          </a:xfrm>
        </p:spPr>
        <p:txBody>
          <a:bodyPr>
            <a:normAutofit/>
          </a:bodyPr>
          <a:lstStyle/>
          <a:p>
            <a:r>
              <a:rPr lang="en-US" sz="3600" dirty="0"/>
              <a:t>Questions?</a:t>
            </a:r>
            <a:br>
              <a:rPr lang="en-US" sz="3600" dirty="0"/>
            </a:br>
            <a:br>
              <a:rPr lang="en-US" sz="3600" dirty="0"/>
            </a:br>
            <a:r>
              <a:rPr lang="en-US" sz="3600" b="0" i="0" dirty="0">
                <a:solidFill>
                  <a:schemeClr val="tx1"/>
                </a:solidFill>
              </a:rPr>
              <a:t>Feel free to reach out to me via email:</a:t>
            </a:r>
            <a:br>
              <a:rPr lang="en-US" sz="3600" b="0" i="0" dirty="0">
                <a:solidFill>
                  <a:schemeClr val="tx1"/>
                </a:solidFill>
              </a:rPr>
            </a:br>
            <a:r>
              <a:rPr lang="en-US" sz="3600" b="0" i="0" dirty="0">
                <a:solidFill>
                  <a:schemeClr val="tx1"/>
                </a:solidFill>
              </a:rPr>
              <a:t>gofman.4@osu.edu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F6EC8-8CEE-ECE6-5DFC-CCDD5E23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88537-8CD4-49EE-BE81-A46B699652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0ed7b8f-f8d2-45c9-9c39-98c75e24380c">
      <Terms xmlns="http://schemas.microsoft.com/office/infopath/2007/PartnerControls"/>
    </lcf76f155ced4ddcb4097134ff3c332f>
    <TaxCatchAll xmlns="740c1051-e043-4f28-a542-8b90f283a90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8D46914DEB8343ABCF2A9208C665CE" ma:contentTypeVersion="14" ma:contentTypeDescription="Create a new document." ma:contentTypeScope="" ma:versionID="0287062d32d5e477ed9fd322c0e3bdfd">
  <xsd:schema xmlns:xsd="http://www.w3.org/2001/XMLSchema" xmlns:xs="http://www.w3.org/2001/XMLSchema" xmlns:p="http://schemas.microsoft.com/office/2006/metadata/properties" xmlns:ns2="90ed7b8f-f8d2-45c9-9c39-98c75e24380c" xmlns:ns3="740c1051-e043-4f28-a542-8b90f283a90c" targetNamespace="http://schemas.microsoft.com/office/2006/metadata/properties" ma:root="true" ma:fieldsID="1de7a3356447f0a8a4ee0335cfabaa5e" ns2:_="" ns3:_="">
    <xsd:import namespace="90ed7b8f-f8d2-45c9-9c39-98c75e24380c"/>
    <xsd:import namespace="740c1051-e043-4f28-a542-8b90f283a9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MediaServiceDateTaken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ed7b8f-f8d2-45c9-9c39-98c75e2438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b434354-605c-4a24-9fd5-b21458dd13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c1051-e043-4f28-a542-8b90f283a90c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b9a7556-dc2e-4081-b3b7-6a14a18bc237}" ma:internalName="TaxCatchAll" ma:showField="CatchAllData" ma:web="740c1051-e043-4f28-a542-8b90f283a9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75D8D6-C641-4C7C-A337-AF698548D69E}">
  <ds:schemaRefs>
    <ds:schemaRef ds:uri="http://schemas.microsoft.com/office/2006/metadata/properties"/>
    <ds:schemaRef ds:uri="http://schemas.microsoft.com/office/infopath/2007/PartnerControls"/>
    <ds:schemaRef ds:uri="90ed7b8f-f8d2-45c9-9c39-98c75e24380c"/>
    <ds:schemaRef ds:uri="740c1051-e043-4f28-a542-8b90f283a90c"/>
  </ds:schemaRefs>
</ds:datastoreItem>
</file>

<file path=customXml/itemProps2.xml><?xml version="1.0" encoding="utf-8"?>
<ds:datastoreItem xmlns:ds="http://schemas.openxmlformats.org/officeDocument/2006/customXml" ds:itemID="{52A16618-E70E-425B-99B3-7C4F446466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DDC173-76F3-4975-9BED-4339E6DED7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ed7b8f-f8d2-45c9-9c39-98c75e24380c"/>
    <ds:schemaRef ds:uri="740c1051-e043-4f28-a542-8b90f283a9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48125</TotalTime>
  <Words>228</Words>
  <Application>Microsoft Office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Times New Roman</vt:lpstr>
      <vt:lpstr>Office Theme</vt:lpstr>
      <vt:lpstr>Meeting 1 - Introduction to Artificial Intelligence</vt:lpstr>
      <vt:lpstr>About course</vt:lpstr>
      <vt:lpstr>Introduction to Artificial Intelligence</vt:lpstr>
      <vt:lpstr>History and Evolution of AI</vt:lpstr>
      <vt:lpstr>Types of AI</vt:lpstr>
      <vt:lpstr>AI Applications in Manufacturing</vt:lpstr>
      <vt:lpstr>Questions?  Feel free to reach out to me via email: gofman.4@osu.edu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Vargo, Olivia A.</dc:creator>
  <cp:lastModifiedBy>Gofman, Daniil</cp:lastModifiedBy>
  <cp:revision>22</cp:revision>
  <cp:lastPrinted>2018-06-20T20:52:56Z</cp:lastPrinted>
  <dcterms:created xsi:type="dcterms:W3CDTF">2018-05-14T09:43:00Z</dcterms:created>
  <dcterms:modified xsi:type="dcterms:W3CDTF">2025-01-23T13:57:29Z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0x010100998D46914DEB8343ABCF2A9208C665CE</vt:lpwstr>
  </property>
  <property fmtid="{D5CDD505-2E9C-101B-9397-08002B2CF9AE}" pid="3" name="MediaServiceImageTags">
    <vt:lpwstr/>
  </property>
</Properties>
</file>