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5"/>
  </p:notesMasterIdLst>
  <p:handoutMasterIdLst>
    <p:handoutMasterId r:id="rId16"/>
  </p:handoutMasterIdLst>
  <p:sldIdLst>
    <p:sldId id="566" r:id="rId5"/>
    <p:sldId id="766" r:id="rId6"/>
    <p:sldId id="769" r:id="rId7"/>
    <p:sldId id="761" r:id="rId8"/>
    <p:sldId id="762" r:id="rId9"/>
    <p:sldId id="763" r:id="rId10"/>
    <p:sldId id="767" r:id="rId11"/>
    <p:sldId id="764" r:id="rId12"/>
    <p:sldId id="768" r:id="rId13"/>
    <p:sldId id="765" r:id="rId14"/>
  </p:sldIdLst>
  <p:sldSz cx="12192000" cy="6858000"/>
  <p:notesSz cx="9601200" cy="7315200"/>
  <p:defaultTextStyle>
    <a:defPPr>
      <a:defRPr lang="en-US"/>
    </a:defPPr>
    <a:lvl1pPr marL="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1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oke Felts" initials="BF" lastIdx="13" clrIdx="0">
    <p:extLst>
      <p:ext uri="{19B8F6BF-5375-455C-9EA6-DF929625EA0E}">
        <p15:presenceInfo xmlns:p15="http://schemas.microsoft.com/office/powerpoint/2012/main" userId="S-1-5-21-2978849671-3447107804-1146194034-4213" providerId="AD"/>
      </p:ext>
    </p:extLst>
  </p:cmAuthor>
  <p:cmAuthor id="2" name="Lyda, Paul" initials="LP" lastIdx="2" clrIdx="1">
    <p:extLst>
      <p:ext uri="{19B8F6BF-5375-455C-9EA6-DF929625EA0E}">
        <p15:presenceInfo xmlns:p15="http://schemas.microsoft.com/office/powerpoint/2012/main" userId="Lyda, Pa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669900"/>
    <a:srgbClr val="336699"/>
    <a:srgbClr val="9DB580"/>
    <a:srgbClr val="C0504D"/>
    <a:srgbClr val="ECD8D8"/>
    <a:srgbClr val="B7DEE8"/>
    <a:srgbClr val="77933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9B98-0E09-4549-9735-E5BC540F4774}" v="5" dt="2024-10-09T12:24:20.605"/>
    <p1510:client id="{EED80CC5-3D51-44B8-BDE4-9E7A2EB77DC2}" v="28" dt="2024-10-09T12:49:55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3197"/>
  </p:normalViewPr>
  <p:slideViewPr>
    <p:cSldViewPr snapToGrid="0">
      <p:cViewPr varScale="1">
        <p:scale>
          <a:sx n="77" d="100"/>
          <a:sy n="77" d="100"/>
        </p:scale>
        <p:origin x="1330" y="58"/>
      </p:cViewPr>
      <p:guideLst>
        <p:guide orient="horz" pos="1310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wa, Rakhi" userId="S::bawa.23@buckeyemail.osu.edu::dd4b1fa0-be8d-45b4-aa92-43cd915ce4c1" providerId="AD" clId="Web-{3D139B98-0E09-4549-9735-E5BC540F4774}"/>
    <pc:docChg chg="modSld">
      <pc:chgData name="Bawa, Rakhi" userId="S::bawa.23@buckeyemail.osu.edu::dd4b1fa0-be8d-45b4-aa92-43cd915ce4c1" providerId="AD" clId="Web-{3D139B98-0E09-4549-9735-E5BC540F4774}" dt="2024-10-09T12:24:20.605" v="3" actId="20577"/>
      <pc:docMkLst>
        <pc:docMk/>
      </pc:docMkLst>
      <pc:sldChg chg="modSp">
        <pc:chgData name="Bawa, Rakhi" userId="S::bawa.23@buckeyemail.osu.edu::dd4b1fa0-be8d-45b4-aa92-43cd915ce4c1" providerId="AD" clId="Web-{3D139B98-0E09-4549-9735-E5BC540F4774}" dt="2024-10-09T12:24:20.605" v="3" actId="20577"/>
        <pc:sldMkLst>
          <pc:docMk/>
          <pc:sldMk cId="3101620164" sldId="751"/>
        </pc:sldMkLst>
        <pc:spChg chg="mod">
          <ac:chgData name="Bawa, Rakhi" userId="S::bawa.23@buckeyemail.osu.edu::dd4b1fa0-be8d-45b4-aa92-43cd915ce4c1" providerId="AD" clId="Web-{3D139B98-0E09-4549-9735-E5BC540F4774}" dt="2024-10-09T12:24:19.651" v="2" actId="20577"/>
          <ac:spMkLst>
            <pc:docMk/>
            <pc:sldMk cId="3101620164" sldId="751"/>
            <ac:spMk id="2" creationId="{4636B620-D068-DC7F-6AAB-434EEEBF107E}"/>
          </ac:spMkLst>
        </pc:spChg>
        <pc:spChg chg="mod">
          <ac:chgData name="Bawa, Rakhi" userId="S::bawa.23@buckeyemail.osu.edu::dd4b1fa0-be8d-45b4-aa92-43cd915ce4c1" providerId="AD" clId="Web-{3D139B98-0E09-4549-9735-E5BC540F4774}" dt="2024-10-09T12:24:20.605" v="3" actId="20577"/>
          <ac:spMkLst>
            <pc:docMk/>
            <pc:sldMk cId="3101620164" sldId="751"/>
            <ac:spMk id="3" creationId="{1F29572E-D3C6-C981-6DC7-FB097109F2EA}"/>
          </ac:spMkLst>
        </pc:spChg>
      </pc:sldChg>
    </pc:docChg>
  </pc:docChgLst>
  <pc:docChgLst>
    <pc:chgData name="Bawa, Rakhi" userId="S::bawa.23@buckeyemail.osu.edu::dd4b1fa0-be8d-45b4-aa92-43cd915ce4c1" providerId="AD" clId="Web-{EED80CC5-3D51-44B8-BDE4-9E7A2EB77DC2}"/>
    <pc:docChg chg="modSld">
      <pc:chgData name="Bawa, Rakhi" userId="S::bawa.23@buckeyemail.osu.edu::dd4b1fa0-be8d-45b4-aa92-43cd915ce4c1" providerId="AD" clId="Web-{EED80CC5-3D51-44B8-BDE4-9E7A2EB77DC2}" dt="2024-10-09T12:49:55.140" v="27" actId="20577"/>
      <pc:docMkLst>
        <pc:docMk/>
      </pc:docMkLst>
      <pc:sldChg chg="modSp">
        <pc:chgData name="Bawa, Rakhi" userId="S::bawa.23@buckeyemail.osu.edu::dd4b1fa0-be8d-45b4-aa92-43cd915ce4c1" providerId="AD" clId="Web-{EED80CC5-3D51-44B8-BDE4-9E7A2EB77DC2}" dt="2024-10-09T12:49:55.140" v="27" actId="20577"/>
        <pc:sldMkLst>
          <pc:docMk/>
          <pc:sldMk cId="2791657245" sldId="566"/>
        </pc:sldMkLst>
        <pc:spChg chg="mod">
          <ac:chgData name="Bawa, Rakhi" userId="S::bawa.23@buckeyemail.osu.edu::dd4b1fa0-be8d-45b4-aa92-43cd915ce4c1" providerId="AD" clId="Web-{EED80CC5-3D51-44B8-BDE4-9E7A2EB77DC2}" dt="2024-10-09T12:49:55.140" v="27" actId="20577"/>
          <ac:spMkLst>
            <pc:docMk/>
            <pc:sldMk cId="2791657245" sldId="566"/>
            <ac:spMk id="3" creationId="{797EF393-AB7C-9D8D-E855-1C34F419A1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9152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200"/>
            </a:lvl1pPr>
          </a:lstStyle>
          <a:p>
            <a:fld id="{78AF6DB4-EC0D-48F6-8DDB-EF496C559A7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9152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200"/>
            </a:lvl1pPr>
          </a:lstStyle>
          <a:p>
            <a:fld id="{6901780F-C1E0-494F-BD85-1B8CE61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570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782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RHA</a:t>
            </a:r>
          </a:p>
          <a:p>
            <a:r>
              <a:rPr lang="en-US" dirty="0"/>
              <a:t>MA2JIC consortium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4844-1B67-60D5-185C-40C34B29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9CEF-0111-1E9A-2A23-88980A4E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C5C-0B92-BA11-8329-A967F3C4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47F0-5374-2C20-DAFB-0C887B61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AA9F-8A5B-389A-0850-93C8E510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720-907E-40F6-CB3E-73AC3811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C9FA-F055-0AB7-0F14-35AEEDED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ED2F-BE04-718A-7C13-ABE17A6B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E5F1E-5AED-304E-ACBD-2BC818CB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FBA6-8225-7AA9-9CA3-B1B2BBD4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AB27-A0CC-595F-09BA-B428CF25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16AF-3C21-4080-5E5E-D74526D7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19F4-96C0-8752-DD19-8C49667A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A701-4382-2979-1656-111002B7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2526-0F68-2FF1-67E8-5BD857F8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A7B4-503A-0B51-0C01-58A4B65C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3F65-898A-DCB6-9A4E-B498DAB2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B29E-C4A3-2897-6795-709636F5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8CA1-9167-3265-394E-03DF664E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9E5F-1422-C96B-E71A-05667162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D90D-B1FD-5829-7186-466EF8007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CCC0-46A9-D47D-4A31-BD5D943B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90B2-D0AA-DB77-9111-8E85A648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9C93-0D69-0E8B-2E17-66783075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DA1D-3855-095A-5409-0C6E3AB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4301-2E1C-FDB2-0C9E-DED8BD91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6380-D280-5BDA-9095-1ABE1D81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3412-9619-338F-84A3-D3F675FC3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E41BE-4E02-06B5-4D23-9CD7AA71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F61D-7E3C-7CB7-55A8-649CF749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AEBCC-C1D2-C8CE-D675-D0550D42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3DDF5-7351-1496-DC81-B617504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6150-8E98-3FD1-3F37-81C2AD20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71A-9CDE-FFEE-D917-712A773D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CD7E0-A469-3DE2-34EB-DA28E46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807C1-C558-AE67-EE2D-0AC75195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E5DCF-300A-3F8A-D258-A92BFE5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72576-5BEC-BDB8-EB2D-AB420CA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B32A-C62F-09C5-9DD3-D0CCDD8D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AF36-4F32-3610-9118-769B744A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688A-EE02-E2BD-3058-62AA26C6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59510-C50D-44BD-7642-A3E574F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13BD-91C5-3195-D59F-C5D6D38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F48E-8472-6375-97CE-56EB2E9C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5AA3-7E05-2B0C-3C71-91CC3796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5E0FB-E767-D687-A971-5414BECFB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89A2-CE53-EC28-4642-3D37C627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131C-214F-DE68-9BE9-FB6BBA06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5966-71A1-8F8E-C44A-3F7EDF6F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4126-1C37-7F78-4F9F-F7208C38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57AA-E7FE-30E2-D5F2-3B88937F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66A0-B966-10EE-9081-D7F995CB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519" y="1223493"/>
            <a:ext cx="11281892" cy="52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8E72-5884-3A73-D393-2AF26796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2584" y="6404371"/>
            <a:ext cx="5527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E88537-8CD4-49EE-BE81-A46B699652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F5187-720B-E687-FDF9-127E016A6C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01082" y="88504"/>
            <a:ext cx="1274220" cy="671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0F79C-A12F-45E9-C535-A1A04A520D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085" y="88505"/>
            <a:ext cx="986742" cy="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i9RXsIiyy6AlontfmoKweBCV8dhHbbb?usp=shar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contents.html" TargetMode="External"/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AE03-0A75-6431-7340-408DC06C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92" y="1122363"/>
            <a:ext cx="11292840" cy="2387600"/>
          </a:xfrm>
        </p:spPr>
        <p:txBody>
          <a:bodyPr anchor="ctr" anchorCtr="0">
            <a:noAutofit/>
          </a:bodyPr>
          <a:lstStyle/>
          <a:p>
            <a:r>
              <a:rPr lang="en-US" sz="3600" dirty="0"/>
              <a:t>Meeting 2 - 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393-AB7C-9D8D-E855-1C34F419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72139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b="1" i="1" u="sng" dirty="0"/>
              <a:t>Daniil Gofman</a:t>
            </a:r>
          </a:p>
          <a:p>
            <a:r>
              <a:rPr lang="en-US" sz="2000" b="1" i="1" u="sng" dirty="0">
                <a:solidFill>
                  <a:srgbClr val="C00000"/>
                </a:solidFill>
                <a:latin typeface="Arial"/>
                <a:cs typeface="Arial"/>
              </a:rPr>
              <a:t>Welding Engineering – Department of Material Science and Engineering</a:t>
            </a:r>
          </a:p>
          <a:p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4473-3901-45C1-08EC-FCB80632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532F-A82A-19CC-D8E4-3DF7D55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78" y="2501229"/>
            <a:ext cx="9118243" cy="2398762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chemeClr val="tx1"/>
                </a:solidFill>
              </a:rPr>
              <a:t>Feel free to reach out to me via email:</a:t>
            </a:r>
            <a:br>
              <a:rPr lang="en-US" sz="3600" b="0" i="0" dirty="0">
                <a:solidFill>
                  <a:schemeClr val="tx1"/>
                </a:solidFill>
              </a:rPr>
            </a:br>
            <a:r>
              <a:rPr lang="en-US" sz="3600" b="0" i="0" dirty="0">
                <a:solidFill>
                  <a:schemeClr val="tx1"/>
                </a:solidFill>
              </a:rPr>
              <a:t>gofman.4@osu.edu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F6EC8-8CEE-ECE6-5DFC-CCDD5E2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4EF3-ADCD-5BF2-26F6-21DEF4A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3A79-1DBE-95BE-EA08-CDD6A604F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9" y="1223493"/>
            <a:ext cx="7273396" cy="5269382"/>
          </a:xfrm>
        </p:spPr>
        <p:txBody>
          <a:bodyPr/>
          <a:lstStyle/>
          <a:p>
            <a:r>
              <a:rPr lang="en-US" dirty="0"/>
              <a:t>Python is a high-level, interpreted programming language known for its simplicity and versatility.</a:t>
            </a:r>
          </a:p>
          <a:p>
            <a:endParaRPr lang="en-US" dirty="0"/>
          </a:p>
          <a:p>
            <a:r>
              <a:rPr lang="en-US" dirty="0"/>
              <a:t>Applications in Welding Engineering:</a:t>
            </a:r>
          </a:p>
          <a:p>
            <a:pPr lvl="1"/>
            <a:r>
              <a:rPr lang="en-US" dirty="0"/>
              <a:t>Data analysis for welding process optimization</a:t>
            </a:r>
          </a:p>
          <a:p>
            <a:pPr lvl="1"/>
            <a:r>
              <a:rPr lang="en-US" dirty="0"/>
              <a:t>Automation of welding simulations</a:t>
            </a:r>
          </a:p>
          <a:p>
            <a:pPr lvl="1"/>
            <a:r>
              <a:rPr lang="en-US" dirty="0"/>
              <a:t>Integration with machine learning for defect detection</a:t>
            </a:r>
          </a:p>
          <a:p>
            <a:endParaRPr lang="en-US" dirty="0"/>
          </a:p>
          <a:p>
            <a:r>
              <a:rPr lang="en-US" dirty="0"/>
              <a:t>More on Python: </a:t>
            </a:r>
            <a:r>
              <a:rPr lang="en-US" dirty="0">
                <a:hlinkClick r:id="rId2"/>
              </a:rPr>
              <a:t>https://docs.python.org/3/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595D-C334-32F6-FC57-0459C413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D9EEFBED-23C2-B19D-AF55-1C44FE62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130" y="2220508"/>
            <a:ext cx="3275351" cy="327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6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0B8A-C659-8D2F-57CA-16644EC7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F37-7754-755C-BA2A-AAB62F48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B56B34-09E5-8347-5432-36EBE8279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249" y="1688595"/>
            <a:ext cx="619290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is 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cloud-based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environment provided by Google.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writing and executing Python code in the browser.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Free access to GPUs and TPUs for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setup required, runs in the cloud.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Seamless integration with Google Drive.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libraries like TensorFlow,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OpenCV, etc.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Collaboration features for real-time code editing and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Uses 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scientists and AI researchers.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and educators for coding and ML courses.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Developers experimenting with Python and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Why Use 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Free access to powerful computing resources.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Ideal for learning, prototyping, and small-scale ML experiments.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collaboration and sharing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qr code with black squares&#10;&#10;Description automatically generated">
            <a:extLst>
              <a:ext uri="{FF2B5EF4-FFF2-40B4-BE49-F238E27FC236}">
                <a16:creationId xmlns:a16="http://schemas.microsoft.com/office/drawing/2014/main" id="{05EE572F-06E8-6626-14A8-242CA9BE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802" y="1477170"/>
            <a:ext cx="4286163" cy="4286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0A91B-F84D-A103-FF1A-739327F36B2D}"/>
              </a:ext>
            </a:extLst>
          </p:cNvPr>
          <p:cNvSpPr txBox="1"/>
          <p:nvPr/>
        </p:nvSpPr>
        <p:spPr>
          <a:xfrm>
            <a:off x="7393968" y="5810044"/>
            <a:ext cx="4204997" cy="21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https://colab.research.google.com/drive/1Li9RXsIiyy6AlontfmoKweBCV8dhHbbb?usp=sharing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9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several built-in data types:</a:t>
            </a:r>
          </a:p>
          <a:p>
            <a:pPr lvl="1"/>
            <a:r>
              <a:rPr lang="en-US" dirty="0"/>
              <a:t>Integer (int): Whole numbers, e.g., `</a:t>
            </a:r>
            <a:r>
              <a:rPr lang="en-US" dirty="0" err="1"/>
              <a:t>welding_temp</a:t>
            </a:r>
            <a:r>
              <a:rPr lang="en-US" dirty="0"/>
              <a:t> = 1500`</a:t>
            </a:r>
          </a:p>
          <a:p>
            <a:pPr lvl="1"/>
            <a:r>
              <a:rPr lang="en-US" dirty="0"/>
              <a:t>Float (float): Decimal numbers, e.g., `</a:t>
            </a:r>
            <a:r>
              <a:rPr lang="en-US" dirty="0" err="1"/>
              <a:t>cooling_rate</a:t>
            </a:r>
            <a:r>
              <a:rPr lang="en-US" dirty="0"/>
              <a:t> = 12.5`</a:t>
            </a:r>
          </a:p>
          <a:p>
            <a:pPr lvl="1"/>
            <a:r>
              <a:rPr lang="en-US" dirty="0"/>
              <a:t>String (str): Text, e.g., `material = 'Steel'`</a:t>
            </a:r>
          </a:p>
          <a:p>
            <a:pPr lvl="1"/>
            <a:r>
              <a:rPr lang="en-US" dirty="0"/>
              <a:t>Boolean (bool): True/False values, e.g., `</a:t>
            </a:r>
            <a:r>
              <a:rPr lang="en-US" dirty="0" err="1"/>
              <a:t>is_safe</a:t>
            </a:r>
            <a:r>
              <a:rPr lang="en-US" dirty="0"/>
              <a:t> = True`</a:t>
            </a:r>
          </a:p>
          <a:p>
            <a:endParaRPr lang="en-US" dirty="0"/>
          </a:p>
          <a:p>
            <a:r>
              <a:rPr lang="en-US" dirty="0"/>
              <a:t>Variables store data and are dynamically typed.</a:t>
            </a:r>
          </a:p>
          <a:p>
            <a:endParaRPr lang="en-US" dirty="0"/>
          </a:p>
          <a:p>
            <a:r>
              <a:rPr lang="en-US" dirty="0"/>
              <a:t>More on Data Types: </a:t>
            </a:r>
            <a:r>
              <a:rPr lang="en-US" dirty="0">
                <a:hlinkClick r:id="rId2"/>
              </a:rPr>
              <a:t>https://docs.python.org/3/library/stdtypes.html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D6FE51-E5AB-4D20-7A32-B404F257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(if-else, loops)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statements guide program execution:</a:t>
            </a:r>
          </a:p>
          <a:p>
            <a:pPr lvl="1"/>
            <a:r>
              <a:rPr lang="en-US" dirty="0"/>
              <a:t>if-else: Conditional execution based on conditions</a:t>
            </a:r>
          </a:p>
          <a:p>
            <a:pPr lvl="1"/>
            <a:r>
              <a:rPr lang="en-US" dirty="0"/>
              <a:t>for loop: Iterates over sequences</a:t>
            </a:r>
          </a:p>
          <a:p>
            <a:pPr lvl="1"/>
            <a:r>
              <a:rPr lang="en-US" dirty="0"/>
              <a:t>while loop: Runs until a condition is met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on Control Flow: </a:t>
            </a:r>
            <a:r>
              <a:rPr lang="en-US" dirty="0">
                <a:hlinkClick r:id="rId2"/>
              </a:rPr>
              <a:t>https://docs.python.org/3/tutorial/controlflow.html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0DE7-B7DD-2132-8BC6-07BAEA2C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Modules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help modularize code and improve reusability.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heat_input</a:t>
            </a:r>
            <a:r>
              <a:rPr lang="en-US" dirty="0"/>
              <a:t>(voltage, current, speed):</a:t>
            </a:r>
          </a:p>
          <a:p>
            <a:pPr marL="457200" lvl="1" indent="0">
              <a:buNone/>
            </a:pPr>
            <a:r>
              <a:rPr lang="en-US" dirty="0"/>
              <a:t>    return (voltage * current) / speed</a:t>
            </a:r>
          </a:p>
          <a:p>
            <a:endParaRPr lang="en-US" dirty="0"/>
          </a:p>
          <a:p>
            <a:r>
              <a:rPr lang="en-US" dirty="0"/>
              <a:t>Python modules allow code reuse across projects.</a:t>
            </a:r>
          </a:p>
          <a:p>
            <a:endParaRPr lang="en-US" dirty="0"/>
          </a:p>
          <a:p>
            <a:r>
              <a:rPr lang="en-US" dirty="0"/>
              <a:t>More on Functions: </a:t>
            </a:r>
            <a:r>
              <a:rPr lang="en-US" dirty="0">
                <a:hlinkClick r:id="rId2"/>
              </a:rPr>
              <a:t>https://docs.python.org/3/tutorial/controlflow.html#defining-functions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9890E-8C8B-CB98-58F6-5DE2580A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FA-243D-F0AD-CA47-587C9CD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(Lists, Dictionaries)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EAE6-BEFA-7577-B91D-BAB2F2E9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provides various data structures to store and manipulate data:</a:t>
            </a:r>
          </a:p>
          <a:p>
            <a:pPr lvl="1"/>
            <a:r>
              <a:rPr lang="en-US" dirty="0"/>
              <a:t>Lists: Ordered collection of items, e.g., `materials = ['Steel', 'Aluminum', 'Titanium']`</a:t>
            </a:r>
          </a:p>
          <a:p>
            <a:pPr lvl="1"/>
            <a:r>
              <a:rPr lang="en-US" dirty="0"/>
              <a:t>Dictionaries: Key-value pairs, e.g., `</a:t>
            </a:r>
            <a:r>
              <a:rPr lang="en-US" dirty="0" err="1"/>
              <a:t>welding_params</a:t>
            </a:r>
            <a:r>
              <a:rPr lang="en-US" dirty="0"/>
              <a:t> = {'Voltage': 25, 'Current': 200}`</a:t>
            </a:r>
          </a:p>
          <a:p>
            <a:endParaRPr lang="en-US" dirty="0"/>
          </a:p>
          <a:p>
            <a:r>
              <a:rPr lang="en-US" dirty="0"/>
              <a:t>These structures are essential for managing welding parameters and analysis.</a:t>
            </a:r>
          </a:p>
          <a:p>
            <a:endParaRPr lang="en-US" dirty="0"/>
          </a:p>
          <a:p>
            <a:r>
              <a:rPr lang="en-US" dirty="0"/>
              <a:t>More on Data Structures: </a:t>
            </a:r>
            <a:r>
              <a:rPr lang="en-US" dirty="0">
                <a:hlinkClick r:id="rId2"/>
              </a:rPr>
              <a:t>https://docs.python.org/3/tutorial/datastructures.html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4EF42-3BFC-F222-1429-5D5AFD59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(Pandas)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is a powerful library for data manipulation and analysis.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import pandas as pd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('welding_data.csv')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Useful for handling large datasets in welding research.</a:t>
            </a:r>
          </a:p>
          <a:p>
            <a:endParaRPr lang="en-US" dirty="0"/>
          </a:p>
          <a:p>
            <a:r>
              <a:rPr lang="en-US" dirty="0"/>
              <a:t>More on Pandas: </a:t>
            </a:r>
            <a:r>
              <a:rPr lang="en-US" dirty="0">
                <a:hlinkClick r:id="rId2"/>
              </a:rPr>
              <a:t>https://pandas.pydata.org/docs/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24809-C7DC-8280-6E4A-7A33BEFA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EB96-F4A3-2BB7-649C-A14BCAAD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6D18-F926-D7EB-B900-F7D70069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offers multiple libraries for scientific computing:</a:t>
            </a:r>
          </a:p>
          <a:p>
            <a:pPr lvl="1"/>
            <a:r>
              <a:rPr lang="en-US" dirty="0"/>
              <a:t>NumPy: Numerical computing with arrays</a:t>
            </a:r>
          </a:p>
          <a:p>
            <a:pPr lvl="1"/>
            <a:r>
              <a:rPr lang="en-US" dirty="0"/>
              <a:t>Matplotlib: Data visualization</a:t>
            </a:r>
          </a:p>
          <a:p>
            <a:pPr lvl="1"/>
            <a:r>
              <a:rPr lang="en-US" dirty="0"/>
              <a:t>Pandas: Data analysis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time = </a:t>
            </a:r>
            <a:r>
              <a:rPr lang="en-US" dirty="0" err="1"/>
              <a:t>np.linspace</a:t>
            </a:r>
            <a:r>
              <a:rPr lang="en-US" dirty="0"/>
              <a:t>(0, 10, 100)</a:t>
            </a:r>
          </a:p>
          <a:p>
            <a:pPr marL="457200" lvl="1" indent="0">
              <a:buNone/>
            </a:pPr>
            <a:r>
              <a:rPr lang="en-US" dirty="0"/>
              <a:t>temperature = 1500 - 50 * </a:t>
            </a:r>
            <a:r>
              <a:rPr lang="en-US" dirty="0" err="1"/>
              <a:t>np.sin</a:t>
            </a:r>
            <a:r>
              <a:rPr lang="en-US" dirty="0"/>
              <a:t>(time)</a:t>
            </a:r>
          </a:p>
          <a:p>
            <a:pPr marL="457200" lvl="1" indent="0">
              <a:buNone/>
            </a:pPr>
            <a:r>
              <a:rPr lang="en-US" dirty="0" err="1"/>
              <a:t>plt.plot</a:t>
            </a:r>
            <a:r>
              <a:rPr lang="en-US" dirty="0"/>
              <a:t>(time, temperature)</a:t>
            </a:r>
          </a:p>
          <a:p>
            <a:pPr marL="457200" lvl="1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on NumPy: </a:t>
            </a:r>
            <a:r>
              <a:rPr lang="en-US" dirty="0">
                <a:hlinkClick r:id="rId2"/>
              </a:rPr>
              <a:t>https://numpy.org/doc/</a:t>
            </a:r>
            <a:endParaRPr lang="en-US" dirty="0"/>
          </a:p>
          <a:p>
            <a:r>
              <a:rPr lang="en-US" dirty="0"/>
              <a:t>More on Matplotlib: </a:t>
            </a:r>
            <a:r>
              <a:rPr lang="en-US" dirty="0">
                <a:hlinkClick r:id="rId3"/>
              </a:rPr>
              <a:t>https://matplotlib.org/stable/contents.html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38E0-1E9F-4278-6930-090C40E0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C411C-0625-64A3-A13B-E971FB8C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248" y="1858617"/>
            <a:ext cx="4364309" cy="33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D46914DEB8343ABCF2A9208C665CE" ma:contentTypeVersion="14" ma:contentTypeDescription="Create a new document." ma:contentTypeScope="" ma:versionID="0287062d32d5e477ed9fd322c0e3bdfd">
  <xsd:schema xmlns:xsd="http://www.w3.org/2001/XMLSchema" xmlns:xs="http://www.w3.org/2001/XMLSchema" xmlns:p="http://schemas.microsoft.com/office/2006/metadata/properties" xmlns:ns2="90ed7b8f-f8d2-45c9-9c39-98c75e24380c" xmlns:ns3="740c1051-e043-4f28-a542-8b90f283a90c" targetNamespace="http://schemas.microsoft.com/office/2006/metadata/properties" ma:root="true" ma:fieldsID="1de7a3356447f0a8a4ee0335cfabaa5e" ns2:_="" ns3:_="">
    <xsd:import namespace="90ed7b8f-f8d2-45c9-9c39-98c75e24380c"/>
    <xsd:import namespace="740c1051-e043-4f28-a542-8b90f283a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d7b8f-f8d2-45c9-9c39-98c75e243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1051-e043-4f28-a542-8b90f283a9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b9a7556-dc2e-4081-b3b7-6a14a18bc237}" ma:internalName="TaxCatchAll" ma:showField="CatchAllData" ma:web="740c1051-e043-4f28-a542-8b90f283a9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ed7b8f-f8d2-45c9-9c39-98c75e24380c">
      <Terms xmlns="http://schemas.microsoft.com/office/infopath/2007/PartnerControls"/>
    </lcf76f155ced4ddcb4097134ff3c332f>
    <TaxCatchAll xmlns="740c1051-e043-4f28-a542-8b90f283a90c" xsi:nil="true"/>
  </documentManagement>
</p:properties>
</file>

<file path=customXml/itemProps1.xml><?xml version="1.0" encoding="utf-8"?>
<ds:datastoreItem xmlns:ds="http://schemas.openxmlformats.org/officeDocument/2006/customXml" ds:itemID="{37DDC173-76F3-4975-9BED-4339E6DED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d7b8f-f8d2-45c9-9c39-98c75e24380c"/>
    <ds:schemaRef ds:uri="740c1051-e043-4f28-a542-8b90f283a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A16618-E70E-425B-99B3-7C4F44646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75D8D6-C641-4C7C-A337-AF698548D69E}">
  <ds:schemaRefs>
    <ds:schemaRef ds:uri="http://schemas.microsoft.com/office/2006/metadata/properties"/>
    <ds:schemaRef ds:uri="http://schemas.microsoft.com/office/infopath/2007/PartnerControls"/>
    <ds:schemaRef ds:uri="90ed7b8f-f8d2-45c9-9c39-98c75e24380c"/>
    <ds:schemaRef ds:uri="740c1051-e043-4f28-a542-8b90f283a9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48275</TotalTime>
  <Words>761</Words>
  <Application>Microsoft Office PowerPoint</Application>
  <PresentationFormat>Widescreen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Meeting 2 - Python Fundamentals</vt:lpstr>
      <vt:lpstr>Introduction to Python</vt:lpstr>
      <vt:lpstr>Introduction to Google Colab</vt:lpstr>
      <vt:lpstr>Data Types and Variables</vt:lpstr>
      <vt:lpstr>Control Flow (if-else, loops)</vt:lpstr>
      <vt:lpstr>Functions and Modules</vt:lpstr>
      <vt:lpstr>Data Structures (Lists, Dictionaries)</vt:lpstr>
      <vt:lpstr>Working with Data (Pandas)</vt:lpstr>
      <vt:lpstr>Data Science Libraries</vt:lpstr>
      <vt:lpstr>Questions?  Feel free to reach out to me via email: gofman.4@osu.edu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Vargo, Olivia A.</dc:creator>
  <cp:lastModifiedBy>Gofman, Daniil</cp:lastModifiedBy>
  <cp:revision>48</cp:revision>
  <cp:lastPrinted>2018-06-20T20:52:56Z</cp:lastPrinted>
  <dcterms:created xsi:type="dcterms:W3CDTF">2018-05-14T09:43:00Z</dcterms:created>
  <dcterms:modified xsi:type="dcterms:W3CDTF">2025-02-03T16:45:32Z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0x010100998D46914DEB8343ABCF2A9208C665CE</vt:lpwstr>
  </property>
  <property fmtid="{D5CDD505-2E9C-101B-9397-08002B2CF9AE}" pid="3" name="MediaServiceImageTags">
    <vt:lpwstr/>
  </property>
</Properties>
</file>