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72" r:id="rId4"/>
    <p:sldId id="263" r:id="rId5"/>
    <p:sldId id="259" r:id="rId6"/>
    <p:sldId id="258" r:id="rId7"/>
    <p:sldId id="260" r:id="rId8"/>
    <p:sldId id="261" r:id="rId9"/>
    <p:sldId id="264" r:id="rId10"/>
    <p:sldId id="265" r:id="rId11"/>
    <p:sldId id="266" r:id="rId12"/>
    <p:sldId id="267" r:id="rId13"/>
    <p:sldId id="262" r:id="rId14"/>
    <p:sldId id="268" r:id="rId15"/>
    <p:sldId id="269" r:id="rId16"/>
    <p:sldId id="271"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65"/>
    <p:restoredTop sz="9469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8B9EBBA-996F-894A-B54A-D6246ED52CEA}" type="datetimeFigureOut">
              <a:rPr lang="en-US" smtClean="0"/>
              <a:pPr/>
              <a:t>7/28/19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8898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7/28/19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360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7/28/19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334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410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A1323-8D79-1946-B0D7-40001CF92E9D}" type="datetimeFigureOut">
              <a:rPr lang="en-US" smtClean="0"/>
              <a:pPr/>
              <a:t>7/28/19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92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DFA1846-DA80-1C48-A609-854EA85C59AD}" type="datetimeFigureOut">
              <a:rPr lang="en-US" smtClean="0"/>
              <a:pPr/>
              <a:t>7/28/19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68081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7/28/19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366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B482E8-6E0E-1B4F-B1FD-C69DB9E858D9}" type="datetimeFigureOut">
              <a:rPr lang="en-US" smtClean="0"/>
              <a:pPr/>
              <a:t>7/28/19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310294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7/28/19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906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7/28/19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010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DF5E60-9974-AC48-9591-99C2BB44B7CF}" type="datetimeFigureOut">
              <a:rPr lang="en-US" smtClean="0"/>
              <a:pPr/>
              <a:t>7/28/19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690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B482E8-6E0E-1B4F-B1FD-C69DB9E858D9}" type="datetimeFigureOut">
              <a:rPr lang="en-US" smtClean="0"/>
              <a:pPr/>
              <a:t>7/28/19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50231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9B482E8-6E0E-1B4F-B1FD-C69DB9E858D9}" type="datetimeFigureOut">
              <a:rPr lang="en-US" smtClean="0"/>
              <a:pPr/>
              <a:t>7/28/19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6193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equelize/sequelize/issues/31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npmjs.com/package/pg" TargetMode="External"/><Relationship Id="rId2" Type="http://schemas.openxmlformats.org/officeDocument/2006/relationships/hyperlink" Target="https://www.npmjs.com/package/mysql" TargetMode="External"/><Relationship Id="rId1" Type="http://schemas.openxmlformats.org/officeDocument/2006/relationships/slideLayout" Target="../slideLayouts/slideLayout12.xml"/><Relationship Id="rId5" Type="http://schemas.openxmlformats.org/officeDocument/2006/relationships/hyperlink" Target="https://www.npmjs.com/package/mongodb" TargetMode="External"/><Relationship Id="rId4" Type="http://schemas.openxmlformats.org/officeDocument/2006/relationships/hyperlink" Target="https://www.npmjs.com/package/sqlite3"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npmjs.com/package/knex"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npmjs.com/package/bookshelf" TargetMode="External"/><Relationship Id="rId2" Type="http://schemas.openxmlformats.org/officeDocument/2006/relationships/hyperlink" Target="https://www.npmjs.com/package/sequelize" TargetMode="External"/><Relationship Id="rId1" Type="http://schemas.openxmlformats.org/officeDocument/2006/relationships/slideLayout" Target="../slideLayouts/slideLayout12.xml"/><Relationship Id="rId6" Type="http://schemas.openxmlformats.org/officeDocument/2006/relationships/hyperlink" Target="https://www.npmjs.com/package/mongoose" TargetMode="External"/><Relationship Id="rId5" Type="http://schemas.openxmlformats.org/officeDocument/2006/relationships/hyperlink" Target="https://www.npmjs.com/package/objection" TargetMode="External"/><Relationship Id="rId4" Type="http://schemas.openxmlformats.org/officeDocument/2006/relationships/hyperlink" Target="https://www.npmjs.com/package/waterli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9125-1166-CE47-8E7E-D9C1EDBF208A}"/>
              </a:ext>
            </a:extLst>
          </p:cNvPr>
          <p:cNvSpPr>
            <a:spLocks noGrp="1"/>
          </p:cNvSpPr>
          <p:nvPr>
            <p:ph type="ctrTitle"/>
          </p:nvPr>
        </p:nvSpPr>
        <p:spPr/>
        <p:txBody>
          <a:bodyPr>
            <a:normAutofit/>
          </a:bodyPr>
          <a:lstStyle/>
          <a:p>
            <a:r>
              <a:rPr lang="en-US" dirty="0"/>
              <a:t>Why you should stop using ORMs</a:t>
            </a:r>
          </a:p>
        </p:txBody>
      </p:sp>
      <p:sp>
        <p:nvSpPr>
          <p:cNvPr id="3" name="Subtitle 2">
            <a:extLst>
              <a:ext uri="{FF2B5EF4-FFF2-40B4-BE49-F238E27FC236}">
                <a16:creationId xmlns:a16="http://schemas.microsoft.com/office/drawing/2014/main" id="{24B1C339-9484-3448-BF69-F2FB8DAA540E}"/>
              </a:ext>
            </a:extLst>
          </p:cNvPr>
          <p:cNvSpPr>
            <a:spLocks noGrp="1"/>
          </p:cNvSpPr>
          <p:nvPr>
            <p:ph type="subTitle" idx="1"/>
          </p:nvPr>
        </p:nvSpPr>
        <p:spPr/>
        <p:txBody>
          <a:bodyPr/>
          <a:lstStyle/>
          <a:p>
            <a:r>
              <a:rPr lang="en-US" dirty="0"/>
              <a:t>Daniel Golub</a:t>
            </a:r>
          </a:p>
          <a:p>
            <a:r>
              <a:rPr lang="en-US" dirty="0"/>
              <a:t>Senior Backend Engineer @ Autodesk</a:t>
            </a:r>
          </a:p>
        </p:txBody>
      </p:sp>
    </p:spTree>
    <p:extLst>
      <p:ext uri="{BB962C8B-B14F-4D97-AF65-F5344CB8AC3E}">
        <p14:creationId xmlns:p14="http://schemas.microsoft.com/office/powerpoint/2010/main" val="268212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FA1FE-67F9-BD4A-98E6-4EEF729FFF7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dirty="0">
                <a:solidFill>
                  <a:srgbClr val="FFFFFF"/>
                </a:solidFill>
              </a:rPr>
              <a:t>Reason 1: you’re learning the wrong thing</a:t>
            </a:r>
          </a:p>
        </p:txBody>
      </p:sp>
      <p:sp>
        <p:nvSpPr>
          <p:cNvPr id="3" name="Content Placeholder 2">
            <a:extLst>
              <a:ext uri="{FF2B5EF4-FFF2-40B4-BE49-F238E27FC236}">
                <a16:creationId xmlns:a16="http://schemas.microsoft.com/office/drawing/2014/main" id="{EAA26766-7C41-894E-A6B8-E1116FEC1B68}"/>
              </a:ext>
            </a:extLst>
          </p:cNvPr>
          <p:cNvSpPr>
            <a:spLocks noGrp="1"/>
          </p:cNvSpPr>
          <p:nvPr>
            <p:ph idx="1"/>
          </p:nvPr>
        </p:nvSpPr>
        <p:spPr>
          <a:xfrm>
            <a:off x="5591695" y="1402080"/>
            <a:ext cx="5320696" cy="4053840"/>
          </a:xfrm>
        </p:spPr>
        <p:txBody>
          <a:bodyPr anchor="ctr">
            <a:normAutofit/>
          </a:bodyPr>
          <a:lstStyle/>
          <a:p>
            <a:pPr marL="0" indent="0">
              <a:buNone/>
            </a:pPr>
            <a:r>
              <a:rPr lang="en-US" dirty="0"/>
              <a:t>Lots of people are lazy about learning how to use the underlying query language of their database, and think that using an ORM they can avoid mixing up 2 languages in their project.</a:t>
            </a:r>
          </a:p>
          <a:p>
            <a:pPr marL="0" indent="0">
              <a:buNone/>
            </a:pPr>
            <a:r>
              <a:rPr lang="en-US" dirty="0"/>
              <a:t>However, there is an underlying problem with this approach: each ORM has its own protocol, and switching ORM libraries can be as hard as switching to a new programming language.</a:t>
            </a:r>
          </a:p>
          <a:p>
            <a:pPr marL="0" indent="0">
              <a:buNone/>
            </a:pPr>
            <a:r>
              <a:rPr lang="en-US" dirty="0"/>
              <a:t>There are literally hundreds of ORMs, and they vary between each language, but there is only one query language that all of them translate into. For me, it’s the same as using </a:t>
            </a:r>
            <a:r>
              <a:rPr lang="en-US" dirty="0" err="1"/>
              <a:t>CoffeeScript</a:t>
            </a:r>
            <a:r>
              <a:rPr lang="en-US" dirty="0"/>
              <a:t>.</a:t>
            </a:r>
          </a:p>
        </p:txBody>
      </p:sp>
    </p:spTree>
    <p:extLst>
      <p:ext uri="{BB962C8B-B14F-4D97-AF65-F5344CB8AC3E}">
        <p14:creationId xmlns:p14="http://schemas.microsoft.com/office/powerpoint/2010/main" val="400877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FA1FE-67F9-BD4A-98E6-4EEF729FFF7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dirty="0">
                <a:solidFill>
                  <a:srgbClr val="FFFFFF"/>
                </a:solidFill>
              </a:rPr>
              <a:t>Reason 2: complex and Inefficient queries</a:t>
            </a:r>
          </a:p>
        </p:txBody>
      </p:sp>
      <p:sp>
        <p:nvSpPr>
          <p:cNvPr id="3" name="Content Placeholder 2">
            <a:extLst>
              <a:ext uri="{FF2B5EF4-FFF2-40B4-BE49-F238E27FC236}">
                <a16:creationId xmlns:a16="http://schemas.microsoft.com/office/drawing/2014/main" id="{EAA26766-7C41-894E-A6B8-E1116FEC1B68}"/>
              </a:ext>
            </a:extLst>
          </p:cNvPr>
          <p:cNvSpPr>
            <a:spLocks noGrp="1"/>
          </p:cNvSpPr>
          <p:nvPr>
            <p:ph idx="1"/>
          </p:nvPr>
        </p:nvSpPr>
        <p:spPr>
          <a:xfrm>
            <a:off x="5591695" y="1402080"/>
            <a:ext cx="5320696" cy="4053840"/>
          </a:xfrm>
        </p:spPr>
        <p:txBody>
          <a:bodyPr anchor="ctr">
            <a:normAutofit/>
          </a:bodyPr>
          <a:lstStyle/>
          <a:p>
            <a:pPr marL="0" indent="0">
              <a:buNone/>
            </a:pPr>
            <a:r>
              <a:rPr lang="en-US" dirty="0"/>
              <a:t>If you’ll try to look at the underlying SQL queries that your ORMs produce, you’ll notice they are very long, hard to understand, and unnecessarily abstract.</a:t>
            </a:r>
          </a:p>
          <a:p>
            <a:pPr marL="0" indent="0">
              <a:buNone/>
            </a:pPr>
            <a:r>
              <a:rPr lang="en-US" dirty="0"/>
              <a:t>Also, when your users will complain about slow performance, you won’t be able to understand &amp; analyze the underlying raw queries (which are unnecessarily abstract and complex). Trying to optimize these queries need to be done at two plains – one is the actual queries, and one is the ORM protocol.</a:t>
            </a:r>
          </a:p>
        </p:txBody>
      </p:sp>
    </p:spTree>
    <p:extLst>
      <p:ext uri="{BB962C8B-B14F-4D97-AF65-F5344CB8AC3E}">
        <p14:creationId xmlns:p14="http://schemas.microsoft.com/office/powerpoint/2010/main" val="1161698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FA1FE-67F9-BD4A-98E6-4EEF729FFF7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dirty="0">
                <a:solidFill>
                  <a:srgbClr val="FFFFFF"/>
                </a:solidFill>
              </a:rPr>
              <a:t>Reason 3: ORMs can’t do everything</a:t>
            </a:r>
          </a:p>
        </p:txBody>
      </p:sp>
      <p:sp>
        <p:nvSpPr>
          <p:cNvPr id="3" name="Content Placeholder 2">
            <a:extLst>
              <a:ext uri="{FF2B5EF4-FFF2-40B4-BE49-F238E27FC236}">
                <a16:creationId xmlns:a16="http://schemas.microsoft.com/office/drawing/2014/main" id="{EAA26766-7C41-894E-A6B8-E1116FEC1B68}"/>
              </a:ext>
            </a:extLst>
          </p:cNvPr>
          <p:cNvSpPr>
            <a:spLocks noGrp="1"/>
          </p:cNvSpPr>
          <p:nvPr>
            <p:ph idx="1"/>
          </p:nvPr>
        </p:nvSpPr>
        <p:spPr>
          <a:xfrm>
            <a:off x="5591695" y="1402080"/>
            <a:ext cx="5320696" cy="4053840"/>
          </a:xfrm>
        </p:spPr>
        <p:txBody>
          <a:bodyPr anchor="ctr">
            <a:normAutofit/>
          </a:bodyPr>
          <a:lstStyle/>
          <a:p>
            <a:pPr marL="0" indent="0">
              <a:buNone/>
            </a:pPr>
            <a:r>
              <a:rPr lang="en-US" dirty="0"/>
              <a:t>Sometimes, when you’ll need to use a certain feature of your database, your ORM won’t support it. For example:</a:t>
            </a:r>
          </a:p>
          <a:p>
            <a:r>
              <a:rPr lang="en-US" dirty="0"/>
              <a:t>Vector Text Search for partial text search, when you insert things</a:t>
            </a:r>
          </a:p>
          <a:p>
            <a:r>
              <a:rPr lang="en-US" dirty="0"/>
              <a:t>Some ORMs will try to get the inserted row by using “RETURNS *”). </a:t>
            </a:r>
          </a:p>
          <a:p>
            <a:r>
              <a:rPr lang="en-US" dirty="0"/>
              <a:t>Using sub-queries (i.e. filtering out a list by querying a separate table)</a:t>
            </a:r>
          </a:p>
          <a:p>
            <a:pPr marL="0" indent="0">
              <a:buNone/>
            </a:pPr>
            <a:r>
              <a:rPr lang="en-US" dirty="0"/>
              <a:t>Because of that, you’ll need to either mix up raw queries with model usage, or drop support of these features because of your ORM’s limitations.</a:t>
            </a:r>
          </a:p>
        </p:txBody>
      </p:sp>
    </p:spTree>
    <p:extLst>
      <p:ext uri="{BB962C8B-B14F-4D97-AF65-F5344CB8AC3E}">
        <p14:creationId xmlns:p14="http://schemas.microsoft.com/office/powerpoint/2010/main" val="183792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511F-CEB8-7041-966C-AE77F40B6A47}"/>
              </a:ext>
            </a:extLst>
          </p:cNvPr>
          <p:cNvSpPr>
            <a:spLocks noGrp="1"/>
          </p:cNvSpPr>
          <p:nvPr>
            <p:ph type="title"/>
          </p:nvPr>
        </p:nvSpPr>
        <p:spPr/>
        <p:txBody>
          <a:bodyPr/>
          <a:lstStyle/>
          <a:p>
            <a:r>
              <a:rPr lang="en-US" dirty="0" err="1"/>
              <a:t>Sequelize</a:t>
            </a:r>
            <a:r>
              <a:rPr lang="en-US" dirty="0"/>
              <a:t>-specific limitations</a:t>
            </a:r>
          </a:p>
        </p:txBody>
      </p:sp>
      <p:sp>
        <p:nvSpPr>
          <p:cNvPr id="3" name="Content Placeholder 2">
            <a:extLst>
              <a:ext uri="{FF2B5EF4-FFF2-40B4-BE49-F238E27FC236}">
                <a16:creationId xmlns:a16="http://schemas.microsoft.com/office/drawing/2014/main" id="{302FE5B9-62BA-A447-B7C6-C0A71BA71993}"/>
              </a:ext>
            </a:extLst>
          </p:cNvPr>
          <p:cNvSpPr>
            <a:spLocks noGrp="1"/>
          </p:cNvSpPr>
          <p:nvPr>
            <p:ph idx="1"/>
          </p:nvPr>
        </p:nvSpPr>
        <p:spPr/>
        <p:txBody>
          <a:bodyPr/>
          <a:lstStyle/>
          <a:p>
            <a:pPr>
              <a:buClr>
                <a:srgbClr val="FF0000"/>
              </a:buClr>
            </a:pPr>
            <a:r>
              <a:rPr lang="en-US" dirty="0"/>
              <a:t>No support for composite primary key (when using foreign keys) – </a:t>
            </a:r>
            <a:r>
              <a:rPr lang="en-US" dirty="0">
                <a:hlinkClick r:id="rId2"/>
              </a:rPr>
              <a:t>reference</a:t>
            </a:r>
            <a:endParaRPr lang="en-US" dirty="0"/>
          </a:p>
          <a:p>
            <a:pPr>
              <a:buClr>
                <a:srgbClr val="FF0000"/>
              </a:buClr>
            </a:pPr>
            <a:r>
              <a:rPr lang="en-US" dirty="0"/>
              <a:t>Limited support to the types of joins you can use (have to tweak around with association types to see an impact)</a:t>
            </a:r>
          </a:p>
          <a:p>
            <a:pPr>
              <a:buClr>
                <a:srgbClr val="FF0000"/>
              </a:buClr>
            </a:pPr>
            <a:r>
              <a:rPr lang="en-US" dirty="0"/>
              <a:t>Very abstract </a:t>
            </a:r>
            <a:r>
              <a:rPr lang="en-US" dirty="0" err="1"/>
              <a:t>sql</a:t>
            </a:r>
            <a:r>
              <a:rPr lang="en-US" dirty="0"/>
              <a:t> query that is hard to debug</a:t>
            </a:r>
          </a:p>
          <a:p>
            <a:pPr>
              <a:buClr>
                <a:srgbClr val="FF0000"/>
              </a:buClr>
            </a:pPr>
            <a:r>
              <a:rPr lang="en-US" dirty="0"/>
              <a:t>Very easy to use filters without them being primary keys or secondary indexes</a:t>
            </a:r>
          </a:p>
          <a:p>
            <a:pPr>
              <a:buClr>
                <a:srgbClr val="FF0000"/>
              </a:buClr>
            </a:pPr>
            <a:r>
              <a:rPr lang="en-US" dirty="0"/>
              <a:t>Foreign key representation is pretty hard (especially Many-to-Many)</a:t>
            </a:r>
          </a:p>
          <a:p>
            <a:pPr>
              <a:buClr>
                <a:srgbClr val="FF0000"/>
              </a:buClr>
            </a:pPr>
            <a:r>
              <a:rPr lang="en-US" dirty="0"/>
              <a:t>Models force you to have “default” properties (i.e. </a:t>
            </a:r>
            <a:r>
              <a:rPr lang="en-US" dirty="0" err="1"/>
              <a:t>createdAt</a:t>
            </a:r>
            <a:r>
              <a:rPr lang="en-US" dirty="0"/>
              <a:t>, </a:t>
            </a:r>
            <a:r>
              <a:rPr lang="en-US" dirty="0" err="1"/>
              <a:t>updatedAt</a:t>
            </a:r>
            <a:r>
              <a:rPr lang="en-US" dirty="0"/>
              <a:t>), and these may be disabled via some extra configuration</a:t>
            </a:r>
          </a:p>
        </p:txBody>
      </p:sp>
    </p:spTree>
    <p:extLst>
      <p:ext uri="{BB962C8B-B14F-4D97-AF65-F5344CB8AC3E}">
        <p14:creationId xmlns:p14="http://schemas.microsoft.com/office/powerpoint/2010/main" val="72053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9B608-E8A5-D542-AD28-1A8BE382FED4}"/>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So what should I use?</a:t>
            </a:r>
          </a:p>
        </p:txBody>
      </p:sp>
      <p:pic>
        <p:nvPicPr>
          <p:cNvPr id="7" name="Graphic 6" descr="Help">
            <a:extLst>
              <a:ext uri="{FF2B5EF4-FFF2-40B4-BE49-F238E27FC236}">
                <a16:creationId xmlns:a16="http://schemas.microsoft.com/office/drawing/2014/main" id="{4FCDD2EE-9624-4DFE-8D2D-1577A0BB25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2636867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511F-CEB8-7041-966C-AE77F40B6A47}"/>
              </a:ext>
            </a:extLst>
          </p:cNvPr>
          <p:cNvSpPr>
            <a:spLocks noGrp="1"/>
          </p:cNvSpPr>
          <p:nvPr>
            <p:ph type="title"/>
          </p:nvPr>
        </p:nvSpPr>
        <p:spPr>
          <a:xfrm>
            <a:off x="2231136" y="544562"/>
            <a:ext cx="7729728" cy="1188720"/>
          </a:xfrm>
        </p:spPr>
        <p:txBody>
          <a:bodyPr/>
          <a:lstStyle/>
          <a:p>
            <a:r>
              <a:rPr lang="en-US"/>
              <a:t>The sweet spot: query builders</a:t>
            </a:r>
            <a:endParaRPr lang="en-US" dirty="0"/>
          </a:p>
        </p:txBody>
      </p:sp>
      <p:sp>
        <p:nvSpPr>
          <p:cNvPr id="3" name="Content Placeholder 2">
            <a:extLst>
              <a:ext uri="{FF2B5EF4-FFF2-40B4-BE49-F238E27FC236}">
                <a16:creationId xmlns:a16="http://schemas.microsoft.com/office/drawing/2014/main" id="{302FE5B9-62BA-A447-B7C6-C0A71BA71993}"/>
              </a:ext>
            </a:extLst>
          </p:cNvPr>
          <p:cNvSpPr>
            <a:spLocks noGrp="1"/>
          </p:cNvSpPr>
          <p:nvPr>
            <p:ph idx="1"/>
          </p:nvPr>
        </p:nvSpPr>
        <p:spPr>
          <a:xfrm>
            <a:off x="2231136" y="1995492"/>
            <a:ext cx="7729728" cy="4417664"/>
          </a:xfrm>
        </p:spPr>
        <p:txBody>
          <a:bodyPr>
            <a:normAutofit lnSpcReduction="10000"/>
          </a:bodyPr>
          <a:lstStyle/>
          <a:p>
            <a:pPr>
              <a:lnSpc>
                <a:spcPct val="150000"/>
              </a:lnSpc>
              <a:buClr>
                <a:schemeClr val="tx1"/>
              </a:buClr>
            </a:pPr>
            <a:r>
              <a:rPr lang="en-US" dirty="0"/>
              <a:t>Low level </a:t>
            </a:r>
            <a:r>
              <a:rPr lang="en-US" dirty="0" err="1"/>
              <a:t>db</a:t>
            </a:r>
            <a:r>
              <a:rPr lang="en-US" dirty="0"/>
              <a:t> drivers are tempting for their flexibility, but one of their biggest drawback is dynamic queries</a:t>
            </a:r>
          </a:p>
          <a:p>
            <a:pPr>
              <a:lnSpc>
                <a:spcPct val="150000"/>
              </a:lnSpc>
              <a:buClr>
                <a:schemeClr val="tx1"/>
              </a:buClr>
            </a:pPr>
            <a:r>
              <a:rPr lang="en-US" dirty="0"/>
              <a:t>ORMs solve lots of problems, but they are hard to maintain looking forward (especially concerning analysis and optimization on low-performance queries)</a:t>
            </a:r>
          </a:p>
          <a:p>
            <a:pPr>
              <a:lnSpc>
                <a:spcPct val="150000"/>
              </a:lnSpc>
              <a:buClr>
                <a:schemeClr val="tx1"/>
              </a:buClr>
            </a:pPr>
            <a:r>
              <a:rPr lang="en-US" dirty="0"/>
              <a:t>Query Builders are very similar to the underlying query language, but still provide a language-specific interfaces.</a:t>
            </a:r>
          </a:p>
          <a:p>
            <a:pPr>
              <a:lnSpc>
                <a:spcPct val="150000"/>
              </a:lnSpc>
              <a:buClr>
                <a:schemeClr val="tx1"/>
              </a:buClr>
            </a:pPr>
            <a:r>
              <a:rPr lang="en-US" dirty="0"/>
              <a:t>But anyway, no matter which </a:t>
            </a:r>
            <a:r>
              <a:rPr lang="en-US" dirty="0" err="1"/>
              <a:t>db</a:t>
            </a:r>
            <a:r>
              <a:rPr lang="en-US" dirty="0"/>
              <a:t> abstraction layer you use – its good </a:t>
            </a:r>
            <a:r>
              <a:rPr lang="en-US" b="1" dirty="0"/>
              <a:t>as long as you fully understand the underlying </a:t>
            </a:r>
            <a:r>
              <a:rPr lang="en-US" b="1" dirty="0" err="1"/>
              <a:t>sql</a:t>
            </a:r>
            <a:r>
              <a:rPr lang="en-US" b="1" dirty="0"/>
              <a:t> query it is generating, and able to debug and optimize it</a:t>
            </a:r>
            <a:r>
              <a:rPr lang="en-US" dirty="0"/>
              <a:t>.</a:t>
            </a:r>
            <a:br>
              <a:rPr lang="en-US" dirty="0"/>
            </a:br>
            <a:r>
              <a:rPr lang="en-US" dirty="0"/>
              <a:t>Never use a tool to hide the “magic” of the lower layer.</a:t>
            </a:r>
          </a:p>
        </p:txBody>
      </p:sp>
    </p:spTree>
    <p:extLst>
      <p:ext uri="{BB962C8B-B14F-4D97-AF65-F5344CB8AC3E}">
        <p14:creationId xmlns:p14="http://schemas.microsoft.com/office/powerpoint/2010/main" val="12489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81C1-DB74-AC40-AD1F-DEFAB791DF8A}"/>
              </a:ext>
            </a:extLst>
          </p:cNvPr>
          <p:cNvSpPr>
            <a:spLocks noGrp="1"/>
          </p:cNvSpPr>
          <p:nvPr>
            <p:ph type="title"/>
          </p:nvPr>
        </p:nvSpPr>
        <p:spPr>
          <a:xfrm>
            <a:off x="5458970" y="2386744"/>
            <a:ext cx="5928358" cy="1645920"/>
          </a:xfrm>
        </p:spPr>
        <p:txBody>
          <a:bodyPr vert="horz" lIns="274320" tIns="182880" rIns="274320" bIns="182880" rtlCol="0" anchor="ctr" anchorCtr="1">
            <a:normAutofit/>
          </a:bodyPr>
          <a:lstStyle/>
          <a:p>
            <a:r>
              <a:rPr lang="en-US" sz="3800" dirty="0"/>
              <a:t> </a:t>
            </a:r>
          </a:p>
        </p:txBody>
      </p:sp>
      <p:sp>
        <p:nvSpPr>
          <p:cNvPr id="20" name="Rectangle 19">
            <a:extLst>
              <a:ext uri="{FF2B5EF4-FFF2-40B4-BE49-F238E27FC236}">
                <a16:creationId xmlns:a16="http://schemas.microsoft.com/office/drawing/2014/main" id="{5DDB0576-F160-45D9-9E44-E87FAC5E0E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55" y="0"/>
            <a:ext cx="465429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BE5B386-11F8-9949-ADEC-610989824778}"/>
              </a:ext>
            </a:extLst>
          </p:cNvPr>
          <p:cNvPicPr>
            <a:picLocks noChangeAspect="1"/>
          </p:cNvPicPr>
          <p:nvPr/>
        </p:nvPicPr>
        <p:blipFill>
          <a:blip r:embed="rId2"/>
          <a:stretch>
            <a:fillRect/>
          </a:stretch>
        </p:blipFill>
        <p:spPr>
          <a:xfrm>
            <a:off x="6736080" y="2928526"/>
            <a:ext cx="3374137" cy="562356"/>
          </a:xfrm>
          <a:prstGeom prst="rect">
            <a:avLst/>
          </a:prstGeom>
        </p:spPr>
      </p:pic>
      <p:sp>
        <p:nvSpPr>
          <p:cNvPr id="21" name="TextBox 20">
            <a:extLst>
              <a:ext uri="{FF2B5EF4-FFF2-40B4-BE49-F238E27FC236}">
                <a16:creationId xmlns:a16="http://schemas.microsoft.com/office/drawing/2014/main" id="{CC192B2D-ACA1-FF42-B949-5E39728E46B2}"/>
              </a:ext>
            </a:extLst>
          </p:cNvPr>
          <p:cNvSpPr txBox="1"/>
          <p:nvPr/>
        </p:nvSpPr>
        <p:spPr>
          <a:xfrm>
            <a:off x="6362648" y="4175241"/>
            <a:ext cx="4121000" cy="523220"/>
          </a:xfrm>
          <a:prstGeom prst="rect">
            <a:avLst/>
          </a:prstGeom>
          <a:noFill/>
        </p:spPr>
        <p:txBody>
          <a:bodyPr wrap="none" rtlCol="0">
            <a:spAutoFit/>
          </a:bodyPr>
          <a:lstStyle/>
          <a:p>
            <a:r>
              <a:rPr lang="en-US" sz="2800" dirty="0">
                <a:solidFill>
                  <a:schemeClr val="bg1"/>
                </a:solidFill>
              </a:rPr>
              <a:t>Calling all talents onboard..</a:t>
            </a:r>
          </a:p>
        </p:txBody>
      </p:sp>
      <p:pic>
        <p:nvPicPr>
          <p:cNvPr id="23" name="Picture 22">
            <a:extLst>
              <a:ext uri="{FF2B5EF4-FFF2-40B4-BE49-F238E27FC236}">
                <a16:creationId xmlns:a16="http://schemas.microsoft.com/office/drawing/2014/main" id="{D261A095-9915-464C-8E04-E37A9670506A}"/>
              </a:ext>
            </a:extLst>
          </p:cNvPr>
          <p:cNvPicPr>
            <a:picLocks noChangeAspect="1"/>
          </p:cNvPicPr>
          <p:nvPr/>
        </p:nvPicPr>
        <p:blipFill>
          <a:blip r:embed="rId3"/>
          <a:stretch>
            <a:fillRect/>
          </a:stretch>
        </p:blipFill>
        <p:spPr>
          <a:xfrm>
            <a:off x="284206" y="887667"/>
            <a:ext cx="4004946" cy="5206430"/>
          </a:xfrm>
          <a:prstGeom prst="rect">
            <a:avLst/>
          </a:prstGeom>
        </p:spPr>
      </p:pic>
    </p:spTree>
    <p:extLst>
      <p:ext uri="{BB962C8B-B14F-4D97-AF65-F5344CB8AC3E}">
        <p14:creationId xmlns:p14="http://schemas.microsoft.com/office/powerpoint/2010/main" val="279106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28D31-0411-6E44-9380-CD77B828BF43}"/>
              </a:ext>
            </a:extLst>
          </p:cNvPr>
          <p:cNvSpPr>
            <a:spLocks noGrp="1"/>
          </p:cNvSpPr>
          <p:nvPr>
            <p:ph type="ctrTitle"/>
          </p:nvPr>
        </p:nvSpPr>
        <p:spPr>
          <a:xfrm>
            <a:off x="1600200" y="4269282"/>
            <a:ext cx="8991600" cy="1264762"/>
          </a:xfrm>
        </p:spPr>
        <p:txBody>
          <a:bodyPr>
            <a:normAutofit/>
          </a:bodyPr>
          <a:lstStyle/>
          <a:p>
            <a:r>
              <a:rPr lang="en-US" sz="3200" dirty="0"/>
              <a:t>Thanks for listening!</a:t>
            </a:r>
          </a:p>
        </p:txBody>
      </p:sp>
      <p:pic>
        <p:nvPicPr>
          <p:cNvPr id="6" name="Graphic 5" descr="Winking Face with No Fill">
            <a:extLst>
              <a:ext uri="{FF2B5EF4-FFF2-40B4-BE49-F238E27FC236}">
                <a16:creationId xmlns:a16="http://schemas.microsoft.com/office/drawing/2014/main" id="{721D2E68-DDBD-4F31-AB36-A5072CA336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17102310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511F-CEB8-7041-966C-AE77F40B6A47}"/>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302FE5B9-62BA-A447-B7C6-C0A71BA71993}"/>
              </a:ext>
            </a:extLst>
          </p:cNvPr>
          <p:cNvSpPr>
            <a:spLocks noGrp="1"/>
          </p:cNvSpPr>
          <p:nvPr>
            <p:ph idx="1"/>
          </p:nvPr>
        </p:nvSpPr>
        <p:spPr/>
        <p:txBody>
          <a:bodyPr/>
          <a:lstStyle/>
          <a:p>
            <a:r>
              <a:rPr lang="en-US" dirty="0"/>
              <a:t>We’ll talk about all possible application-level abstractions of database</a:t>
            </a:r>
          </a:p>
          <a:p>
            <a:r>
              <a:rPr lang="en-US" dirty="0"/>
              <a:t>Examples will be given on </a:t>
            </a:r>
            <a:r>
              <a:rPr lang="en-US" dirty="0" err="1"/>
              <a:t>Node.JS</a:t>
            </a:r>
            <a:r>
              <a:rPr lang="en-US" dirty="0"/>
              <a:t>, but same apply for other languages as well</a:t>
            </a:r>
          </a:p>
          <a:p>
            <a:r>
              <a:rPr lang="en-US" dirty="0"/>
              <a:t>While today’s session is about why you should ditch your ORM, I acknowledge that large production systems use ORMs and lots of efforts were put in place to make them</a:t>
            </a:r>
          </a:p>
        </p:txBody>
      </p:sp>
    </p:spTree>
    <p:extLst>
      <p:ext uri="{BB962C8B-B14F-4D97-AF65-F5344CB8AC3E}">
        <p14:creationId xmlns:p14="http://schemas.microsoft.com/office/powerpoint/2010/main" val="157169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511F-CEB8-7041-966C-AE77F40B6A47}"/>
              </a:ext>
            </a:extLst>
          </p:cNvPr>
          <p:cNvSpPr>
            <a:spLocks noGrp="1"/>
          </p:cNvSpPr>
          <p:nvPr>
            <p:ph type="title"/>
          </p:nvPr>
        </p:nvSpPr>
        <p:spPr>
          <a:xfrm>
            <a:off x="2231136" y="964692"/>
            <a:ext cx="7729728" cy="1188720"/>
          </a:xfrm>
        </p:spPr>
        <p:txBody>
          <a:bodyPr>
            <a:normAutofit/>
          </a:bodyPr>
          <a:lstStyle/>
          <a:p>
            <a:r>
              <a:rPr lang="en-US" dirty="0"/>
              <a:t>ORMs – the good side</a:t>
            </a:r>
          </a:p>
        </p:txBody>
      </p:sp>
      <p:sp>
        <p:nvSpPr>
          <p:cNvPr id="6" name="TextBox 5">
            <a:extLst>
              <a:ext uri="{FF2B5EF4-FFF2-40B4-BE49-F238E27FC236}">
                <a16:creationId xmlns:a16="http://schemas.microsoft.com/office/drawing/2014/main" id="{C21AF48F-2152-D148-87BA-6CF8FD07403C}"/>
              </a:ext>
            </a:extLst>
          </p:cNvPr>
          <p:cNvSpPr txBox="1"/>
          <p:nvPr/>
        </p:nvSpPr>
        <p:spPr>
          <a:xfrm>
            <a:off x="464811" y="2580930"/>
            <a:ext cx="5631189" cy="3970318"/>
          </a:xfrm>
          <a:prstGeom prst="rect">
            <a:avLst/>
          </a:prstGeom>
          <a:noFill/>
        </p:spPr>
        <p:txBody>
          <a:bodyPr wrap="square" rtlCol="0">
            <a:spAutoFit/>
          </a:bodyPr>
          <a:lstStyle/>
          <a:p>
            <a:r>
              <a:rPr lang="en-US" b="1" dirty="0"/>
              <a:t>Saves time:</a:t>
            </a:r>
          </a:p>
          <a:p>
            <a:endParaRPr lang="en-US" dirty="0"/>
          </a:p>
          <a:p>
            <a:pPr marL="285750" indent="-285750">
              <a:buFont typeface="Arial" panose="020B0604020202020204" pitchFamily="34" charset="0"/>
              <a:buChar char="•"/>
            </a:pPr>
            <a:r>
              <a:rPr lang="en-US" u="sng" dirty="0"/>
              <a:t>Easier to maintain</a:t>
            </a:r>
            <a:r>
              <a:rPr lang="en-US" dirty="0"/>
              <a:t> – because all </a:t>
            </a:r>
            <a:r>
              <a:rPr lang="en-US" dirty="0" err="1"/>
              <a:t>db</a:t>
            </a:r>
            <a:r>
              <a:rPr lang="en-US" dirty="0"/>
              <a:t> interactions are written in the same place, in the same language</a:t>
            </a:r>
            <a:br>
              <a:rPr lang="en-US" dirty="0"/>
            </a:br>
            <a:endParaRPr lang="en-US" dirty="0"/>
          </a:p>
          <a:p>
            <a:pPr marL="285750" indent="-285750">
              <a:buFont typeface="Arial" panose="020B0604020202020204" pitchFamily="34" charset="0"/>
              <a:buChar char="•"/>
            </a:pPr>
            <a:r>
              <a:rPr lang="en-US" u="sng" dirty="0"/>
              <a:t>Automated workflow</a:t>
            </a:r>
            <a:r>
              <a:rPr lang="en-US" dirty="0"/>
              <a:t> – events, transactions </a:t>
            </a:r>
            <a:r>
              <a:rPr lang="en-US" dirty="0" err="1"/>
              <a:t>etc</a:t>
            </a:r>
            <a:br>
              <a:rPr lang="en-US" dirty="0"/>
            </a:br>
            <a:endParaRPr lang="en-US" dirty="0"/>
          </a:p>
          <a:p>
            <a:pPr marL="285750" indent="-285750">
              <a:buFont typeface="Arial" panose="020B0604020202020204" pitchFamily="34" charset="0"/>
              <a:buChar char="•"/>
            </a:pPr>
            <a:r>
              <a:rPr lang="en-US" u="sng" dirty="0"/>
              <a:t>MVC Code</a:t>
            </a:r>
            <a:r>
              <a:rPr lang="en-US" dirty="0"/>
              <a:t> - In most cases, it forces you to write MVC code, which, in the end, makes your code a little cleaner.</a:t>
            </a:r>
            <a:br>
              <a:rPr lang="en-US" dirty="0"/>
            </a:br>
            <a:endParaRPr lang="en-US" dirty="0"/>
          </a:p>
          <a:p>
            <a:pPr marL="285750" indent="-285750">
              <a:buFont typeface="Arial" panose="020B0604020202020204" pitchFamily="34" charset="0"/>
              <a:buChar char="•"/>
            </a:pPr>
            <a:r>
              <a:rPr lang="en-US" u="sng" dirty="0"/>
              <a:t>You don't have to write poorly-formed SQL </a:t>
            </a:r>
            <a:r>
              <a:rPr lang="en-US" dirty="0"/>
              <a:t> - most people are very afraid of writing down SQL queries because SQL is treated as a “sub-language”</a:t>
            </a:r>
          </a:p>
        </p:txBody>
      </p:sp>
      <p:sp>
        <p:nvSpPr>
          <p:cNvPr id="7" name="TextBox 6">
            <a:extLst>
              <a:ext uri="{FF2B5EF4-FFF2-40B4-BE49-F238E27FC236}">
                <a16:creationId xmlns:a16="http://schemas.microsoft.com/office/drawing/2014/main" id="{F5D4A19D-242E-834B-99B8-2A334256658C}"/>
              </a:ext>
            </a:extLst>
          </p:cNvPr>
          <p:cNvSpPr txBox="1"/>
          <p:nvPr/>
        </p:nvSpPr>
        <p:spPr>
          <a:xfrm>
            <a:off x="6293081" y="2580930"/>
            <a:ext cx="5631189" cy="2862322"/>
          </a:xfrm>
          <a:prstGeom prst="rect">
            <a:avLst/>
          </a:prstGeom>
          <a:noFill/>
        </p:spPr>
        <p:txBody>
          <a:bodyPr wrap="square" rtlCol="0">
            <a:spAutoFit/>
          </a:bodyPr>
          <a:lstStyle/>
          <a:p>
            <a:r>
              <a:rPr lang="en-US" b="1" dirty="0"/>
              <a:t>Abstraction:</a:t>
            </a:r>
          </a:p>
          <a:p>
            <a:endParaRPr lang="en-US" dirty="0"/>
          </a:p>
          <a:p>
            <a:pPr marL="285750" indent="-285750">
              <a:buFont typeface="Arial" panose="020B0604020202020204" pitchFamily="34" charset="0"/>
              <a:buChar char="•"/>
            </a:pPr>
            <a:r>
              <a:rPr lang="en-US" u="sng" dirty="0"/>
              <a:t>Your language</a:t>
            </a:r>
            <a:r>
              <a:rPr lang="en-US" dirty="0"/>
              <a:t>: it fits in your natural way of coding.</a:t>
            </a:r>
            <a:br>
              <a:rPr lang="en-US" dirty="0"/>
            </a:br>
            <a:endParaRPr lang="en-US" dirty="0"/>
          </a:p>
          <a:p>
            <a:pPr marL="285750" indent="-285750">
              <a:buFont typeface="Arial" panose="020B0604020202020204" pitchFamily="34" charset="0"/>
              <a:buChar char="•"/>
            </a:pPr>
            <a:r>
              <a:rPr lang="en-US" u="sng" dirty="0"/>
              <a:t>DB Agnostic</a:t>
            </a:r>
            <a:r>
              <a:rPr lang="en-US" dirty="0"/>
              <a:t> – lets you write your queries in higher level so that if you choose another </a:t>
            </a:r>
            <a:r>
              <a:rPr lang="en-US" dirty="0" err="1"/>
              <a:t>db</a:t>
            </a:r>
            <a:r>
              <a:rPr lang="en-US" dirty="0"/>
              <a:t>, in theory it’ll be much easier to move</a:t>
            </a:r>
            <a:br>
              <a:rPr lang="en-US" dirty="0"/>
            </a:br>
            <a:endParaRPr lang="en-US" dirty="0"/>
          </a:p>
          <a:p>
            <a:pPr marL="285750" indent="-285750">
              <a:buFont typeface="Arial" panose="020B0604020202020204" pitchFamily="34" charset="0"/>
              <a:buChar char="•"/>
            </a:pPr>
            <a:r>
              <a:rPr lang="en-US" u="sng" dirty="0" err="1"/>
              <a:t>Resuage</a:t>
            </a:r>
            <a:r>
              <a:rPr lang="en-US" dirty="0"/>
              <a:t> – you can reuse things between models, such as creation date </a:t>
            </a:r>
            <a:r>
              <a:rPr lang="en-US" dirty="0" err="1"/>
              <a:t>etc</a:t>
            </a:r>
            <a:endParaRPr lang="en-US" dirty="0"/>
          </a:p>
        </p:txBody>
      </p:sp>
    </p:spTree>
    <p:extLst>
      <p:ext uri="{BB962C8B-B14F-4D97-AF65-F5344CB8AC3E}">
        <p14:creationId xmlns:p14="http://schemas.microsoft.com/office/powerpoint/2010/main" val="32332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5039-DFAA-6641-8523-8B4A00750F69}"/>
              </a:ext>
            </a:extLst>
          </p:cNvPr>
          <p:cNvSpPr>
            <a:spLocks noGrp="1"/>
          </p:cNvSpPr>
          <p:nvPr>
            <p:ph type="title"/>
          </p:nvPr>
        </p:nvSpPr>
        <p:spPr/>
        <p:txBody>
          <a:bodyPr/>
          <a:lstStyle/>
          <a:p>
            <a:r>
              <a:rPr lang="en-US" dirty="0"/>
              <a:t>Lets set our Expectations</a:t>
            </a:r>
          </a:p>
        </p:txBody>
      </p:sp>
      <p:sp>
        <p:nvSpPr>
          <p:cNvPr id="3" name="Content Placeholder 2">
            <a:extLst>
              <a:ext uri="{FF2B5EF4-FFF2-40B4-BE49-F238E27FC236}">
                <a16:creationId xmlns:a16="http://schemas.microsoft.com/office/drawing/2014/main" id="{014C989A-A0C4-A547-BA05-DF97C8CA59E0}"/>
              </a:ext>
            </a:extLst>
          </p:cNvPr>
          <p:cNvSpPr>
            <a:spLocks noGrp="1"/>
          </p:cNvSpPr>
          <p:nvPr>
            <p:ph idx="1"/>
          </p:nvPr>
        </p:nvSpPr>
        <p:spPr/>
        <p:txBody>
          <a:bodyPr/>
          <a:lstStyle/>
          <a:p>
            <a:pPr marL="0" indent="0">
              <a:buNone/>
            </a:pPr>
            <a:r>
              <a:rPr lang="en-US" dirty="0"/>
              <a:t>Before we begin, lets set our expectations in working with the DB:</a:t>
            </a:r>
          </a:p>
          <a:p>
            <a:r>
              <a:rPr lang="en-US" dirty="0"/>
              <a:t>We would like to use Composite Primary Key</a:t>
            </a:r>
          </a:p>
          <a:p>
            <a:r>
              <a:rPr lang="en-US" dirty="0"/>
              <a:t>The raw queries should be understandable and optimizable</a:t>
            </a:r>
          </a:p>
          <a:p>
            <a:r>
              <a:rPr lang="en-US" dirty="0"/>
              <a:t>Migrations should not be linked to our app’s code by any way (i.e. using models in the migrations or linking business logic to a migration)</a:t>
            </a:r>
          </a:p>
          <a:p>
            <a:r>
              <a:rPr lang="en-US" dirty="0"/>
              <a:t>We would like to use all of our </a:t>
            </a:r>
            <a:r>
              <a:rPr lang="en-US" dirty="0" err="1"/>
              <a:t>db</a:t>
            </a:r>
            <a:r>
              <a:rPr lang="en-US" dirty="0"/>
              <a:t> features (i.e. in Postgres – </a:t>
            </a:r>
            <a:r>
              <a:rPr lang="en-US" dirty="0" err="1"/>
              <a:t>Enum</a:t>
            </a:r>
            <a:r>
              <a:rPr lang="en-US" dirty="0"/>
              <a:t> data type, JSONB type, using all of JOIN types, using vector search text </a:t>
            </a:r>
            <a:r>
              <a:rPr lang="en-US" dirty="0" err="1"/>
              <a:t>etc</a:t>
            </a:r>
            <a:r>
              <a:rPr lang="en-US" dirty="0"/>
              <a:t>)</a:t>
            </a:r>
          </a:p>
        </p:txBody>
      </p:sp>
    </p:spTree>
    <p:extLst>
      <p:ext uri="{BB962C8B-B14F-4D97-AF65-F5344CB8AC3E}">
        <p14:creationId xmlns:p14="http://schemas.microsoft.com/office/powerpoint/2010/main" val="244597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6D0E2-DEC7-EF48-885A-89592D2B94DF}"/>
              </a:ext>
            </a:extLst>
          </p:cNvPr>
          <p:cNvSpPr>
            <a:spLocks noGrp="1"/>
          </p:cNvSpPr>
          <p:nvPr>
            <p:ph type="title"/>
          </p:nvPr>
        </p:nvSpPr>
        <p:spPr>
          <a:xfrm>
            <a:off x="1600200" y="2363323"/>
            <a:ext cx="8991600" cy="1692771"/>
          </a:xfrm>
        </p:spPr>
        <p:txBody>
          <a:bodyPr vert="horz" lIns="274320" tIns="182880" rIns="274320" bIns="182880" rtlCol="0" anchor="ctr" anchorCtr="1">
            <a:normAutofit/>
          </a:bodyPr>
          <a:lstStyle/>
          <a:p>
            <a:r>
              <a:rPr lang="en-US" sz="3800" kern="1200" cap="all" spc="200" baseline="0" dirty="0">
                <a:solidFill>
                  <a:srgbClr val="262626"/>
                </a:solidFill>
                <a:latin typeface="+mj-lt"/>
                <a:ea typeface="+mj-ea"/>
                <a:cs typeface="+mj-cs"/>
              </a:rPr>
              <a:t>Layers of abstraction</a:t>
            </a:r>
          </a:p>
        </p:txBody>
      </p:sp>
    </p:spTree>
    <p:extLst>
      <p:ext uri="{BB962C8B-B14F-4D97-AF65-F5344CB8AC3E}">
        <p14:creationId xmlns:p14="http://schemas.microsoft.com/office/powerpoint/2010/main" val="297659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A8EF-7938-EC4C-B7DA-1775636F5F5E}"/>
              </a:ext>
            </a:extLst>
          </p:cNvPr>
          <p:cNvSpPr>
            <a:spLocks noGrp="1"/>
          </p:cNvSpPr>
          <p:nvPr>
            <p:ph type="title"/>
          </p:nvPr>
        </p:nvSpPr>
        <p:spPr>
          <a:xfrm>
            <a:off x="829781" y="2708804"/>
            <a:ext cx="3698803" cy="1440394"/>
          </a:xfrm>
          <a:noFill/>
          <a:ln>
            <a:solidFill>
              <a:schemeClr val="tx1"/>
            </a:solidFill>
          </a:ln>
        </p:spPr>
        <p:txBody>
          <a:bodyPr vert="horz" lIns="182880" tIns="182880" rIns="182880" bIns="182880" rtlCol="0" anchor="ctr">
            <a:normAutofit/>
          </a:bodyPr>
          <a:lstStyle/>
          <a:p>
            <a:pPr algn="ctr"/>
            <a:r>
              <a:rPr lang="en-US" kern="1200" cap="all" spc="200" baseline="0" dirty="0">
                <a:solidFill>
                  <a:schemeClr val="tx1"/>
                </a:solidFill>
                <a:latin typeface="+mj-lt"/>
                <a:ea typeface="+mj-ea"/>
                <a:cs typeface="+mj-cs"/>
              </a:rPr>
              <a:t>Low level</a:t>
            </a:r>
            <a:br>
              <a:rPr lang="en-US" kern="1200" cap="all" spc="200" baseline="0" dirty="0">
                <a:solidFill>
                  <a:schemeClr val="tx1"/>
                </a:solidFill>
                <a:latin typeface="+mj-lt"/>
                <a:ea typeface="+mj-ea"/>
                <a:cs typeface="+mj-cs"/>
              </a:rPr>
            </a:br>
            <a:r>
              <a:rPr lang="en-US" sz="1800" dirty="0">
                <a:solidFill>
                  <a:schemeClr val="tx1"/>
                </a:solidFill>
              </a:rPr>
              <a:t>(D</a:t>
            </a:r>
            <a:r>
              <a:rPr lang="en-US" sz="1800" kern="1200" cap="all" spc="200" baseline="0" dirty="0">
                <a:solidFill>
                  <a:schemeClr val="tx1"/>
                </a:solidFill>
                <a:latin typeface="+mj-lt"/>
                <a:ea typeface="+mj-ea"/>
                <a:cs typeface="+mj-cs"/>
              </a:rPr>
              <a:t>b driver)</a:t>
            </a:r>
          </a:p>
        </p:txBody>
      </p:sp>
      <p:sp>
        <p:nvSpPr>
          <p:cNvPr id="28"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3">
            <a:extLst>
              <a:ext uri="{FF2B5EF4-FFF2-40B4-BE49-F238E27FC236}">
                <a16:creationId xmlns:a16="http://schemas.microsoft.com/office/drawing/2014/main" id="{0DF59C08-DC63-9044-9CA4-013AF1DFE019}"/>
              </a:ext>
            </a:extLst>
          </p:cNvPr>
          <p:cNvSpPr>
            <a:spLocks noGrp="1"/>
          </p:cNvSpPr>
          <p:nvPr>
            <p:ph type="body" sz="half" idx="2"/>
          </p:nvPr>
        </p:nvSpPr>
        <p:spPr>
          <a:xfrm>
            <a:off x="6049182" y="802638"/>
            <a:ext cx="5408696" cy="5252722"/>
          </a:xfrm>
        </p:spPr>
        <p:txBody>
          <a:bodyPr vert="horz" lIns="91440" tIns="45720" rIns="91440" bIns="45720" rtlCol="0" anchor="ctr">
            <a:normAutofit/>
          </a:bodyPr>
          <a:lstStyle/>
          <a:p>
            <a:pPr>
              <a:lnSpc>
                <a:spcPct val="150000"/>
              </a:lnSpc>
            </a:pPr>
            <a:r>
              <a:rPr lang="en-US" sz="1800" dirty="0">
                <a:solidFill>
                  <a:schemeClr val="bg1"/>
                </a:solidFill>
              </a:rPr>
              <a:t>Using a database driver is the lowest-level abstraction you can get. Basically, the driver is responsible to deliver TCP packages to the database and that’s it.</a:t>
            </a:r>
          </a:p>
          <a:p>
            <a:pPr>
              <a:lnSpc>
                <a:spcPct val="150000"/>
              </a:lnSpc>
            </a:pPr>
            <a:r>
              <a:rPr lang="en-US" sz="1800" dirty="0">
                <a:solidFill>
                  <a:schemeClr val="bg1"/>
                </a:solidFill>
              </a:rPr>
              <a:t>At this level of abstraction you’re going to write down raw-queries.</a:t>
            </a:r>
          </a:p>
          <a:p>
            <a:pPr>
              <a:lnSpc>
                <a:spcPct val="150000"/>
              </a:lnSpc>
            </a:pPr>
            <a:r>
              <a:rPr lang="en-US" sz="1800" dirty="0">
                <a:solidFill>
                  <a:schemeClr val="bg1"/>
                </a:solidFill>
              </a:rPr>
              <a:t>For NodeJS, here are some popular packages:</a:t>
            </a:r>
          </a:p>
          <a:p>
            <a:pPr marL="342900" indent="-285750">
              <a:lnSpc>
                <a:spcPct val="150000"/>
              </a:lnSpc>
              <a:buFont typeface="Courier New" panose="02070309020205020404" pitchFamily="49" charset="0"/>
              <a:buChar char="o"/>
            </a:pPr>
            <a:r>
              <a:rPr lang="en-US" sz="1800" dirty="0">
                <a:solidFill>
                  <a:schemeClr val="bg1"/>
                </a:solidFill>
                <a:hlinkClick r:id="rId2"/>
              </a:rPr>
              <a:t>Mysql</a:t>
            </a:r>
            <a:r>
              <a:rPr lang="en-US" sz="1800" dirty="0">
                <a:solidFill>
                  <a:schemeClr val="bg1"/>
                </a:solidFill>
              </a:rPr>
              <a:t> – ~425k downloads / week</a:t>
            </a:r>
          </a:p>
          <a:p>
            <a:pPr marL="342900" indent="-285750">
              <a:lnSpc>
                <a:spcPct val="150000"/>
              </a:lnSpc>
              <a:buFont typeface="Courier New" panose="02070309020205020404" pitchFamily="49" charset="0"/>
              <a:buChar char="o"/>
            </a:pPr>
            <a:r>
              <a:rPr lang="en-US" sz="1800" dirty="0">
                <a:solidFill>
                  <a:schemeClr val="bg1"/>
                </a:solidFill>
                <a:hlinkClick r:id="rId3"/>
              </a:rPr>
              <a:t>PG</a:t>
            </a:r>
            <a:r>
              <a:rPr lang="en-US" sz="1800" dirty="0">
                <a:solidFill>
                  <a:schemeClr val="bg1"/>
                </a:solidFill>
              </a:rPr>
              <a:t> - ~800k downloads / week</a:t>
            </a:r>
          </a:p>
          <a:p>
            <a:pPr marL="342900" indent="-285750">
              <a:lnSpc>
                <a:spcPct val="150000"/>
              </a:lnSpc>
              <a:buFont typeface="Courier New" panose="02070309020205020404" pitchFamily="49" charset="0"/>
              <a:buChar char="o"/>
            </a:pPr>
            <a:r>
              <a:rPr lang="en-US" sz="1800" dirty="0">
                <a:solidFill>
                  <a:schemeClr val="bg1"/>
                </a:solidFill>
                <a:hlinkClick r:id="rId4"/>
              </a:rPr>
              <a:t>Sqlite3</a:t>
            </a:r>
            <a:r>
              <a:rPr lang="en-US" sz="1800" dirty="0">
                <a:solidFill>
                  <a:schemeClr val="bg1"/>
                </a:solidFill>
              </a:rPr>
              <a:t> - ~150k downloads / week</a:t>
            </a:r>
          </a:p>
          <a:p>
            <a:pPr marL="342900" indent="-285750">
              <a:lnSpc>
                <a:spcPct val="150000"/>
              </a:lnSpc>
              <a:buFont typeface="Courier New" panose="02070309020205020404" pitchFamily="49" charset="0"/>
              <a:buChar char="o"/>
            </a:pPr>
            <a:r>
              <a:rPr lang="en-US" sz="1800" dirty="0">
                <a:solidFill>
                  <a:schemeClr val="bg1"/>
                </a:solidFill>
                <a:hlinkClick r:id="rId5"/>
              </a:rPr>
              <a:t>MongoDB</a:t>
            </a:r>
            <a:r>
              <a:rPr lang="en-US" sz="1800" dirty="0">
                <a:solidFill>
                  <a:schemeClr val="bg1"/>
                </a:solidFill>
              </a:rPr>
              <a:t> - ~1.2m downloads / week</a:t>
            </a:r>
          </a:p>
        </p:txBody>
      </p:sp>
    </p:spTree>
    <p:extLst>
      <p:ext uri="{BB962C8B-B14F-4D97-AF65-F5344CB8AC3E}">
        <p14:creationId xmlns:p14="http://schemas.microsoft.com/office/powerpoint/2010/main" val="40282826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A8EF-7938-EC4C-B7DA-1775636F5F5E}"/>
              </a:ext>
            </a:extLst>
          </p:cNvPr>
          <p:cNvSpPr>
            <a:spLocks noGrp="1"/>
          </p:cNvSpPr>
          <p:nvPr>
            <p:ph type="title"/>
          </p:nvPr>
        </p:nvSpPr>
        <p:spPr>
          <a:xfrm>
            <a:off x="829781" y="2708804"/>
            <a:ext cx="3698803" cy="1440394"/>
          </a:xfrm>
          <a:noFill/>
          <a:ln>
            <a:solidFill>
              <a:schemeClr val="tx1"/>
            </a:solidFill>
          </a:ln>
        </p:spPr>
        <p:txBody>
          <a:bodyPr vert="horz" lIns="182880" tIns="182880" rIns="182880" bIns="182880" rtlCol="0" anchor="ctr">
            <a:normAutofit/>
          </a:bodyPr>
          <a:lstStyle/>
          <a:p>
            <a:pPr algn="ctr"/>
            <a:r>
              <a:rPr lang="en-US" kern="1200" cap="all" spc="200" baseline="0" dirty="0">
                <a:solidFill>
                  <a:schemeClr val="tx1"/>
                </a:solidFill>
                <a:latin typeface="+mj-lt"/>
                <a:ea typeface="+mj-ea"/>
                <a:cs typeface="+mj-cs"/>
              </a:rPr>
              <a:t>Mid level</a:t>
            </a:r>
            <a:br>
              <a:rPr lang="en-US" kern="1200" cap="all" spc="200" baseline="0" dirty="0">
                <a:solidFill>
                  <a:schemeClr val="tx1"/>
                </a:solidFill>
                <a:latin typeface="+mj-lt"/>
                <a:ea typeface="+mj-ea"/>
                <a:cs typeface="+mj-cs"/>
              </a:rPr>
            </a:br>
            <a:r>
              <a:rPr lang="en-US" sz="1800" dirty="0">
                <a:solidFill>
                  <a:schemeClr val="tx1"/>
                </a:solidFill>
              </a:rPr>
              <a:t>(query builder</a:t>
            </a:r>
            <a:r>
              <a:rPr lang="en-US" sz="1800" kern="1200" cap="all" spc="200" baseline="0" dirty="0">
                <a:solidFill>
                  <a:schemeClr val="tx1"/>
                </a:solidFill>
                <a:latin typeface="+mj-lt"/>
                <a:ea typeface="+mj-ea"/>
                <a:cs typeface="+mj-cs"/>
              </a:rPr>
              <a:t>)</a:t>
            </a:r>
          </a:p>
        </p:txBody>
      </p:sp>
      <p:sp>
        <p:nvSpPr>
          <p:cNvPr id="28"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3">
            <a:extLst>
              <a:ext uri="{FF2B5EF4-FFF2-40B4-BE49-F238E27FC236}">
                <a16:creationId xmlns:a16="http://schemas.microsoft.com/office/drawing/2014/main" id="{0DF59C08-DC63-9044-9CA4-013AF1DFE019}"/>
              </a:ext>
            </a:extLst>
          </p:cNvPr>
          <p:cNvSpPr>
            <a:spLocks noGrp="1"/>
          </p:cNvSpPr>
          <p:nvPr>
            <p:ph type="body" sz="half" idx="2"/>
          </p:nvPr>
        </p:nvSpPr>
        <p:spPr>
          <a:xfrm>
            <a:off x="6049182" y="802638"/>
            <a:ext cx="5408696" cy="5252722"/>
          </a:xfrm>
        </p:spPr>
        <p:txBody>
          <a:bodyPr vert="horz" lIns="91440" tIns="45720" rIns="91440" bIns="45720" rtlCol="0" anchor="ctr">
            <a:normAutofit/>
          </a:bodyPr>
          <a:lstStyle/>
          <a:p>
            <a:pPr>
              <a:lnSpc>
                <a:spcPct val="150000"/>
              </a:lnSpc>
            </a:pPr>
            <a:r>
              <a:rPr lang="en-US" sz="1800" dirty="0">
                <a:solidFill>
                  <a:schemeClr val="bg1"/>
                </a:solidFill>
              </a:rPr>
              <a:t>In this approach, you choose which low-level </a:t>
            </a:r>
            <a:r>
              <a:rPr lang="en-US" sz="1800" dirty="0" err="1">
                <a:solidFill>
                  <a:schemeClr val="bg1"/>
                </a:solidFill>
              </a:rPr>
              <a:t>db</a:t>
            </a:r>
            <a:r>
              <a:rPr lang="en-US" sz="1800" dirty="0">
                <a:solidFill>
                  <a:schemeClr val="bg1"/>
                </a:solidFill>
              </a:rPr>
              <a:t> drive you would like to use, and then use dynamic chained functions to produce </a:t>
            </a:r>
            <a:r>
              <a:rPr lang="en-US" sz="1800" dirty="0" err="1">
                <a:solidFill>
                  <a:schemeClr val="bg1"/>
                </a:solidFill>
              </a:rPr>
              <a:t>db</a:t>
            </a:r>
            <a:r>
              <a:rPr lang="en-US" sz="1800" dirty="0">
                <a:solidFill>
                  <a:schemeClr val="bg1"/>
                </a:solidFill>
              </a:rPr>
              <a:t> queries. </a:t>
            </a:r>
          </a:p>
          <a:p>
            <a:pPr>
              <a:lnSpc>
                <a:spcPct val="150000"/>
              </a:lnSpc>
            </a:pPr>
            <a:r>
              <a:rPr lang="en-US" sz="1800" dirty="0">
                <a:solidFill>
                  <a:schemeClr val="bg1"/>
                </a:solidFill>
              </a:rPr>
              <a:t>Most notable package in </a:t>
            </a:r>
            <a:r>
              <a:rPr lang="en-US" sz="1800" dirty="0" err="1">
                <a:solidFill>
                  <a:schemeClr val="bg1"/>
                </a:solidFill>
              </a:rPr>
              <a:t>Node.JS</a:t>
            </a:r>
            <a:r>
              <a:rPr lang="en-US" sz="1800" dirty="0">
                <a:solidFill>
                  <a:schemeClr val="bg1"/>
                </a:solidFill>
              </a:rPr>
              <a:t> for this approach is </a:t>
            </a:r>
            <a:r>
              <a:rPr lang="en-US" sz="1800" dirty="0">
                <a:solidFill>
                  <a:schemeClr val="bg1"/>
                </a:solidFill>
                <a:hlinkClick r:id="rId2"/>
              </a:rPr>
              <a:t>knex</a:t>
            </a:r>
            <a:r>
              <a:rPr lang="en-US" sz="1800" dirty="0">
                <a:solidFill>
                  <a:schemeClr val="bg1"/>
                </a:solidFill>
              </a:rPr>
              <a:t> (~300k downloads / week).</a:t>
            </a:r>
          </a:p>
        </p:txBody>
      </p:sp>
    </p:spTree>
    <p:extLst>
      <p:ext uri="{BB962C8B-B14F-4D97-AF65-F5344CB8AC3E}">
        <p14:creationId xmlns:p14="http://schemas.microsoft.com/office/powerpoint/2010/main" val="226992964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A8EF-7938-EC4C-B7DA-1775636F5F5E}"/>
              </a:ext>
            </a:extLst>
          </p:cNvPr>
          <p:cNvSpPr>
            <a:spLocks noGrp="1"/>
          </p:cNvSpPr>
          <p:nvPr>
            <p:ph type="title"/>
          </p:nvPr>
        </p:nvSpPr>
        <p:spPr>
          <a:xfrm>
            <a:off x="829781" y="2708804"/>
            <a:ext cx="3698803" cy="1440394"/>
          </a:xfrm>
          <a:noFill/>
          <a:ln>
            <a:solidFill>
              <a:schemeClr val="tx1"/>
            </a:solidFill>
          </a:ln>
        </p:spPr>
        <p:txBody>
          <a:bodyPr vert="horz" lIns="182880" tIns="182880" rIns="182880" bIns="182880" rtlCol="0" anchor="ctr">
            <a:normAutofit/>
          </a:bodyPr>
          <a:lstStyle/>
          <a:p>
            <a:pPr algn="ctr"/>
            <a:r>
              <a:rPr lang="en-US" kern="1200" cap="all" spc="200" baseline="0" dirty="0">
                <a:solidFill>
                  <a:schemeClr val="tx1"/>
                </a:solidFill>
                <a:latin typeface="+mj-lt"/>
                <a:ea typeface="+mj-ea"/>
                <a:cs typeface="+mj-cs"/>
              </a:rPr>
              <a:t>High level</a:t>
            </a:r>
            <a:br>
              <a:rPr lang="en-US" kern="1200" cap="all" spc="200" baseline="0" dirty="0">
                <a:solidFill>
                  <a:schemeClr val="tx1"/>
                </a:solidFill>
                <a:latin typeface="+mj-lt"/>
                <a:ea typeface="+mj-ea"/>
                <a:cs typeface="+mj-cs"/>
              </a:rPr>
            </a:br>
            <a:r>
              <a:rPr lang="en-US" sz="1800" dirty="0">
                <a:solidFill>
                  <a:schemeClr val="tx1"/>
                </a:solidFill>
              </a:rPr>
              <a:t>(ORM</a:t>
            </a:r>
            <a:r>
              <a:rPr lang="en-US" sz="1800" kern="1200" cap="all" spc="200" baseline="0" dirty="0">
                <a:solidFill>
                  <a:schemeClr val="tx1"/>
                </a:solidFill>
                <a:latin typeface="+mj-lt"/>
                <a:ea typeface="+mj-ea"/>
                <a:cs typeface="+mj-cs"/>
              </a:rPr>
              <a:t>)</a:t>
            </a:r>
          </a:p>
        </p:txBody>
      </p:sp>
      <p:sp>
        <p:nvSpPr>
          <p:cNvPr id="28"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3">
            <a:extLst>
              <a:ext uri="{FF2B5EF4-FFF2-40B4-BE49-F238E27FC236}">
                <a16:creationId xmlns:a16="http://schemas.microsoft.com/office/drawing/2014/main" id="{0DF59C08-DC63-9044-9CA4-013AF1DFE019}"/>
              </a:ext>
            </a:extLst>
          </p:cNvPr>
          <p:cNvSpPr>
            <a:spLocks noGrp="1"/>
          </p:cNvSpPr>
          <p:nvPr>
            <p:ph type="body" sz="half" idx="2"/>
          </p:nvPr>
        </p:nvSpPr>
        <p:spPr>
          <a:xfrm>
            <a:off x="6049182" y="802638"/>
            <a:ext cx="5408696" cy="5252722"/>
          </a:xfrm>
        </p:spPr>
        <p:txBody>
          <a:bodyPr vert="horz" lIns="91440" tIns="45720" rIns="91440" bIns="45720" rtlCol="0" anchor="ctr">
            <a:normAutofit fontScale="92500" lnSpcReduction="10000"/>
          </a:bodyPr>
          <a:lstStyle/>
          <a:p>
            <a:pPr>
              <a:lnSpc>
                <a:spcPct val="150000"/>
              </a:lnSpc>
            </a:pPr>
            <a:r>
              <a:rPr lang="en-US" sz="1800" dirty="0">
                <a:solidFill>
                  <a:schemeClr val="bg1"/>
                </a:solidFill>
              </a:rPr>
              <a:t>This is the highest level of abstraction we’re going to consider. ORM (=Object-relational mapping) is basically the wish to map records in our database to an object in our application, and this way use our database in a transparent way without worrying too much about the actual queries that are being sent.</a:t>
            </a:r>
          </a:p>
          <a:p>
            <a:pPr>
              <a:lnSpc>
                <a:spcPct val="150000"/>
              </a:lnSpc>
            </a:pPr>
            <a:r>
              <a:rPr lang="en-US" sz="1800" dirty="0">
                <a:solidFill>
                  <a:schemeClr val="bg1"/>
                </a:solidFill>
              </a:rPr>
              <a:t>For NodeJS, here are some popular packages:</a:t>
            </a:r>
          </a:p>
          <a:p>
            <a:pPr marL="342900" indent="-285750">
              <a:lnSpc>
                <a:spcPct val="150000"/>
              </a:lnSpc>
              <a:buFont typeface="Courier New" panose="02070309020205020404" pitchFamily="49" charset="0"/>
              <a:buChar char="o"/>
            </a:pPr>
            <a:r>
              <a:rPr lang="en-US" sz="1800" dirty="0">
                <a:solidFill>
                  <a:schemeClr val="bg1"/>
                </a:solidFill>
                <a:hlinkClick r:id="rId2"/>
              </a:rPr>
              <a:t>Sequelize</a:t>
            </a:r>
            <a:r>
              <a:rPr lang="en-US" sz="1800" dirty="0">
                <a:solidFill>
                  <a:schemeClr val="bg1"/>
                </a:solidFill>
              </a:rPr>
              <a:t> – ~350k downloads / week</a:t>
            </a:r>
          </a:p>
          <a:p>
            <a:pPr marL="342900" indent="-285750">
              <a:lnSpc>
                <a:spcPct val="150000"/>
              </a:lnSpc>
              <a:buFont typeface="Courier New" panose="02070309020205020404" pitchFamily="49" charset="0"/>
              <a:buChar char="o"/>
            </a:pPr>
            <a:r>
              <a:rPr lang="en-US" sz="1800" dirty="0">
                <a:solidFill>
                  <a:schemeClr val="bg1"/>
                </a:solidFill>
                <a:hlinkClick r:id="rId3"/>
              </a:rPr>
              <a:t>Bookshelf</a:t>
            </a:r>
            <a:r>
              <a:rPr lang="en-US" sz="1800" dirty="0">
                <a:solidFill>
                  <a:schemeClr val="bg1"/>
                </a:solidFill>
              </a:rPr>
              <a:t> (</a:t>
            </a:r>
            <a:r>
              <a:rPr lang="en-US" sz="1800" dirty="0" err="1">
                <a:solidFill>
                  <a:schemeClr val="bg1"/>
                </a:solidFill>
              </a:rPr>
              <a:t>knex</a:t>
            </a:r>
            <a:r>
              <a:rPr lang="en-US" sz="1800" dirty="0">
                <a:solidFill>
                  <a:schemeClr val="bg1"/>
                </a:solidFill>
              </a:rPr>
              <a:t> based) - ~35k downloads / week</a:t>
            </a:r>
          </a:p>
          <a:p>
            <a:pPr marL="342900" indent="-285750">
              <a:lnSpc>
                <a:spcPct val="150000"/>
              </a:lnSpc>
              <a:buFont typeface="Courier New" panose="02070309020205020404" pitchFamily="49" charset="0"/>
              <a:buChar char="o"/>
            </a:pPr>
            <a:r>
              <a:rPr lang="en-US" sz="1800" dirty="0">
                <a:solidFill>
                  <a:schemeClr val="bg1"/>
                </a:solidFill>
                <a:hlinkClick r:id="rId4"/>
              </a:rPr>
              <a:t>Waterline</a:t>
            </a:r>
            <a:r>
              <a:rPr lang="en-US" sz="1800" dirty="0">
                <a:solidFill>
                  <a:schemeClr val="bg1"/>
                </a:solidFill>
              </a:rPr>
              <a:t> - ~60k downloads / week</a:t>
            </a:r>
          </a:p>
          <a:p>
            <a:pPr marL="342900" indent="-285750">
              <a:lnSpc>
                <a:spcPct val="150000"/>
              </a:lnSpc>
              <a:buFont typeface="Courier New" panose="02070309020205020404" pitchFamily="49" charset="0"/>
              <a:buChar char="o"/>
            </a:pPr>
            <a:r>
              <a:rPr lang="en-US" sz="1800" dirty="0">
                <a:solidFill>
                  <a:schemeClr val="bg1"/>
                </a:solidFill>
                <a:hlinkClick r:id="rId5"/>
              </a:rPr>
              <a:t>Objection</a:t>
            </a:r>
            <a:r>
              <a:rPr lang="en-US" sz="1800" dirty="0">
                <a:solidFill>
                  <a:schemeClr val="bg1"/>
                </a:solidFill>
              </a:rPr>
              <a:t> - ~35k downloads / week</a:t>
            </a:r>
          </a:p>
          <a:p>
            <a:pPr marL="342900" indent="-285750">
              <a:lnSpc>
                <a:spcPct val="150000"/>
              </a:lnSpc>
              <a:buFont typeface="Courier New" panose="02070309020205020404" pitchFamily="49" charset="0"/>
              <a:buChar char="o"/>
            </a:pPr>
            <a:r>
              <a:rPr lang="en-US" sz="1800" dirty="0">
                <a:solidFill>
                  <a:schemeClr val="bg1"/>
                </a:solidFill>
                <a:hlinkClick r:id="rId6"/>
              </a:rPr>
              <a:t>Mongoose</a:t>
            </a:r>
            <a:r>
              <a:rPr lang="en-US" sz="1800" dirty="0">
                <a:solidFill>
                  <a:schemeClr val="bg1"/>
                </a:solidFill>
              </a:rPr>
              <a:t> - ~520k downloads / week</a:t>
            </a:r>
          </a:p>
        </p:txBody>
      </p:sp>
    </p:spTree>
    <p:extLst>
      <p:ext uri="{BB962C8B-B14F-4D97-AF65-F5344CB8AC3E}">
        <p14:creationId xmlns:p14="http://schemas.microsoft.com/office/powerpoint/2010/main" val="216623720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B8BD-56C7-D441-BA19-F27C68D523E5}"/>
              </a:ext>
            </a:extLst>
          </p:cNvPr>
          <p:cNvSpPr>
            <a:spLocks noGrp="1"/>
          </p:cNvSpPr>
          <p:nvPr>
            <p:ph type="title"/>
          </p:nvPr>
        </p:nvSpPr>
        <p:spPr/>
        <p:txBody>
          <a:bodyPr/>
          <a:lstStyle/>
          <a:p>
            <a:r>
              <a:rPr lang="en-US" dirty="0"/>
              <a:t>So why </a:t>
            </a:r>
            <a:r>
              <a:rPr lang="en-US" dirty="0" err="1"/>
              <a:t>orms</a:t>
            </a:r>
            <a:r>
              <a:rPr lang="en-US" dirty="0"/>
              <a:t> suck</a:t>
            </a:r>
          </a:p>
        </p:txBody>
      </p:sp>
      <p:sp>
        <p:nvSpPr>
          <p:cNvPr id="3" name="Text Placeholder 2">
            <a:extLst>
              <a:ext uri="{FF2B5EF4-FFF2-40B4-BE49-F238E27FC236}">
                <a16:creationId xmlns:a16="http://schemas.microsoft.com/office/drawing/2014/main" id="{6D9B121E-B230-654E-870B-2273E0C7E356}"/>
              </a:ext>
            </a:extLst>
          </p:cNvPr>
          <p:cNvSpPr>
            <a:spLocks noGrp="1"/>
          </p:cNvSpPr>
          <p:nvPr>
            <p:ph type="body" idx="1"/>
          </p:nvPr>
        </p:nvSpPr>
        <p:spPr/>
        <p:txBody>
          <a:bodyPr/>
          <a:lstStyle/>
          <a:p>
            <a:r>
              <a:rPr lang="en-US" dirty="0"/>
              <a:t>Few reasons why your </a:t>
            </a:r>
            <a:r>
              <a:rPr lang="en-US" dirty="0" err="1"/>
              <a:t>orms</a:t>
            </a:r>
            <a:r>
              <a:rPr lang="en-US" dirty="0"/>
              <a:t> suck</a:t>
            </a:r>
          </a:p>
        </p:txBody>
      </p:sp>
    </p:spTree>
    <p:extLst>
      <p:ext uri="{BB962C8B-B14F-4D97-AF65-F5344CB8AC3E}">
        <p14:creationId xmlns:p14="http://schemas.microsoft.com/office/powerpoint/2010/main" val="13330128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406</TotalTime>
  <Words>987</Words>
  <Application>Microsoft Macintosh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Courier New</vt:lpstr>
      <vt:lpstr>Gill Sans MT</vt:lpstr>
      <vt:lpstr>Parcel</vt:lpstr>
      <vt:lpstr>Why you should stop using ORMs</vt:lpstr>
      <vt:lpstr>Intro</vt:lpstr>
      <vt:lpstr>ORMs – the good side</vt:lpstr>
      <vt:lpstr>Lets set our Expectations</vt:lpstr>
      <vt:lpstr>Layers of abstraction</vt:lpstr>
      <vt:lpstr>Low level (Db driver)</vt:lpstr>
      <vt:lpstr>Mid level (query builder)</vt:lpstr>
      <vt:lpstr>High level (ORM)</vt:lpstr>
      <vt:lpstr>So why orms suck</vt:lpstr>
      <vt:lpstr>Reason 1: you’re learning the wrong thing</vt:lpstr>
      <vt:lpstr>Reason 2: complex and Inefficient queries</vt:lpstr>
      <vt:lpstr>Reason 3: ORMs can’t do everything</vt:lpstr>
      <vt:lpstr>Sequelize-specific limitations</vt:lpstr>
      <vt:lpstr>So what should I use?</vt:lpstr>
      <vt:lpstr>The sweet spot: query builders</vt:lpstr>
      <vt:lpstr> </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 should stop using ORMs</dc:title>
  <dc:creator>Daniel Golub</dc:creator>
  <cp:lastModifiedBy>Daniel Golub</cp:lastModifiedBy>
  <cp:revision>11</cp:revision>
  <dcterms:created xsi:type="dcterms:W3CDTF">2019-07-30T12:00:37Z</dcterms:created>
  <dcterms:modified xsi:type="dcterms:W3CDTF">2019-07-30T18:52:09Z</dcterms:modified>
</cp:coreProperties>
</file>