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9" r:id="rId4"/>
    <p:sldId id="263" r:id="rId5"/>
    <p:sldId id="281" r:id="rId6"/>
    <p:sldId id="269" r:id="rId7"/>
    <p:sldId id="278" r:id="rId8"/>
    <p:sldId id="277" r:id="rId9"/>
    <p:sldId id="272" r:id="rId10"/>
    <p:sldId id="273" r:id="rId11"/>
    <p:sldId id="274" r:id="rId12"/>
    <p:sldId id="275" r:id="rId13"/>
    <p:sldId id="282" r:id="rId14"/>
    <p:sldId id="27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ruber" initials="DG" lastIdx="4" clrIdx="0">
    <p:extLst>
      <p:ext uri="{19B8F6BF-5375-455C-9EA6-DF929625EA0E}">
        <p15:presenceInfo xmlns:p15="http://schemas.microsoft.com/office/powerpoint/2012/main" userId="7c55bb6facceb9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3" autoAdjust="0"/>
    <p:restoredTop sz="95182" autoAdjust="0"/>
  </p:normalViewPr>
  <p:slideViewPr>
    <p:cSldViewPr snapToGrid="0">
      <p:cViewPr varScale="1">
        <p:scale>
          <a:sx n="108" d="100"/>
          <a:sy n="108" d="100"/>
        </p:scale>
        <p:origin x="85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98644-3267-4648-A3AF-313E65DFE961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B650-E56D-4036-BD10-A70F426472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06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9B650-E56D-4036-BD10-A70F4264720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48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9B650-E56D-4036-BD10-A70F4264720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16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9B650-E56D-4036-BD10-A70F4264720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96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9B650-E56D-4036-BD10-A70F4264720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84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9B650-E56D-4036-BD10-A70F4264720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205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9B650-E56D-4036-BD10-A70F4264720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4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9B650-E56D-4036-BD10-A70F4264720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15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9B650-E56D-4036-BD10-A70F4264720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10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9B650-E56D-4036-BD10-A70F4264720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30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9B650-E56D-4036-BD10-A70F4264720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77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9B650-E56D-4036-BD10-A70F4264720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0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6EEA9-7170-461F-980B-E3994B48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F782CC-A8C3-4FEE-B74F-7031EC757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5457C-F90F-4EB0-90D8-E93B0C2C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15.06.2021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0D362-4E8D-43E0-8560-954084AC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04258-0123-4AB0-904B-09A4B530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54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8513F-B3A6-4E13-A70D-E70A6FE7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60AF3A-F1E3-43ED-9137-5F8AA8838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D17E8-DBD4-4913-A2EE-38B55955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15.06.2021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1DC2D-FE80-4336-9BE8-97382053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79C1A-0D80-49F2-991E-327A43A0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8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AC3B43-C5F2-43A3-A7C3-F149B90FD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5BF1A5-71B6-4D24-9439-7DEFB50B0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3D53F-6848-480E-85E8-95C42994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15.06.2021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D78C2-6E63-4EF5-8B6C-8B52E8C9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46B8D-498D-4094-925A-E31214A1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69BC6-3633-4577-9185-D1140D2D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8B180-9CDB-431E-B73B-CEC5FB10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D7B74-08D8-4337-80BA-C2EA0561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15.06.2021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229F9A-1E98-4837-8679-1464852B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87A23-B97F-40E7-A7B4-314C2847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7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3F4AC-BAA9-4AA8-B1E0-C1FAA1CC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2B887-5BEE-4775-A722-52671380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8E3968-38CF-425B-A28A-F36D02E4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15.06.2021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89A722-8C75-4F69-BC58-41DF72EF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984D3-1645-43BC-9681-7E796D1B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60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55BF5-1B87-4211-BFCE-C382147F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61302-1432-4634-A4AF-7DDC55EED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B41F7C-B002-4885-99EF-B6B684F8A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8F26C0-B7C4-4680-ACE6-AF14A6F2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15.06.2021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5C57E2-AC59-41DA-AA8A-D1832125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A0FF9-8731-4F39-A0D8-99BCF64D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8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33E3F-CB47-4D5E-A74E-1738CCA1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DBD25A-2CDB-4AF8-AD5F-4DD7D670D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E08C70-CE53-4175-979E-35453E1F1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30724D-CA4C-487D-8CC7-45DE550B8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397D39-5D7C-4460-9B0C-3AA8A65D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41E5CB-0C2A-4929-BF9A-D2614E87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15.06.2021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CE5AAD-2C58-42DB-9338-1DE9C352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A088F8-7ADA-4203-9CF3-260D36BC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4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FB3F8-3A8A-4D8D-B32D-44697B2A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0D46A9-D7A3-41A9-B42F-620C9E62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15.06.2021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FBA7F3-6342-40EF-BAB8-6C897069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97A0EA-289D-440B-A9C7-56C539CA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33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55CE84-825A-4FC2-BB2A-47CCB3BF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15.06.2021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F0ACA4-8E0B-4403-BE19-6C457E7B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8F49B-D137-4099-8C6E-9521F6B3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1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003B8-CF2A-4096-8698-323732A9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D1969-5851-48C1-AE13-C24CD67D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721BA0-E6A8-49B6-AABB-5AFBE960E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8036BE-D2AA-4658-A188-A799C85A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15.06.2021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EAFCE9-8BFC-48F0-A8B8-3B01B044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AB629F-A798-46BB-87EB-798223EE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39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9B27B-5D1E-4DC6-915B-445D2B63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374F8D-656A-479F-AA84-DFDDA6C06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92411F-C200-48B2-A0EF-4E1956998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4A3DA6-397B-4E96-AD77-09352D08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15.06.2021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10AC07-7D41-4AC1-AC4B-61B8A0AF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922497-6590-45F3-8DEB-F7283089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E6D713-5F86-4405-9C14-B4044B39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FAB701-1B77-4B32-A5F2-1343D413D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ADBB7F-A4E1-4B59-A035-CB3DCD50E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15.06.2021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CF934-A639-44F5-8429-A8719E335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CA0FEF-748C-4C20-8C6B-D605EE4E8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3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D152-5495-43C9-A804-467C50472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66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s://www.eksworkshop.com/" TargetMode="External"/><Relationship Id="rId7" Type="http://schemas.openxmlformats.org/officeDocument/2006/relationships/image" Target="../media/image6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sv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reference/access-authn-authz/rbac/" TargetMode="External"/><Relationship Id="rId13" Type="http://schemas.openxmlformats.org/officeDocument/2006/relationships/hyperlink" Target="https://aws.amazon.com/de/ecr/" TargetMode="External"/><Relationship Id="rId3" Type="http://schemas.openxmlformats.org/officeDocument/2006/relationships/hyperlink" Target="https://aws.amazon.com/architecture/icons/" TargetMode="External"/><Relationship Id="rId7" Type="http://schemas.openxmlformats.org/officeDocument/2006/relationships/hyperlink" Target="https://kubernetes.io/docs/tasks/access-application-cluster/web-ui-dashboard/" TargetMode="External"/><Relationship Id="rId12" Type="http://schemas.openxmlformats.org/officeDocument/2006/relationships/hyperlink" Target="https://www.eksworkshop.com/010_introduction/eks/eks_high_architectur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ksworkshop.com/" TargetMode="External"/><Relationship Id="rId11" Type="http://schemas.openxmlformats.org/officeDocument/2006/relationships/hyperlink" Target="https://aws.amazon.com/de/eks/?whats-new-cards.sort-by=item.additionalFields.postDateTime&amp;whats-new-cards.sort-order=desc&amp;eks-blogs.sort-by=item.additionalFields.createdDate&amp;eks-blogs.sort-order=desc" TargetMode="External"/><Relationship Id="rId5" Type="http://schemas.openxmlformats.org/officeDocument/2006/relationships/hyperlink" Target="https://helm.sh/" TargetMode="External"/><Relationship Id="rId10" Type="http://schemas.openxmlformats.org/officeDocument/2006/relationships/hyperlink" Target="https://www.eksworkshop.com/010_introduction/architecture/architecture_control_and_data_overview/" TargetMode="External"/><Relationship Id="rId4" Type="http://schemas.openxmlformats.org/officeDocument/2006/relationships/hyperlink" Target="https://github.com/kubernetes/community/tree/master/icons" TargetMode="External"/><Relationship Id="rId9" Type="http://schemas.openxmlformats.org/officeDocument/2006/relationships/hyperlink" Target="https://www.igi-global.com/dictionary/system-monitoring/29068" TargetMode="External"/><Relationship Id="rId14" Type="http://schemas.openxmlformats.org/officeDocument/2006/relationships/hyperlink" Target="https://docs.aws.amazon.com/eks/latest/userguide/managing-aut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18" Type="http://schemas.openxmlformats.org/officeDocument/2006/relationships/image" Target="../media/image25.png"/><Relationship Id="rId26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28.png"/><Relationship Id="rId7" Type="http://schemas.openxmlformats.org/officeDocument/2006/relationships/image" Target="../media/image17.svg"/><Relationship Id="rId12" Type="http://schemas.openxmlformats.org/officeDocument/2006/relationships/image" Target="../media/image10.png"/><Relationship Id="rId17" Type="http://schemas.openxmlformats.org/officeDocument/2006/relationships/image" Target="../media/image24.png"/><Relationship Id="rId25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svg"/><Relationship Id="rId24" Type="http://schemas.openxmlformats.org/officeDocument/2006/relationships/image" Target="../media/image31.png"/><Relationship Id="rId5" Type="http://schemas.openxmlformats.org/officeDocument/2006/relationships/image" Target="../media/image15.sv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7.png"/><Relationship Id="rId10" Type="http://schemas.openxmlformats.org/officeDocument/2006/relationships/image" Target="../media/image19.png"/><Relationship Id="rId19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svg"/><Relationship Id="rId3" Type="http://schemas.openxmlformats.org/officeDocument/2006/relationships/image" Target="../media/image14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38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image" Target="../media/image37.png"/><Relationship Id="rId4" Type="http://schemas.openxmlformats.org/officeDocument/2006/relationships/image" Target="../media/image15.svg"/><Relationship Id="rId9" Type="http://schemas.openxmlformats.org/officeDocument/2006/relationships/image" Target="../media/image36.png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12" Type="http://schemas.openxmlformats.org/officeDocument/2006/relationships/image" Target="../media/image4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5.png"/><Relationship Id="rId5" Type="http://schemas.openxmlformats.org/officeDocument/2006/relationships/image" Target="../media/image6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E74CB9-15D1-4DBA-87A3-4E87D40A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Logging &amp; Monitoring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D85545-6187-4B6A-82D1-1AAABF577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</a:rPr>
              <a:t>of a Kubernetes Cluster and </a:t>
            </a:r>
            <a:r>
              <a:rPr lang="de-DE" sz="2000" dirty="0" err="1">
                <a:solidFill>
                  <a:schemeClr val="bg1"/>
                </a:solidFill>
              </a:rPr>
              <a:t>its</a:t>
            </a:r>
            <a:r>
              <a:rPr lang="de-DE" sz="2000" dirty="0">
                <a:solidFill>
                  <a:schemeClr val="bg1"/>
                </a:solidFill>
              </a:rPr>
              <a:t> running </a:t>
            </a:r>
            <a:r>
              <a:rPr lang="de-DE" sz="2000" dirty="0" err="1">
                <a:solidFill>
                  <a:schemeClr val="bg1"/>
                </a:solidFill>
              </a:rPr>
              <a:t>applications</a:t>
            </a:r>
            <a:r>
              <a:rPr lang="de-DE" sz="2000" dirty="0">
                <a:solidFill>
                  <a:schemeClr val="bg1"/>
                </a:solidFill>
              </a:rPr>
              <a:t> – </a:t>
            </a:r>
            <a:r>
              <a:rPr lang="de-DE" sz="2000" dirty="0" err="1">
                <a:solidFill>
                  <a:schemeClr val="bg1"/>
                </a:solidFill>
              </a:rPr>
              <a:t>implemented</a:t>
            </a:r>
            <a:r>
              <a:rPr lang="de-DE" sz="2000" dirty="0">
                <a:solidFill>
                  <a:schemeClr val="bg1"/>
                </a:solidFill>
              </a:rPr>
              <a:t> on AWS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mazon Web Services - YouTube">
            <a:extLst>
              <a:ext uri="{FF2B5EF4-FFF2-40B4-BE49-F238E27FC236}">
                <a16:creationId xmlns:a16="http://schemas.microsoft.com/office/drawing/2014/main" id="{67333855-E33E-4235-A53A-26E4719D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294B3C-E6DC-4368-AB56-E4FE5009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72"/>
            <a:ext cx="10515600" cy="1325563"/>
          </a:xfrm>
        </p:spPr>
        <p:txBody>
          <a:bodyPr/>
          <a:lstStyle/>
          <a:p>
            <a:r>
              <a:rPr lang="de-DE" dirty="0"/>
              <a:t>3.5 RBAC Permission </a:t>
            </a:r>
            <a:r>
              <a:rPr lang="de-DE" dirty="0" err="1"/>
              <a:t>for</a:t>
            </a:r>
            <a:r>
              <a:rPr lang="de-DE" dirty="0"/>
              <a:t> EKS Cluster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BB12F5-E206-47F7-8253-81F21A7A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0575" cy="4351338"/>
          </a:xfrm>
        </p:spPr>
        <p:txBody>
          <a:bodyPr/>
          <a:lstStyle/>
          <a:p>
            <a:r>
              <a:rPr lang="de-DE" sz="2000" dirty="0"/>
              <a:t>Security Topic</a:t>
            </a:r>
          </a:p>
          <a:p>
            <a:r>
              <a:rPr lang="de-DE" sz="2000" dirty="0"/>
              <a:t>Role-based access control (RBAC): method of regulating access to compute/network ressources</a:t>
            </a:r>
          </a:p>
          <a:p>
            <a:r>
              <a:rPr lang="de-DE" sz="2000" dirty="0"/>
              <a:t>EKS </a:t>
            </a:r>
            <a:r>
              <a:rPr lang="de-DE" sz="2000" dirty="0" err="1"/>
              <a:t>uses</a:t>
            </a:r>
            <a:r>
              <a:rPr lang="de-DE" sz="2000" dirty="0"/>
              <a:t> IAM to provide authentication to EKS Cluster, but still </a:t>
            </a:r>
            <a:r>
              <a:rPr lang="de-DE" sz="2000" b="1" dirty="0" err="1"/>
              <a:t>relies</a:t>
            </a:r>
            <a:r>
              <a:rPr lang="de-DE" sz="2000" b="1" dirty="0"/>
              <a:t> on native Kubernetes RBAC</a:t>
            </a:r>
          </a:p>
          <a:p>
            <a:r>
              <a:rPr lang="de-DE" sz="2000" dirty="0"/>
              <a:t>Rbac is managed kubernetes </a:t>
            </a:r>
            <a:r>
              <a:rPr lang="de-DE" sz="2000" dirty="0" err="1"/>
              <a:t>api</a:t>
            </a:r>
            <a:r>
              <a:rPr lang="de-DE" sz="2000" dirty="0"/>
              <a:t> </a:t>
            </a:r>
            <a:r>
              <a:rPr lang="de-DE" sz="2000" dirty="0" err="1"/>
              <a:t>server</a:t>
            </a:r>
            <a:r>
              <a:rPr lang="de-DE" sz="2000" dirty="0"/>
              <a:t>, </a:t>
            </a:r>
            <a:r>
              <a:rPr lang="de-DE" sz="2000" dirty="0" err="1"/>
              <a:t>api</a:t>
            </a:r>
            <a:r>
              <a:rPr lang="de-DE" sz="2000" dirty="0"/>
              <a:t> </a:t>
            </a:r>
            <a:r>
              <a:rPr lang="de-DE" sz="2000" dirty="0" err="1"/>
              <a:t>server</a:t>
            </a:r>
            <a:r>
              <a:rPr lang="de-DE" sz="2000" dirty="0"/>
              <a:t> </a:t>
            </a:r>
            <a:r>
              <a:rPr lang="de-DE" sz="2000" dirty="0" err="1"/>
              <a:t>know</a:t>
            </a:r>
            <a:r>
              <a:rPr lang="de-DE" sz="2000" dirty="0"/>
              <a:t> all ressources out there in k8s environment,</a:t>
            </a:r>
          </a:p>
          <a:p>
            <a:r>
              <a:rPr lang="de-DE" sz="2000" dirty="0"/>
              <a:t>= </a:t>
            </a:r>
            <a:r>
              <a:rPr lang="de-DE" sz="2000" dirty="0" err="1"/>
              <a:t>set</a:t>
            </a:r>
            <a:r>
              <a:rPr lang="de-DE" sz="2000" dirty="0"/>
              <a:t> of </a:t>
            </a:r>
            <a:r>
              <a:rPr lang="de-DE" sz="2000" dirty="0" err="1"/>
              <a:t>permissions</a:t>
            </a:r>
            <a:endParaRPr lang="de-DE" sz="2000" dirty="0"/>
          </a:p>
          <a:p>
            <a:r>
              <a:rPr lang="de-DE" sz="2000" dirty="0" err="1"/>
              <a:t>Two</a:t>
            </a:r>
            <a:r>
              <a:rPr lang="de-DE" sz="2000" dirty="0"/>
              <a:t> different </a:t>
            </a:r>
            <a:r>
              <a:rPr lang="de-DE" sz="2000" dirty="0" err="1"/>
              <a:t>types</a:t>
            </a:r>
            <a:r>
              <a:rPr lang="de-DE" sz="2000" dirty="0"/>
              <a:t>: </a:t>
            </a:r>
          </a:p>
          <a:p>
            <a:pPr lvl="1"/>
            <a:r>
              <a:rPr lang="de-DE" sz="2000" dirty="0" err="1"/>
              <a:t>Role</a:t>
            </a:r>
            <a:r>
              <a:rPr lang="de-DE" sz="2000" dirty="0"/>
              <a:t>: </a:t>
            </a:r>
            <a:r>
              <a:rPr lang="de-DE" sz="2000" dirty="0" err="1"/>
              <a:t>dedicated</a:t>
            </a:r>
            <a:r>
              <a:rPr lang="de-DE" sz="2000" dirty="0"/>
              <a:t> to a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namespaces</a:t>
            </a:r>
            <a:endParaRPr lang="de-DE" sz="2000" dirty="0"/>
          </a:p>
          <a:p>
            <a:pPr lvl="1"/>
            <a:r>
              <a:rPr lang="de-DE" sz="2000" dirty="0" err="1"/>
              <a:t>ClusterRole</a:t>
            </a:r>
            <a:r>
              <a:rPr lang="de-DE" sz="2000" dirty="0"/>
              <a:t>: </a:t>
            </a:r>
            <a:r>
              <a:rPr lang="de-DE" sz="2000" dirty="0" err="1"/>
              <a:t>clusterwide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6" name="Scrollen: horizontal 15">
            <a:extLst>
              <a:ext uri="{FF2B5EF4-FFF2-40B4-BE49-F238E27FC236}">
                <a16:creationId xmlns:a16="http://schemas.microsoft.com/office/drawing/2014/main" id="{3F45F6B0-AF6E-417A-9093-A66E043E1791}"/>
              </a:ext>
            </a:extLst>
          </p:cNvPr>
          <p:cNvSpPr/>
          <p:nvPr/>
        </p:nvSpPr>
        <p:spPr>
          <a:xfrm>
            <a:off x="9037915" y="1331332"/>
            <a:ext cx="2933700" cy="98742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 </a:t>
            </a:r>
            <a:r>
              <a:rPr lang="de-DE" dirty="0" err="1"/>
              <a:t>have</a:t>
            </a:r>
            <a:r>
              <a:rPr lang="de-DE" dirty="0"/>
              <a:t> a k8s </a:t>
            </a:r>
            <a:r>
              <a:rPr lang="de-DE" dirty="0" err="1"/>
              <a:t>joke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i am not </a:t>
            </a:r>
            <a:r>
              <a:rPr lang="de-DE" dirty="0" err="1"/>
              <a:t>authorized</a:t>
            </a:r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7BEF3DB-AB05-4DFA-B108-5B841A6E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87" y="4001294"/>
            <a:ext cx="3859175" cy="247877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0504C0D-637C-4BAB-AFA7-6B8C82F3CF59}"/>
              </a:ext>
            </a:extLst>
          </p:cNvPr>
          <p:cNvSpPr txBox="1"/>
          <p:nvPr/>
        </p:nvSpPr>
        <p:spPr>
          <a:xfrm>
            <a:off x="7928689" y="6480072"/>
            <a:ext cx="3187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Image 5: Cluster Authentication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C55BC4-9D39-463F-B1BE-7BE58576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5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294B3C-E6DC-4368-AB56-E4FE5009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26" y="188672"/>
            <a:ext cx="11039669" cy="1325563"/>
          </a:xfrm>
        </p:spPr>
        <p:txBody>
          <a:bodyPr/>
          <a:lstStyle/>
          <a:p>
            <a:r>
              <a:rPr lang="de-DE" dirty="0"/>
              <a:t>3.6 Monitoring (K8s, Grafana, Prometheus)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BB12F5-E206-47F7-8253-81F21A7A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830096"/>
            <a:ext cx="10515600" cy="516358"/>
          </a:xfrm>
        </p:spPr>
        <p:txBody>
          <a:bodyPr>
            <a:normAutofit/>
          </a:bodyPr>
          <a:lstStyle/>
          <a:p>
            <a:r>
              <a:rPr lang="de-DE" sz="2000" dirty="0"/>
              <a:t>Helm: </a:t>
            </a:r>
            <a:r>
              <a:rPr lang="de-DE" sz="2000" dirty="0" err="1"/>
              <a:t>package</a:t>
            </a:r>
            <a:r>
              <a:rPr lang="de-DE" sz="2000" dirty="0"/>
              <a:t> </a:t>
            </a:r>
            <a:r>
              <a:rPr lang="de-DE" sz="2000" dirty="0" err="1"/>
              <a:t>manager</a:t>
            </a:r>
            <a:r>
              <a:rPr lang="de-DE" sz="2000" dirty="0"/>
              <a:t> and </a:t>
            </a:r>
            <a:r>
              <a:rPr lang="de-DE" sz="2000" dirty="0" err="1"/>
              <a:t>appl</a:t>
            </a:r>
            <a:r>
              <a:rPr lang="de-DE" sz="2000" dirty="0"/>
              <a:t>. Management </a:t>
            </a:r>
            <a:r>
              <a:rPr lang="de-DE" sz="2000" dirty="0" err="1"/>
              <a:t>tool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K8s -&gt; </a:t>
            </a:r>
            <a:r>
              <a:rPr lang="de-DE" sz="2000" dirty="0" err="1"/>
              <a:t>packages</a:t>
            </a:r>
            <a:r>
              <a:rPr lang="de-DE" sz="2000" dirty="0"/>
              <a:t> ressources </a:t>
            </a:r>
            <a:r>
              <a:rPr lang="de-DE" sz="2000" dirty="0" err="1"/>
              <a:t>into</a:t>
            </a:r>
            <a:r>
              <a:rPr lang="de-DE" sz="2000" dirty="0"/>
              <a:t> a </a:t>
            </a:r>
            <a:r>
              <a:rPr lang="de-DE" sz="2000" b="1" dirty="0"/>
              <a:t>Chart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1765A7-6D76-4443-9CC3-27836F66EACB}"/>
              </a:ext>
            </a:extLst>
          </p:cNvPr>
          <p:cNvSpPr txBox="1"/>
          <p:nvPr/>
        </p:nvSpPr>
        <p:spPr>
          <a:xfrm>
            <a:off x="472033" y="2462081"/>
            <a:ext cx="24352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Kubernetes-Dashboard: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err="1"/>
              <a:t>start</a:t>
            </a:r>
            <a:r>
              <a:rPr lang="de-DE" sz="1600" dirty="0"/>
              <a:t> </a:t>
            </a:r>
            <a:r>
              <a:rPr lang="de-DE" sz="1600" dirty="0" err="1"/>
              <a:t>proxy</a:t>
            </a:r>
            <a:endParaRPr lang="de-DE" sz="16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listen on </a:t>
            </a:r>
            <a:r>
              <a:rPr lang="de-DE" sz="1600" dirty="0" err="1"/>
              <a:t>port</a:t>
            </a:r>
            <a:r>
              <a:rPr lang="de-DE" sz="1600" dirty="0"/>
              <a:t> 8080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err="1"/>
              <a:t>access</a:t>
            </a:r>
            <a:r>
              <a:rPr lang="de-DE" sz="1600" dirty="0"/>
              <a:t> </a:t>
            </a:r>
            <a:r>
              <a:rPr lang="de-DE" sz="1600" dirty="0" err="1"/>
              <a:t>dashboard</a:t>
            </a:r>
            <a:r>
              <a:rPr lang="de-DE" sz="1600" dirty="0"/>
              <a:t> with </a:t>
            </a:r>
            <a:r>
              <a:rPr lang="de-DE" sz="1600" dirty="0" err="1"/>
              <a:t>aws</a:t>
            </a:r>
            <a:r>
              <a:rPr lang="de-DE" sz="1600" dirty="0"/>
              <a:t> </a:t>
            </a:r>
            <a:r>
              <a:rPr lang="de-DE" sz="1600" dirty="0" err="1"/>
              <a:t>cluster</a:t>
            </a:r>
            <a:r>
              <a:rPr lang="de-DE" sz="1600" dirty="0"/>
              <a:t> </a:t>
            </a:r>
            <a:r>
              <a:rPr lang="de-DE" sz="1600" dirty="0" err="1"/>
              <a:t>token</a:t>
            </a:r>
            <a:endParaRPr lang="de-DE" sz="16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3F805C-4991-4C30-9F19-F07086F40064}"/>
              </a:ext>
            </a:extLst>
          </p:cNvPr>
          <p:cNvSpPr txBox="1"/>
          <p:nvPr/>
        </p:nvSpPr>
        <p:spPr>
          <a:xfrm>
            <a:off x="7686875" y="2465181"/>
            <a:ext cx="45137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Grafana: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open source </a:t>
            </a:r>
            <a:r>
              <a:rPr lang="de-DE" sz="1600" dirty="0" err="1"/>
              <a:t>visualization</a:t>
            </a:r>
            <a:r>
              <a:rPr lang="de-DE" sz="1600" dirty="0"/>
              <a:t> and </a:t>
            </a:r>
            <a:r>
              <a:rPr lang="de-DE" sz="1600" dirty="0" err="1"/>
              <a:t>analytics</a:t>
            </a:r>
            <a:r>
              <a:rPr lang="de-DE" sz="1600" dirty="0"/>
              <a:t> SW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err="1"/>
              <a:t>query</a:t>
            </a:r>
            <a:r>
              <a:rPr lang="de-DE" sz="1600" dirty="0"/>
              <a:t>, </a:t>
            </a:r>
            <a:r>
              <a:rPr lang="de-DE" sz="1600" dirty="0" err="1"/>
              <a:t>visualize</a:t>
            </a:r>
            <a:r>
              <a:rPr lang="de-DE" sz="1600" dirty="0"/>
              <a:t>, alert on and </a:t>
            </a:r>
            <a:r>
              <a:rPr lang="de-DE" sz="1600" dirty="0" err="1"/>
              <a:t>explore</a:t>
            </a:r>
            <a:r>
              <a:rPr lang="de-DE" sz="1600" dirty="0"/>
              <a:t> </a:t>
            </a:r>
            <a:r>
              <a:rPr lang="de-DE" sz="1600" dirty="0" err="1"/>
              <a:t>metrics</a:t>
            </a:r>
            <a:endParaRPr lang="de-DE" sz="16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-&gt; </a:t>
            </a:r>
            <a:r>
              <a:rPr lang="de-DE" sz="1600" dirty="0" err="1"/>
              <a:t>beautiful</a:t>
            </a:r>
            <a:r>
              <a:rPr lang="de-DE" sz="1600" dirty="0"/>
              <a:t> </a:t>
            </a:r>
            <a:r>
              <a:rPr lang="de-DE" sz="1600" dirty="0" err="1"/>
              <a:t>graphs</a:t>
            </a:r>
            <a:r>
              <a:rPr lang="de-DE" sz="1600" dirty="0"/>
              <a:t> and </a:t>
            </a:r>
            <a:r>
              <a:rPr lang="de-DE" sz="1600" dirty="0" err="1"/>
              <a:t>visualization</a:t>
            </a:r>
            <a:endParaRPr lang="de-DE" sz="16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6CBFF7-1FDB-40A0-9D25-E3B3D7A9E058}"/>
              </a:ext>
            </a:extLst>
          </p:cNvPr>
          <p:cNvSpPr txBox="1"/>
          <p:nvPr/>
        </p:nvSpPr>
        <p:spPr>
          <a:xfrm>
            <a:off x="3774362" y="2459504"/>
            <a:ext cx="37124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Prometheus: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open-source </a:t>
            </a:r>
            <a:r>
              <a:rPr lang="de-DE" sz="1600" dirty="0" err="1"/>
              <a:t>sytems</a:t>
            </a:r>
            <a:r>
              <a:rPr lang="de-DE" sz="1600" dirty="0"/>
              <a:t> </a:t>
            </a:r>
            <a:r>
              <a:rPr lang="de-DE" sz="1600" dirty="0" err="1"/>
              <a:t>monitoring</a:t>
            </a:r>
            <a:r>
              <a:rPr lang="de-DE" sz="1600" dirty="0"/>
              <a:t> and </a:t>
            </a:r>
            <a:r>
              <a:rPr lang="de-DE" sz="1600" dirty="0" err="1"/>
              <a:t>alerting</a:t>
            </a:r>
            <a:r>
              <a:rPr lang="de-DE" sz="1600" dirty="0"/>
              <a:t> </a:t>
            </a:r>
            <a:r>
              <a:rPr lang="de-DE" sz="1600" dirty="0" err="1"/>
              <a:t>toolkit</a:t>
            </a:r>
            <a:endParaRPr lang="de-DE" sz="16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err="1"/>
              <a:t>monitoring</a:t>
            </a:r>
            <a:r>
              <a:rPr lang="de-DE" sz="1600" dirty="0"/>
              <a:t>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metrics</a:t>
            </a:r>
            <a:r>
              <a:rPr lang="de-DE" sz="1600" dirty="0"/>
              <a:t>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is running in a </a:t>
            </a:r>
            <a:r>
              <a:rPr lang="de-DE" sz="1600" dirty="0" err="1"/>
              <a:t>dedicated</a:t>
            </a:r>
            <a:r>
              <a:rPr lang="de-DE" sz="1600" dirty="0"/>
              <a:t> </a:t>
            </a:r>
            <a:r>
              <a:rPr lang="de-DE" sz="1600" dirty="0" err="1"/>
              <a:t>namespace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several</a:t>
            </a:r>
            <a:r>
              <a:rPr lang="de-DE" sz="1600" dirty="0"/>
              <a:t> pods</a:t>
            </a: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9915DB-5FAB-45B1-ACC6-6A16D6A5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616" y="1245480"/>
            <a:ext cx="511372" cy="4891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BC6E3B4-78CE-48EE-BA06-6DF8CFACDAF1}"/>
              </a:ext>
            </a:extLst>
          </p:cNvPr>
          <p:cNvSpPr txBox="1"/>
          <p:nvPr/>
        </p:nvSpPr>
        <p:spPr>
          <a:xfrm>
            <a:off x="1062442" y="1399592"/>
            <a:ext cx="952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Definition:</a:t>
            </a:r>
            <a:r>
              <a:rPr lang="de-DE" dirty="0"/>
              <a:t> Monitoring </a:t>
            </a:r>
            <a:r>
              <a:rPr lang="de-DE" b="1" dirty="0"/>
              <a:t>=</a:t>
            </a:r>
            <a:r>
              <a:rPr lang="de-DE" dirty="0"/>
              <a:t> „</a:t>
            </a:r>
            <a:r>
              <a:rPr lang="de-DE" dirty="0" err="1"/>
              <a:t>surveillance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on </a:t>
            </a:r>
            <a:r>
              <a:rPr lang="de-DE" dirty="0" err="1"/>
              <a:t>measurable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and </a:t>
            </a:r>
            <a:r>
              <a:rPr lang="de-DE" dirty="0" err="1"/>
              <a:t>outputs</a:t>
            </a:r>
            <a:r>
              <a:rPr lang="de-DE" dirty="0"/>
              <a:t> of a system“ </a:t>
            </a:r>
          </a:p>
        </p:txBody>
      </p:sp>
      <p:pic>
        <p:nvPicPr>
          <p:cNvPr id="13" name="Grafik 12" descr="Ein Bild, das Text, Monitor, schwarz, mehrere enthält.&#10;&#10;Automatisch generierte Beschreibung">
            <a:extLst>
              <a:ext uri="{FF2B5EF4-FFF2-40B4-BE49-F238E27FC236}">
                <a16:creationId xmlns:a16="http://schemas.microsoft.com/office/drawing/2014/main" id="{E06C12C8-6BC2-46D9-BA9D-0B82F3E462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3" b="31800"/>
          <a:stretch/>
        </p:blipFill>
        <p:spPr>
          <a:xfrm>
            <a:off x="4826008" y="4209326"/>
            <a:ext cx="7246280" cy="237291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1D0D429-763E-4613-B2FC-2EBAF1DD3A69}"/>
              </a:ext>
            </a:extLst>
          </p:cNvPr>
          <p:cNvSpPr txBox="1"/>
          <p:nvPr/>
        </p:nvSpPr>
        <p:spPr>
          <a:xfrm>
            <a:off x="4732643" y="6543514"/>
            <a:ext cx="3187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Screenshot1: Grafana</a:t>
            </a:r>
          </a:p>
        </p:txBody>
      </p:sp>
      <p:pic>
        <p:nvPicPr>
          <p:cNvPr id="16" name="Grafik 1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EE1BC-EB27-4723-85D7-512F2A5BF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7" y="5121955"/>
            <a:ext cx="445938" cy="4320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B197B50-09A8-46B8-99DD-BA1860BC8157}"/>
              </a:ext>
            </a:extLst>
          </p:cNvPr>
          <p:cNvSpPr txBox="1"/>
          <p:nvPr/>
        </p:nvSpPr>
        <p:spPr>
          <a:xfrm>
            <a:off x="472033" y="5643154"/>
            <a:ext cx="350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are running </a:t>
            </a:r>
            <a:r>
              <a:rPr lang="de-DE" dirty="0" err="1"/>
              <a:t>as</a:t>
            </a:r>
            <a:r>
              <a:rPr lang="de-DE" dirty="0"/>
              <a:t> pods on „myEKS“ </a:t>
            </a:r>
            <a:r>
              <a:rPr lang="de-DE" dirty="0" err="1"/>
              <a:t>cluster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BE78BC-A719-4941-9D8E-CF6EF339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469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294B3C-E6DC-4368-AB56-E4FE5009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4"/>
            <a:ext cx="10515600" cy="1325563"/>
          </a:xfrm>
        </p:spPr>
        <p:txBody>
          <a:bodyPr/>
          <a:lstStyle/>
          <a:p>
            <a:r>
              <a:rPr lang="de-DE" dirty="0"/>
              <a:t>3.7 Logging with CloudWatch </a:t>
            </a:r>
          </a:p>
        </p:txBody>
      </p:sp>
      <p:pic>
        <p:nvPicPr>
          <p:cNvPr id="3" name="Inhaltsplatzhalter 2" descr="Ein Bild, das Text, Screenshot, drinnen, Computer enthält.&#10;&#10;Automatisch generierte Beschreibung">
            <a:extLst>
              <a:ext uri="{FF2B5EF4-FFF2-40B4-BE49-F238E27FC236}">
                <a16:creationId xmlns:a16="http://schemas.microsoft.com/office/drawing/2014/main" id="{F7807994-D66E-47B8-8B95-9CA4C580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9" y="3613653"/>
            <a:ext cx="5016662" cy="2821872"/>
          </a:xfrm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C6B25824-C644-46E4-BF91-1FAB7971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172400" y="19990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1">
            <a:extLst>
              <a:ext uri="{FF2B5EF4-FFF2-40B4-BE49-F238E27FC236}">
                <a16:creationId xmlns:a16="http://schemas.microsoft.com/office/drawing/2014/main" id="{5033BC33-4A89-4C34-A46D-D5215E93E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865" y="2449930"/>
            <a:ext cx="11636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pic>
        <p:nvPicPr>
          <p:cNvPr id="12" name="Graphic 17">
            <a:extLst>
              <a:ext uri="{FF2B5EF4-FFF2-40B4-BE49-F238E27FC236}">
                <a16:creationId xmlns:a16="http://schemas.microsoft.com/office/drawing/2014/main" id="{E985D80B-FE82-4B09-8507-A85BF4EF8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301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9FC01CE2-41E3-46E9-BF8C-C342644F9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0847" y="97679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C78AC1D-7A75-47F1-9D93-654AA616F968}"/>
              </a:ext>
            </a:extLst>
          </p:cNvPr>
          <p:cNvSpPr/>
          <p:nvPr/>
        </p:nvSpPr>
        <p:spPr>
          <a:xfrm>
            <a:off x="1211051" y="5248165"/>
            <a:ext cx="4114800" cy="681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F15E3C3-D5A9-4C7A-9CE1-BCFA6231E36F}"/>
              </a:ext>
            </a:extLst>
          </p:cNvPr>
          <p:cNvSpPr txBox="1"/>
          <p:nvPr/>
        </p:nvSpPr>
        <p:spPr>
          <a:xfrm>
            <a:off x="6365542" y="1980594"/>
            <a:ext cx="36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CloudWatch Container </a:t>
            </a:r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0BEA71C-7DEA-4E3F-B75A-42EECAFB4157}"/>
              </a:ext>
            </a:extLst>
          </p:cNvPr>
          <p:cNvSpPr txBox="1"/>
          <p:nvPr/>
        </p:nvSpPr>
        <p:spPr>
          <a:xfrm>
            <a:off x="340972" y="6435525"/>
            <a:ext cx="3187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Screenshot2: Logging EKS Cluster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405575-C72D-4FFD-A81E-338C3A9325CB}"/>
              </a:ext>
            </a:extLst>
          </p:cNvPr>
          <p:cNvSpPr txBox="1"/>
          <p:nvPr/>
        </p:nvSpPr>
        <p:spPr>
          <a:xfrm>
            <a:off x="427280" y="2016040"/>
            <a:ext cx="501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Logging of „myEKS“ Cluster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C3A550-F8AB-46FA-8D89-B810E48A1FF3}"/>
              </a:ext>
            </a:extLst>
          </p:cNvPr>
          <p:cNvSpPr txBox="1"/>
          <p:nvPr/>
        </p:nvSpPr>
        <p:spPr>
          <a:xfrm>
            <a:off x="6995958" y="2297331"/>
            <a:ext cx="49168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 err="1"/>
              <a:t>required</a:t>
            </a:r>
            <a:r>
              <a:rPr lang="de-DE" sz="1400" dirty="0"/>
              <a:t>: Security Account, </a:t>
            </a:r>
            <a:r>
              <a:rPr lang="de-DE" sz="1400" dirty="0" err="1"/>
              <a:t>ClusterRole</a:t>
            </a:r>
            <a:r>
              <a:rPr lang="de-DE" sz="1400" dirty="0"/>
              <a:t>, </a:t>
            </a:r>
            <a:r>
              <a:rPr lang="de-DE" sz="1400" dirty="0" err="1"/>
              <a:t>RoleBinding</a:t>
            </a:r>
            <a:endParaRPr lang="de-DE" sz="14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CloudWatch-Agent: </a:t>
            </a:r>
            <a:r>
              <a:rPr lang="de-DE" sz="1400" dirty="0" err="1"/>
              <a:t>responsible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sending</a:t>
            </a:r>
            <a:r>
              <a:rPr lang="de-DE" sz="1400" dirty="0"/>
              <a:t> </a:t>
            </a:r>
            <a:r>
              <a:rPr lang="de-DE" sz="1400" dirty="0" err="1"/>
              <a:t>metrics</a:t>
            </a:r>
            <a:r>
              <a:rPr lang="de-DE" sz="1400" dirty="0"/>
              <a:t> to CloudWatch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 err="1"/>
              <a:t>Fluentd</a:t>
            </a:r>
            <a:r>
              <a:rPr lang="de-DE" sz="1400" dirty="0"/>
              <a:t>: </a:t>
            </a:r>
            <a:r>
              <a:rPr lang="de-DE" sz="1400" dirty="0" err="1"/>
              <a:t>responsible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sending</a:t>
            </a:r>
            <a:r>
              <a:rPr lang="de-DE" sz="1400" dirty="0"/>
              <a:t> logs to CloudWatch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4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Terms: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sz="1400" dirty="0"/>
              <a:t>Logs: </a:t>
            </a:r>
            <a:r>
              <a:rPr lang="de-DE" sz="1400" dirty="0" err="1"/>
              <a:t>only</a:t>
            </a:r>
            <a:r>
              <a:rPr lang="de-DE" sz="1400" dirty="0"/>
              <a:t> „log“ </a:t>
            </a:r>
            <a:r>
              <a:rPr lang="de-DE" sz="1400" dirty="0" err="1"/>
              <a:t>events</a:t>
            </a:r>
            <a:r>
              <a:rPr lang="de-DE" sz="1400" dirty="0"/>
              <a:t> stream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sz="1400" dirty="0" err="1"/>
              <a:t>Metrics</a:t>
            </a:r>
            <a:r>
              <a:rPr lang="de-DE" sz="1400" dirty="0"/>
              <a:t>: </a:t>
            </a:r>
            <a:r>
              <a:rPr lang="de-DE" sz="1400" dirty="0" err="1"/>
              <a:t>get</a:t>
            </a:r>
            <a:r>
              <a:rPr lang="de-DE" sz="1400" dirty="0"/>
              <a:t> a </a:t>
            </a:r>
            <a:r>
              <a:rPr lang="de-DE" sz="1400" dirty="0" err="1"/>
              <a:t>view</a:t>
            </a:r>
            <a:r>
              <a:rPr lang="de-DE" sz="1400" dirty="0"/>
              <a:t> of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state</a:t>
            </a:r>
            <a:r>
              <a:rPr lang="de-DE" sz="1400" dirty="0"/>
              <a:t> of </a:t>
            </a:r>
            <a:r>
              <a:rPr lang="de-DE" sz="1400" dirty="0" err="1"/>
              <a:t>applications</a:t>
            </a:r>
            <a:endParaRPr lang="de-DE" sz="1400" dirty="0"/>
          </a:p>
          <a:p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974D58-6669-4F5F-A3BF-DF9934467069}"/>
              </a:ext>
            </a:extLst>
          </p:cNvPr>
          <p:cNvSpPr txBox="1"/>
          <p:nvPr/>
        </p:nvSpPr>
        <p:spPr>
          <a:xfrm>
            <a:off x="663155" y="2353182"/>
            <a:ext cx="45898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200" dirty="0"/>
              <a:t>API Server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200" dirty="0"/>
              <a:t>Audit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200" dirty="0"/>
              <a:t>Authenticator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200" dirty="0"/>
              <a:t>Controller Manager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200" dirty="0"/>
              <a:t>Scheduler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DF20341-3835-4A9A-93E9-FD1C2B586B50}"/>
              </a:ext>
            </a:extLst>
          </p:cNvPr>
          <p:cNvSpPr txBox="1"/>
          <p:nvPr/>
        </p:nvSpPr>
        <p:spPr>
          <a:xfrm>
            <a:off x="838200" y="1390261"/>
            <a:ext cx="911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Definition: Logging =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of a </a:t>
            </a:r>
            <a:r>
              <a:rPr lang="de-DE" dirty="0" err="1"/>
              <a:t>protocol</a:t>
            </a:r>
            <a:r>
              <a:rPr lang="de-DE" dirty="0"/>
              <a:t> (=log) of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</p:txBody>
      </p:sp>
      <p:pic>
        <p:nvPicPr>
          <p:cNvPr id="18" name="Grafik 17" descr="Ein Bild, das Text, Screenshot, drinnen, Computer enthält.&#10;&#10;Automatisch generierte Beschreibung">
            <a:extLst>
              <a:ext uri="{FF2B5EF4-FFF2-40B4-BE49-F238E27FC236}">
                <a16:creationId xmlns:a16="http://schemas.microsoft.com/office/drawing/2014/main" id="{2FF510F2-8463-46F5-B290-5BFCA02B22B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3" r="21309" b="19026"/>
          <a:stretch/>
        </p:blipFill>
        <p:spPr>
          <a:xfrm>
            <a:off x="6465116" y="4115543"/>
            <a:ext cx="5269684" cy="2508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02AFF70-F4D0-4CF5-9065-CC17244A1F80}"/>
              </a:ext>
            </a:extLst>
          </p:cNvPr>
          <p:cNvSpPr txBox="1"/>
          <p:nvPr/>
        </p:nvSpPr>
        <p:spPr>
          <a:xfrm>
            <a:off x="6366604" y="6585835"/>
            <a:ext cx="3187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Screenshot3: Logging Container </a:t>
            </a:r>
            <a:r>
              <a:rPr lang="de-DE" sz="1000" dirty="0" err="1"/>
              <a:t>Insights</a:t>
            </a:r>
            <a:endParaRPr lang="de-DE" sz="1000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DF55737-814A-4942-84D1-895FA8D3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151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294B3C-E6DC-4368-AB56-E4FE5009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4"/>
            <a:ext cx="10515600" cy="1325563"/>
          </a:xfrm>
        </p:spPr>
        <p:txBody>
          <a:bodyPr/>
          <a:lstStyle/>
          <a:p>
            <a:r>
              <a:rPr lang="de-DE" dirty="0"/>
              <a:t>4. Summary &amp; Outlook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213C479-F49D-4EBF-96F5-4363FAA4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14" y="1616620"/>
            <a:ext cx="1152710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Summary: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Big </a:t>
            </a:r>
            <a:r>
              <a:rPr lang="de-DE" sz="1800" dirty="0" err="1"/>
              <a:t>challenge</a:t>
            </a:r>
            <a:r>
              <a:rPr lang="de-DE" sz="1800" dirty="0"/>
              <a:t> to deal with all different AWS Services, </a:t>
            </a:r>
            <a:r>
              <a:rPr lang="de-DE" sz="1800" dirty="0" err="1"/>
              <a:t>especially</a:t>
            </a:r>
            <a:r>
              <a:rPr lang="de-DE" sz="1800" dirty="0"/>
              <a:t> IAM at </a:t>
            </a:r>
            <a:r>
              <a:rPr lang="de-DE" sz="1800" dirty="0" err="1"/>
              <a:t>first</a:t>
            </a:r>
            <a:endParaRPr lang="de-DE" sz="18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Kubernetes was a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complex</a:t>
            </a:r>
            <a:r>
              <a:rPr lang="de-DE" sz="1800" dirty="0"/>
              <a:t> </a:t>
            </a:r>
            <a:r>
              <a:rPr lang="de-DE" sz="1800" dirty="0" err="1"/>
              <a:t>topic</a:t>
            </a:r>
            <a:r>
              <a:rPr lang="de-DE" sz="1800" dirty="0"/>
              <a:t>, </a:t>
            </a:r>
            <a:r>
              <a:rPr lang="de-DE" sz="1800" dirty="0" err="1"/>
              <a:t>which</a:t>
            </a:r>
            <a:r>
              <a:rPr lang="de-DE" sz="1800" dirty="0"/>
              <a:t> I </a:t>
            </a:r>
            <a:r>
              <a:rPr lang="de-DE" sz="1800" dirty="0" err="1"/>
              <a:t>needed</a:t>
            </a:r>
            <a:r>
              <a:rPr lang="de-DE" sz="1800" dirty="0"/>
              <a:t> </a:t>
            </a:r>
            <a:r>
              <a:rPr lang="de-DE" sz="1800" dirty="0" err="1"/>
              <a:t>many</a:t>
            </a:r>
            <a:r>
              <a:rPr lang="de-DE" sz="1800" dirty="0"/>
              <a:t> </a:t>
            </a:r>
            <a:r>
              <a:rPr lang="de-DE" sz="1800" dirty="0" err="1"/>
              <a:t>hours</a:t>
            </a:r>
            <a:r>
              <a:rPr lang="de-DE" sz="1800" dirty="0"/>
              <a:t> to </a:t>
            </a:r>
            <a:r>
              <a:rPr lang="de-DE" sz="1800" dirty="0" err="1"/>
              <a:t>get</a:t>
            </a:r>
            <a:r>
              <a:rPr lang="de-DE" sz="1800" dirty="0"/>
              <a:t> an </a:t>
            </a:r>
            <a:r>
              <a:rPr lang="de-DE" sz="1800" dirty="0" err="1"/>
              <a:t>idea</a:t>
            </a:r>
            <a:r>
              <a:rPr lang="de-DE" sz="1800" dirty="0"/>
              <a:t> how </a:t>
            </a:r>
            <a:r>
              <a:rPr lang="de-DE" sz="1800" dirty="0" err="1"/>
              <a:t>it</a:t>
            </a:r>
            <a:r>
              <a:rPr lang="de-DE" sz="1800" dirty="0"/>
              <a:t> works (and Docker Containers)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Lots of </a:t>
            </a:r>
            <a:r>
              <a:rPr lang="de-DE" sz="1800" dirty="0" err="1"/>
              <a:t>documentation</a:t>
            </a:r>
            <a:r>
              <a:rPr lang="de-DE" sz="1800" dirty="0"/>
              <a:t> available, but </a:t>
            </a:r>
            <a:r>
              <a:rPr lang="de-DE" sz="1800" dirty="0" err="1"/>
              <a:t>only</a:t>
            </a:r>
            <a:r>
              <a:rPr lang="de-DE" sz="1800" dirty="0"/>
              <a:t> one is easy to </a:t>
            </a:r>
            <a:r>
              <a:rPr lang="de-DE" sz="1800" dirty="0" err="1"/>
              <a:t>understand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newcomers</a:t>
            </a:r>
            <a:r>
              <a:rPr lang="de-DE" sz="1800" dirty="0"/>
              <a:t>: </a:t>
            </a:r>
            <a:r>
              <a:rPr lang="de-DE" sz="1800" dirty="0">
                <a:hlinkClick r:id="rId3"/>
              </a:rPr>
              <a:t>https://www.eksworkshop.com</a:t>
            </a:r>
            <a:endParaRPr lang="de-DE" sz="18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All in all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challenging</a:t>
            </a:r>
            <a:r>
              <a:rPr lang="de-DE" sz="1800" dirty="0"/>
              <a:t> but </a:t>
            </a:r>
            <a:r>
              <a:rPr lang="de-DE" sz="1800" dirty="0" err="1"/>
              <a:t>worth</a:t>
            </a:r>
            <a:r>
              <a:rPr lang="de-DE" sz="1800" dirty="0"/>
              <a:t> spending time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600" dirty="0"/>
          </a:p>
          <a:p>
            <a:pPr marL="0" indent="0">
              <a:buNone/>
            </a:pPr>
            <a:r>
              <a:rPr lang="de-DE" sz="3200" dirty="0"/>
              <a:t>Outlook: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 err="1"/>
              <a:t>instead</a:t>
            </a:r>
            <a:r>
              <a:rPr lang="de-DE" sz="1800" dirty="0"/>
              <a:t> of Prometheus and Grafana running </a:t>
            </a:r>
            <a:r>
              <a:rPr lang="de-DE" sz="1800" dirty="0" err="1"/>
              <a:t>as</a:t>
            </a:r>
            <a:r>
              <a:rPr lang="de-DE" sz="1800" dirty="0"/>
              <a:t> pods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cluster</a:t>
            </a:r>
            <a:r>
              <a:rPr lang="de-DE" sz="1800" dirty="0"/>
              <a:t> -&gt; </a:t>
            </a:r>
            <a:r>
              <a:rPr lang="de-DE" sz="1800" dirty="0" err="1"/>
              <a:t>using</a:t>
            </a:r>
            <a:r>
              <a:rPr lang="de-DE" sz="1800" dirty="0"/>
              <a:t> AMP and AMG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 err="1"/>
              <a:t>using</a:t>
            </a:r>
            <a:r>
              <a:rPr lang="de-DE" sz="1800" dirty="0"/>
              <a:t> Fargate (</a:t>
            </a:r>
            <a:r>
              <a:rPr lang="de-DE" sz="1800" dirty="0" err="1"/>
              <a:t>serverless</a:t>
            </a:r>
            <a:r>
              <a:rPr lang="de-DE" sz="1800" dirty="0"/>
              <a:t>,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replacement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managed node worker </a:t>
            </a:r>
            <a:r>
              <a:rPr lang="de-DE" sz="1800" dirty="0" err="1"/>
              <a:t>groups</a:t>
            </a:r>
            <a:r>
              <a:rPr lang="de-DE" sz="1800" dirty="0"/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800" dirty="0"/>
              <a:t>AWS </a:t>
            </a:r>
            <a:r>
              <a:rPr lang="de-DE" sz="1800" dirty="0" err="1"/>
              <a:t>CloudTrail</a:t>
            </a:r>
            <a:r>
              <a:rPr lang="de-DE" sz="1800" dirty="0"/>
              <a:t>, AWS X-Ray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1800" dirty="0"/>
          </a:p>
          <a:p>
            <a:pPr marL="0" indent="0">
              <a:buNone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6885ACE6-0920-4CC8-973E-970F7A8B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5921" y="6350545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Managed Service </a:t>
            </a:r>
            <a:b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Grafana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87ED3CC6-EC31-46F4-BDE3-121B3F6BB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4917" y="6350545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Managed Service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Prometheus</a:t>
            </a:r>
          </a:p>
        </p:txBody>
      </p:sp>
      <p:pic>
        <p:nvPicPr>
          <p:cNvPr id="22" name="Graphic 19">
            <a:extLst>
              <a:ext uri="{FF2B5EF4-FFF2-40B4-BE49-F238E27FC236}">
                <a16:creationId xmlns:a16="http://schemas.microsoft.com/office/drawing/2014/main" id="{A9B2C8A2-10F6-4223-BBAA-244C75074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2091" y="5586958"/>
            <a:ext cx="762000" cy="762000"/>
          </a:xfrm>
          <a:prstGeom prst="rect">
            <a:avLst/>
          </a:prstGeom>
        </p:spPr>
      </p:pic>
      <p:pic>
        <p:nvPicPr>
          <p:cNvPr id="23" name="Graphic 24">
            <a:extLst>
              <a:ext uri="{FF2B5EF4-FFF2-40B4-BE49-F238E27FC236}">
                <a16:creationId xmlns:a16="http://schemas.microsoft.com/office/drawing/2014/main" id="{8663372D-5E47-46FA-B393-00AA454BA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9773" y="5586958"/>
            <a:ext cx="762000" cy="762000"/>
          </a:xfrm>
          <a:prstGeom prst="rect">
            <a:avLst/>
          </a:prstGeom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4AC1D8C-03C2-421D-852F-E2ADD165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53" y="55845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5">
            <a:extLst>
              <a:ext uri="{FF2B5EF4-FFF2-40B4-BE49-F238E27FC236}">
                <a16:creationId xmlns:a16="http://schemas.microsoft.com/office/drawing/2014/main" id="{6D8CC131-C2DE-4102-8ED9-768CCB00E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78" y="6346581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pic>
        <p:nvPicPr>
          <p:cNvPr id="37" name="Graphic 14">
            <a:extLst>
              <a:ext uri="{FF2B5EF4-FFF2-40B4-BE49-F238E27FC236}">
                <a16:creationId xmlns:a16="http://schemas.microsoft.com/office/drawing/2014/main" id="{778BA727-5F3D-4A0B-A8BB-3898239E5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317" y="55804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2">
            <a:extLst>
              <a:ext uri="{FF2B5EF4-FFF2-40B4-BE49-F238E27FC236}">
                <a16:creationId xmlns:a16="http://schemas.microsoft.com/office/drawing/2014/main" id="{D2A6264B-9DA1-4D0E-8BA1-0426E24EF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792" y="63408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41" name="Graphic 7">
            <a:extLst>
              <a:ext uri="{FF2B5EF4-FFF2-40B4-BE49-F238E27FC236}">
                <a16:creationId xmlns:a16="http://schemas.microsoft.com/office/drawing/2014/main" id="{0E97DB87-B1C3-464E-B87B-C39EE6CDC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91" y="55908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841F8770-5577-470A-BC2E-2F34A69A8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816" y="635448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X-Ray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E4F1190-8A96-4C43-85B0-804F2613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082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6EF15-983E-4F05-BAAF-90384AA2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800" dirty="0"/>
              <a:t>Sources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255878-D844-4369-8334-95B324B0A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-167951"/>
            <a:ext cx="6092953" cy="6299096"/>
          </a:xfrm>
        </p:spPr>
        <p:txBody>
          <a:bodyPr anchor="ctr">
            <a:normAutofit fontScale="92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endParaRPr lang="de-DE" sz="1900" dirty="0"/>
          </a:p>
          <a:p>
            <a:pPr marL="457200" lvl="1" indent="0">
              <a:buNone/>
            </a:pPr>
            <a:r>
              <a:rPr lang="de-DE" sz="1900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de-DE" sz="1900" dirty="0"/>
          </a:p>
          <a:p>
            <a:pPr marL="514350" indent="-514350">
              <a:buFont typeface="+mj-lt"/>
              <a:buAutoNum type="arabicPeriod"/>
            </a:pPr>
            <a:r>
              <a:rPr lang="de-DE" sz="1900" dirty="0"/>
              <a:t>Logos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1200" b="0" i="0" u="sng" dirty="0">
                <a:effectLst/>
                <a:latin typeface="Whitney"/>
                <a:hlinkClick r:id="rId3" tooltip="https://aws.amazon.com/architecture/icons/"/>
              </a:rPr>
              <a:t>https://aws.amazon.com/architecture/icons/</a:t>
            </a:r>
            <a:endParaRPr lang="de-DE" sz="1200" b="0" i="0" u="sng" dirty="0">
              <a:effectLst/>
              <a:latin typeface="Whitney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>
                <a:hlinkClick r:id="rId4"/>
              </a:rPr>
              <a:t>https_//github.com/kubernetes/community/tree/master/icons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1050" dirty="0">
                <a:hlinkClick r:id="rId5"/>
              </a:rPr>
              <a:t>https://helm.sh/</a:t>
            </a:r>
            <a:br>
              <a:rPr lang="de-DE" sz="1050" dirty="0"/>
            </a:br>
            <a:endParaRPr lang="en-US" sz="1200" dirty="0">
              <a:hlinkClick r:id="rId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AWS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100" dirty="0">
                <a:hlinkClick r:id="rId6"/>
              </a:rPr>
              <a:t>https://www.eksworkshop.com</a:t>
            </a:r>
            <a:endParaRPr lang="en-US" sz="1100" dirty="0"/>
          </a:p>
          <a:p>
            <a:pPr marL="971550" lvl="1" indent="-514350">
              <a:buFont typeface="+mj-lt"/>
              <a:buAutoNum type="arabicPeriod"/>
            </a:pPr>
            <a:r>
              <a:rPr lang="en-US" sz="1050" dirty="0">
                <a:hlinkClick r:id="rId6"/>
              </a:rPr>
              <a:t>https://docs.aws.amazon.com/eks/latest/userguide/getting-started.html</a:t>
            </a:r>
            <a:endParaRPr lang="en-US" sz="105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Kubernetes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050" dirty="0">
                <a:hlinkClick r:id="rId7"/>
              </a:rPr>
              <a:t>https://kubernetes.io/docs/tasks/access-application-cluster/web-ui-dashboard/</a:t>
            </a:r>
            <a:endParaRPr lang="en-US" sz="1050" dirty="0"/>
          </a:p>
          <a:p>
            <a:pPr marL="971550" lvl="1" indent="-514350">
              <a:buFont typeface="+mj-lt"/>
              <a:buAutoNum type="arabicPeriod"/>
            </a:pPr>
            <a:r>
              <a:rPr lang="de-DE" sz="1050" dirty="0">
                <a:hlinkClick r:id="rId8"/>
              </a:rPr>
              <a:t>https://kubernetes.io/docs/reference/access-authn-authz/rbac/</a:t>
            </a:r>
            <a:endParaRPr lang="de-DE" sz="1050" dirty="0"/>
          </a:p>
          <a:p>
            <a:pPr marL="514350" indent="-514350">
              <a:buFont typeface="+mj-lt"/>
              <a:buAutoNum type="arabicPeriod"/>
            </a:pPr>
            <a:r>
              <a:rPr lang="de-DE" sz="1450" dirty="0" err="1"/>
              <a:t>Others</a:t>
            </a:r>
            <a:endParaRPr lang="de-DE" sz="1450" dirty="0"/>
          </a:p>
          <a:p>
            <a:pPr marL="971550" lvl="1" indent="-514350">
              <a:buFont typeface="+mj-lt"/>
              <a:buAutoNum type="arabicPeriod"/>
            </a:pPr>
            <a:r>
              <a:rPr lang="de-DE" sz="1050" dirty="0">
                <a:hlinkClick r:id="rId9"/>
              </a:rPr>
              <a:t>https://www.igi-global.com/dictionary/system-monitoring/29068</a:t>
            </a:r>
            <a:endParaRPr lang="de-DE" sz="105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Images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1200" dirty="0"/>
              <a:t>Image 1: </a:t>
            </a:r>
            <a:r>
              <a:rPr lang="de-DE" sz="1200" dirty="0">
                <a:hlinkClick r:id="rId10"/>
              </a:rPr>
              <a:t>https://www.eksworkshop.com/010_introduction/architecture/architecture_control_and_data_overview/ </a:t>
            </a:r>
            <a:endParaRPr lang="de-DE" sz="1200" dirty="0"/>
          </a:p>
          <a:p>
            <a:pPr marL="971550" lvl="1" indent="-514350">
              <a:buFont typeface="+mj-lt"/>
              <a:buAutoNum type="arabicPeriod"/>
            </a:pPr>
            <a:r>
              <a:rPr lang="de-DE" sz="1200" dirty="0"/>
              <a:t>Image 2: </a:t>
            </a:r>
            <a:r>
              <a:rPr lang="de-DE" sz="1200" dirty="0">
                <a:hlinkClick r:id="rId11"/>
              </a:rPr>
              <a:t>https://aws.amazon.com/de/eks/?whats-new-cards.sort-by=item.additionalFields.postDateTime&amp;whats-new-cards.sort-order=desc&amp;eks-blogs.sort-by=item.additionalFields.createdDate&amp;eks-blogs.sort-order=desc</a:t>
            </a:r>
            <a:endParaRPr lang="de-DE" sz="1200" dirty="0"/>
          </a:p>
          <a:p>
            <a:pPr marL="971550" lvl="1" indent="-514350">
              <a:buFont typeface="+mj-lt"/>
              <a:buAutoNum type="arabicPeriod"/>
            </a:pPr>
            <a:r>
              <a:rPr lang="de-DE" sz="1200" dirty="0"/>
              <a:t>Image 3: </a:t>
            </a:r>
            <a:r>
              <a:rPr lang="en-US" sz="1200" dirty="0">
                <a:hlinkClick r:id="rId12"/>
              </a:rPr>
              <a:t>https://www.eksworkshop.com/010_introduction/eks/eks_high_architecture</a:t>
            </a:r>
            <a:endParaRPr lang="en-US" sz="1200" dirty="0"/>
          </a:p>
          <a:p>
            <a:pPr marL="971550" lvl="1" indent="-514350">
              <a:buFont typeface="+mj-lt"/>
              <a:buAutoNum type="arabicPeriod"/>
            </a:pPr>
            <a:r>
              <a:rPr lang="de-DE" sz="1200" dirty="0"/>
              <a:t>Image 4: </a:t>
            </a:r>
            <a:r>
              <a:rPr lang="de-DE" sz="1200" dirty="0">
                <a:hlinkClick r:id="rId13"/>
              </a:rPr>
              <a:t>https://aws.amazon.com/de/ecr/</a:t>
            </a:r>
            <a:endParaRPr lang="de-DE" sz="1200" dirty="0"/>
          </a:p>
          <a:p>
            <a:pPr marL="971550" lvl="1" indent="-514350">
              <a:buFont typeface="+mj-lt"/>
              <a:buAutoNum type="arabicPeriod"/>
            </a:pPr>
            <a:r>
              <a:rPr lang="de-DE" sz="1200" dirty="0"/>
              <a:t>Image 5: </a:t>
            </a:r>
            <a:r>
              <a:rPr lang="de-DE" sz="1200" dirty="0">
                <a:hlinkClick r:id="rId14"/>
              </a:rPr>
              <a:t>https://docs.aws.amazon.com/eks/latest/userguide/managing-auth.html</a:t>
            </a:r>
            <a:endParaRPr lang="de-DE" sz="1200" dirty="0"/>
          </a:p>
          <a:p>
            <a:pPr marL="514350" indent="-514350">
              <a:buFont typeface="+mj-lt"/>
              <a:buAutoNum type="arabicPeriod"/>
            </a:pPr>
            <a:r>
              <a:rPr lang="de-DE" sz="1600" dirty="0"/>
              <a:t>Screenshots: </a:t>
            </a:r>
            <a:r>
              <a:rPr lang="de-DE" sz="1300" dirty="0" err="1"/>
              <a:t>refers</a:t>
            </a:r>
            <a:r>
              <a:rPr lang="de-DE" sz="1300" dirty="0"/>
              <a:t> to </a:t>
            </a:r>
            <a:r>
              <a:rPr lang="de-DE" sz="1300" dirty="0" err="1"/>
              <a:t>my</a:t>
            </a:r>
            <a:r>
              <a:rPr lang="de-DE" sz="1300" dirty="0"/>
              <a:t> </a:t>
            </a:r>
            <a:r>
              <a:rPr lang="de-DE" sz="1300" dirty="0" err="1"/>
              <a:t>implemented</a:t>
            </a:r>
            <a:r>
              <a:rPr lang="de-DE" sz="1300" dirty="0"/>
              <a:t> EKS Cluster</a:t>
            </a:r>
            <a:endParaRPr lang="en-US" sz="12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Books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Learn Docker in a Month of Lunches – Elton Stoneman, publisher: Manning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Learn Kubernetes in a Month of Lunches – Elton Stoneman, publisher: Manning</a:t>
            </a:r>
          </a:p>
          <a:p>
            <a:pPr marL="971550" lvl="1" indent="-514350">
              <a:buFont typeface="+mj-lt"/>
              <a:buAutoNum type="arabicPeriod"/>
            </a:pPr>
            <a:endParaRPr lang="de-DE" sz="15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7E492B-0057-4609-B258-73D25574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896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6EF15-983E-4F05-BAAF-90384AA2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800" dirty="0"/>
              <a:t>Structure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255878-D844-4369-8334-95B324B0A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76315"/>
            <a:ext cx="5501834" cy="447141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de-DE" sz="2200" dirty="0"/>
              <a:t>1. Used Services</a:t>
            </a:r>
          </a:p>
          <a:p>
            <a:pPr marL="0" indent="0">
              <a:buNone/>
            </a:pPr>
            <a:r>
              <a:rPr lang="de-DE" sz="2200" dirty="0"/>
              <a:t>2. Kubernetes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700" dirty="0"/>
              <a:t>What is K8s?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700" dirty="0"/>
              <a:t>Terminology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700" dirty="0"/>
              <a:t>Architectural Overview of a Kubernetes Cluster</a:t>
            </a:r>
          </a:p>
          <a:p>
            <a:pPr marL="0" indent="0">
              <a:buNone/>
            </a:pPr>
            <a:r>
              <a:rPr lang="de-DE" sz="2200" dirty="0"/>
              <a:t>3. My Kubernetes Cluster on AWS „myEKS“</a:t>
            </a:r>
            <a:endParaRPr lang="de-DE" sz="1900" dirty="0"/>
          </a:p>
          <a:p>
            <a:pPr lvl="1">
              <a:buFont typeface="Symbol" panose="05050102010706020507" pitchFamily="18" charset="2"/>
              <a:buAutoNum type="arabicPeriod"/>
            </a:pPr>
            <a:r>
              <a:rPr lang="de-DE" sz="1700" dirty="0"/>
              <a:t>Architectural Overview</a:t>
            </a:r>
          </a:p>
          <a:p>
            <a:pPr lvl="1">
              <a:buFont typeface="Symbol" panose="05050102010706020507" pitchFamily="18" charset="2"/>
              <a:buAutoNum type="arabicPeriod"/>
            </a:pPr>
            <a:r>
              <a:rPr lang="de-DE" sz="1700" dirty="0"/>
              <a:t>Components of EKS Cluster (esp. node group)</a:t>
            </a:r>
          </a:p>
          <a:p>
            <a:pPr lvl="1">
              <a:buFont typeface="Symbol" panose="05050102010706020507" pitchFamily="18" charset="2"/>
              <a:buAutoNum type="arabicPeriod"/>
            </a:pPr>
            <a:r>
              <a:rPr lang="de-DE" sz="1700" dirty="0"/>
              <a:t>Workflow</a:t>
            </a:r>
          </a:p>
          <a:p>
            <a:pPr lvl="1">
              <a:buFont typeface="Symbol" panose="05050102010706020507" pitchFamily="18" charset="2"/>
              <a:buAutoNum type="arabicPeriod"/>
            </a:pPr>
            <a:r>
              <a:rPr lang="de-DE" sz="1700" dirty="0"/>
              <a:t>Deployments / Pods </a:t>
            </a:r>
          </a:p>
          <a:p>
            <a:pPr lvl="1">
              <a:buFont typeface="Symbol" panose="05050102010706020507" pitchFamily="18" charset="2"/>
              <a:buAutoNum type="arabicPeriod"/>
            </a:pPr>
            <a:r>
              <a:rPr lang="de-DE" sz="1700" dirty="0"/>
              <a:t>(RBAC)</a:t>
            </a:r>
          </a:p>
          <a:p>
            <a:pPr lvl="1">
              <a:buFont typeface="Symbol" panose="05050102010706020507" pitchFamily="18" charset="2"/>
              <a:buAutoNum type="arabicPeriod"/>
            </a:pPr>
            <a:r>
              <a:rPr lang="de-DE" sz="1700" dirty="0"/>
              <a:t>Monitoring (Kubernetes-Dashboard, Grafana, Prometheus)</a:t>
            </a:r>
          </a:p>
          <a:p>
            <a:pPr lvl="1">
              <a:buFont typeface="Symbol" panose="05050102010706020507" pitchFamily="18" charset="2"/>
              <a:buAutoNum type="arabicPeriod"/>
            </a:pPr>
            <a:r>
              <a:rPr lang="de-DE" sz="1700" dirty="0"/>
              <a:t>Logging with CloudWatch</a:t>
            </a:r>
          </a:p>
          <a:p>
            <a:pPr marL="0" indent="0">
              <a:buNone/>
            </a:pPr>
            <a:r>
              <a:rPr lang="de-DE" sz="2100" dirty="0"/>
              <a:t>4. Summary &amp; Outlook</a:t>
            </a:r>
          </a:p>
          <a:p>
            <a:pPr marL="971550" lvl="1" indent="-514350">
              <a:buFont typeface="+mj-lt"/>
              <a:buAutoNum type="arabicPeriod"/>
            </a:pPr>
            <a:endParaRPr lang="de-DE" sz="1900" dirty="0"/>
          </a:p>
          <a:p>
            <a:pPr marL="457200" lvl="1" indent="0">
              <a:buNone/>
            </a:pPr>
            <a:r>
              <a:rPr lang="de-DE" sz="1900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de-DE" sz="1900" dirty="0"/>
          </a:p>
          <a:p>
            <a:pPr marL="514350" indent="-514350">
              <a:buFont typeface="+mj-lt"/>
              <a:buAutoNum type="arabicPeriod"/>
            </a:pPr>
            <a:endParaRPr lang="de-DE" sz="19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E07BEA-4E94-4C5C-884E-E5CB99A1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1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DE5447-597F-446F-8017-79036870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944"/>
            <a:ext cx="7757694" cy="1288238"/>
          </a:xfrm>
        </p:spPr>
        <p:txBody>
          <a:bodyPr anchor="b">
            <a:normAutofit/>
          </a:bodyPr>
          <a:lstStyle/>
          <a:p>
            <a:r>
              <a:rPr lang="de-DE" dirty="0"/>
              <a:t>1. Used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1DC943-7726-4F02-94AB-66065DE7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de-DE" sz="2400" dirty="0"/>
              <a:t>AWS </a:t>
            </a:r>
            <a:r>
              <a:rPr lang="de-DE" sz="2400" dirty="0" err="1"/>
              <a:t>Cost</a:t>
            </a:r>
            <a:r>
              <a:rPr lang="de-DE" sz="2400" dirty="0"/>
              <a:t> Management</a:t>
            </a:r>
          </a:p>
          <a:p>
            <a:r>
              <a:rPr lang="de-DE" sz="2400" dirty="0"/>
              <a:t>IAM (Identity and Access Management)</a:t>
            </a:r>
          </a:p>
          <a:p>
            <a:r>
              <a:rPr lang="de-DE" sz="2400" dirty="0"/>
              <a:t>AWS Cloud9  (EC2 + EBS)</a:t>
            </a:r>
          </a:p>
          <a:p>
            <a:r>
              <a:rPr lang="de-DE" sz="2400" dirty="0"/>
              <a:t>EKS (Elastic Kubernetes Service) </a:t>
            </a:r>
          </a:p>
          <a:p>
            <a:r>
              <a:rPr lang="de-DE" sz="2400" dirty="0"/>
              <a:t>ECR (Elastic Container Registry)</a:t>
            </a:r>
          </a:p>
          <a:p>
            <a:r>
              <a:rPr lang="de-DE" sz="2400" dirty="0"/>
              <a:t>Amazon CloudWatch</a:t>
            </a:r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61904FBB-E6AA-5545-A9CB-FAD8D344E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35" y="146586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328" y="28890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472" y="997486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Cost Management</a:t>
            </a:r>
          </a:p>
        </p:txBody>
      </p:sp>
      <p:pic>
        <p:nvPicPr>
          <p:cNvPr id="21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34" y="42778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784" y="5038284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23" name="Graphic 20">
            <a:extLst>
              <a:ext uri="{FF2B5EF4-FFF2-40B4-BE49-F238E27FC236}">
                <a16:creationId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11" y="42662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461" y="5031380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58EC09F2-600B-4198-B37D-480C52526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711" y="372909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pic>
        <p:nvPicPr>
          <p:cNvPr id="28" name="Graphic 17">
            <a:extLst>
              <a:ext uri="{FF2B5EF4-FFF2-40B4-BE49-F238E27FC236}">
                <a16:creationId xmlns:a16="http://schemas.microsoft.com/office/drawing/2014/main" id="{8BD793B1-DC57-B648-A15E-362432F5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70" y="29088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DA1A551F-C867-B843-8ADE-9C6199300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147" y="373819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pic>
        <p:nvPicPr>
          <p:cNvPr id="30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34" y="55451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57" y="629173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35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60" y="13663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960" y="2128376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pic>
        <p:nvPicPr>
          <p:cNvPr id="43" name="Graphic 17">
            <a:extLst>
              <a:ext uri="{FF2B5EF4-FFF2-40B4-BE49-F238E27FC236}">
                <a16:creationId xmlns:a16="http://schemas.microsoft.com/office/drawing/2014/main" id="{3FF20AA6-9A10-984F-AA79-A935675F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349" y="28890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574" y="3652651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Block Store (Amazon EBS)</a:t>
            </a:r>
          </a:p>
        </p:txBody>
      </p:sp>
      <p:pic>
        <p:nvPicPr>
          <p:cNvPr id="45" name="Graphic 21">
            <a:extLst>
              <a:ext uri="{FF2B5EF4-FFF2-40B4-BE49-F238E27FC236}">
                <a16:creationId xmlns:a16="http://schemas.microsoft.com/office/drawing/2014/main" id="{1DF5198E-AAB0-44A2-B7D6-008541157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143" y="4245216"/>
            <a:ext cx="763200" cy="76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id="{E6525B87-4C3D-45A3-8780-6A82974F1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8061" y="501849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6D7C540-E29F-4249-8451-274D804A41DC}"/>
              </a:ext>
            </a:extLst>
          </p:cNvPr>
          <p:cNvSpPr/>
          <p:nvPr/>
        </p:nvSpPr>
        <p:spPr>
          <a:xfrm>
            <a:off x="6096000" y="66675"/>
            <a:ext cx="2836704" cy="67246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C867E154-A478-43BD-949A-D2A57990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613" y="16038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043E2A65-AB6D-4E74-8B44-D43A0DF8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8426" y="236588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Virtual Private Cloud (Amazon VPC)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40DF82-4354-42BB-B3EE-481BB3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08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DE5447-597F-446F-8017-79036870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97291"/>
            <a:ext cx="7757694" cy="746175"/>
          </a:xfrm>
        </p:spPr>
        <p:txBody>
          <a:bodyPr anchor="b">
            <a:normAutofit/>
          </a:bodyPr>
          <a:lstStyle/>
          <a:p>
            <a:r>
              <a:rPr lang="de-DE" dirty="0"/>
              <a:t>2. Kubernetes (K8s)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6D7F520-CD82-4A49-A8CE-8AD2E5B72FF8}"/>
              </a:ext>
            </a:extLst>
          </p:cNvPr>
          <p:cNvSpPr txBox="1"/>
          <p:nvPr/>
        </p:nvSpPr>
        <p:spPr>
          <a:xfrm>
            <a:off x="983686" y="2018490"/>
            <a:ext cx="448654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OBJECTS Overview:</a:t>
            </a:r>
          </a:p>
          <a:p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Pod: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wrapper around one or more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DaemonSet: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implements a single instance of a pod on a worker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Deployments: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Details how to roll out (or roll back) across version of your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ReplicaSet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ensures a defined number of pods are always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Job: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ensures a pod properly runs to completions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Service: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maps a fixed IP adress to a logical group of pods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7D9E36-2D31-4D57-B8BA-8FFEF5851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2"/>
          <a:stretch/>
        </p:blipFill>
        <p:spPr>
          <a:xfrm>
            <a:off x="6405797" y="2731133"/>
            <a:ext cx="5130239" cy="321967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8934B2D-5B6E-4A85-9E06-CFED8286E6AC}"/>
              </a:ext>
            </a:extLst>
          </p:cNvPr>
          <p:cNvSpPr txBox="1"/>
          <p:nvPr/>
        </p:nvSpPr>
        <p:spPr>
          <a:xfrm>
            <a:off x="6679046" y="2018490"/>
            <a:ext cx="51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Architectural Overview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4D1E26C-1712-4B87-BD49-033DAA410A4B}"/>
              </a:ext>
            </a:extLst>
          </p:cNvPr>
          <p:cNvCxnSpPr/>
          <p:nvPr/>
        </p:nvCxnSpPr>
        <p:spPr>
          <a:xfrm flipH="1">
            <a:off x="9946933" y="2296126"/>
            <a:ext cx="408373" cy="53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F7FEB60-3835-4A5F-BEB5-C290A6000D1F}"/>
              </a:ext>
            </a:extLst>
          </p:cNvPr>
          <p:cNvSpPr/>
          <p:nvPr/>
        </p:nvSpPr>
        <p:spPr>
          <a:xfrm>
            <a:off x="10239896" y="2018490"/>
            <a:ext cx="902049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Control Plane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FD27A6E-7901-417B-87D1-001D9F89D963}"/>
              </a:ext>
            </a:extLst>
          </p:cNvPr>
          <p:cNvSpPr/>
          <p:nvPr/>
        </p:nvSpPr>
        <p:spPr>
          <a:xfrm>
            <a:off x="5667958" y="2731133"/>
            <a:ext cx="902049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Data Plane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7888CFA-D7F4-4FC9-ADCC-8F6086AD317C}"/>
              </a:ext>
            </a:extLst>
          </p:cNvPr>
          <p:cNvCxnSpPr/>
          <p:nvPr/>
        </p:nvCxnSpPr>
        <p:spPr>
          <a:xfrm>
            <a:off x="6570007" y="3192798"/>
            <a:ext cx="1073667" cy="11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95083E1-E2A7-483B-B00B-9D498DFBE10C}"/>
              </a:ext>
            </a:extLst>
          </p:cNvPr>
          <p:cNvSpPr/>
          <p:nvPr/>
        </p:nvSpPr>
        <p:spPr>
          <a:xfrm rot="8117914">
            <a:off x="11361613" y="2792571"/>
            <a:ext cx="472751" cy="27351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A6587E19-F727-4857-A26B-5D3B15C30E5A}"/>
              </a:ext>
            </a:extLst>
          </p:cNvPr>
          <p:cNvSpPr/>
          <p:nvPr/>
        </p:nvSpPr>
        <p:spPr>
          <a:xfrm rot="10800000">
            <a:off x="10482777" y="3780352"/>
            <a:ext cx="472751" cy="27351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CB89473-C56C-477D-852D-7A1ABAFDDFCB}"/>
              </a:ext>
            </a:extLst>
          </p:cNvPr>
          <p:cNvSpPr/>
          <p:nvPr/>
        </p:nvSpPr>
        <p:spPr>
          <a:xfrm rot="7362234">
            <a:off x="8116730" y="4020064"/>
            <a:ext cx="472751" cy="27351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98322E-C579-4532-B529-01F08EDB7D4C}"/>
              </a:ext>
            </a:extLst>
          </p:cNvPr>
          <p:cNvSpPr/>
          <p:nvPr/>
        </p:nvSpPr>
        <p:spPr>
          <a:xfrm>
            <a:off x="7054193" y="3557924"/>
            <a:ext cx="768301" cy="115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BA1223-5D0C-4EC5-AE70-B109398B6D1F}"/>
              </a:ext>
            </a:extLst>
          </p:cNvPr>
          <p:cNvSpPr txBox="1"/>
          <p:nvPr/>
        </p:nvSpPr>
        <p:spPr>
          <a:xfrm>
            <a:off x="6321029" y="5932001"/>
            <a:ext cx="45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1: Architectural Overview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E80062-3081-4A10-9502-EF66A168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323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6EF15-983E-4F05-BAAF-90384AA2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5" y="978769"/>
            <a:ext cx="5101395" cy="4376572"/>
          </a:xfrm>
        </p:spPr>
        <p:txBody>
          <a:bodyPr anchor="ctr">
            <a:normAutofit/>
          </a:bodyPr>
          <a:lstStyle/>
          <a:p>
            <a:r>
              <a:rPr lang="de-DE" sz="4800" dirty="0"/>
              <a:t>3. My Kubernetes Cluster on AWS</a:t>
            </a:r>
            <a:br>
              <a:rPr lang="de-DE" sz="4800" dirty="0"/>
            </a:br>
            <a:r>
              <a:rPr lang="de-DE" sz="4800" dirty="0"/>
              <a:t>„myEKS“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255878-D844-4369-8334-95B324B0A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399032"/>
            <a:ext cx="5743575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200" dirty="0"/>
              <a:t>3. My Kubernetes Cluster on AWS „myEKS“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1900" dirty="0"/>
              <a:t>Architectural Overview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1900" dirty="0"/>
              <a:t>Components of EKS Cluster (esp. node group)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1900" dirty="0"/>
              <a:t>Workflow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1900" dirty="0"/>
              <a:t>Deployments / Pods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1900" dirty="0"/>
              <a:t>(RBAC)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1900" dirty="0"/>
              <a:t>Monitoring (Kubernetes-Dashboard, Grafana, Prometheus)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z="1900" dirty="0"/>
              <a:t>Logging with CloudWatch</a:t>
            </a:r>
          </a:p>
          <a:p>
            <a:pPr marL="971550" lvl="1" indent="-514350">
              <a:buFont typeface="+mj-lt"/>
              <a:buAutoNum type="arabicPeriod"/>
            </a:pPr>
            <a:endParaRPr lang="de-DE" sz="1900" dirty="0"/>
          </a:p>
          <a:p>
            <a:pPr marL="457200" lvl="1" indent="0">
              <a:buNone/>
            </a:pPr>
            <a:r>
              <a:rPr lang="de-DE" sz="1900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de-DE" sz="1900" dirty="0"/>
          </a:p>
          <a:p>
            <a:pPr marL="514350" indent="-514350">
              <a:buFont typeface="+mj-lt"/>
              <a:buAutoNum type="arabicPeriod"/>
            </a:pPr>
            <a:endParaRPr lang="de-DE" sz="1900" dirty="0"/>
          </a:p>
        </p:txBody>
      </p:sp>
      <p:pic>
        <p:nvPicPr>
          <p:cNvPr id="6" name="Picture 2" descr="Title Image">
            <a:extLst>
              <a:ext uri="{FF2B5EF4-FFF2-40B4-BE49-F238E27FC236}">
                <a16:creationId xmlns:a16="http://schemas.microsoft.com/office/drawing/2014/main" id="{951F3D27-A5F4-473F-B936-F9CB5479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36" y="4604308"/>
            <a:ext cx="6120012" cy="200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8D5A0E3-A4DA-4DC4-B0C2-CB303E391A94}"/>
              </a:ext>
            </a:extLst>
          </p:cNvPr>
          <p:cNvSpPr txBox="1"/>
          <p:nvPr/>
        </p:nvSpPr>
        <p:spPr>
          <a:xfrm>
            <a:off x="4840556" y="6602298"/>
            <a:ext cx="45497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Image 2: Amazon EKS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D632DD-D4B2-43C4-937D-555214D6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958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7E3983AB-7F33-4D2E-B3D3-ED3AA29CF454}"/>
              </a:ext>
            </a:extLst>
          </p:cNvPr>
          <p:cNvSpPr txBox="1">
            <a:spLocks/>
          </p:cNvSpPr>
          <p:nvPr/>
        </p:nvSpPr>
        <p:spPr>
          <a:xfrm>
            <a:off x="838200" y="125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3.1 Architectural Overview</a:t>
            </a:r>
          </a:p>
        </p:txBody>
      </p:sp>
      <p:pic>
        <p:nvPicPr>
          <p:cNvPr id="68" name="Graphic 17">
            <a:extLst>
              <a:ext uri="{FF2B5EF4-FFF2-40B4-BE49-F238E27FC236}">
                <a16:creationId xmlns:a16="http://schemas.microsoft.com/office/drawing/2014/main" id="{C300BBDA-8C19-4B65-A876-DBED5D023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31" y="3740266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9">
            <a:extLst>
              <a:ext uri="{FF2B5EF4-FFF2-40B4-BE49-F238E27FC236}">
                <a16:creationId xmlns:a16="http://schemas.microsoft.com/office/drawing/2014/main" id="{8C495FC2-ED1A-48AA-9959-798D8ADF5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98" y="4319309"/>
            <a:ext cx="20692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sp>
        <p:nvSpPr>
          <p:cNvPr id="77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481340" y="1282646"/>
            <a:ext cx="10636816" cy="5385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9" name="Graphic 51">
            <a:extLst>
              <a:ext uri="{FF2B5EF4-FFF2-40B4-BE49-F238E27FC236}">
                <a16:creationId xmlns:a16="http://schemas.microsoft.com/office/drawing/2014/main" id="{A009A2AB-6BEB-4C58-9989-F9264B583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82" y="1276968"/>
            <a:ext cx="330200" cy="330200"/>
          </a:xfrm>
          <a:prstGeom prst="rect">
            <a:avLst/>
          </a:prstGeom>
        </p:spPr>
      </p:pic>
      <p:sp>
        <p:nvSpPr>
          <p:cNvPr id="80" name="Rectangle 30">
            <a:extLst>
              <a:ext uri="{FF2B5EF4-FFF2-40B4-BE49-F238E27FC236}">
                <a16:creationId xmlns:a16="http://schemas.microsoft.com/office/drawing/2014/main" id="{5D3A51A5-6FB4-4BE6-A914-5C823AFC0D1D}"/>
              </a:ext>
            </a:extLst>
          </p:cNvPr>
          <p:cNvSpPr/>
          <p:nvPr/>
        </p:nvSpPr>
        <p:spPr>
          <a:xfrm>
            <a:off x="1247775" y="1998297"/>
            <a:ext cx="9486900" cy="430787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1" name="Graphic 46">
            <a:extLst>
              <a:ext uri="{FF2B5EF4-FFF2-40B4-BE49-F238E27FC236}">
                <a16:creationId xmlns:a16="http://schemas.microsoft.com/office/drawing/2014/main" id="{D654A791-A34F-47C7-84D8-8CB26A814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6200" y="2004395"/>
            <a:ext cx="330200" cy="330200"/>
          </a:xfrm>
          <a:prstGeom prst="rect">
            <a:avLst/>
          </a:prstGeom>
        </p:spPr>
      </p:pic>
      <p:pic>
        <p:nvPicPr>
          <p:cNvPr id="82" name="Graphic 19">
            <a:extLst>
              <a:ext uri="{FF2B5EF4-FFF2-40B4-BE49-F238E27FC236}">
                <a16:creationId xmlns:a16="http://schemas.microsoft.com/office/drawing/2014/main" id="{A9DBC523-085B-4223-A96E-0306F8D3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84" y="2420144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2">
            <a:extLst>
              <a:ext uri="{FF2B5EF4-FFF2-40B4-BE49-F238E27FC236}">
                <a16:creationId xmlns:a16="http://schemas.microsoft.com/office/drawing/2014/main" id="{CCC9D8D8-47BB-444B-8BF4-4CC8A248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172" y="2969026"/>
            <a:ext cx="16727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84" name="Rectangle 68">
            <a:extLst>
              <a:ext uri="{FF2B5EF4-FFF2-40B4-BE49-F238E27FC236}">
                <a16:creationId xmlns:a16="http://schemas.microsoft.com/office/drawing/2014/main" id="{EC174DC9-CDFD-4358-8CD7-0B5F160B9F97}"/>
              </a:ext>
            </a:extLst>
          </p:cNvPr>
          <p:cNvSpPr/>
          <p:nvPr/>
        </p:nvSpPr>
        <p:spPr>
          <a:xfrm>
            <a:off x="942392" y="1628092"/>
            <a:ext cx="10001832" cy="4834852"/>
          </a:xfrm>
          <a:prstGeom prst="rect">
            <a:avLst/>
          </a:prstGeom>
          <a:noFill/>
          <a:ln w="12700">
            <a:solidFill>
              <a:srgbClr val="00A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eu-west-1 (Ireland)</a:t>
            </a:r>
          </a:p>
        </p:txBody>
      </p:sp>
      <p:pic>
        <p:nvPicPr>
          <p:cNvPr id="85" name="Graphic 98">
            <a:extLst>
              <a:ext uri="{FF2B5EF4-FFF2-40B4-BE49-F238E27FC236}">
                <a16:creationId xmlns:a16="http://schemas.microsoft.com/office/drawing/2014/main" id="{96E97B45-7315-4437-BFB1-5C84D5CD9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39" y="162455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Freeform 35">
            <a:extLst>
              <a:ext uri="{FF2B5EF4-FFF2-40B4-BE49-F238E27FC236}">
                <a16:creationId xmlns:a16="http://schemas.microsoft.com/office/drawing/2014/main" id="{25951F49-F658-4082-B971-21C928E15837}"/>
              </a:ext>
            </a:extLst>
          </p:cNvPr>
          <p:cNvSpPr/>
          <p:nvPr/>
        </p:nvSpPr>
        <p:spPr>
          <a:xfrm rot="5400000" flipH="1" flipV="1">
            <a:off x="2217098" y="2391037"/>
            <a:ext cx="291513" cy="8849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TextBox 29">
            <a:extLst>
              <a:ext uri="{FF2B5EF4-FFF2-40B4-BE49-F238E27FC236}">
                <a16:creationId xmlns:a16="http://schemas.microsoft.com/office/drawing/2014/main" id="{AFC3EE34-6D5A-4518-9B63-C336D467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497" y="3219706"/>
            <a:ext cx="15750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88" name="Graphic 49">
            <a:extLst>
              <a:ext uri="{FF2B5EF4-FFF2-40B4-BE49-F238E27FC236}">
                <a16:creationId xmlns:a16="http://schemas.microsoft.com/office/drawing/2014/main" id="{A0443879-8B61-4F0E-9483-511D3F48C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706819" y="2928193"/>
            <a:ext cx="427124" cy="42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60F9450-51C4-4990-BE14-77478D645ABE}"/>
              </a:ext>
            </a:extLst>
          </p:cNvPr>
          <p:cNvCxnSpPr>
            <a:cxnSpLocks/>
          </p:cNvCxnSpPr>
          <p:nvPr/>
        </p:nvCxnSpPr>
        <p:spPr>
          <a:xfrm flipV="1">
            <a:off x="1920381" y="3469461"/>
            <a:ext cx="0" cy="27080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21">
            <a:extLst>
              <a:ext uri="{FF2B5EF4-FFF2-40B4-BE49-F238E27FC236}">
                <a16:creationId xmlns:a16="http://schemas.microsoft.com/office/drawing/2014/main" id="{34204BD6-16E0-4664-9E89-17250415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43" y="3728281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2">
            <a:extLst>
              <a:ext uri="{FF2B5EF4-FFF2-40B4-BE49-F238E27FC236}">
                <a16:creationId xmlns:a16="http://schemas.microsoft.com/office/drawing/2014/main" id="{3E82E4DA-7EFD-4C2C-8764-A01D25FCD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318" y="4307324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cxnSp>
        <p:nvCxnSpPr>
          <p:cNvPr id="96" name="Straight Arrow Connector 15">
            <a:extLst>
              <a:ext uri="{FF2B5EF4-FFF2-40B4-BE49-F238E27FC236}">
                <a16:creationId xmlns:a16="http://schemas.microsoft.com/office/drawing/2014/main" id="{55B7EC4D-81F6-4ACD-8A25-51B04AE110EE}"/>
              </a:ext>
            </a:extLst>
          </p:cNvPr>
          <p:cNvCxnSpPr>
            <a:cxnSpLocks/>
          </p:cNvCxnSpPr>
          <p:nvPr/>
        </p:nvCxnSpPr>
        <p:spPr>
          <a:xfrm flipH="1">
            <a:off x="2258224" y="4010266"/>
            <a:ext cx="1861661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23">
            <a:extLst>
              <a:ext uri="{FF2B5EF4-FFF2-40B4-BE49-F238E27FC236}">
                <a16:creationId xmlns:a16="http://schemas.microsoft.com/office/drawing/2014/main" id="{63973664-C588-4320-9877-2E11CD56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322" y="2131647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Rectangle 75">
            <a:extLst>
              <a:ext uri="{FF2B5EF4-FFF2-40B4-BE49-F238E27FC236}">
                <a16:creationId xmlns:a16="http://schemas.microsoft.com/office/drawing/2014/main" id="{44C61235-D6FE-4757-964C-0EC47A06FEE8}"/>
              </a:ext>
            </a:extLst>
          </p:cNvPr>
          <p:cNvSpPr/>
          <p:nvPr/>
        </p:nvSpPr>
        <p:spPr>
          <a:xfrm>
            <a:off x="5729323" y="2125926"/>
            <a:ext cx="3420000" cy="1764000"/>
          </a:xfrm>
          <a:prstGeom prst="rect">
            <a:avLst/>
          </a:prstGeom>
          <a:noFill/>
          <a:ln w="127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Amazon EKS control plane</a:t>
            </a:r>
          </a:p>
        </p:txBody>
      </p:sp>
      <p:sp>
        <p:nvSpPr>
          <p:cNvPr id="104" name="Freeform 32">
            <a:extLst>
              <a:ext uri="{FF2B5EF4-FFF2-40B4-BE49-F238E27FC236}">
                <a16:creationId xmlns:a16="http://schemas.microsoft.com/office/drawing/2014/main" id="{A3BEDB42-EDCB-4AF8-B583-7D263B34BE2E}"/>
              </a:ext>
            </a:extLst>
          </p:cNvPr>
          <p:cNvSpPr/>
          <p:nvPr/>
        </p:nvSpPr>
        <p:spPr>
          <a:xfrm flipH="1">
            <a:off x="4572384" y="2928193"/>
            <a:ext cx="1056851" cy="73392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Freeform 33">
            <a:extLst>
              <a:ext uri="{FF2B5EF4-FFF2-40B4-BE49-F238E27FC236}">
                <a16:creationId xmlns:a16="http://schemas.microsoft.com/office/drawing/2014/main" id="{A80B1F42-0682-466D-B968-046304FC7859}"/>
              </a:ext>
            </a:extLst>
          </p:cNvPr>
          <p:cNvSpPr/>
          <p:nvPr/>
        </p:nvSpPr>
        <p:spPr>
          <a:xfrm flipH="1" flipV="1">
            <a:off x="4606223" y="4534452"/>
            <a:ext cx="1025032" cy="66429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7" name="Graphic 23">
            <a:extLst>
              <a:ext uri="{FF2B5EF4-FFF2-40B4-BE49-F238E27FC236}">
                <a16:creationId xmlns:a16="http://schemas.microsoft.com/office/drawing/2014/main" id="{EE50A881-0AA9-43FA-A433-4D232A2B8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595" y="94906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24">
            <a:extLst>
              <a:ext uri="{FF2B5EF4-FFF2-40B4-BE49-F238E27FC236}">
                <a16:creationId xmlns:a16="http://schemas.microsoft.com/office/drawing/2014/main" id="{2E0BDC7F-08C7-4C9B-8799-8F2AD8F89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2087" y="1381423"/>
            <a:ext cx="1073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109" name="Graphic 11">
            <a:extLst>
              <a:ext uri="{FF2B5EF4-FFF2-40B4-BE49-F238E27FC236}">
                <a16:creationId xmlns:a16="http://schemas.microsoft.com/office/drawing/2014/main" id="{A3F2D57B-6E56-4372-98F4-638DA816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82" y="374026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28">
            <a:extLst>
              <a:ext uri="{FF2B5EF4-FFF2-40B4-BE49-F238E27FC236}">
                <a16:creationId xmlns:a16="http://schemas.microsoft.com/office/drawing/2014/main" id="{22792EA2-F160-47D2-B71F-71C2F71D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7154" y="4177450"/>
            <a:ext cx="1073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12" name="Rectangle 75">
            <a:extLst>
              <a:ext uri="{FF2B5EF4-FFF2-40B4-BE49-F238E27FC236}">
                <a16:creationId xmlns:a16="http://schemas.microsoft.com/office/drawing/2014/main" id="{0C5B9134-3D3E-445A-ACD7-930759601D13}"/>
              </a:ext>
            </a:extLst>
          </p:cNvPr>
          <p:cNvSpPr/>
          <p:nvPr/>
        </p:nvSpPr>
        <p:spPr>
          <a:xfrm>
            <a:off x="5727977" y="4155773"/>
            <a:ext cx="3420000" cy="1800000"/>
          </a:xfrm>
          <a:prstGeom prst="rect">
            <a:avLst/>
          </a:prstGeom>
          <a:noFill/>
          <a:ln w="127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Amazon EKS data plane</a:t>
            </a:r>
          </a:p>
        </p:txBody>
      </p:sp>
      <p:pic>
        <p:nvPicPr>
          <p:cNvPr id="113" name="Graphic 23">
            <a:extLst>
              <a:ext uri="{FF2B5EF4-FFF2-40B4-BE49-F238E27FC236}">
                <a16:creationId xmlns:a16="http://schemas.microsoft.com/office/drawing/2014/main" id="{3353084B-BA99-4FF9-B345-A2E484BEA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667" y="415894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fik 11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3411225-9E37-46E7-B3B3-E5CFF5E7F5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49" y="3178851"/>
            <a:ext cx="520258" cy="504000"/>
          </a:xfrm>
          <a:prstGeom prst="rect">
            <a:avLst/>
          </a:prstGeom>
        </p:spPr>
      </p:pic>
      <p:pic>
        <p:nvPicPr>
          <p:cNvPr id="116" name="Grafik 11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DC1EF01-85B1-425E-A355-64744ECA1F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12" y="2404191"/>
            <a:ext cx="445936" cy="432000"/>
          </a:xfrm>
          <a:prstGeom prst="rect">
            <a:avLst/>
          </a:prstGeom>
        </p:spPr>
      </p:pic>
      <p:pic>
        <p:nvPicPr>
          <p:cNvPr id="118" name="Grafik 11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F167CD3-4A5B-46F1-8381-4FC43E3880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985" y="2828014"/>
            <a:ext cx="445936" cy="432000"/>
          </a:xfrm>
          <a:prstGeom prst="rect">
            <a:avLst/>
          </a:prstGeom>
        </p:spPr>
      </p:pic>
      <p:pic>
        <p:nvPicPr>
          <p:cNvPr id="120" name="Grafik 119">
            <a:extLst>
              <a:ext uri="{FF2B5EF4-FFF2-40B4-BE49-F238E27FC236}">
                <a16:creationId xmlns:a16="http://schemas.microsoft.com/office/drawing/2014/main" id="{4E418DD6-E355-411F-9480-C0F038FB232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18" y="2839438"/>
            <a:ext cx="445936" cy="432000"/>
          </a:xfrm>
          <a:prstGeom prst="rect">
            <a:avLst/>
          </a:prstGeom>
        </p:spPr>
      </p:pic>
      <p:pic>
        <p:nvPicPr>
          <p:cNvPr id="124" name="Grafik 12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DBC2F73-A957-4999-A2AB-4946601C9B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13" y="5179181"/>
            <a:ext cx="445938" cy="432000"/>
          </a:xfrm>
          <a:prstGeom prst="rect">
            <a:avLst/>
          </a:prstGeom>
        </p:spPr>
      </p:pic>
      <p:pic>
        <p:nvPicPr>
          <p:cNvPr id="126" name="Grafik 125" descr="Ein Bild, das Text, Schild, Ende, draußen enthält.&#10;&#10;Automatisch generierte Beschreibung">
            <a:extLst>
              <a:ext uri="{FF2B5EF4-FFF2-40B4-BE49-F238E27FC236}">
                <a16:creationId xmlns:a16="http://schemas.microsoft.com/office/drawing/2014/main" id="{98C42D38-B835-49C6-940B-1F788D99AE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74" y="5179181"/>
            <a:ext cx="445938" cy="432000"/>
          </a:xfrm>
          <a:prstGeom prst="rect">
            <a:avLst/>
          </a:prstGeom>
        </p:spPr>
      </p:pic>
      <p:pic>
        <p:nvPicPr>
          <p:cNvPr id="1024" name="Grafik 1023" descr="Ein Bild, das Text, Schild, Ende, draußen enthält.&#10;&#10;Automatisch generierte Beschreibung">
            <a:extLst>
              <a:ext uri="{FF2B5EF4-FFF2-40B4-BE49-F238E27FC236}">
                <a16:creationId xmlns:a16="http://schemas.microsoft.com/office/drawing/2014/main" id="{AF90CB90-C3DB-4BF0-9F82-242400DC3C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09" y="5473956"/>
            <a:ext cx="445938" cy="432000"/>
          </a:xfrm>
          <a:prstGeom prst="rect">
            <a:avLst/>
          </a:prstGeom>
        </p:spPr>
      </p:pic>
      <p:pic>
        <p:nvPicPr>
          <p:cNvPr id="1027" name="Grafik 1026" descr="Ein Bild, das Text, draußen, ClipArt enthält.&#10;&#10;Automatisch generierte Beschreibung">
            <a:extLst>
              <a:ext uri="{FF2B5EF4-FFF2-40B4-BE49-F238E27FC236}">
                <a16:creationId xmlns:a16="http://schemas.microsoft.com/office/drawing/2014/main" id="{632087EE-FDE5-427C-813D-7FD6E77F6F4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28" y="4466412"/>
            <a:ext cx="520263" cy="504000"/>
          </a:xfrm>
          <a:prstGeom prst="rect">
            <a:avLst/>
          </a:prstGeom>
        </p:spPr>
      </p:pic>
      <p:pic>
        <p:nvPicPr>
          <p:cNvPr id="1029" name="Grafik 1028" descr="Ein Bild, das Text, draußen, ClipArt enthält.&#10;&#10;Automatisch generierte Beschreibung">
            <a:extLst>
              <a:ext uri="{FF2B5EF4-FFF2-40B4-BE49-F238E27FC236}">
                <a16:creationId xmlns:a16="http://schemas.microsoft.com/office/drawing/2014/main" id="{F4C75BB7-E6E9-4F44-B4B8-2A0C2FFEDCE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20" y="4481361"/>
            <a:ext cx="445938" cy="432000"/>
          </a:xfrm>
          <a:prstGeom prst="rect">
            <a:avLst/>
          </a:prstGeom>
        </p:spPr>
      </p:pic>
      <p:cxnSp>
        <p:nvCxnSpPr>
          <p:cNvPr id="134" name="Straight Arrow Connector 15">
            <a:extLst>
              <a:ext uri="{FF2B5EF4-FFF2-40B4-BE49-F238E27FC236}">
                <a16:creationId xmlns:a16="http://schemas.microsoft.com/office/drawing/2014/main" id="{4A7DDD1A-C156-47F5-997F-1F4F5FEC927C}"/>
              </a:ext>
            </a:extLst>
          </p:cNvPr>
          <p:cNvCxnSpPr>
            <a:cxnSpLocks/>
          </p:cNvCxnSpPr>
          <p:nvPr/>
        </p:nvCxnSpPr>
        <p:spPr>
          <a:xfrm>
            <a:off x="7097978" y="3720772"/>
            <a:ext cx="0" cy="70127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 32">
            <a:extLst>
              <a:ext uri="{FF2B5EF4-FFF2-40B4-BE49-F238E27FC236}">
                <a16:creationId xmlns:a16="http://schemas.microsoft.com/office/drawing/2014/main" id="{6E56B226-ED3E-41B9-AA6B-7EC2E9B4A37E}"/>
              </a:ext>
            </a:extLst>
          </p:cNvPr>
          <p:cNvSpPr/>
          <p:nvPr/>
        </p:nvSpPr>
        <p:spPr>
          <a:xfrm rot="10800000" flipH="1">
            <a:off x="8727658" y="4422048"/>
            <a:ext cx="2965839" cy="31384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" name="Freeform 32">
            <a:extLst>
              <a:ext uri="{FF2B5EF4-FFF2-40B4-BE49-F238E27FC236}">
                <a16:creationId xmlns:a16="http://schemas.microsoft.com/office/drawing/2014/main" id="{E6FF4D23-A7A7-4F1F-AA02-43A27061D412}"/>
              </a:ext>
            </a:extLst>
          </p:cNvPr>
          <p:cNvSpPr/>
          <p:nvPr/>
        </p:nvSpPr>
        <p:spPr>
          <a:xfrm rot="5400000" flipH="1">
            <a:off x="7382251" y="4758332"/>
            <a:ext cx="431999" cy="38712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4" name="Freeform 33">
            <a:extLst>
              <a:ext uri="{FF2B5EF4-FFF2-40B4-BE49-F238E27FC236}">
                <a16:creationId xmlns:a16="http://schemas.microsoft.com/office/drawing/2014/main" id="{1626B354-C1B4-4808-ADCA-FD24B46218BB}"/>
              </a:ext>
            </a:extLst>
          </p:cNvPr>
          <p:cNvSpPr/>
          <p:nvPr/>
        </p:nvSpPr>
        <p:spPr>
          <a:xfrm rot="5400000" flipH="1" flipV="1">
            <a:off x="6327442" y="4728924"/>
            <a:ext cx="431999" cy="44593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45" name="Straight Arrow Connector 15">
            <a:extLst>
              <a:ext uri="{FF2B5EF4-FFF2-40B4-BE49-F238E27FC236}">
                <a16:creationId xmlns:a16="http://schemas.microsoft.com/office/drawing/2014/main" id="{4B656E6C-74BF-4BF6-8690-220EE30E10C4}"/>
              </a:ext>
            </a:extLst>
          </p:cNvPr>
          <p:cNvCxnSpPr>
            <a:cxnSpLocks/>
          </p:cNvCxnSpPr>
          <p:nvPr/>
        </p:nvCxnSpPr>
        <p:spPr>
          <a:xfrm flipV="1">
            <a:off x="7097978" y="5068044"/>
            <a:ext cx="0" cy="337933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33">
            <a:extLst>
              <a:ext uri="{FF2B5EF4-FFF2-40B4-BE49-F238E27FC236}">
                <a16:creationId xmlns:a16="http://schemas.microsoft.com/office/drawing/2014/main" id="{6138B906-AB87-4078-BE02-E4F17E428E5D}"/>
              </a:ext>
            </a:extLst>
          </p:cNvPr>
          <p:cNvSpPr/>
          <p:nvPr/>
        </p:nvSpPr>
        <p:spPr>
          <a:xfrm rot="16200000" flipH="1" flipV="1">
            <a:off x="7674420" y="3079104"/>
            <a:ext cx="124578" cy="58500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0" name="Freeform 33">
            <a:extLst>
              <a:ext uri="{FF2B5EF4-FFF2-40B4-BE49-F238E27FC236}">
                <a16:creationId xmlns:a16="http://schemas.microsoft.com/office/drawing/2014/main" id="{ED690673-1401-4177-810D-F5F19DABB838}"/>
              </a:ext>
            </a:extLst>
          </p:cNvPr>
          <p:cNvSpPr/>
          <p:nvPr/>
        </p:nvSpPr>
        <p:spPr>
          <a:xfrm rot="5400000" flipV="1">
            <a:off x="6373713" y="3070852"/>
            <a:ext cx="108075" cy="58500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1" name="Straight Arrow Connector 15">
            <a:extLst>
              <a:ext uri="{FF2B5EF4-FFF2-40B4-BE49-F238E27FC236}">
                <a16:creationId xmlns:a16="http://schemas.microsoft.com/office/drawing/2014/main" id="{3D39B310-75F0-4413-8654-1B885C0D97E9}"/>
              </a:ext>
            </a:extLst>
          </p:cNvPr>
          <p:cNvCxnSpPr>
            <a:cxnSpLocks/>
          </p:cNvCxnSpPr>
          <p:nvPr/>
        </p:nvCxnSpPr>
        <p:spPr>
          <a:xfrm>
            <a:off x="7101738" y="2828014"/>
            <a:ext cx="0" cy="293962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20">
            <a:extLst>
              <a:ext uri="{FF2B5EF4-FFF2-40B4-BE49-F238E27FC236}">
                <a16:creationId xmlns:a16="http://schemas.microsoft.com/office/drawing/2014/main" id="{895CD48A-BD17-4065-BBF3-A9901A1C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90" y="5551900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22">
            <a:extLst>
              <a:ext uri="{FF2B5EF4-FFF2-40B4-BE49-F238E27FC236}">
                <a16:creationId xmlns:a16="http://schemas.microsoft.com/office/drawing/2014/main" id="{0C48FC76-782C-4DB0-80AD-FB136534E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816" y="6080253"/>
            <a:ext cx="22812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160" name="Freeform 33">
            <a:extLst>
              <a:ext uri="{FF2B5EF4-FFF2-40B4-BE49-F238E27FC236}">
                <a16:creationId xmlns:a16="http://schemas.microsoft.com/office/drawing/2014/main" id="{F0477A94-45C2-46D3-9A4C-10008A2FD00E}"/>
              </a:ext>
            </a:extLst>
          </p:cNvPr>
          <p:cNvSpPr/>
          <p:nvPr/>
        </p:nvSpPr>
        <p:spPr>
          <a:xfrm rot="16200000" flipH="1" flipV="1">
            <a:off x="5829086" y="5297843"/>
            <a:ext cx="133302" cy="8839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1" name="TextBox 30">
            <a:extLst>
              <a:ext uri="{FF2B5EF4-FFF2-40B4-BE49-F238E27FC236}">
                <a16:creationId xmlns:a16="http://schemas.microsoft.com/office/drawing/2014/main" id="{70833CE1-A2CE-4BE9-A857-FFFA1F5A1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227" y="5913829"/>
            <a:ext cx="1174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62" name="Graphic 6">
            <a:extLst>
              <a:ext uri="{FF2B5EF4-FFF2-40B4-BE49-F238E27FC236}">
                <a16:creationId xmlns:a16="http://schemas.microsoft.com/office/drawing/2014/main" id="{C6C2B40F-FEAD-4F9F-9E93-FE6E8F6D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034624" y="567141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Graphic 17">
            <a:extLst>
              <a:ext uri="{FF2B5EF4-FFF2-40B4-BE49-F238E27FC236}">
                <a16:creationId xmlns:a16="http://schemas.microsoft.com/office/drawing/2014/main" id="{4E4EE52F-5ED7-42B6-95D2-F7FFC62B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889" y="5326521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9">
            <a:extLst>
              <a:ext uri="{FF2B5EF4-FFF2-40B4-BE49-F238E27FC236}">
                <a16:creationId xmlns:a16="http://schemas.microsoft.com/office/drawing/2014/main" id="{C824A3F8-AC8A-44CE-ABE7-CC127C7C9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9319" y="5906622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65" name="Freeform 33">
            <a:extLst>
              <a:ext uri="{FF2B5EF4-FFF2-40B4-BE49-F238E27FC236}">
                <a16:creationId xmlns:a16="http://schemas.microsoft.com/office/drawing/2014/main" id="{8B262337-D45D-40D3-B7F6-A7F77307FE4E}"/>
              </a:ext>
            </a:extLst>
          </p:cNvPr>
          <p:cNvSpPr/>
          <p:nvPr/>
        </p:nvSpPr>
        <p:spPr>
          <a:xfrm rot="10800000" flipV="1">
            <a:off x="2133942" y="3533415"/>
            <a:ext cx="4632468" cy="19486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AEC59BD0-2E71-44FF-894F-E06BF4F419C6}"/>
              </a:ext>
            </a:extLst>
          </p:cNvPr>
          <p:cNvSpPr txBox="1"/>
          <p:nvPr/>
        </p:nvSpPr>
        <p:spPr>
          <a:xfrm>
            <a:off x="3118709" y="3281261"/>
            <a:ext cx="103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kubectl</a:t>
            </a:r>
          </a:p>
        </p:txBody>
      </p:sp>
      <p:sp>
        <p:nvSpPr>
          <p:cNvPr id="167" name="Freeform 33">
            <a:extLst>
              <a:ext uri="{FF2B5EF4-FFF2-40B4-BE49-F238E27FC236}">
                <a16:creationId xmlns:a16="http://schemas.microsoft.com/office/drawing/2014/main" id="{67FEB0C2-F986-4DBA-AD2C-81209B6F9137}"/>
              </a:ext>
            </a:extLst>
          </p:cNvPr>
          <p:cNvSpPr/>
          <p:nvPr/>
        </p:nvSpPr>
        <p:spPr>
          <a:xfrm flipV="1">
            <a:off x="7416910" y="1715037"/>
            <a:ext cx="4423635" cy="18540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9614FE8B-03B9-4367-AC6C-8910FB4F4B57}"/>
              </a:ext>
            </a:extLst>
          </p:cNvPr>
          <p:cNvSpPr txBox="1"/>
          <p:nvPr/>
        </p:nvSpPr>
        <p:spPr>
          <a:xfrm>
            <a:off x="11352100" y="3055438"/>
            <a:ext cx="103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kubectl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896860-DB26-4973-954F-2282A453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558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7E3983AB-7F33-4D2E-B3D3-ED3AA29CF454}"/>
              </a:ext>
            </a:extLst>
          </p:cNvPr>
          <p:cNvSpPr txBox="1">
            <a:spLocks/>
          </p:cNvSpPr>
          <p:nvPr/>
        </p:nvSpPr>
        <p:spPr>
          <a:xfrm>
            <a:off x="838200" y="1349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3.2 My Kubernetes Cluster on AWS „myEKS“</a:t>
            </a:r>
          </a:p>
        </p:txBody>
      </p:sp>
      <p:sp>
        <p:nvSpPr>
          <p:cNvPr id="77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3505995" y="2644870"/>
            <a:ext cx="8591517" cy="3958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9" name="Graphic 51">
            <a:extLst>
              <a:ext uri="{FF2B5EF4-FFF2-40B4-BE49-F238E27FC236}">
                <a16:creationId xmlns:a16="http://schemas.microsoft.com/office/drawing/2014/main" id="{A009A2AB-6BEB-4C58-9989-F9264B583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995" y="2648661"/>
            <a:ext cx="260582" cy="260582"/>
          </a:xfrm>
          <a:prstGeom prst="rect">
            <a:avLst/>
          </a:prstGeom>
        </p:spPr>
      </p:pic>
      <p:sp>
        <p:nvSpPr>
          <p:cNvPr id="80" name="Rectangle 30">
            <a:extLst>
              <a:ext uri="{FF2B5EF4-FFF2-40B4-BE49-F238E27FC236}">
                <a16:creationId xmlns:a16="http://schemas.microsoft.com/office/drawing/2014/main" id="{5D3A51A5-6FB4-4BE6-A914-5C823AFC0D1D}"/>
              </a:ext>
            </a:extLst>
          </p:cNvPr>
          <p:cNvSpPr/>
          <p:nvPr/>
        </p:nvSpPr>
        <p:spPr>
          <a:xfrm>
            <a:off x="3810937" y="3325779"/>
            <a:ext cx="7542863" cy="289638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192.168.0.0/19</a:t>
            </a:r>
          </a:p>
        </p:txBody>
      </p:sp>
      <p:pic>
        <p:nvPicPr>
          <p:cNvPr id="81" name="Graphic 46">
            <a:extLst>
              <a:ext uri="{FF2B5EF4-FFF2-40B4-BE49-F238E27FC236}">
                <a16:creationId xmlns:a16="http://schemas.microsoft.com/office/drawing/2014/main" id="{D654A791-A34F-47C7-84D8-8CB26A814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937" y="3329224"/>
            <a:ext cx="260582" cy="260582"/>
          </a:xfrm>
          <a:prstGeom prst="rect">
            <a:avLst/>
          </a:prstGeom>
        </p:spPr>
      </p:pic>
      <p:sp>
        <p:nvSpPr>
          <p:cNvPr id="56" name="Rectangle 70">
            <a:extLst>
              <a:ext uri="{FF2B5EF4-FFF2-40B4-BE49-F238E27FC236}">
                <a16:creationId xmlns:a16="http://schemas.microsoft.com/office/drawing/2014/main" id="{2F4A4F2C-E5A4-466B-9853-67EF3150996B}"/>
              </a:ext>
            </a:extLst>
          </p:cNvPr>
          <p:cNvSpPr/>
          <p:nvPr/>
        </p:nvSpPr>
        <p:spPr>
          <a:xfrm>
            <a:off x="4133668" y="3008630"/>
            <a:ext cx="1897294" cy="3396329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A509A846-51E9-420A-84A4-DEFBEDFC7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890" y="3819401"/>
            <a:ext cx="11200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0" name="Graphic 35">
            <a:extLst>
              <a:ext uri="{FF2B5EF4-FFF2-40B4-BE49-F238E27FC236}">
                <a16:creationId xmlns:a16="http://schemas.microsoft.com/office/drawing/2014/main" id="{2E1C17FB-9774-47C2-8D2E-0D75029B5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5622350" y="3585490"/>
            <a:ext cx="249998" cy="24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67">
            <a:extLst>
              <a:ext uri="{FF2B5EF4-FFF2-40B4-BE49-F238E27FC236}">
                <a16:creationId xmlns:a16="http://schemas.microsoft.com/office/drawing/2014/main" id="{7AE1A75F-6535-4FE0-8DE5-529C90AEE902}"/>
              </a:ext>
            </a:extLst>
          </p:cNvPr>
          <p:cNvSpPr/>
          <p:nvPr/>
        </p:nvSpPr>
        <p:spPr>
          <a:xfrm>
            <a:off x="4307841" y="5064556"/>
            <a:ext cx="1527174" cy="1036524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5" name="Graphic 99">
            <a:extLst>
              <a:ext uri="{FF2B5EF4-FFF2-40B4-BE49-F238E27FC236}">
                <a16:creationId xmlns:a16="http://schemas.microsoft.com/office/drawing/2014/main" id="{3F46CA86-29DB-4D70-8251-3FC50517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17" y="507090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Rectangle 92">
            <a:extLst>
              <a:ext uri="{FF2B5EF4-FFF2-40B4-BE49-F238E27FC236}">
                <a16:creationId xmlns:a16="http://schemas.microsoft.com/office/drawing/2014/main" id="{9BA8A910-06FA-4CFA-87E0-400B6D5D8CDC}"/>
              </a:ext>
            </a:extLst>
          </p:cNvPr>
          <p:cNvSpPr/>
          <p:nvPr/>
        </p:nvSpPr>
        <p:spPr>
          <a:xfrm>
            <a:off x="4324411" y="3708643"/>
            <a:ext cx="1515808" cy="958066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2" name="Graphic 107">
            <a:extLst>
              <a:ext uri="{FF2B5EF4-FFF2-40B4-BE49-F238E27FC236}">
                <a16:creationId xmlns:a16="http://schemas.microsoft.com/office/drawing/2014/main" id="{B1D127F8-F54D-4EDA-9588-F7114046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11" y="370979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Rectangle 72">
            <a:extLst>
              <a:ext uri="{FF2B5EF4-FFF2-40B4-BE49-F238E27FC236}">
                <a16:creationId xmlns:a16="http://schemas.microsoft.com/office/drawing/2014/main" id="{BE3456F6-6FF7-4AAA-A387-73BE698399CA}"/>
              </a:ext>
            </a:extLst>
          </p:cNvPr>
          <p:cNvSpPr/>
          <p:nvPr/>
        </p:nvSpPr>
        <p:spPr>
          <a:xfrm>
            <a:off x="4806315" y="5376818"/>
            <a:ext cx="5974080" cy="471548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Graphic 100">
            <a:extLst>
              <a:ext uri="{FF2B5EF4-FFF2-40B4-BE49-F238E27FC236}">
                <a16:creationId xmlns:a16="http://schemas.microsoft.com/office/drawing/2014/main" id="{879FF866-664A-4A4B-AAA8-AF87ADC2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96" y="5500510"/>
            <a:ext cx="153638" cy="15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70">
            <a:extLst>
              <a:ext uri="{FF2B5EF4-FFF2-40B4-BE49-F238E27FC236}">
                <a16:creationId xmlns:a16="http://schemas.microsoft.com/office/drawing/2014/main" id="{C8CED3DB-1F3D-4C29-B771-48CB68664EE6}"/>
              </a:ext>
            </a:extLst>
          </p:cNvPr>
          <p:cNvSpPr/>
          <p:nvPr/>
        </p:nvSpPr>
        <p:spPr>
          <a:xfrm>
            <a:off x="6917668" y="3008630"/>
            <a:ext cx="1897294" cy="3396329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0" name="Rectangle 67">
            <a:extLst>
              <a:ext uri="{FF2B5EF4-FFF2-40B4-BE49-F238E27FC236}">
                <a16:creationId xmlns:a16="http://schemas.microsoft.com/office/drawing/2014/main" id="{D9294007-2CB1-484F-AC4B-152069B0D432}"/>
              </a:ext>
            </a:extLst>
          </p:cNvPr>
          <p:cNvSpPr/>
          <p:nvPr/>
        </p:nvSpPr>
        <p:spPr>
          <a:xfrm>
            <a:off x="7090620" y="5080219"/>
            <a:ext cx="1527174" cy="1036524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1" name="Graphic 99">
            <a:extLst>
              <a:ext uri="{FF2B5EF4-FFF2-40B4-BE49-F238E27FC236}">
                <a16:creationId xmlns:a16="http://schemas.microsoft.com/office/drawing/2014/main" id="{BBE514D9-0707-4636-BB81-107E919F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42" y="508966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Rectangle 92">
            <a:extLst>
              <a:ext uri="{FF2B5EF4-FFF2-40B4-BE49-F238E27FC236}">
                <a16:creationId xmlns:a16="http://schemas.microsoft.com/office/drawing/2014/main" id="{289A532F-165A-4086-885C-E664916AD3D1}"/>
              </a:ext>
            </a:extLst>
          </p:cNvPr>
          <p:cNvSpPr/>
          <p:nvPr/>
        </p:nvSpPr>
        <p:spPr>
          <a:xfrm>
            <a:off x="7101986" y="3716755"/>
            <a:ext cx="1515808" cy="958066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3" name="Graphic 107">
            <a:extLst>
              <a:ext uri="{FF2B5EF4-FFF2-40B4-BE49-F238E27FC236}">
                <a16:creationId xmlns:a16="http://schemas.microsoft.com/office/drawing/2014/main" id="{D9D0F707-0285-459D-BF15-23154B2B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986" y="3716755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Rectangle 70">
            <a:extLst>
              <a:ext uri="{FF2B5EF4-FFF2-40B4-BE49-F238E27FC236}">
                <a16:creationId xmlns:a16="http://schemas.microsoft.com/office/drawing/2014/main" id="{66428F86-08EC-431E-B788-02AE27B4C84F}"/>
              </a:ext>
            </a:extLst>
          </p:cNvPr>
          <p:cNvSpPr/>
          <p:nvPr/>
        </p:nvSpPr>
        <p:spPr>
          <a:xfrm>
            <a:off x="9375117" y="3023378"/>
            <a:ext cx="1897294" cy="3396329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37" name="Rectangle 67">
            <a:extLst>
              <a:ext uri="{FF2B5EF4-FFF2-40B4-BE49-F238E27FC236}">
                <a16:creationId xmlns:a16="http://schemas.microsoft.com/office/drawing/2014/main" id="{7021EBBD-42D9-4E5A-B7BE-525C8E571D19}"/>
              </a:ext>
            </a:extLst>
          </p:cNvPr>
          <p:cNvSpPr/>
          <p:nvPr/>
        </p:nvSpPr>
        <p:spPr>
          <a:xfrm>
            <a:off x="9549290" y="5115064"/>
            <a:ext cx="1527174" cy="1036524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9" name="Graphic 99">
            <a:extLst>
              <a:ext uri="{FF2B5EF4-FFF2-40B4-BE49-F238E27FC236}">
                <a16:creationId xmlns:a16="http://schemas.microsoft.com/office/drawing/2014/main" id="{26EFC102-EB06-403F-8348-25EFEEA7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466" y="512141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Rectangle 92">
            <a:extLst>
              <a:ext uri="{FF2B5EF4-FFF2-40B4-BE49-F238E27FC236}">
                <a16:creationId xmlns:a16="http://schemas.microsoft.com/office/drawing/2014/main" id="{19D34F61-CF15-4D28-A77B-15F4E804DF21}"/>
              </a:ext>
            </a:extLst>
          </p:cNvPr>
          <p:cNvSpPr/>
          <p:nvPr/>
        </p:nvSpPr>
        <p:spPr>
          <a:xfrm>
            <a:off x="9565860" y="3716755"/>
            <a:ext cx="1515808" cy="958066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1" name="Graphic 107">
            <a:extLst>
              <a:ext uri="{FF2B5EF4-FFF2-40B4-BE49-F238E27FC236}">
                <a16:creationId xmlns:a16="http://schemas.microsoft.com/office/drawing/2014/main" id="{FFDA762A-BAEF-4C63-A5E6-3987FEF6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860" y="3716755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D604AC8-24D5-444F-BB24-FB1705CD367C}"/>
              </a:ext>
            </a:extLst>
          </p:cNvPr>
          <p:cNvSpPr txBox="1"/>
          <p:nvPr/>
        </p:nvSpPr>
        <p:spPr>
          <a:xfrm>
            <a:off x="5456162" y="5589930"/>
            <a:ext cx="20298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53" name="Rectangle 72">
            <a:extLst>
              <a:ext uri="{FF2B5EF4-FFF2-40B4-BE49-F238E27FC236}">
                <a16:creationId xmlns:a16="http://schemas.microsoft.com/office/drawing/2014/main" id="{3C307345-EEA7-4AD0-BB4B-FCBE1742CAFD}"/>
              </a:ext>
            </a:extLst>
          </p:cNvPr>
          <p:cNvSpPr/>
          <p:nvPr/>
        </p:nvSpPr>
        <p:spPr>
          <a:xfrm>
            <a:off x="4806315" y="4003909"/>
            <a:ext cx="5974080" cy="471548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Graphic 100">
            <a:extLst>
              <a:ext uri="{FF2B5EF4-FFF2-40B4-BE49-F238E27FC236}">
                <a16:creationId xmlns:a16="http://schemas.microsoft.com/office/drawing/2014/main" id="{1E6010BD-4D72-4750-A8D0-8D8A27CF6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65" y="4127601"/>
            <a:ext cx="132164" cy="15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feld 154">
            <a:extLst>
              <a:ext uri="{FF2B5EF4-FFF2-40B4-BE49-F238E27FC236}">
                <a16:creationId xmlns:a16="http://schemas.microsoft.com/office/drawing/2014/main" id="{629D6476-6556-4393-9B4C-8B4F7BAD4224}"/>
              </a:ext>
            </a:extLst>
          </p:cNvPr>
          <p:cNvSpPr txBox="1"/>
          <p:nvPr/>
        </p:nvSpPr>
        <p:spPr>
          <a:xfrm>
            <a:off x="5569380" y="4217021"/>
            <a:ext cx="17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66" name="TextBox 17">
            <a:extLst>
              <a:ext uri="{FF2B5EF4-FFF2-40B4-BE49-F238E27FC236}">
                <a16:creationId xmlns:a16="http://schemas.microsoft.com/office/drawing/2014/main" id="{9633E726-2729-4D8E-9CC4-42328E967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4470" y="3873616"/>
            <a:ext cx="11200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67" name="Graphic 35">
            <a:extLst>
              <a:ext uri="{FF2B5EF4-FFF2-40B4-BE49-F238E27FC236}">
                <a16:creationId xmlns:a16="http://schemas.microsoft.com/office/drawing/2014/main" id="{04843BCE-8336-4CC9-A6D0-63C1252E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0859498" y="3630561"/>
            <a:ext cx="249998" cy="24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17">
            <a:extLst>
              <a:ext uri="{FF2B5EF4-FFF2-40B4-BE49-F238E27FC236}">
                <a16:creationId xmlns:a16="http://schemas.microsoft.com/office/drawing/2014/main" id="{29B28FBD-CEF3-4CE5-A159-DE6B901A5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631" y="3841566"/>
            <a:ext cx="11200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69" name="Graphic 35">
            <a:extLst>
              <a:ext uri="{FF2B5EF4-FFF2-40B4-BE49-F238E27FC236}">
                <a16:creationId xmlns:a16="http://schemas.microsoft.com/office/drawing/2014/main" id="{287E9F13-8CC6-4258-90B6-2019B516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8408439" y="3630115"/>
            <a:ext cx="249998" cy="24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C8A492D-FA55-431D-BA9B-CF6D9F6A7885}"/>
              </a:ext>
            </a:extLst>
          </p:cNvPr>
          <p:cNvSpPr/>
          <p:nvPr/>
        </p:nvSpPr>
        <p:spPr>
          <a:xfrm>
            <a:off x="4919740" y="5463996"/>
            <a:ext cx="162000" cy="162000"/>
          </a:xfrm>
          <a:prstGeom prst="round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: abgerundete Ecken 169">
            <a:extLst>
              <a:ext uri="{FF2B5EF4-FFF2-40B4-BE49-F238E27FC236}">
                <a16:creationId xmlns:a16="http://schemas.microsoft.com/office/drawing/2014/main" id="{DAF1B487-D455-4A85-B8B5-9A3FEA53704C}"/>
              </a:ext>
            </a:extLst>
          </p:cNvPr>
          <p:cNvSpPr/>
          <p:nvPr/>
        </p:nvSpPr>
        <p:spPr>
          <a:xfrm>
            <a:off x="4982974" y="5540196"/>
            <a:ext cx="162000" cy="162000"/>
          </a:xfrm>
          <a:prstGeom prst="round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: abgerundete Ecken 170">
            <a:extLst>
              <a:ext uri="{FF2B5EF4-FFF2-40B4-BE49-F238E27FC236}">
                <a16:creationId xmlns:a16="http://schemas.microsoft.com/office/drawing/2014/main" id="{1F019B26-6470-418B-9431-E035B2ED1E08}"/>
              </a:ext>
            </a:extLst>
          </p:cNvPr>
          <p:cNvSpPr/>
          <p:nvPr/>
        </p:nvSpPr>
        <p:spPr>
          <a:xfrm>
            <a:off x="5054939" y="5628345"/>
            <a:ext cx="162000" cy="162000"/>
          </a:xfrm>
          <a:prstGeom prst="round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E27F76C-1CDA-4500-9470-DA24B619F0F7}"/>
              </a:ext>
            </a:extLst>
          </p:cNvPr>
          <p:cNvSpPr txBox="1"/>
          <p:nvPr/>
        </p:nvSpPr>
        <p:spPr>
          <a:xfrm>
            <a:off x="5293466" y="5527400"/>
            <a:ext cx="73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74" name="Rechteck: abgerundete Ecken 173">
            <a:extLst>
              <a:ext uri="{FF2B5EF4-FFF2-40B4-BE49-F238E27FC236}">
                <a16:creationId xmlns:a16="http://schemas.microsoft.com/office/drawing/2014/main" id="{DA33E633-4568-4BB3-9DBD-716BF219DAA5}"/>
              </a:ext>
            </a:extLst>
          </p:cNvPr>
          <p:cNvSpPr/>
          <p:nvPr/>
        </p:nvSpPr>
        <p:spPr>
          <a:xfrm>
            <a:off x="7310387" y="5463996"/>
            <a:ext cx="162000" cy="162000"/>
          </a:xfrm>
          <a:prstGeom prst="round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: abgerundete Ecken 174">
            <a:extLst>
              <a:ext uri="{FF2B5EF4-FFF2-40B4-BE49-F238E27FC236}">
                <a16:creationId xmlns:a16="http://schemas.microsoft.com/office/drawing/2014/main" id="{05419AE3-D8BD-4F76-89E2-B93887B82951}"/>
              </a:ext>
            </a:extLst>
          </p:cNvPr>
          <p:cNvSpPr/>
          <p:nvPr/>
        </p:nvSpPr>
        <p:spPr>
          <a:xfrm>
            <a:off x="7373621" y="5540196"/>
            <a:ext cx="162000" cy="162000"/>
          </a:xfrm>
          <a:prstGeom prst="round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: abgerundete Ecken 175">
            <a:extLst>
              <a:ext uri="{FF2B5EF4-FFF2-40B4-BE49-F238E27FC236}">
                <a16:creationId xmlns:a16="http://schemas.microsoft.com/office/drawing/2014/main" id="{A3935E11-159F-4E98-B5A0-AB06D7E21277}"/>
              </a:ext>
            </a:extLst>
          </p:cNvPr>
          <p:cNvSpPr/>
          <p:nvPr/>
        </p:nvSpPr>
        <p:spPr>
          <a:xfrm>
            <a:off x="7445586" y="5628345"/>
            <a:ext cx="162000" cy="162000"/>
          </a:xfrm>
          <a:prstGeom prst="round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BC416338-690F-4CEE-A551-D5C5D4B581A6}"/>
              </a:ext>
            </a:extLst>
          </p:cNvPr>
          <p:cNvSpPr txBox="1"/>
          <p:nvPr/>
        </p:nvSpPr>
        <p:spPr>
          <a:xfrm>
            <a:off x="7702003" y="5509120"/>
            <a:ext cx="68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78" name="Rechteck: abgerundete Ecken 177">
            <a:extLst>
              <a:ext uri="{FF2B5EF4-FFF2-40B4-BE49-F238E27FC236}">
                <a16:creationId xmlns:a16="http://schemas.microsoft.com/office/drawing/2014/main" id="{32C26659-2328-4142-A893-D3C10C5189F5}"/>
              </a:ext>
            </a:extLst>
          </p:cNvPr>
          <p:cNvSpPr/>
          <p:nvPr/>
        </p:nvSpPr>
        <p:spPr>
          <a:xfrm>
            <a:off x="9746560" y="5445868"/>
            <a:ext cx="162000" cy="162000"/>
          </a:xfrm>
          <a:prstGeom prst="round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: abgerundete Ecken 178">
            <a:extLst>
              <a:ext uri="{FF2B5EF4-FFF2-40B4-BE49-F238E27FC236}">
                <a16:creationId xmlns:a16="http://schemas.microsoft.com/office/drawing/2014/main" id="{82D60112-7331-40C6-8AEC-9B4B973E9DD3}"/>
              </a:ext>
            </a:extLst>
          </p:cNvPr>
          <p:cNvSpPr/>
          <p:nvPr/>
        </p:nvSpPr>
        <p:spPr>
          <a:xfrm>
            <a:off x="9809794" y="5522068"/>
            <a:ext cx="162000" cy="162000"/>
          </a:xfrm>
          <a:prstGeom prst="round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: abgerundete Ecken 179">
            <a:extLst>
              <a:ext uri="{FF2B5EF4-FFF2-40B4-BE49-F238E27FC236}">
                <a16:creationId xmlns:a16="http://schemas.microsoft.com/office/drawing/2014/main" id="{4FB96369-3CF2-4A9B-A4EB-A12A13BCFC93}"/>
              </a:ext>
            </a:extLst>
          </p:cNvPr>
          <p:cNvSpPr/>
          <p:nvPr/>
        </p:nvSpPr>
        <p:spPr>
          <a:xfrm>
            <a:off x="9881759" y="5610217"/>
            <a:ext cx="162000" cy="162000"/>
          </a:xfrm>
          <a:prstGeom prst="round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D2BE4882-B1E3-4156-813A-E270C3F587E4}"/>
              </a:ext>
            </a:extLst>
          </p:cNvPr>
          <p:cNvSpPr txBox="1"/>
          <p:nvPr/>
        </p:nvSpPr>
        <p:spPr>
          <a:xfrm>
            <a:off x="10125679" y="5491368"/>
            <a:ext cx="686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182" name="Graphic 65">
            <a:extLst>
              <a:ext uri="{FF2B5EF4-FFF2-40B4-BE49-F238E27FC236}">
                <a16:creationId xmlns:a16="http://schemas.microsoft.com/office/drawing/2014/main" id="{7146B4BC-13E5-4CA6-8225-EF6D099FBD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60293" y="4109461"/>
            <a:ext cx="281942" cy="281942"/>
          </a:xfrm>
          <a:prstGeom prst="rect">
            <a:avLst/>
          </a:prstGeom>
        </p:spPr>
      </p:pic>
      <p:pic>
        <p:nvPicPr>
          <p:cNvPr id="183" name="Graphic 65">
            <a:extLst>
              <a:ext uri="{FF2B5EF4-FFF2-40B4-BE49-F238E27FC236}">
                <a16:creationId xmlns:a16="http://schemas.microsoft.com/office/drawing/2014/main" id="{8EEF0F57-9C4D-4AA4-AEF2-7D71CEDFDF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84238" y="4108933"/>
            <a:ext cx="281942" cy="281942"/>
          </a:xfrm>
          <a:prstGeom prst="rect">
            <a:avLst/>
          </a:prstGeom>
        </p:spPr>
      </p:pic>
      <p:pic>
        <p:nvPicPr>
          <p:cNvPr id="184" name="Graphic 65">
            <a:extLst>
              <a:ext uri="{FF2B5EF4-FFF2-40B4-BE49-F238E27FC236}">
                <a16:creationId xmlns:a16="http://schemas.microsoft.com/office/drawing/2014/main" id="{F136957E-D230-4168-8E9E-3F915AEBE1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8066" y="4109461"/>
            <a:ext cx="281942" cy="281942"/>
          </a:xfrm>
          <a:prstGeom prst="rect">
            <a:avLst/>
          </a:prstGeom>
        </p:spPr>
      </p:pic>
      <p:sp>
        <p:nvSpPr>
          <p:cNvPr id="185" name="Textfeld 184">
            <a:extLst>
              <a:ext uri="{FF2B5EF4-FFF2-40B4-BE49-F238E27FC236}">
                <a16:creationId xmlns:a16="http://schemas.microsoft.com/office/drawing/2014/main" id="{871E8423-7ACB-4B1F-8AA3-457FD97BDBD1}"/>
              </a:ext>
            </a:extLst>
          </p:cNvPr>
          <p:cNvSpPr txBox="1"/>
          <p:nvPr/>
        </p:nvSpPr>
        <p:spPr>
          <a:xfrm>
            <a:off x="5197024" y="4124479"/>
            <a:ext cx="73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b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9BFCB1FB-B119-40AB-B350-D9CEA5485BDA}"/>
              </a:ext>
            </a:extLst>
          </p:cNvPr>
          <p:cNvSpPr txBox="1"/>
          <p:nvPr/>
        </p:nvSpPr>
        <p:spPr>
          <a:xfrm>
            <a:off x="7584519" y="4111515"/>
            <a:ext cx="73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b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FD6F48E0-627B-4399-9EE0-B458D8FA2E88}"/>
              </a:ext>
            </a:extLst>
          </p:cNvPr>
          <p:cNvSpPr txBox="1"/>
          <p:nvPr/>
        </p:nvSpPr>
        <p:spPr>
          <a:xfrm>
            <a:off x="9944129" y="4111612"/>
            <a:ext cx="73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b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7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pic>
        <p:nvPicPr>
          <p:cNvPr id="188" name="Graphic 23">
            <a:extLst>
              <a:ext uri="{FF2B5EF4-FFF2-40B4-BE49-F238E27FC236}">
                <a16:creationId xmlns:a16="http://schemas.microsoft.com/office/drawing/2014/main" id="{ECC3B871-0938-4ACA-A479-61F12615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60" y="5292868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" name="TextBox 9">
            <a:extLst>
              <a:ext uri="{FF2B5EF4-FFF2-40B4-BE49-F238E27FC236}">
                <a16:creationId xmlns:a16="http://schemas.microsoft.com/office/drawing/2014/main" id="{BC261AFB-716F-4015-8BED-99BA42892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2884" y="5774499"/>
            <a:ext cx="22685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cxnSp>
        <p:nvCxnSpPr>
          <p:cNvPr id="190" name="Straight Arrow Connector 12">
            <a:extLst>
              <a:ext uri="{FF2B5EF4-FFF2-40B4-BE49-F238E27FC236}">
                <a16:creationId xmlns:a16="http://schemas.microsoft.com/office/drawing/2014/main" id="{87CC38F0-B918-4A88-A536-75293E71C3DD}"/>
              </a:ext>
            </a:extLst>
          </p:cNvPr>
          <p:cNvCxnSpPr>
            <a:cxnSpLocks/>
          </p:cNvCxnSpPr>
          <p:nvPr/>
        </p:nvCxnSpPr>
        <p:spPr>
          <a:xfrm flipH="1">
            <a:off x="10704944" y="5654148"/>
            <a:ext cx="725056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Graphic 23">
            <a:extLst>
              <a:ext uri="{FF2B5EF4-FFF2-40B4-BE49-F238E27FC236}">
                <a16:creationId xmlns:a16="http://schemas.microsoft.com/office/drawing/2014/main" id="{69A96267-ABF3-431C-B67B-119C8613D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95" y="1420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24">
            <a:extLst>
              <a:ext uri="{FF2B5EF4-FFF2-40B4-BE49-F238E27FC236}">
                <a16:creationId xmlns:a16="http://schemas.microsoft.com/office/drawing/2014/main" id="{B959C28C-73DD-4795-930D-90E44690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673" y="1852832"/>
            <a:ext cx="1073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C7FABE6-C6F7-4F74-AD47-650369C064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36423" y="1460662"/>
            <a:ext cx="1581371" cy="733527"/>
          </a:xfrm>
          <a:prstGeom prst="rect">
            <a:avLst/>
          </a:prstGeom>
        </p:spPr>
      </p:pic>
      <p:cxnSp>
        <p:nvCxnSpPr>
          <p:cNvPr id="196" name="Straight Arrow Connector 15">
            <a:extLst>
              <a:ext uri="{FF2B5EF4-FFF2-40B4-BE49-F238E27FC236}">
                <a16:creationId xmlns:a16="http://schemas.microsoft.com/office/drawing/2014/main" id="{E9AFF8BD-5D15-441F-BE6E-9F91002A4AF6}"/>
              </a:ext>
            </a:extLst>
          </p:cNvPr>
          <p:cNvCxnSpPr>
            <a:cxnSpLocks/>
          </p:cNvCxnSpPr>
          <p:nvPr/>
        </p:nvCxnSpPr>
        <p:spPr>
          <a:xfrm flipH="1">
            <a:off x="6017504" y="1709643"/>
            <a:ext cx="1192482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3">
            <a:extLst>
              <a:ext uri="{FF2B5EF4-FFF2-40B4-BE49-F238E27FC236}">
                <a16:creationId xmlns:a16="http://schemas.microsoft.com/office/drawing/2014/main" id="{F2F1A284-9F04-41C8-A5C6-CC52535C53EA}"/>
              </a:ext>
            </a:extLst>
          </p:cNvPr>
          <p:cNvCxnSpPr>
            <a:cxnSpLocks/>
          </p:cNvCxnSpPr>
          <p:nvPr/>
        </p:nvCxnSpPr>
        <p:spPr>
          <a:xfrm flipV="1">
            <a:off x="5453363" y="2495321"/>
            <a:ext cx="0" cy="48885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3">
            <a:extLst>
              <a:ext uri="{FF2B5EF4-FFF2-40B4-BE49-F238E27FC236}">
                <a16:creationId xmlns:a16="http://schemas.microsoft.com/office/drawing/2014/main" id="{BF3DD096-157D-402F-A2D8-A0BC28FB2DAF}"/>
              </a:ext>
            </a:extLst>
          </p:cNvPr>
          <p:cNvCxnSpPr>
            <a:cxnSpLocks/>
          </p:cNvCxnSpPr>
          <p:nvPr/>
        </p:nvCxnSpPr>
        <p:spPr>
          <a:xfrm flipV="1">
            <a:off x="10058561" y="2534526"/>
            <a:ext cx="0" cy="48885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reeform 35">
            <a:extLst>
              <a:ext uri="{FF2B5EF4-FFF2-40B4-BE49-F238E27FC236}">
                <a16:creationId xmlns:a16="http://schemas.microsoft.com/office/drawing/2014/main" id="{D2F6DE8C-9028-43AF-B900-60B5961D8384}"/>
              </a:ext>
            </a:extLst>
          </p:cNvPr>
          <p:cNvSpPr/>
          <p:nvPr/>
        </p:nvSpPr>
        <p:spPr>
          <a:xfrm rot="16200000" flipH="1" flipV="1">
            <a:off x="6355660" y="1291892"/>
            <a:ext cx="331562" cy="213615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02" name="Straight Arrow Connector 14">
            <a:extLst>
              <a:ext uri="{FF2B5EF4-FFF2-40B4-BE49-F238E27FC236}">
                <a16:creationId xmlns:a16="http://schemas.microsoft.com/office/drawing/2014/main" id="{1F62A796-D7A6-486A-8026-F322990B6751}"/>
              </a:ext>
            </a:extLst>
          </p:cNvPr>
          <p:cNvCxnSpPr>
            <a:cxnSpLocks/>
          </p:cNvCxnSpPr>
          <p:nvPr/>
        </p:nvCxnSpPr>
        <p:spPr>
          <a:xfrm flipV="1">
            <a:off x="7878141" y="2220912"/>
            <a:ext cx="0" cy="78771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 32">
            <a:extLst>
              <a:ext uri="{FF2B5EF4-FFF2-40B4-BE49-F238E27FC236}">
                <a16:creationId xmlns:a16="http://schemas.microsoft.com/office/drawing/2014/main" id="{AE6E99AA-727A-46C8-930D-06FB7356AFE2}"/>
              </a:ext>
            </a:extLst>
          </p:cNvPr>
          <p:cNvSpPr/>
          <p:nvPr/>
        </p:nvSpPr>
        <p:spPr>
          <a:xfrm rot="16200000" flipH="1">
            <a:off x="8944504" y="1433581"/>
            <a:ext cx="347576" cy="186879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6DE3CEA-4B13-47DC-A2BC-9DC0D41C2817}"/>
              </a:ext>
            </a:extLst>
          </p:cNvPr>
          <p:cNvSpPr txBox="1"/>
          <p:nvPr/>
        </p:nvSpPr>
        <p:spPr>
          <a:xfrm>
            <a:off x="585821" y="1499940"/>
            <a:ext cx="4761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Why</a:t>
            </a:r>
            <a:r>
              <a:rPr lang="de-DE" sz="1800" dirty="0"/>
              <a:t> </a:t>
            </a:r>
            <a:r>
              <a:rPr lang="de-DE" sz="1800" dirty="0" err="1"/>
              <a:t>no</a:t>
            </a:r>
            <a:r>
              <a:rPr lang="de-DE" sz="1800" dirty="0"/>
              <a:t> control plane? managed by </a:t>
            </a:r>
            <a:r>
              <a:rPr lang="de-DE" sz="1800" dirty="0" err="1"/>
              <a:t>aws</a:t>
            </a:r>
            <a:r>
              <a:rPr lang="de-DE" sz="1800" dirty="0"/>
              <a:t> </a:t>
            </a:r>
            <a:r>
              <a:rPr lang="de-DE" sz="1800" dirty="0" err="1"/>
              <a:t>eks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only</a:t>
            </a:r>
            <a:r>
              <a:rPr lang="de-DE" sz="1800" dirty="0"/>
              <a:t> managed worker </a:t>
            </a:r>
            <a:r>
              <a:rPr lang="de-DE" sz="1800" dirty="0" err="1"/>
              <a:t>nodegroup</a:t>
            </a:r>
            <a:r>
              <a:rPr lang="de-DE" sz="1800" dirty="0"/>
              <a:t> </a:t>
            </a:r>
            <a:r>
              <a:rPr lang="de-DE" sz="1800" dirty="0" err="1"/>
              <a:t>deployed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(ec2 </a:t>
            </a:r>
            <a:r>
              <a:rPr lang="de-DE" sz="1800" dirty="0" err="1"/>
              <a:t>instances</a:t>
            </a:r>
            <a:r>
              <a:rPr lang="de-DE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Configuring</a:t>
            </a:r>
            <a:r>
              <a:rPr lang="de-DE" sz="1800" dirty="0"/>
              <a:t> auto-</a:t>
            </a:r>
            <a:r>
              <a:rPr lang="de-DE" sz="1800" dirty="0" err="1"/>
              <a:t>scaling</a:t>
            </a:r>
            <a:r>
              <a:rPr lang="de-DE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Assigning pods to nodes</a:t>
            </a:r>
            <a:br>
              <a:rPr lang="de-DE" dirty="0"/>
            </a:br>
            <a:r>
              <a:rPr lang="de-DE" dirty="0"/>
              <a:t>with </a:t>
            </a:r>
            <a:r>
              <a:rPr lang="de-DE" dirty="0" err="1"/>
              <a:t>labels</a:t>
            </a:r>
            <a:endParaRPr lang="de-DE" sz="1800" dirty="0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8E05CAB-7FFA-421A-A29B-AB4494C7294A}"/>
              </a:ext>
            </a:extLst>
          </p:cNvPr>
          <p:cNvSpPr txBox="1"/>
          <p:nvPr/>
        </p:nvSpPr>
        <p:spPr>
          <a:xfrm>
            <a:off x="128439" y="5722502"/>
            <a:ext cx="3187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Image 3: </a:t>
            </a:r>
            <a:r>
              <a:rPr lang="en-US" sz="1000" dirty="0"/>
              <a:t>EKS Control and Data Plane</a:t>
            </a:r>
            <a:endParaRPr lang="de-DE" sz="1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3003C85-A782-49E7-9C4C-6D5DB68B7E0E}"/>
              </a:ext>
            </a:extLst>
          </p:cNvPr>
          <p:cNvSpPr txBox="1"/>
          <p:nvPr/>
        </p:nvSpPr>
        <p:spPr>
          <a:xfrm>
            <a:off x="7419037" y="4501718"/>
            <a:ext cx="1462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192.168.32.0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0E1152A-4021-4B00-9968-05C359EA8EF1}"/>
              </a:ext>
            </a:extLst>
          </p:cNvPr>
          <p:cNvSpPr txBox="1"/>
          <p:nvPr/>
        </p:nvSpPr>
        <p:spPr>
          <a:xfrm>
            <a:off x="9956806" y="4513185"/>
            <a:ext cx="1462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192.168.168.0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F4239F9-0FE6-4B7D-A034-DEBF8A8AF0AC}"/>
              </a:ext>
            </a:extLst>
          </p:cNvPr>
          <p:cNvSpPr txBox="1"/>
          <p:nvPr/>
        </p:nvSpPr>
        <p:spPr>
          <a:xfrm>
            <a:off x="4635815" y="4489271"/>
            <a:ext cx="1462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192.168.0.0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884BFC8-1838-4BFC-A53D-516B74E41CD1}"/>
              </a:ext>
            </a:extLst>
          </p:cNvPr>
          <p:cNvSpPr txBox="1"/>
          <p:nvPr/>
        </p:nvSpPr>
        <p:spPr>
          <a:xfrm>
            <a:off x="4647523" y="5910310"/>
            <a:ext cx="1462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192.168.64.0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E1F0347-E352-4077-AEE0-65E45AD4DC26}"/>
              </a:ext>
            </a:extLst>
          </p:cNvPr>
          <p:cNvSpPr txBox="1"/>
          <p:nvPr/>
        </p:nvSpPr>
        <p:spPr>
          <a:xfrm>
            <a:off x="7430905" y="5930068"/>
            <a:ext cx="1462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192.168.96.0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FCF9EA7-8E44-4E46-BA5E-4B2E5A7A3F79}"/>
              </a:ext>
            </a:extLst>
          </p:cNvPr>
          <p:cNvSpPr txBox="1"/>
          <p:nvPr/>
        </p:nvSpPr>
        <p:spPr>
          <a:xfrm>
            <a:off x="9930427" y="5965927"/>
            <a:ext cx="1462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192.168.128.0</a:t>
            </a:r>
          </a:p>
        </p:txBody>
      </p:sp>
      <p:pic>
        <p:nvPicPr>
          <p:cNvPr id="192" name="Grafik 191">
            <a:extLst>
              <a:ext uri="{FF2B5EF4-FFF2-40B4-BE49-F238E27FC236}">
                <a16:creationId xmlns:a16="http://schemas.microsoft.com/office/drawing/2014/main" id="{86F1CC57-D2EC-4658-A942-990AB182BD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418" y="3067900"/>
            <a:ext cx="6657664" cy="2698351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BACCFF0-276A-49BA-853B-488A5AD4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17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hteck: obere Ecken, eine abgerundet, eine abgeschnitten 19">
            <a:extLst>
              <a:ext uri="{FF2B5EF4-FFF2-40B4-BE49-F238E27FC236}">
                <a16:creationId xmlns:a16="http://schemas.microsoft.com/office/drawing/2014/main" id="{A738671C-233D-4EB9-9CFD-1EDEB6AC79BB}"/>
              </a:ext>
            </a:extLst>
          </p:cNvPr>
          <p:cNvSpPr/>
          <p:nvPr/>
        </p:nvSpPr>
        <p:spPr>
          <a:xfrm>
            <a:off x="434340" y="2392680"/>
            <a:ext cx="2796540" cy="20193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7E3983AB-7F33-4D2E-B3D3-ED3AA29CF454}"/>
              </a:ext>
            </a:extLst>
          </p:cNvPr>
          <p:cNvSpPr txBox="1">
            <a:spLocks/>
          </p:cNvSpPr>
          <p:nvPr/>
        </p:nvSpPr>
        <p:spPr>
          <a:xfrm>
            <a:off x="838200" y="234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3.3 Workflow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5B7EE38-C522-4BE0-A3C1-E2548E4B4FDB}"/>
              </a:ext>
            </a:extLst>
          </p:cNvPr>
          <p:cNvSpPr txBox="1"/>
          <p:nvPr/>
        </p:nvSpPr>
        <p:spPr>
          <a:xfrm>
            <a:off x="981611" y="2050244"/>
            <a:ext cx="255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Creation</a:t>
            </a:r>
            <a:r>
              <a:rPr lang="de-DE" dirty="0"/>
              <a:t>-Workflow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7F4FED8-2C42-4CB9-BF5F-4A5EB3A025EC}"/>
              </a:ext>
            </a:extLst>
          </p:cNvPr>
          <p:cNvSpPr txBox="1"/>
          <p:nvPr/>
        </p:nvSpPr>
        <p:spPr>
          <a:xfrm>
            <a:off x="4494376" y="2088532"/>
            <a:ext cx="255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IAM Roles </a:t>
            </a:r>
          </a:p>
        </p:txBody>
      </p:sp>
      <p:sp>
        <p:nvSpPr>
          <p:cNvPr id="26" name="Rechteck: diagonal liegende Ecken abgeschnitten 25">
            <a:extLst>
              <a:ext uri="{FF2B5EF4-FFF2-40B4-BE49-F238E27FC236}">
                <a16:creationId xmlns:a16="http://schemas.microsoft.com/office/drawing/2014/main" id="{6D78C933-5B60-4A30-A26A-1CBE54D98740}"/>
              </a:ext>
            </a:extLst>
          </p:cNvPr>
          <p:cNvSpPr/>
          <p:nvPr/>
        </p:nvSpPr>
        <p:spPr>
          <a:xfrm>
            <a:off x="3930446" y="2419576"/>
            <a:ext cx="2867445" cy="20193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331553FE-27E7-4702-B65A-89F3CAA8B657}"/>
              </a:ext>
            </a:extLst>
          </p:cNvPr>
          <p:cNvSpPr/>
          <p:nvPr/>
        </p:nvSpPr>
        <p:spPr>
          <a:xfrm>
            <a:off x="3143445" y="2909999"/>
            <a:ext cx="1036320" cy="1302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eine Ecke abgeschnitten 28">
            <a:extLst>
              <a:ext uri="{FF2B5EF4-FFF2-40B4-BE49-F238E27FC236}">
                <a16:creationId xmlns:a16="http://schemas.microsoft.com/office/drawing/2014/main" id="{C92DB546-EFF0-4787-8215-2064D674073D}"/>
              </a:ext>
            </a:extLst>
          </p:cNvPr>
          <p:cNvSpPr/>
          <p:nvPr/>
        </p:nvSpPr>
        <p:spPr>
          <a:xfrm rot="10800000">
            <a:off x="7402159" y="2452833"/>
            <a:ext cx="3326178" cy="20193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E84023B-1D41-44AD-83E8-C4267DB61A19}"/>
              </a:ext>
            </a:extLst>
          </p:cNvPr>
          <p:cNvCxnSpPr/>
          <p:nvPr/>
        </p:nvCxnSpPr>
        <p:spPr>
          <a:xfrm flipH="1">
            <a:off x="4015740" y="4498109"/>
            <a:ext cx="3761278" cy="97905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EE14189-9FDD-4FBC-B857-0E3294632887}"/>
              </a:ext>
            </a:extLst>
          </p:cNvPr>
          <p:cNvCxnSpPr>
            <a:cxnSpLocks/>
          </p:cNvCxnSpPr>
          <p:nvPr/>
        </p:nvCxnSpPr>
        <p:spPr>
          <a:xfrm>
            <a:off x="9513455" y="4438650"/>
            <a:ext cx="2558472" cy="12417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feil: Fünfeck 31">
            <a:extLst>
              <a:ext uri="{FF2B5EF4-FFF2-40B4-BE49-F238E27FC236}">
                <a16:creationId xmlns:a16="http://schemas.microsoft.com/office/drawing/2014/main" id="{1FA19A16-B853-45B5-8ED7-E704CE849263}"/>
              </a:ext>
            </a:extLst>
          </p:cNvPr>
          <p:cNvSpPr/>
          <p:nvPr/>
        </p:nvSpPr>
        <p:spPr>
          <a:xfrm>
            <a:off x="4091709" y="5477164"/>
            <a:ext cx="1386857" cy="8405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Create EKS Cluster</a:t>
            </a:r>
          </a:p>
        </p:txBody>
      </p:sp>
      <p:sp>
        <p:nvSpPr>
          <p:cNvPr id="33" name="Pfeil: Chevron 32">
            <a:extLst>
              <a:ext uri="{FF2B5EF4-FFF2-40B4-BE49-F238E27FC236}">
                <a16:creationId xmlns:a16="http://schemas.microsoft.com/office/drawing/2014/main" id="{F1E266C1-B13F-42DB-BD9F-BD66BE0F6A54}"/>
              </a:ext>
            </a:extLst>
          </p:cNvPr>
          <p:cNvSpPr/>
          <p:nvPr/>
        </p:nvSpPr>
        <p:spPr>
          <a:xfrm>
            <a:off x="5478566" y="5488167"/>
            <a:ext cx="1597109" cy="8405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Pfeil: Chevron 33">
            <a:extLst>
              <a:ext uri="{FF2B5EF4-FFF2-40B4-BE49-F238E27FC236}">
                <a16:creationId xmlns:a16="http://schemas.microsoft.com/office/drawing/2014/main" id="{2393FABD-28E9-43ED-BD23-29680C082E12}"/>
              </a:ext>
            </a:extLst>
          </p:cNvPr>
          <p:cNvSpPr/>
          <p:nvPr/>
        </p:nvSpPr>
        <p:spPr>
          <a:xfrm>
            <a:off x="8638350" y="5477164"/>
            <a:ext cx="1562061" cy="8405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35" name="Pfeil: Chevron 34">
            <a:extLst>
              <a:ext uri="{FF2B5EF4-FFF2-40B4-BE49-F238E27FC236}">
                <a16:creationId xmlns:a16="http://schemas.microsoft.com/office/drawing/2014/main" id="{A9F6B9E9-5AE2-4F05-9A46-670348D7A1F8}"/>
              </a:ext>
            </a:extLst>
          </p:cNvPr>
          <p:cNvSpPr/>
          <p:nvPr/>
        </p:nvSpPr>
        <p:spPr>
          <a:xfrm>
            <a:off x="7045779" y="5486401"/>
            <a:ext cx="1611885" cy="8405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76D9927-6BC0-4449-81D5-18436A4940B5}"/>
              </a:ext>
            </a:extLst>
          </p:cNvPr>
          <p:cNvSpPr txBox="1"/>
          <p:nvPr/>
        </p:nvSpPr>
        <p:spPr>
          <a:xfrm>
            <a:off x="5838712" y="5500594"/>
            <a:ext cx="95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provision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748E224-AA06-4088-B9B3-B3E92D08F325}"/>
              </a:ext>
            </a:extLst>
          </p:cNvPr>
          <p:cNvSpPr txBox="1"/>
          <p:nvPr/>
        </p:nvSpPr>
        <p:spPr>
          <a:xfrm>
            <a:off x="5939151" y="5788957"/>
            <a:ext cx="95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worker</a:t>
            </a:r>
          </a:p>
          <a:p>
            <a:r>
              <a:rPr lang="de-DE" sz="1600" dirty="0"/>
              <a:t>nodes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8585051-A8C6-438A-9DC2-C7CC285EC222}"/>
              </a:ext>
            </a:extLst>
          </p:cNvPr>
          <p:cNvSpPr txBox="1"/>
          <p:nvPr/>
        </p:nvSpPr>
        <p:spPr>
          <a:xfrm>
            <a:off x="7391008" y="5500594"/>
            <a:ext cx="95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Launch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F29901B-BAC6-493F-9E2E-6CE7CA32AFEC}"/>
              </a:ext>
            </a:extLst>
          </p:cNvPr>
          <p:cNvSpPr txBox="1"/>
          <p:nvPr/>
        </p:nvSpPr>
        <p:spPr>
          <a:xfrm>
            <a:off x="7435548" y="5725970"/>
            <a:ext cx="115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Workloads</a:t>
            </a:r>
          </a:p>
          <a:p>
            <a:r>
              <a:rPr lang="de-DE" sz="1600" dirty="0"/>
              <a:t>(Pods)</a:t>
            </a:r>
          </a:p>
        </p:txBody>
      </p:sp>
      <p:sp>
        <p:nvSpPr>
          <p:cNvPr id="40" name="Pfeil: Chevron 39">
            <a:extLst>
              <a:ext uri="{FF2B5EF4-FFF2-40B4-BE49-F238E27FC236}">
                <a16:creationId xmlns:a16="http://schemas.microsoft.com/office/drawing/2014/main" id="{D669427F-1269-41E8-9963-FC20B37275F1}"/>
              </a:ext>
            </a:extLst>
          </p:cNvPr>
          <p:cNvSpPr/>
          <p:nvPr/>
        </p:nvSpPr>
        <p:spPr>
          <a:xfrm>
            <a:off x="10291951" y="5486401"/>
            <a:ext cx="1567130" cy="8405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Setup LB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A620F8-1129-46B6-95C8-605501E756CE}"/>
              </a:ext>
            </a:extLst>
          </p:cNvPr>
          <p:cNvSpPr txBox="1"/>
          <p:nvPr/>
        </p:nvSpPr>
        <p:spPr>
          <a:xfrm>
            <a:off x="928051" y="3697137"/>
            <a:ext cx="215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cofigure</a:t>
            </a:r>
            <a:r>
              <a:rPr lang="de-DE" dirty="0"/>
              <a:t> a </a:t>
            </a:r>
            <a:r>
              <a:rPr lang="de-DE" dirty="0" err="1"/>
              <a:t>workspace</a:t>
            </a:r>
            <a:r>
              <a:rPr lang="de-DE" dirty="0"/>
              <a:t> to manage EKS </a:t>
            </a:r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3DE677B4-C5F2-40B2-9F98-004213A4C6EE}"/>
              </a:ext>
            </a:extLst>
          </p:cNvPr>
          <p:cNvSpPr/>
          <p:nvPr/>
        </p:nvSpPr>
        <p:spPr>
          <a:xfrm>
            <a:off x="6647925" y="2932740"/>
            <a:ext cx="1036320" cy="1302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4138CC9-C770-4ED2-9D12-7438FE053513}"/>
              </a:ext>
            </a:extLst>
          </p:cNvPr>
          <p:cNvSpPr txBox="1"/>
          <p:nvPr/>
        </p:nvSpPr>
        <p:spPr>
          <a:xfrm>
            <a:off x="7474604" y="2060893"/>
            <a:ext cx="361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Amazon Elastic Kubernetes 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2D3448-0D27-4112-8FDD-0BC3E3CEE014}"/>
              </a:ext>
            </a:extLst>
          </p:cNvPr>
          <p:cNvSpPr txBox="1"/>
          <p:nvPr/>
        </p:nvSpPr>
        <p:spPr>
          <a:xfrm>
            <a:off x="7672996" y="2686050"/>
            <a:ext cx="1884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creating</a:t>
            </a:r>
            <a:r>
              <a:rPr lang="de-DE" dirty="0"/>
              <a:t> a k8s </a:t>
            </a:r>
            <a:r>
              <a:rPr lang="de-DE" dirty="0" err="1"/>
              <a:t>cluster</a:t>
            </a:r>
            <a:r>
              <a:rPr lang="de-DE" dirty="0"/>
              <a:t> with </a:t>
            </a:r>
            <a:r>
              <a:rPr lang="de-DE" dirty="0" err="1"/>
              <a:t>eksctl</a:t>
            </a:r>
            <a:r>
              <a:rPr lang="de-DE" dirty="0"/>
              <a:t> (</a:t>
            </a:r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)</a:t>
            </a:r>
          </a:p>
        </p:txBody>
      </p:sp>
      <p:pic>
        <p:nvPicPr>
          <p:cNvPr id="47" name="Graphic 23">
            <a:extLst>
              <a:ext uri="{FF2B5EF4-FFF2-40B4-BE49-F238E27FC236}">
                <a16:creationId xmlns:a16="http://schemas.microsoft.com/office/drawing/2014/main" id="{2EB20CB0-07A9-43C6-82EC-E8E4EC887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912" y="25719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9">
            <a:extLst>
              <a:ext uri="{FF2B5EF4-FFF2-40B4-BE49-F238E27FC236}">
                <a16:creationId xmlns:a16="http://schemas.microsoft.com/office/drawing/2014/main" id="{A827D5EF-1039-4A8A-9763-F6C4B42BF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562" y="3332381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49" name="Graphic 5">
            <a:extLst>
              <a:ext uri="{FF2B5EF4-FFF2-40B4-BE49-F238E27FC236}">
                <a16:creationId xmlns:a16="http://schemas.microsoft.com/office/drawing/2014/main" id="{78103C51-8000-4A94-A8E1-89B3FAE5A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08" y="25517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6">
            <a:extLst>
              <a:ext uri="{FF2B5EF4-FFF2-40B4-BE49-F238E27FC236}">
                <a16:creationId xmlns:a16="http://schemas.microsoft.com/office/drawing/2014/main" id="{36C8BECB-DBF4-4AD5-8F8A-E75128136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625" y="3294528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pic>
        <p:nvPicPr>
          <p:cNvPr id="51" name="Graphic 17">
            <a:extLst>
              <a:ext uri="{FF2B5EF4-FFF2-40B4-BE49-F238E27FC236}">
                <a16:creationId xmlns:a16="http://schemas.microsoft.com/office/drawing/2014/main" id="{5257F17E-6C5C-460E-AA36-1085BA38C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50" y="25715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B3E06E3D-D8C0-48DA-AC5C-DEB9124F5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" y="328449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C30FEB3A-63E1-46A4-9AF1-37D18CB7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04" y="23566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2">
            <a:extLst>
              <a:ext uri="{FF2B5EF4-FFF2-40B4-BE49-F238E27FC236}">
                <a16:creationId xmlns:a16="http://schemas.microsoft.com/office/drawing/2014/main" id="{E3547734-2622-4D6D-8BBA-DEF2ADD37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429" y="316500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07A1D8-A610-4BD6-89BA-83AFDA8B9076}"/>
              </a:ext>
            </a:extLst>
          </p:cNvPr>
          <p:cNvSpPr txBox="1"/>
          <p:nvPr/>
        </p:nvSpPr>
        <p:spPr>
          <a:xfrm>
            <a:off x="4324495" y="3561491"/>
            <a:ext cx="227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Identiy</a:t>
            </a:r>
            <a:r>
              <a:rPr lang="de-DE" dirty="0"/>
              <a:t> and Access Management:</a:t>
            </a:r>
          </a:p>
          <a:p>
            <a:pPr algn="ctr"/>
            <a:r>
              <a:rPr lang="de-DE" dirty="0" err="1"/>
              <a:t>configuring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ED1697E4-73A7-40AC-AC03-F72794681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473" y="2990569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STS</a:t>
            </a:r>
          </a:p>
        </p:txBody>
      </p:sp>
      <p:sp>
        <p:nvSpPr>
          <p:cNvPr id="57" name="TextBox 29">
            <a:extLst>
              <a:ext uri="{FF2B5EF4-FFF2-40B4-BE49-F238E27FC236}">
                <a16:creationId xmlns:a16="http://schemas.microsoft.com/office/drawing/2014/main" id="{B8D8A5EB-01C6-4DE1-AEDB-FAE371C17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409" y="3187203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58" name="Graphic 41">
            <a:extLst>
              <a:ext uri="{FF2B5EF4-FFF2-40B4-BE49-F238E27FC236}">
                <a16:creationId xmlns:a16="http://schemas.microsoft.com/office/drawing/2014/main" id="{2EA576B0-EEF0-4F47-9547-859823BE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523835" y="25397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9">
            <a:extLst>
              <a:ext uri="{FF2B5EF4-FFF2-40B4-BE49-F238E27FC236}">
                <a16:creationId xmlns:a16="http://schemas.microsoft.com/office/drawing/2014/main" id="{E47284D1-AD36-4644-A928-D1C713F8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5070009" y="28141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3268C65A-7A13-47F7-B1A2-3496DFDEB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28" y="3515995"/>
            <a:ext cx="13477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Cloud9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6">
            <a:extLst>
              <a:ext uri="{FF2B5EF4-FFF2-40B4-BE49-F238E27FC236}">
                <a16:creationId xmlns:a16="http://schemas.microsoft.com/office/drawing/2014/main" id="{F593BE05-4E35-4668-8945-B223CD54E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12845" y="320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C36B9D9-E5B9-49B8-8E99-EA2DC2F77B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10" y="1334120"/>
            <a:ext cx="6621164" cy="400986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E4CCCC-7211-4DDD-AF7F-18AE1992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56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6333E-9268-477C-B53C-EABCC13B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2"/>
            <a:ext cx="11353800" cy="1325563"/>
          </a:xfrm>
        </p:spPr>
        <p:txBody>
          <a:bodyPr/>
          <a:lstStyle/>
          <a:p>
            <a:r>
              <a:rPr lang="de-DE" dirty="0"/>
              <a:t>3.4 Deployments / Pods (+ ECR)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127A2FD-96EB-440E-A638-3D884C14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60" y="1527607"/>
            <a:ext cx="6002693" cy="2563123"/>
          </a:xfrm>
        </p:spPr>
        <p:txBody>
          <a:bodyPr>
            <a:normAutofit fontScale="92500"/>
          </a:bodyPr>
          <a:lstStyle/>
          <a:p>
            <a:r>
              <a:rPr lang="de-DE" sz="2000" b="1" dirty="0"/>
              <a:t>ECR</a:t>
            </a:r>
            <a:r>
              <a:rPr lang="de-DE" sz="2000" dirty="0"/>
              <a:t> = </a:t>
            </a:r>
            <a:r>
              <a:rPr lang="de-DE" sz="2000" b="1" dirty="0"/>
              <a:t>E</a:t>
            </a:r>
            <a:r>
              <a:rPr lang="de-DE" sz="2000" dirty="0"/>
              <a:t>lastic </a:t>
            </a:r>
            <a:r>
              <a:rPr lang="de-DE" sz="2000" b="1" dirty="0"/>
              <a:t>C</a:t>
            </a:r>
            <a:r>
              <a:rPr lang="de-DE" sz="2000" dirty="0"/>
              <a:t>ontainer </a:t>
            </a:r>
            <a:r>
              <a:rPr lang="de-DE" sz="2000" b="1" dirty="0"/>
              <a:t>R</a:t>
            </a:r>
            <a:r>
              <a:rPr lang="de-DE" sz="2000" dirty="0"/>
              <a:t>egistry</a:t>
            </a:r>
          </a:p>
          <a:p>
            <a:r>
              <a:rPr lang="de-DE" sz="2000" dirty="0"/>
              <a:t>easy to store, manage, share, and deploy container images</a:t>
            </a:r>
          </a:p>
          <a:p>
            <a:r>
              <a:rPr lang="de-DE" sz="2000" dirty="0"/>
              <a:t>highly available and high performance architecture</a:t>
            </a:r>
          </a:p>
          <a:p>
            <a:r>
              <a:rPr lang="de-DE" sz="2000" dirty="0"/>
              <a:t>privately &lt;----&gt; publicly   (management possible by IAM)</a:t>
            </a:r>
          </a:p>
          <a:p>
            <a:r>
              <a:rPr lang="de-DE" sz="2000" dirty="0"/>
              <a:t>works with ECS, EKS and AWS Lambda</a:t>
            </a:r>
          </a:p>
          <a:p>
            <a:r>
              <a:rPr lang="de-DE" sz="2000" dirty="0"/>
              <a:t>further: with Fargate one-</a:t>
            </a:r>
            <a:r>
              <a:rPr lang="de-DE" sz="2000" dirty="0" err="1"/>
              <a:t>click</a:t>
            </a:r>
            <a:r>
              <a:rPr lang="de-DE" sz="2000" dirty="0"/>
              <a:t> deployments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07298B1-A8E5-404D-8BBC-C68E40AA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73" y="4329754"/>
            <a:ext cx="6473363" cy="200127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35C752A-2FEA-45F5-99CB-98442382D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171" y="1527607"/>
            <a:ext cx="4350110" cy="3550277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FA1F665C-A657-483C-9EEE-D17EC6F99FFF}"/>
              </a:ext>
            </a:extLst>
          </p:cNvPr>
          <p:cNvSpPr txBox="1"/>
          <p:nvPr/>
        </p:nvSpPr>
        <p:spPr>
          <a:xfrm>
            <a:off x="8924925" y="5201253"/>
            <a:ext cx="3197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$kubectl </a:t>
            </a:r>
            <a:r>
              <a:rPr lang="de-DE" sz="1600" dirty="0" err="1"/>
              <a:t>apply</a:t>
            </a:r>
            <a:r>
              <a:rPr lang="de-DE" sz="1600" dirty="0"/>
              <a:t> –f </a:t>
            </a:r>
            <a:r>
              <a:rPr lang="de-DE" sz="1600" dirty="0" err="1"/>
              <a:t>mywebping.yaml</a:t>
            </a:r>
            <a:r>
              <a:rPr lang="de-DE" sz="1600" dirty="0"/>
              <a:t> </a:t>
            </a:r>
          </a:p>
          <a:p>
            <a:r>
              <a:rPr lang="de-DE" sz="1600" dirty="0"/>
              <a:t>	-&gt; </a:t>
            </a:r>
            <a:r>
              <a:rPr lang="de-DE" sz="1600" dirty="0" err="1"/>
              <a:t>deployed</a:t>
            </a:r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41CEB45-70A3-48E5-BCF6-378ECA4B81E1}"/>
              </a:ext>
            </a:extLst>
          </p:cNvPr>
          <p:cNvSpPr txBox="1"/>
          <p:nvPr/>
        </p:nvSpPr>
        <p:spPr>
          <a:xfrm>
            <a:off x="8570533" y="5783405"/>
            <a:ext cx="3551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/>
              <a:t>annotation</a:t>
            </a:r>
            <a:r>
              <a:rPr lang="de-DE" sz="1600" i="1" dirty="0"/>
              <a:t>:</a:t>
            </a:r>
          </a:p>
          <a:p>
            <a:r>
              <a:rPr lang="de-DE" sz="1600" dirty="0"/>
              <a:t>assigning deployments / pods to a certain node possible by </a:t>
            </a:r>
            <a:r>
              <a:rPr lang="de-DE" sz="1600" dirty="0" err="1"/>
              <a:t>specificating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in deployment </a:t>
            </a:r>
            <a:r>
              <a:rPr lang="de-DE" sz="1600" dirty="0" err="1"/>
              <a:t>yaml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</p:txBody>
      </p:sp>
      <p:pic>
        <p:nvPicPr>
          <p:cNvPr id="26" name="Graphic 20">
            <a:extLst>
              <a:ext uri="{FF2B5EF4-FFF2-40B4-BE49-F238E27FC236}">
                <a16:creationId xmlns:a16="http://schemas.microsoft.com/office/drawing/2014/main" id="{E4620BDD-222F-430D-93AD-273521D61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123" y="1205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2">
            <a:extLst>
              <a:ext uri="{FF2B5EF4-FFF2-40B4-BE49-F238E27FC236}">
                <a16:creationId xmlns:a16="http://schemas.microsoft.com/office/drawing/2014/main" id="{B389F3E1-5B97-4AE0-AC18-EF8CECB39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773" y="885715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4D910BC9-87F3-415B-81A7-DC6CCF636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7763" y="1227482"/>
            <a:ext cx="11747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29" name="Graphic 6">
            <a:extLst>
              <a:ext uri="{FF2B5EF4-FFF2-40B4-BE49-F238E27FC236}">
                <a16:creationId xmlns:a16="http://schemas.microsoft.com/office/drawing/2014/main" id="{ED49BB93-8ACE-4F46-B5A8-48300CE3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1362811" y="7902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3BA9996-9C0C-4B48-AF1D-053B0EAA7E08}"/>
              </a:ext>
            </a:extLst>
          </p:cNvPr>
          <p:cNvSpPr txBox="1"/>
          <p:nvPr/>
        </p:nvSpPr>
        <p:spPr>
          <a:xfrm>
            <a:off x="940060" y="6331031"/>
            <a:ext cx="3187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Image 4: Amazon ECR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0C6862-9720-4546-8D47-4C8D383C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D152-5495-43C9-A804-467C504728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294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1325</Words>
  <Application>Microsoft Office PowerPoint</Application>
  <PresentationFormat>Breitbild</PresentationFormat>
  <Paragraphs>270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Whitney</vt:lpstr>
      <vt:lpstr>Office</vt:lpstr>
      <vt:lpstr>Logging &amp; Monitoring</vt:lpstr>
      <vt:lpstr>Structure</vt:lpstr>
      <vt:lpstr>1. Used Services</vt:lpstr>
      <vt:lpstr>2. Kubernetes (K8s)</vt:lpstr>
      <vt:lpstr>3. My Kubernetes Cluster on AWS „myEKS“</vt:lpstr>
      <vt:lpstr>PowerPoint-Präsentation</vt:lpstr>
      <vt:lpstr>PowerPoint-Präsentation</vt:lpstr>
      <vt:lpstr>PowerPoint-Präsentation</vt:lpstr>
      <vt:lpstr>3.4 Deployments / Pods (+ ECR)</vt:lpstr>
      <vt:lpstr>3.5 RBAC Permission for EKS Cluster</vt:lpstr>
      <vt:lpstr>3.6 Monitoring (K8s, Grafana, Prometheus)</vt:lpstr>
      <vt:lpstr>3.7 Logging with CloudWatch </vt:lpstr>
      <vt:lpstr>4. Summary &amp; Outlook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Gruber</dc:creator>
  <cp:lastModifiedBy>Daniel Gruber</cp:lastModifiedBy>
  <cp:revision>92</cp:revision>
  <dcterms:created xsi:type="dcterms:W3CDTF">2021-04-13T19:44:04Z</dcterms:created>
  <dcterms:modified xsi:type="dcterms:W3CDTF">2021-06-12T09:46:53Z</dcterms:modified>
</cp:coreProperties>
</file>