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540" r:id="rId3"/>
    <p:sldId id="533" r:id="rId4"/>
    <p:sldId id="534" r:id="rId5"/>
    <p:sldId id="535" r:id="rId6"/>
    <p:sldId id="536" r:id="rId7"/>
    <p:sldId id="537" r:id="rId8"/>
    <p:sldId id="538" r:id="rId9"/>
    <p:sldId id="539" r:id="rId10"/>
    <p:sldId id="501" r:id="rId11"/>
  </p:sldIdLst>
  <p:sldSz cx="9144000" cy="6858000" type="screen4x3"/>
  <p:notesSz cx="6858000" cy="9144000"/>
  <p:defaultTextStyle>
    <a:defPPr>
      <a:defRPr lang="es-MX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019" autoAdjust="0"/>
  </p:normalViewPr>
  <p:slideViewPr>
    <p:cSldViewPr snapToGrid="0">
      <p:cViewPr>
        <p:scale>
          <a:sx n="100" d="100"/>
          <a:sy n="100" d="100"/>
        </p:scale>
        <p:origin x="-488" y="-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F53C0-A0C9-4E45-B139-71C54EEA2657}" type="datetimeFigureOut">
              <a:rPr lang="es-MX" smtClean="0"/>
              <a:t>2/20/20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5FCA4-39D5-44F2-9012-F6AE051F699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89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5FCA4-39D5-44F2-9012-F6AE051F69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8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1E9F6F-3BF2-405B-9618-C04E3AEC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362C8F2-7889-47B8-BEAD-C3AD96A64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4" indent="0" algn="ctr">
              <a:buNone/>
              <a:defRPr sz="2100"/>
            </a:lvl2pPr>
            <a:lvl3pPr marL="914326" indent="0" algn="ctr">
              <a:buNone/>
              <a:defRPr sz="1800"/>
            </a:lvl3pPr>
            <a:lvl4pPr marL="1371490" indent="0" algn="ctr">
              <a:buNone/>
              <a:defRPr sz="1500"/>
            </a:lvl4pPr>
            <a:lvl5pPr marL="1828654" indent="0" algn="ctr">
              <a:buNone/>
              <a:defRPr sz="1500"/>
            </a:lvl5pPr>
            <a:lvl6pPr marL="2285818" indent="0" algn="ctr">
              <a:buNone/>
              <a:defRPr sz="1500"/>
            </a:lvl6pPr>
            <a:lvl7pPr marL="2742980" indent="0" algn="ctr">
              <a:buNone/>
              <a:defRPr sz="1500"/>
            </a:lvl7pPr>
            <a:lvl8pPr marL="3200144" indent="0" algn="ctr">
              <a:buNone/>
              <a:defRPr sz="1500"/>
            </a:lvl8pPr>
            <a:lvl9pPr marL="3657308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FD27E07-F710-46A8-99D8-35690E40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CE5A9AB-2DF3-4502-9A2B-ADDB68C8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3E6B401-7687-4F35-BE8E-A59475CB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04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3C0FF52-3B0C-4D38-A998-7EFE5B1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0EDB0FDE-E7C9-4355-83D7-6C04A6A4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273CF77-51F6-47B9-BAC3-60BC58E3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18F6F3A-A69C-462E-A665-97B5B154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17C53B3-D6EE-49D4-B395-7DA64F50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6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A37A8C9-2199-48F6-9FF7-B28E501EF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6B77645-D4BE-44B5-99A1-28C41665F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5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7DB6CDB-14B8-40E3-8E72-E1D1E94D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86F74CD-680A-4190-B139-F659FCC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7C2ACFB-32F2-4C4C-A9E5-AB976F0B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56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6281AD-6284-4DF6-B66D-F64C21B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C2E3A49-33F6-45C5-9C7E-42D6EA23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DC6C97D-739A-4249-A38C-5387FB27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5CD0841-ACEE-41BF-BAF4-F800E9E1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07AB8EC-301D-4FDB-AF24-FDD9024C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8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A5E577-FBB9-4F78-A27A-109D08F8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0462C98-5795-40AB-BC71-03DE3736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3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8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9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1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3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E70F721-E4A0-47D1-9883-A11A64FE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C99D735-8BC5-4FA5-91DD-1CE2495A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AA73783-2F95-481A-A900-3693848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6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BB49475-2070-475A-9275-A4B592AD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2E9B630-FDBE-4C8D-A9D5-9AAF04DBC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7066A871-2CDB-4CF0-978D-E0E8562F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788EEA2-4802-4E7C-8EFD-53C119F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B561973-4E9D-4FB0-B9F6-78F33D6C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783216A-D73D-4EA1-89F4-383D5B90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86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A991CD6-D211-407F-9084-D456358B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41A5DFE-769C-4D6A-837B-9C8D956E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4" indent="0">
              <a:buNone/>
              <a:defRPr sz="2100" b="1"/>
            </a:lvl2pPr>
            <a:lvl3pPr marL="914326" indent="0">
              <a:buNone/>
              <a:defRPr sz="1800" b="1"/>
            </a:lvl3pPr>
            <a:lvl4pPr marL="1371490" indent="0">
              <a:buNone/>
              <a:defRPr sz="1500" b="1"/>
            </a:lvl4pPr>
            <a:lvl5pPr marL="1828654" indent="0">
              <a:buNone/>
              <a:defRPr sz="1500" b="1"/>
            </a:lvl5pPr>
            <a:lvl6pPr marL="2285818" indent="0">
              <a:buNone/>
              <a:defRPr sz="1500" b="1"/>
            </a:lvl6pPr>
            <a:lvl7pPr marL="2742980" indent="0">
              <a:buNone/>
              <a:defRPr sz="1500" b="1"/>
            </a:lvl7pPr>
            <a:lvl8pPr marL="3200144" indent="0">
              <a:buNone/>
              <a:defRPr sz="1500" b="1"/>
            </a:lvl8pPr>
            <a:lvl9pPr marL="3657308" indent="0">
              <a:buNone/>
              <a:defRPr sz="15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7E0C73F-5903-4466-BAEC-8029681A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DFD8C08-7D8D-4B46-A796-95E5FD446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5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4" indent="0">
              <a:buNone/>
              <a:defRPr sz="2100" b="1"/>
            </a:lvl2pPr>
            <a:lvl3pPr marL="914326" indent="0">
              <a:buNone/>
              <a:defRPr sz="1800" b="1"/>
            </a:lvl3pPr>
            <a:lvl4pPr marL="1371490" indent="0">
              <a:buNone/>
              <a:defRPr sz="1500" b="1"/>
            </a:lvl4pPr>
            <a:lvl5pPr marL="1828654" indent="0">
              <a:buNone/>
              <a:defRPr sz="1500" b="1"/>
            </a:lvl5pPr>
            <a:lvl6pPr marL="2285818" indent="0">
              <a:buNone/>
              <a:defRPr sz="1500" b="1"/>
            </a:lvl6pPr>
            <a:lvl7pPr marL="2742980" indent="0">
              <a:buNone/>
              <a:defRPr sz="1500" b="1"/>
            </a:lvl7pPr>
            <a:lvl8pPr marL="3200144" indent="0">
              <a:buNone/>
              <a:defRPr sz="1500" b="1"/>
            </a:lvl8pPr>
            <a:lvl9pPr marL="3657308" indent="0">
              <a:buNone/>
              <a:defRPr sz="15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DD642DD-2324-4245-8BB4-4D77715E8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5" y="2505077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0917C8CA-A9FF-4DFB-96E3-0107C8DF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061ADA-1043-4B08-B5F2-51A72F76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547A844E-719D-4CFA-AC80-E61DC17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1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698605-95D1-4F6B-9CBE-3A40D6AE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88DB1A6B-6D0D-4245-B66D-B0409DE5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B4A68AE-2AC0-4744-BA5C-0F09AD55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1BA2C79C-DB34-4C9E-8A66-543399A4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1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407C389-EB61-42E1-8D1D-265D97C5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EFF065F-D0F8-45A0-828D-F5B27B6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F3DE0E96-9728-4F0B-A535-6936AA04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48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6BDE7D-9310-4202-9923-F2D60DE6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E101ECA-C1BF-4C52-A2FF-257B3AE9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E794BFE-4B5D-4907-AC32-92BCF7B1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4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64" indent="0">
              <a:buNone/>
              <a:defRPr sz="1400"/>
            </a:lvl2pPr>
            <a:lvl3pPr marL="914326" indent="0">
              <a:buNone/>
              <a:defRPr sz="1200"/>
            </a:lvl3pPr>
            <a:lvl4pPr marL="1371490" indent="0">
              <a:buNone/>
              <a:defRPr sz="1000"/>
            </a:lvl4pPr>
            <a:lvl5pPr marL="1828654" indent="0">
              <a:buNone/>
              <a:defRPr sz="1000"/>
            </a:lvl5pPr>
            <a:lvl6pPr marL="2285818" indent="0">
              <a:buNone/>
              <a:defRPr sz="1000"/>
            </a:lvl6pPr>
            <a:lvl7pPr marL="2742980" indent="0">
              <a:buNone/>
              <a:defRPr sz="1000"/>
            </a:lvl7pPr>
            <a:lvl8pPr marL="3200144" indent="0">
              <a:buNone/>
              <a:defRPr sz="1000"/>
            </a:lvl8pPr>
            <a:lvl9pPr marL="3657308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AB003B3-5078-4214-BCDB-0250D0DE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81DEE83-B791-43E9-9C3B-E1EFCD75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E431393C-D4E3-46FA-8FA7-DF3ECE02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1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CBA5A8-3046-47A3-B52E-33E34023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D73812EF-39BC-43AD-9001-1EADA11C8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4" indent="0">
              <a:buNone/>
              <a:defRPr sz="2800"/>
            </a:lvl2pPr>
            <a:lvl3pPr marL="914326" indent="0">
              <a:buNone/>
              <a:defRPr sz="2400"/>
            </a:lvl3pPr>
            <a:lvl4pPr marL="1371490" indent="0">
              <a:buNone/>
              <a:defRPr sz="2100"/>
            </a:lvl4pPr>
            <a:lvl5pPr marL="1828654" indent="0">
              <a:buNone/>
              <a:defRPr sz="2100"/>
            </a:lvl5pPr>
            <a:lvl6pPr marL="2285818" indent="0">
              <a:buNone/>
              <a:defRPr sz="2100"/>
            </a:lvl6pPr>
            <a:lvl7pPr marL="2742980" indent="0">
              <a:buNone/>
              <a:defRPr sz="2100"/>
            </a:lvl7pPr>
            <a:lvl8pPr marL="3200144" indent="0">
              <a:buNone/>
              <a:defRPr sz="2100"/>
            </a:lvl8pPr>
            <a:lvl9pPr marL="3657308" indent="0">
              <a:buNone/>
              <a:defRPr sz="21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8A91D7B-8D47-4B0C-8A8B-21BF69A8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4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64" indent="0">
              <a:buNone/>
              <a:defRPr sz="1400"/>
            </a:lvl2pPr>
            <a:lvl3pPr marL="914326" indent="0">
              <a:buNone/>
              <a:defRPr sz="1200"/>
            </a:lvl3pPr>
            <a:lvl4pPr marL="1371490" indent="0">
              <a:buNone/>
              <a:defRPr sz="1000"/>
            </a:lvl4pPr>
            <a:lvl5pPr marL="1828654" indent="0">
              <a:buNone/>
              <a:defRPr sz="1000"/>
            </a:lvl5pPr>
            <a:lvl6pPr marL="2285818" indent="0">
              <a:buNone/>
              <a:defRPr sz="1000"/>
            </a:lvl6pPr>
            <a:lvl7pPr marL="2742980" indent="0">
              <a:buNone/>
              <a:defRPr sz="1000"/>
            </a:lvl7pPr>
            <a:lvl8pPr marL="3200144" indent="0">
              <a:buNone/>
              <a:defRPr sz="1000"/>
            </a:lvl8pPr>
            <a:lvl9pPr marL="3657308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F9AD4D7-6A07-44B8-A351-4D69D6BD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FA5F6A6-E843-45A3-BCDA-519636A4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0FD5109-1A2A-459A-A130-AA05238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6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291BBAE9-4B75-4653-BBE2-937B87D1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32" tIns="45717" rIns="91432" bIns="4571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FF03961-679B-4042-AA24-665039FF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32" tIns="45717" rIns="91432" bIns="45717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52659C3-45EB-46FA-A4C1-284CFB38C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32" tIns="45717" rIns="91432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DEE8-DA3D-4611-B434-66A653AD0C2C}" type="datetimeFigureOut">
              <a:rPr lang="es-MX" smtClean="0"/>
              <a:t>2/20/20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3DA1D4C-0AF5-42F2-8D37-98265D31C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32" tIns="45717" rIns="91432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C9CCB28-6988-4FC2-95DB-A516E7F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32" tIns="45717" rIns="91432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7588E-10EF-4674-8E87-C77F4AC4A0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03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6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8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2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6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8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9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8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rekogle.com/fishR/data/byTopi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derekogle.com/fishR/data/data-html/LakeTroutALTER.html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://www.arctic.uoguelph.ca/cpl/organisms/fish/fresh/salmon/laketrout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www.researchgate.net/publication/335179001_Overview_of_Machine_Vision_on_Digital_Imaging_Approach_for_Automatic_Tuna_Length_Measurem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D4DA8244-E974-44DA-9701-33579423A916}"/>
              </a:ext>
            </a:extLst>
          </p:cNvPr>
          <p:cNvCxnSpPr/>
          <p:nvPr/>
        </p:nvCxnSpPr>
        <p:spPr>
          <a:xfrm>
            <a:off x="421486" y="457200"/>
            <a:ext cx="823673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C6134332-AA43-4675-A3AF-1F8C0DC21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101" y="5775556"/>
            <a:ext cx="809536" cy="866545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="" xmlns:a16="http://schemas.microsoft.com/office/drawing/2014/main" id="{B7CD5266-3AFB-4DCD-ADFB-4C5094F09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444500"/>
            <a:ext cx="8242300" cy="926898"/>
          </a:xfrm>
        </p:spPr>
        <p:txBody>
          <a:bodyPr>
            <a:noAutofit/>
          </a:bodyPr>
          <a:lstStyle/>
          <a:p>
            <a:r>
              <a:rPr lang="es-MX" sz="4000" b="1" cap="small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Ecological Data Analysis in R</a:t>
            </a:r>
            <a:endParaRPr lang="es-MX" sz="4000" b="1" cap="small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Subtítulo 2">
            <a:extLst>
              <a:ext uri="{FF2B5EF4-FFF2-40B4-BE49-F238E27FC236}">
                <a16:creationId xmlns="" xmlns:a16="http://schemas.microsoft.com/office/drawing/2014/main" id="{F9C55ADA-B553-46D2-8FA8-6E719854D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400" y="3949700"/>
            <a:ext cx="7086599" cy="1714500"/>
          </a:xfrm>
        </p:spPr>
        <p:txBody>
          <a:bodyPr>
            <a:normAutofit/>
          </a:bodyPr>
          <a:lstStyle/>
          <a:p>
            <a:endParaRPr lang="es-MX" dirty="0"/>
          </a:p>
          <a:p>
            <a:r>
              <a:rPr lang="es-MX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5.1 </a:t>
            </a:r>
            <a:r>
              <a:rPr lang="es-MX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More Messy Data</a:t>
            </a:r>
            <a:endParaRPr lang="es-MX" sz="2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="" xmlns:a16="http://schemas.microsoft.com/office/drawing/2014/main" id="{BB390832-A38E-43A8-B819-BFFA0324153C}"/>
              </a:ext>
            </a:extLst>
          </p:cNvPr>
          <p:cNvSpPr/>
          <p:nvPr/>
        </p:nvSpPr>
        <p:spPr>
          <a:xfrm>
            <a:off x="2332355" y="5095773"/>
            <a:ext cx="4403090" cy="646325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algn="ctr"/>
            <a:r>
              <a:rPr lang="es-MX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Luis Malpica Cruz</a:t>
            </a:r>
          </a:p>
          <a:p>
            <a:pPr algn="ctr"/>
            <a:r>
              <a:rPr lang="es-MX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lmalpica@uabc.edu.mx - @luismalpicaC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7605" y="5853317"/>
            <a:ext cx="1214484" cy="7110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0" y="1727200"/>
            <a:ext cx="3238500" cy="2514600"/>
          </a:xfrm>
          <a:prstGeom prst="rect">
            <a:avLst/>
          </a:prstGeom>
        </p:spPr>
      </p:pic>
      <p:pic>
        <p:nvPicPr>
          <p:cNvPr id="5" name="Picture 4" descr="uabc_mancha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842368"/>
            <a:ext cx="1384300" cy="73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81600"/>
            <a:ext cx="3048000" cy="1676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388535"/>
            <a:ext cx="693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following dataset is deliberately broken. </a:t>
            </a:r>
            <a:r>
              <a:rPr lang="en-US" sz="2800" dirty="0"/>
              <a:t>Our job is to clean it </a:t>
            </a:r>
            <a:r>
              <a:rPr lang="en-US" sz="2800" dirty="0" smtClean="0"/>
              <a:t>up in R...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800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625" y="428626"/>
            <a:ext cx="5692775" cy="981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Recall: Tidy Data</a:t>
            </a:r>
            <a:endParaRPr lang="en-US" sz="40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15900" y="1333502"/>
            <a:ext cx="8648700" cy="2730498"/>
          </a:xfrm>
          <a:prstGeom prst="rect">
            <a:avLst/>
          </a:prstGeom>
        </p:spPr>
        <p:txBody>
          <a:bodyPr vert="horz" lIns="91432" tIns="45717" rIns="91432" bIns="45717" rtlCol="0">
            <a:normAutofit/>
          </a:bodyPr>
          <a:lstStyle>
            <a:lvl1pPr marL="228582" indent="-228582" algn="l" defTabSz="9143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46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8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72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36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8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62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26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89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One </a:t>
            </a:r>
            <a:r>
              <a:rPr lang="en-US" sz="3200" dirty="0"/>
              <a:t>column = one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One </a:t>
            </a:r>
            <a:r>
              <a:rPr lang="en-US" sz="3200" dirty="0"/>
              <a:t>row = one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One </a:t>
            </a:r>
            <a:r>
              <a:rPr lang="en-US" sz="3200" dirty="0"/>
              <a:t>cell = one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One </a:t>
            </a:r>
            <a:r>
              <a:rPr lang="en-US" sz="3200" dirty="0"/>
              <a:t>column = one data type</a:t>
            </a:r>
          </a:p>
          <a:p>
            <a:endParaRPr lang="es-MX" sz="3200" dirty="0" smtClean="0"/>
          </a:p>
          <a:p>
            <a:pPr marL="0" indent="0">
              <a:buNone/>
            </a:pPr>
            <a:endParaRPr lang="es-MX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89"/>
          <a:stretch/>
        </p:blipFill>
        <p:spPr>
          <a:xfrm>
            <a:off x="0" y="3949700"/>
            <a:ext cx="9144000" cy="248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3084" y="6488668"/>
            <a:ext cx="316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Grolemund</a:t>
            </a:r>
            <a:r>
              <a:rPr lang="en-US" dirty="0" smtClean="0"/>
              <a:t> and Wickham,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6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58" y="6152634"/>
            <a:ext cx="4097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http://derekogle.com/fishR/data/</a:t>
            </a:r>
            <a:r>
              <a:rPr lang="en-US" dirty="0" smtClean="0">
                <a:hlinkClick r:id="rId2"/>
              </a:rPr>
              <a:t>byTopic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84" r="3184"/>
          <a:stretch/>
        </p:blipFill>
        <p:spPr>
          <a:xfrm>
            <a:off x="25399" y="1371600"/>
            <a:ext cx="5286597" cy="318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64" y="0"/>
            <a:ext cx="3903536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86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400"/>
            <a:ext cx="8661400" cy="47957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800" y="857935"/>
            <a:ext cx="645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http://derekogle.com/fishR/data/data-html/</a:t>
            </a:r>
            <a:r>
              <a:rPr lang="en-US" dirty="0" smtClean="0">
                <a:hlinkClick r:id="rId4"/>
              </a:rPr>
              <a:t>LakeTroutALTER.html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00" y="3606800"/>
            <a:ext cx="4724400" cy="19766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2900" y="5595035"/>
            <a:ext cx="469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http://www.arctic.uoguelph.ca/cpl/organisms/fish/fresh/salmon/</a:t>
            </a:r>
            <a:r>
              <a:rPr lang="en-US" sz="1200" dirty="0" smtClean="0">
                <a:hlinkClick r:id="rId6"/>
              </a:rPr>
              <a:t>laketrout.htm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474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384300"/>
            <a:ext cx="8512066" cy="3314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9800" y="6519446"/>
            <a:ext cx="693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https://www.researchgate.net/publication/</a:t>
            </a:r>
            <a:r>
              <a:rPr lang="en-US" sz="800" dirty="0" smtClean="0">
                <a:hlinkClick r:id="rId3"/>
              </a:rPr>
              <a:t>335179001_Overview_of_Machine_Vision_on_Digital_Imaging_Approach_for_Automatic_Tuna_Length_Measurement</a:t>
            </a:r>
            <a:endParaRPr lang="en-US" sz="800" dirty="0" smtClean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1456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132"/>
            <a:ext cx="4864100" cy="34790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57890"/>
            <a:ext cx="500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Song, </a:t>
            </a:r>
            <a:r>
              <a:rPr lang="en-US" sz="1000" dirty="0" err="1"/>
              <a:t>Zhaobin</a:t>
            </a:r>
            <a:r>
              <a:rPr lang="en-US" sz="1000" dirty="0"/>
              <a:t> et al. “Validation of daily </a:t>
            </a:r>
            <a:r>
              <a:rPr lang="en-US" sz="1000" dirty="0" err="1"/>
              <a:t>otolith</a:t>
            </a:r>
            <a:r>
              <a:rPr lang="en-US" sz="1000" dirty="0"/>
              <a:t> increments in larval and juvenile Chinese sucker, </a:t>
            </a:r>
            <a:r>
              <a:rPr lang="en-US" sz="1000" dirty="0" err="1"/>
              <a:t>Myxocyprinus</a:t>
            </a:r>
            <a:r>
              <a:rPr lang="en-US" sz="1000" dirty="0"/>
              <a:t> </a:t>
            </a:r>
            <a:r>
              <a:rPr lang="en-US" sz="1000" dirty="0" err="1"/>
              <a:t>asiaticus</a:t>
            </a:r>
            <a:r>
              <a:rPr lang="en-US" sz="1000" dirty="0"/>
              <a:t>.” Environmental Biology of Fishes 82 (2007): 165-171.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81" y="0"/>
            <a:ext cx="4293819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0" y="3264238"/>
            <a:ext cx="4178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Brenkman</a:t>
            </a:r>
            <a:r>
              <a:rPr lang="en-US" sz="1000" dirty="0"/>
              <a:t>, S.J., Corbett, S.C. and Volk, E.C. (2007), Use of </a:t>
            </a:r>
            <a:r>
              <a:rPr lang="en-US" sz="1000" dirty="0" err="1"/>
              <a:t>Otolith</a:t>
            </a:r>
            <a:r>
              <a:rPr lang="en-US" sz="1000" dirty="0"/>
              <a:t> Chemistry and </a:t>
            </a:r>
            <a:r>
              <a:rPr lang="en-US" sz="1000" dirty="0" err="1"/>
              <a:t>Radiotelemetry</a:t>
            </a:r>
            <a:r>
              <a:rPr lang="en-US" sz="1000" dirty="0"/>
              <a:t> to Determine Age‐Specific Migratory Patterns of </a:t>
            </a:r>
            <a:r>
              <a:rPr lang="en-US" sz="1000" dirty="0" err="1"/>
              <a:t>Anadromous</a:t>
            </a:r>
            <a:r>
              <a:rPr lang="en-US" sz="1000" dirty="0"/>
              <a:t> Bull Trout in the Hoh River, Washington. Transactions of the American Fisheries Society, 136: 1-11. doi:10.1577/T05-285.1</a:t>
            </a:r>
          </a:p>
        </p:txBody>
      </p:sp>
    </p:spTree>
    <p:extLst>
      <p:ext uri="{BB962C8B-B14F-4D97-AF65-F5344CB8AC3E}">
        <p14:creationId xmlns:p14="http://schemas.microsoft.com/office/powerpoint/2010/main" val="119948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01" r="12916"/>
          <a:stretch/>
        </p:blipFill>
        <p:spPr>
          <a:xfrm>
            <a:off x="345214" y="254000"/>
            <a:ext cx="8252686" cy="60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3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3416300"/>
            <a:ext cx="38100" cy="1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3416300"/>
            <a:ext cx="38100" cy="1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473" t="6908" r="4028" b="5753"/>
          <a:stretch/>
        </p:blipFill>
        <p:spPr>
          <a:xfrm>
            <a:off x="317500" y="812801"/>
            <a:ext cx="8458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>
            <a:spLocks noGrp="1"/>
          </p:cNvSpPr>
          <p:nvPr>
            <p:ph idx="1"/>
          </p:nvPr>
        </p:nvSpPr>
        <p:spPr>
          <a:xfrm>
            <a:off x="428625" y="428626"/>
            <a:ext cx="8156575" cy="981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When loading data, take four steps:</a:t>
            </a:r>
            <a:endParaRPr lang="en-US" sz="4000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15900" y="1485902"/>
            <a:ext cx="8648700" cy="2730498"/>
          </a:xfrm>
          <a:prstGeom prst="rect">
            <a:avLst/>
          </a:prstGeom>
        </p:spPr>
        <p:txBody>
          <a:bodyPr vert="horz" lIns="91432" tIns="45717" rIns="91432" bIns="45717" rtlCol="0">
            <a:normAutofit/>
          </a:bodyPr>
          <a:lstStyle>
            <a:lvl1pPr marL="228582" indent="-228582" algn="l" defTabSz="9143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46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8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72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36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8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62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26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89" indent="-228582" algn="l" defTabSz="9143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Did it load correctly?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Are data types what they should be?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Numbers: Are there impossible values?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Factors: Are factor levels correct?</a:t>
            </a:r>
            <a:endParaRPr lang="en-US" sz="3200" dirty="0"/>
          </a:p>
          <a:p>
            <a:pPr marL="0" indent="0">
              <a:buNone/>
            </a:pPr>
            <a:endParaRPr lang="es-MX" sz="3200" dirty="0" smtClean="0"/>
          </a:p>
        </p:txBody>
      </p:sp>
    </p:spTree>
    <p:extLst>
      <p:ext uri="{BB962C8B-B14F-4D97-AF65-F5344CB8AC3E}">
        <p14:creationId xmlns:p14="http://schemas.microsoft.com/office/powerpoint/2010/main" val="126285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22838</TotalTime>
  <Words>254</Words>
  <Application>Microsoft Macintosh PowerPoint</Application>
  <PresentationFormat>On-screen Show (4:3)</PresentationFormat>
  <Paragraphs>24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Ecological Data Analysis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Geodiversidad y Desarrollo Sustentable</dc:title>
  <dc:creator>Violeta</dc:creator>
  <cp:lastModifiedBy>Luis Malpica-Cruz</cp:lastModifiedBy>
  <cp:revision>453</cp:revision>
  <dcterms:created xsi:type="dcterms:W3CDTF">2018-09-03T00:41:49Z</dcterms:created>
  <dcterms:modified xsi:type="dcterms:W3CDTF">2020-02-20T21:31:29Z</dcterms:modified>
</cp:coreProperties>
</file>