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9" r:id="rId4"/>
    <p:sldId id="280" r:id="rId5"/>
    <p:sldId id="265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3939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01" autoAdjust="0"/>
  </p:normalViewPr>
  <p:slideViewPr>
    <p:cSldViewPr snapToGrid="0">
      <p:cViewPr>
        <p:scale>
          <a:sx n="75" d="100"/>
          <a:sy n="75" d="100"/>
        </p:scale>
        <p:origin x="-5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477319" y="1793989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lnTo>
                  <a:pt x="1800000" y="900000"/>
                </a:lnTo>
                <a:lnTo>
                  <a:pt x="900000" y="1800000"/>
                </a:lnTo>
                <a:lnTo>
                  <a:pt x="0" y="900000"/>
                </a:lnTo>
                <a:close/>
              </a:path>
            </a:pathLst>
          </a:custGeom>
          <a:ln w="28575">
            <a:noFill/>
          </a:ln>
        </p:spPr>
        <p:txBody>
          <a:bodyPr wrap="square">
            <a:noAutofit/>
          </a:bodyPr>
          <a:lstStyle>
            <a:lvl1pPr>
              <a:defRPr lang="zh-CN" altLang="en-US" sz="1400" dirty="0"/>
            </a:lvl1pPr>
          </a:lstStyle>
          <a:p>
            <a:pPr lvl="0"/>
            <a:endParaRPr lang="zh-CN" altLang="en-US" dirty="0"/>
          </a:p>
        </p:txBody>
      </p:sp>
      <p:sp>
        <p:nvSpPr>
          <p:cNvPr id="4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3053724" y="1793989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lnTo>
                  <a:pt x="1800000" y="900000"/>
                </a:lnTo>
                <a:lnTo>
                  <a:pt x="900000" y="1800000"/>
                </a:lnTo>
                <a:lnTo>
                  <a:pt x="0" y="900000"/>
                </a:lnTo>
                <a:close/>
              </a:path>
            </a:pathLst>
          </a:custGeom>
          <a:ln w="28575"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 dirty="0"/>
          </a:p>
        </p:txBody>
      </p:sp>
      <p:sp>
        <p:nvSpPr>
          <p:cNvPr id="6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5900914" y="1793989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lnTo>
                  <a:pt x="1800000" y="900000"/>
                </a:lnTo>
                <a:lnTo>
                  <a:pt x="900000" y="1800000"/>
                </a:lnTo>
                <a:lnTo>
                  <a:pt x="0" y="900000"/>
                </a:lnTo>
                <a:close/>
              </a:path>
            </a:pathLst>
          </a:custGeom>
          <a:ln w="28575">
            <a:noFill/>
          </a:ln>
        </p:spPr>
        <p:txBody>
          <a:bodyPr wrap="square">
            <a:noAutofit/>
          </a:bodyPr>
          <a:lstStyle>
            <a:lvl1pPr>
              <a:defRPr lang="zh-CN" altLang="en-US" sz="1400"/>
            </a:lvl1pPr>
          </a:lstStyle>
          <a:p>
            <a:pPr lvl="0"/>
            <a:endParaRPr lang="zh-CN" altLang="en-US"/>
          </a:p>
        </p:txBody>
      </p:sp>
      <p:sp>
        <p:nvSpPr>
          <p:cNvPr id="7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7324509" y="1793989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lnTo>
                  <a:pt x="1800000" y="900000"/>
                </a:lnTo>
                <a:lnTo>
                  <a:pt x="900000" y="1800000"/>
                </a:lnTo>
                <a:lnTo>
                  <a:pt x="0" y="900000"/>
                </a:lnTo>
                <a:close/>
              </a:path>
            </a:pathLst>
          </a:custGeom>
          <a:ln w="28575">
            <a:noFill/>
          </a:ln>
        </p:spPr>
        <p:txBody>
          <a:bodyPr wrap="square">
            <a:noAutofit/>
          </a:bodyPr>
          <a:lstStyle>
            <a:lvl1pPr>
              <a:defRPr lang="zh-CN" altLang="en-US" sz="1400" dirty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34794" y="1416162"/>
            <a:ext cx="4181475" cy="4136390"/>
            <a:chOff x="12479" y="2712"/>
            <a:chExt cx="6585" cy="6514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5" name="流程图: 可选过程 4"/>
            <p:cNvSpPr/>
            <p:nvPr/>
          </p:nvSpPr>
          <p:spPr>
            <a:xfrm>
              <a:off x="12479" y="2768"/>
              <a:ext cx="1553" cy="5858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14167" y="2768"/>
              <a:ext cx="1553" cy="5857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15855" y="2768"/>
              <a:ext cx="1553" cy="6458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17511" y="2712"/>
              <a:ext cx="1553" cy="651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151640" y="4071123"/>
            <a:ext cx="5462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Data Science MSc Program, University of Calgary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51640" y="3672343"/>
            <a:ext cx="278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Huaien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Gu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30137628)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1640" y="1779720"/>
            <a:ext cx="6640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the value of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 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publishing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1639" y="4394313"/>
            <a:ext cx="6640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Work Term: May 2nd to Aug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10</a:t>
            </a:r>
            <a:r>
              <a:rPr lang="en-US" sz="1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th</a:t>
            </a:r>
          </a:p>
          <a:p>
            <a:pPr>
              <a:spcAft>
                <a:spcPts val="800"/>
              </a:spcAft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Instructor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 Associate Professor  Dr.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Quan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Long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Department of Biochemistry and Molecular Biology, University of Calgary</a:t>
            </a:r>
          </a:p>
        </p:txBody>
      </p:sp>
    </p:spTree>
  </p:cSld>
  <p:clrMapOvr>
    <a:masterClrMapping/>
  </p:clrMapOvr>
  <p:transition advTm="6374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0160" y="360680"/>
            <a:ext cx="3429000" cy="400050"/>
            <a:chOff x="-16" y="568"/>
            <a:chExt cx="5400" cy="630"/>
          </a:xfrm>
        </p:grpSpPr>
        <p:sp>
          <p:nvSpPr>
            <p:cNvPr id="25" name="矩形 24"/>
            <p:cNvSpPr/>
            <p:nvPr/>
          </p:nvSpPr>
          <p:spPr>
            <a:xfrm>
              <a:off x="1361" y="568"/>
              <a:ext cx="4023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Topic introduction</a:t>
              </a:r>
              <a:endPara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椭圆 6"/>
            <p:cNvSpPr/>
            <p:nvPr/>
          </p:nvSpPr>
          <p:spPr>
            <a:xfrm>
              <a:off x="1159" y="794"/>
              <a:ext cx="202" cy="20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-16" y="896"/>
              <a:ext cx="11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80256" y="1564364"/>
            <a:ext cx="5472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Publishing </a:t>
            </a:r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papers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in high-level journals is </a:t>
            </a:r>
            <a:endParaRPr lang="en-US" altLang="zh-CN" sz="2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essential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for </a:t>
            </a:r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researchers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in research institutions </a:t>
            </a:r>
            <a:endParaRPr lang="en-US" altLang="zh-CN" sz="2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and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corporate employees. </a:t>
            </a:r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2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57" y="2921996"/>
            <a:ext cx="460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However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, from the original </a:t>
            </a:r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paper </a:t>
            </a:r>
          </a:p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to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the publication of the paper</a:t>
            </a:r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, </a:t>
            </a:r>
          </a:p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the article </a:t>
            </a:r>
            <a:r>
              <a:rPr lang="en-US" altLang="zh-C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must be reviewed.</a:t>
            </a:r>
            <a:endParaRPr lang="zh-CN" altLang="en-US" sz="22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9043" y="969368"/>
            <a:ext cx="3313781" cy="897002"/>
            <a:chOff x="7359043" y="969368"/>
            <a:chExt cx="3313781" cy="897002"/>
          </a:xfrm>
        </p:grpSpPr>
        <p:sp>
          <p:nvSpPr>
            <p:cNvPr id="8" name="文本框 7"/>
            <p:cNvSpPr txBox="1"/>
            <p:nvPr/>
          </p:nvSpPr>
          <p:spPr>
            <a:xfrm>
              <a:off x="7838332" y="969368"/>
              <a:ext cx="2700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en-US" altLang="zh-CN" sz="24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Peer review</a:t>
              </a: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" name="左弧形箭头 2"/>
            <p:cNvSpPr/>
            <p:nvPr/>
          </p:nvSpPr>
          <p:spPr>
            <a:xfrm rot="16200000">
              <a:off x="8647591" y="-158863"/>
              <a:ext cx="736685" cy="331378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27309" y="832926"/>
            <a:ext cx="5970249" cy="1061553"/>
            <a:chOff x="6127309" y="832926"/>
            <a:chExt cx="5970249" cy="1061553"/>
          </a:xfrm>
        </p:grpSpPr>
        <p:sp>
          <p:nvSpPr>
            <p:cNvPr id="2050" name=" 2050"/>
            <p:cNvSpPr/>
            <p:nvPr/>
          </p:nvSpPr>
          <p:spPr bwMode="auto">
            <a:xfrm>
              <a:off x="6273004" y="832926"/>
              <a:ext cx="711200" cy="731438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 2050"/>
            <p:cNvSpPr/>
            <p:nvPr/>
          </p:nvSpPr>
          <p:spPr bwMode="auto">
            <a:xfrm>
              <a:off x="10830544" y="889049"/>
              <a:ext cx="711200" cy="731438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27309" y="1632869"/>
              <a:ext cx="1267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en-US" altLang="zh-CN" sz="11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Original paper</a:t>
              </a:r>
              <a:endParaRPr lang="zh-CN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30544" y="1604762"/>
              <a:ext cx="1267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en-US" altLang="zh-CN" sz="11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Published paper</a:t>
              </a:r>
              <a:endParaRPr lang="zh-CN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59043" y="2811509"/>
            <a:ext cx="3254286" cy="3254286"/>
            <a:chOff x="7359043" y="2811509"/>
            <a:chExt cx="3254286" cy="3254286"/>
          </a:xfrm>
        </p:grpSpPr>
        <p:pic>
          <p:nvPicPr>
            <p:cNvPr id="79" name="图片占位符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8" r="17888"/>
            <a:stretch>
              <a:fillRect/>
            </a:stretch>
          </p:blipFill>
          <p:spPr>
            <a:xfrm>
              <a:off x="7359043" y="2811509"/>
              <a:ext cx="3254286" cy="3254286"/>
            </a:xfrm>
            <a:prstGeom prst="rect">
              <a:avLst/>
            </a:prstGeom>
          </p:spPr>
        </p:pic>
        <p:sp>
          <p:nvSpPr>
            <p:cNvPr id="80" name="Rounded Rectangle 7"/>
            <p:cNvSpPr/>
            <p:nvPr/>
          </p:nvSpPr>
          <p:spPr>
            <a:xfrm rot="2700000">
              <a:off x="8188800" y="3680332"/>
              <a:ext cx="1586775" cy="1586771"/>
            </a:xfrm>
            <a:prstGeom prst="roundRect">
              <a:avLst>
                <a:gd name="adj" fmla="val 34663"/>
              </a:avLst>
            </a:prstGeom>
            <a:solidFill>
              <a:srgbClr val="86C9A5"/>
            </a:solidFill>
            <a:ln>
              <a:noFill/>
            </a:ln>
            <a:effectLst>
              <a:outerShdw blurRad="2540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en-US" sz="785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81" name="Title 3"/>
            <p:cNvSpPr txBox="1"/>
            <p:nvPr/>
          </p:nvSpPr>
          <p:spPr>
            <a:xfrm>
              <a:off x="8322435" y="4331522"/>
              <a:ext cx="1357552" cy="48865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 defTabSz="685165">
                <a:lnSpc>
                  <a:spcPct val="80000"/>
                </a:lnSpc>
              </a:pPr>
              <a:r>
                <a:rPr lang="en-US" altLang="zh-CN" sz="2200" b="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Peer</a:t>
              </a:r>
            </a:p>
            <a:p>
              <a:pPr algn="ctr" defTabSz="685165">
                <a:lnSpc>
                  <a:spcPct val="80000"/>
                </a:lnSpc>
              </a:pPr>
              <a:r>
                <a:rPr lang="en-US" altLang="zh-CN" sz="2200" b="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Review</a:t>
              </a:r>
            </a:p>
            <a:p>
              <a:pPr algn="ctr" defTabSz="685165">
                <a:lnSpc>
                  <a:spcPct val="80000"/>
                </a:lnSpc>
              </a:pPr>
              <a:endParaRPr lang="en-US" sz="2200" b="0" dirty="0">
                <a:solidFill>
                  <a:srgbClr val="FFFFFF"/>
                </a:solidFill>
                <a:latin typeface="Times New Roman" panose="02020603050405020304" pitchFamily="18" charset="0"/>
                <a:ea typeface="Roboto Light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643246" y="2202049"/>
            <a:ext cx="1609618" cy="1609621"/>
            <a:chOff x="6643246" y="2202049"/>
            <a:chExt cx="1609618" cy="1609621"/>
          </a:xfrm>
        </p:grpSpPr>
        <p:sp>
          <p:nvSpPr>
            <p:cNvPr id="83" name="Rounded Rectangle 25"/>
            <p:cNvSpPr/>
            <p:nvPr/>
          </p:nvSpPr>
          <p:spPr>
            <a:xfrm rot="2700000">
              <a:off x="6643244" y="2202051"/>
              <a:ext cx="1609621" cy="1609618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en-US" sz="785" dirty="0">
                <a:solidFill>
                  <a:srgbClr val="2196F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84" name="Title 3"/>
            <p:cNvSpPr txBox="1"/>
            <p:nvPr/>
          </p:nvSpPr>
          <p:spPr>
            <a:xfrm>
              <a:off x="6692709" y="2662386"/>
              <a:ext cx="1544396" cy="9690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 defTabSz="685165">
                <a:lnSpc>
                  <a:spcPct val="80000"/>
                </a:lnSpc>
              </a:pPr>
              <a:r>
                <a:rPr lang="en-US" altLang="zh-CN" sz="2000" b="0" dirty="0" smtClean="0">
                  <a:solidFill>
                    <a:srgbClr val="222222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Number of Pages is suitable or not</a:t>
              </a:r>
            </a:p>
            <a:p>
              <a:pPr algn="ctr" defTabSz="685165">
                <a:lnSpc>
                  <a:spcPct val="80000"/>
                </a:lnSpc>
              </a:pPr>
              <a:endParaRPr lang="zh-CN" altLang="en-US" sz="2000" b="0" dirty="0">
                <a:solidFill>
                  <a:srgbClr val="222222"/>
                </a:solidFill>
                <a:latin typeface="Times New Roman" panose="02020603050405020304" pitchFamily="18" charset="0"/>
                <a:ea typeface="Roboto Light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659374" y="2251709"/>
            <a:ext cx="1609618" cy="1609621"/>
            <a:chOff x="9659374" y="2251709"/>
            <a:chExt cx="1609618" cy="1609621"/>
          </a:xfrm>
        </p:grpSpPr>
        <p:sp>
          <p:nvSpPr>
            <p:cNvPr id="86" name="Rounded Rectangle 8"/>
            <p:cNvSpPr/>
            <p:nvPr/>
          </p:nvSpPr>
          <p:spPr>
            <a:xfrm rot="2700000">
              <a:off x="9659372" y="2251711"/>
              <a:ext cx="1609621" cy="1609618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en-US" sz="785" dirty="0">
                <a:solidFill>
                  <a:srgbClr val="2196F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87" name="Title 3"/>
            <p:cNvSpPr txBox="1"/>
            <p:nvPr/>
          </p:nvSpPr>
          <p:spPr>
            <a:xfrm>
              <a:off x="9706547" y="2751370"/>
              <a:ext cx="1544396" cy="9690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 defTabSz="685165">
                <a:lnSpc>
                  <a:spcPct val="80000"/>
                </a:lnSpc>
              </a:pPr>
              <a:r>
                <a:rPr lang="en-US" altLang="zh-CN" sz="2000" b="0" dirty="0" smtClean="0">
                  <a:solidFill>
                    <a:srgbClr val="222222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Images are better or not</a:t>
              </a:r>
            </a:p>
            <a:p>
              <a:pPr algn="ctr" defTabSz="685165">
                <a:lnSpc>
                  <a:spcPct val="80000"/>
                </a:lnSpc>
              </a:pPr>
              <a:endParaRPr lang="zh-CN" altLang="en-US" sz="2000" b="0" dirty="0">
                <a:solidFill>
                  <a:srgbClr val="222222"/>
                </a:solidFill>
                <a:latin typeface="Times New Roman" panose="02020603050405020304" pitchFamily="18" charset="0"/>
                <a:ea typeface="Roboto Light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598834" y="4977414"/>
            <a:ext cx="1627827" cy="1609621"/>
            <a:chOff x="6598834" y="4977414"/>
            <a:chExt cx="1627827" cy="1609621"/>
          </a:xfrm>
        </p:grpSpPr>
        <p:sp>
          <p:nvSpPr>
            <p:cNvPr id="89" name="Rounded Rectangle 9"/>
            <p:cNvSpPr/>
            <p:nvPr/>
          </p:nvSpPr>
          <p:spPr>
            <a:xfrm rot="2700000">
              <a:off x="6598832" y="4977416"/>
              <a:ext cx="1609621" cy="1609618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en-US" sz="785" dirty="0">
                <a:solidFill>
                  <a:srgbClr val="2196F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90" name="Title 3"/>
            <p:cNvSpPr txBox="1"/>
            <p:nvPr/>
          </p:nvSpPr>
          <p:spPr>
            <a:xfrm>
              <a:off x="6682265" y="5409236"/>
              <a:ext cx="1544396" cy="9690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 defTabSz="685165">
                <a:lnSpc>
                  <a:spcPct val="80000"/>
                </a:lnSpc>
              </a:pPr>
              <a:r>
                <a:rPr lang="en-US" altLang="zh-CN" sz="2000" b="0" dirty="0" smtClean="0">
                  <a:solidFill>
                    <a:srgbClr val="222222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Number of Words needs modify</a:t>
              </a:r>
            </a:p>
            <a:p>
              <a:pPr algn="ctr" defTabSz="685165">
                <a:lnSpc>
                  <a:spcPct val="80000"/>
                </a:lnSpc>
              </a:pPr>
              <a:endParaRPr lang="zh-CN" altLang="en-US" sz="2000" b="0" dirty="0">
                <a:solidFill>
                  <a:srgbClr val="222222"/>
                </a:solidFill>
                <a:latin typeface="Times New Roman" panose="02020603050405020304" pitchFamily="18" charset="0"/>
                <a:ea typeface="Roboto Light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659374" y="5023456"/>
            <a:ext cx="1609618" cy="1609621"/>
            <a:chOff x="9659374" y="5023456"/>
            <a:chExt cx="1609618" cy="1609621"/>
          </a:xfrm>
        </p:grpSpPr>
        <p:sp>
          <p:nvSpPr>
            <p:cNvPr id="92" name="Rounded Rectangle 9"/>
            <p:cNvSpPr/>
            <p:nvPr/>
          </p:nvSpPr>
          <p:spPr>
            <a:xfrm rot="2700000">
              <a:off x="9659372" y="5023458"/>
              <a:ext cx="1609621" cy="1609618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en-US" sz="785" dirty="0">
                <a:solidFill>
                  <a:srgbClr val="2196F3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sp>
          <p:nvSpPr>
            <p:cNvPr id="93" name="Title 3"/>
            <p:cNvSpPr txBox="1"/>
            <p:nvPr/>
          </p:nvSpPr>
          <p:spPr>
            <a:xfrm>
              <a:off x="9716082" y="5220916"/>
              <a:ext cx="1544396" cy="9690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 defTabSz="685165">
                <a:lnSpc>
                  <a:spcPct val="80000"/>
                </a:lnSpc>
              </a:pPr>
              <a:r>
                <a:rPr lang="en-US" altLang="zh-CN" sz="2000" b="0" dirty="0" smtClean="0">
                  <a:solidFill>
                    <a:srgbClr val="222222"/>
                  </a:solidFill>
                  <a:latin typeface="Times New Roman" panose="02020603050405020304" pitchFamily="18" charset="0"/>
                  <a:ea typeface="Roboto Light" charset="0"/>
                  <a:cs typeface="Times New Roman" panose="02020603050405020304" pitchFamily="18" charset="0"/>
                </a:rPr>
                <a:t>The sentiment of author should be changed</a:t>
              </a:r>
            </a:p>
            <a:p>
              <a:pPr algn="ctr" defTabSz="685165">
                <a:lnSpc>
                  <a:spcPct val="80000"/>
                </a:lnSpc>
              </a:pPr>
              <a:endParaRPr lang="zh-CN" altLang="en-US" sz="2000" b="0" dirty="0">
                <a:solidFill>
                  <a:srgbClr val="222222"/>
                </a:solidFill>
                <a:latin typeface="Times New Roman" panose="02020603050405020304" pitchFamily="18" charset="0"/>
                <a:ea typeface="Roboto Light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62902" y="4292054"/>
            <a:ext cx="5472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sz="2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What factors need to be evaluated?  </a:t>
            </a:r>
            <a:endParaRPr lang="zh-CN" altLang="en-US" sz="22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0255" y="315618"/>
            <a:ext cx="10068683" cy="5750177"/>
            <a:chOff x="380255" y="315618"/>
            <a:chExt cx="10068683" cy="5750177"/>
          </a:xfrm>
        </p:grpSpPr>
        <p:sp>
          <p:nvSpPr>
            <p:cNvPr id="96" name="文本框 95"/>
            <p:cNvSpPr txBox="1"/>
            <p:nvPr/>
          </p:nvSpPr>
          <p:spPr>
            <a:xfrm>
              <a:off x="380255" y="4957799"/>
              <a:ext cx="54724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en-US" altLang="zh-CN" sz="2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Are these changes useful for publication? </a:t>
              </a:r>
            </a:p>
            <a:p>
              <a:pPr defTabSz="1218565"/>
              <a:r>
                <a:rPr lang="en-US" altLang="zh-CN" sz="2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lt"/>
                </a:rPr>
                <a:t>And can we use these factors to predict a paper’s publication status?</a:t>
              </a:r>
              <a:endParaRPr lang="zh-CN" alt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14076">
              <a:off x="9899364" y="315618"/>
              <a:ext cx="549574" cy="86010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advTm="377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864235" y="360680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 &amp; Solution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-10160" y="568960"/>
            <a:ext cx="7461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54" y="3065577"/>
            <a:ext cx="3902193" cy="2214758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852971" y="1055562"/>
            <a:ext cx="871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It is a typical data analysis topic. </a:t>
            </a:r>
          </a:p>
          <a:p>
            <a:pPr defTabSz="1218565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Data collection -&gt; data processing -&gt; data visualization -&gt; data model building 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95626" y="1867173"/>
            <a:ext cx="3727105" cy="2045575"/>
            <a:chOff x="1395626" y="1867173"/>
            <a:chExt cx="3727105" cy="2045575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88" y="1867173"/>
              <a:ext cx="3197943" cy="1017543"/>
            </a:xfrm>
            <a:prstGeom prst="rect">
              <a:avLst/>
            </a:prstGeom>
          </p:spPr>
        </p:pic>
        <p:sp>
          <p:nvSpPr>
            <p:cNvPr id="42" name="Oval 9"/>
            <p:cNvSpPr>
              <a:spLocks noChangeAspect="1"/>
            </p:cNvSpPr>
            <p:nvPr/>
          </p:nvSpPr>
          <p:spPr>
            <a:xfrm>
              <a:off x="3505474" y="2965150"/>
              <a:ext cx="490995" cy="490995"/>
            </a:xfrm>
            <a:prstGeom prst="ellipse">
              <a:avLst/>
            </a:prstGeom>
            <a:solidFill>
              <a:srgbClr val="776D64"/>
            </a:solidFill>
            <a:ln w="12700">
              <a:noFill/>
            </a:ln>
            <a:effectLst>
              <a:outerShdw blurRad="889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r>
                <a:rPr lang="en-US" sz="1200" dirty="0">
                  <a:solidFill>
                    <a:srgbClr val="FFFFFF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grpSp>
          <p:nvGrpSpPr>
            <p:cNvPr id="43" name="Group 22"/>
            <p:cNvGrpSpPr/>
            <p:nvPr/>
          </p:nvGrpSpPr>
          <p:grpSpPr>
            <a:xfrm>
              <a:off x="1395626" y="2875017"/>
              <a:ext cx="2013860" cy="1037731"/>
              <a:chOff x="1031307" y="1440459"/>
              <a:chExt cx="2685293" cy="1383717"/>
            </a:xfrm>
          </p:grpSpPr>
          <p:sp>
            <p:nvSpPr>
              <p:cNvPr id="44" name="Freeform 13"/>
              <p:cNvSpPr/>
              <p:nvPr/>
            </p:nvSpPr>
            <p:spPr>
              <a:xfrm flipH="1">
                <a:off x="1031307" y="1443240"/>
                <a:ext cx="2685293" cy="1303635"/>
              </a:xfrm>
              <a:custGeom>
                <a:avLst/>
                <a:gdLst>
                  <a:gd name="connsiteX0" fmla="*/ 152939 w 3406466"/>
                  <a:gd name="connsiteY0" fmla="*/ 0 h 1653744"/>
                  <a:gd name="connsiteX1" fmla="*/ 3386108 w 3406466"/>
                  <a:gd name="connsiteY1" fmla="*/ 0 h 1653744"/>
                  <a:gd name="connsiteX2" fmla="*/ 3406466 w 3406466"/>
                  <a:gd name="connsiteY2" fmla="*/ 20358 h 1653744"/>
                  <a:gd name="connsiteX3" fmla="*/ 3406466 w 3406466"/>
                  <a:gd name="connsiteY3" fmla="*/ 1633386 h 1653744"/>
                  <a:gd name="connsiteX4" fmla="*/ 3386108 w 3406466"/>
                  <a:gd name="connsiteY4" fmla="*/ 1653744 h 1653744"/>
                  <a:gd name="connsiteX5" fmla="*/ 152939 w 3406466"/>
                  <a:gd name="connsiteY5" fmla="*/ 1653744 h 1653744"/>
                  <a:gd name="connsiteX6" fmla="*/ 132581 w 3406466"/>
                  <a:gd name="connsiteY6" fmla="*/ 1633386 h 1653744"/>
                  <a:gd name="connsiteX7" fmla="*/ 132581 w 3406466"/>
                  <a:gd name="connsiteY7" fmla="*/ 957741 h 1653744"/>
                  <a:gd name="connsiteX8" fmla="*/ 0 w 3406466"/>
                  <a:gd name="connsiteY8" fmla="*/ 825160 h 1653744"/>
                  <a:gd name="connsiteX9" fmla="*/ 132581 w 3406466"/>
                  <a:gd name="connsiteY9" fmla="*/ 692579 h 1653744"/>
                  <a:gd name="connsiteX10" fmla="*/ 132581 w 3406466"/>
                  <a:gd name="connsiteY10" fmla="*/ 20358 h 1653744"/>
                  <a:gd name="connsiteX11" fmla="*/ 152939 w 3406466"/>
                  <a:gd name="connsiteY11" fmla="*/ 0 h 165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6466" h="1653744">
                    <a:moveTo>
                      <a:pt x="152939" y="0"/>
                    </a:moveTo>
                    <a:lnTo>
                      <a:pt x="3386108" y="0"/>
                    </a:lnTo>
                    <a:cubicBezTo>
                      <a:pt x="3397351" y="0"/>
                      <a:pt x="3406466" y="9115"/>
                      <a:pt x="3406466" y="20358"/>
                    </a:cubicBezTo>
                    <a:lnTo>
                      <a:pt x="3406466" y="1633386"/>
                    </a:lnTo>
                    <a:cubicBezTo>
                      <a:pt x="3406466" y="1644629"/>
                      <a:pt x="3397351" y="1653744"/>
                      <a:pt x="3386108" y="1653744"/>
                    </a:cubicBezTo>
                    <a:lnTo>
                      <a:pt x="152939" y="1653744"/>
                    </a:lnTo>
                    <a:cubicBezTo>
                      <a:pt x="141696" y="1653744"/>
                      <a:pt x="132581" y="1644629"/>
                      <a:pt x="132581" y="1633386"/>
                    </a:cubicBezTo>
                    <a:lnTo>
                      <a:pt x="132581" y="957741"/>
                    </a:lnTo>
                    <a:lnTo>
                      <a:pt x="0" y="825160"/>
                    </a:lnTo>
                    <a:lnTo>
                      <a:pt x="132581" y="692579"/>
                    </a:lnTo>
                    <a:lnTo>
                      <a:pt x="132581" y="20358"/>
                    </a:lnTo>
                    <a:cubicBezTo>
                      <a:pt x="132581" y="9115"/>
                      <a:pt x="141696" y="0"/>
                      <a:pt x="1529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en-US" sz="12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5" name="TextBox 20"/>
              <p:cNvSpPr txBox="1"/>
              <p:nvPr/>
            </p:nvSpPr>
            <p:spPr>
              <a:xfrm>
                <a:off x="1148660" y="1962354"/>
                <a:ext cx="2402715" cy="861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R, Python</a:t>
                </a:r>
              </a:p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Data web scraping</a:t>
                </a:r>
                <a:endParaRPr lang="zh-CN" altLang="en-US" sz="1200" dirty="0">
                  <a:solidFill>
                    <a:srgbClr val="222222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46" name="Round Same Side Corner Rectangle 21"/>
              <p:cNvSpPr/>
              <p:nvPr/>
            </p:nvSpPr>
            <p:spPr>
              <a:xfrm>
                <a:off x="1031307" y="1440459"/>
                <a:ext cx="2580573" cy="442522"/>
              </a:xfrm>
              <a:prstGeom prst="round2SameRect">
                <a:avLst>
                  <a:gd name="adj1" fmla="val 6505"/>
                  <a:gd name="adj2" fmla="val 0"/>
                </a:avLst>
              </a:prstGeom>
              <a:solidFill>
                <a:srgbClr val="776D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53" tIns="0" rIns="0" bIns="0" rtlCol="0" anchor="ctr"/>
              <a:lstStyle/>
              <a:p>
                <a:pPr defTabSz="685165"/>
                <a:r>
                  <a:rPr lang="en-US" sz="1200" spc="225" dirty="0" smtClean="0">
                    <a:solidFill>
                      <a:srgbClr val="FFFFFF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Data collection</a:t>
                </a:r>
                <a:endParaRPr lang="en-US" sz="1200" spc="225" dirty="0">
                  <a:solidFill>
                    <a:srgbClr val="FFFFFF"/>
                  </a:solidFill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429949" y="4049022"/>
            <a:ext cx="3394910" cy="2687106"/>
            <a:chOff x="1429949" y="4049022"/>
            <a:chExt cx="3394910" cy="2687106"/>
          </a:xfrm>
        </p:grpSpPr>
        <p:sp>
          <p:nvSpPr>
            <p:cNvPr id="48" name="Oval 23"/>
            <p:cNvSpPr>
              <a:spLocks noChangeAspect="1"/>
            </p:cNvSpPr>
            <p:nvPr/>
          </p:nvSpPr>
          <p:spPr>
            <a:xfrm>
              <a:off x="3536823" y="4049022"/>
              <a:ext cx="490995" cy="490995"/>
            </a:xfrm>
            <a:prstGeom prst="ellipse">
              <a:avLst/>
            </a:prstGeom>
            <a:solidFill>
              <a:srgbClr val="202125"/>
            </a:solidFill>
            <a:ln w="12700">
              <a:noFill/>
            </a:ln>
            <a:effectLst>
              <a:outerShdw blurRad="889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r>
                <a:rPr lang="en-US" sz="1200" dirty="0">
                  <a:solidFill>
                    <a:srgbClr val="FFFFFF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</a:p>
          </p:txBody>
        </p:sp>
        <p:grpSp>
          <p:nvGrpSpPr>
            <p:cNvPr id="49" name="Group 24"/>
            <p:cNvGrpSpPr/>
            <p:nvPr/>
          </p:nvGrpSpPr>
          <p:grpSpPr>
            <a:xfrm>
              <a:off x="1429949" y="4078028"/>
              <a:ext cx="2013860" cy="1037732"/>
              <a:chOff x="1031307" y="1440458"/>
              <a:chExt cx="2685293" cy="1383718"/>
            </a:xfrm>
          </p:grpSpPr>
          <p:sp>
            <p:nvSpPr>
              <p:cNvPr id="51" name="Freeform 25"/>
              <p:cNvSpPr/>
              <p:nvPr/>
            </p:nvSpPr>
            <p:spPr>
              <a:xfrm flipH="1">
                <a:off x="1031307" y="1443240"/>
                <a:ext cx="2685293" cy="1303635"/>
              </a:xfrm>
              <a:custGeom>
                <a:avLst/>
                <a:gdLst>
                  <a:gd name="connsiteX0" fmla="*/ 152939 w 3406466"/>
                  <a:gd name="connsiteY0" fmla="*/ 0 h 1653744"/>
                  <a:gd name="connsiteX1" fmla="*/ 3386108 w 3406466"/>
                  <a:gd name="connsiteY1" fmla="*/ 0 h 1653744"/>
                  <a:gd name="connsiteX2" fmla="*/ 3406466 w 3406466"/>
                  <a:gd name="connsiteY2" fmla="*/ 20358 h 1653744"/>
                  <a:gd name="connsiteX3" fmla="*/ 3406466 w 3406466"/>
                  <a:gd name="connsiteY3" fmla="*/ 1633386 h 1653744"/>
                  <a:gd name="connsiteX4" fmla="*/ 3386108 w 3406466"/>
                  <a:gd name="connsiteY4" fmla="*/ 1653744 h 1653744"/>
                  <a:gd name="connsiteX5" fmla="*/ 152939 w 3406466"/>
                  <a:gd name="connsiteY5" fmla="*/ 1653744 h 1653744"/>
                  <a:gd name="connsiteX6" fmla="*/ 132581 w 3406466"/>
                  <a:gd name="connsiteY6" fmla="*/ 1633386 h 1653744"/>
                  <a:gd name="connsiteX7" fmla="*/ 132581 w 3406466"/>
                  <a:gd name="connsiteY7" fmla="*/ 957741 h 1653744"/>
                  <a:gd name="connsiteX8" fmla="*/ 0 w 3406466"/>
                  <a:gd name="connsiteY8" fmla="*/ 825160 h 1653744"/>
                  <a:gd name="connsiteX9" fmla="*/ 132581 w 3406466"/>
                  <a:gd name="connsiteY9" fmla="*/ 692579 h 1653744"/>
                  <a:gd name="connsiteX10" fmla="*/ 132581 w 3406466"/>
                  <a:gd name="connsiteY10" fmla="*/ 20358 h 1653744"/>
                  <a:gd name="connsiteX11" fmla="*/ 152939 w 3406466"/>
                  <a:gd name="connsiteY11" fmla="*/ 0 h 165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6466" h="1653744">
                    <a:moveTo>
                      <a:pt x="152939" y="0"/>
                    </a:moveTo>
                    <a:lnTo>
                      <a:pt x="3386108" y="0"/>
                    </a:lnTo>
                    <a:cubicBezTo>
                      <a:pt x="3397351" y="0"/>
                      <a:pt x="3406466" y="9115"/>
                      <a:pt x="3406466" y="20358"/>
                    </a:cubicBezTo>
                    <a:lnTo>
                      <a:pt x="3406466" y="1633386"/>
                    </a:lnTo>
                    <a:cubicBezTo>
                      <a:pt x="3406466" y="1644629"/>
                      <a:pt x="3397351" y="1653744"/>
                      <a:pt x="3386108" y="1653744"/>
                    </a:cubicBezTo>
                    <a:lnTo>
                      <a:pt x="152939" y="1653744"/>
                    </a:lnTo>
                    <a:cubicBezTo>
                      <a:pt x="141696" y="1653744"/>
                      <a:pt x="132581" y="1644629"/>
                      <a:pt x="132581" y="1633386"/>
                    </a:cubicBezTo>
                    <a:lnTo>
                      <a:pt x="132581" y="957741"/>
                    </a:lnTo>
                    <a:lnTo>
                      <a:pt x="0" y="825160"/>
                    </a:lnTo>
                    <a:lnTo>
                      <a:pt x="132581" y="692579"/>
                    </a:lnTo>
                    <a:lnTo>
                      <a:pt x="132581" y="20358"/>
                    </a:lnTo>
                    <a:cubicBezTo>
                      <a:pt x="132581" y="9115"/>
                      <a:pt x="141696" y="0"/>
                      <a:pt x="1529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en-US" sz="12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TextBox 26"/>
              <p:cNvSpPr txBox="1"/>
              <p:nvPr/>
            </p:nvSpPr>
            <p:spPr>
              <a:xfrm>
                <a:off x="1148660" y="1962354"/>
                <a:ext cx="2402715" cy="861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Pdf file analysis</a:t>
                </a:r>
              </a:p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Word cloud analysis</a:t>
                </a:r>
                <a:endParaRPr lang="zh-CN" altLang="en-US" sz="1200" dirty="0">
                  <a:solidFill>
                    <a:srgbClr val="222222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53" name="Round Same Side Corner Rectangle 27"/>
              <p:cNvSpPr/>
              <p:nvPr/>
            </p:nvSpPr>
            <p:spPr>
              <a:xfrm>
                <a:off x="1031307" y="1440458"/>
                <a:ext cx="2580573" cy="442521"/>
              </a:xfrm>
              <a:prstGeom prst="round2SameRect">
                <a:avLst>
                  <a:gd name="adj1" fmla="val 6505"/>
                  <a:gd name="adj2" fmla="val 0"/>
                </a:avLst>
              </a:prstGeom>
              <a:solidFill>
                <a:srgbClr val="2021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53" tIns="0" rIns="0" bIns="0" rtlCol="0" anchor="ctr"/>
              <a:lstStyle/>
              <a:p>
                <a:pPr defTabSz="685165"/>
                <a:r>
                  <a:rPr lang="en-US" altLang="zh-CN" sz="1200" spc="225" dirty="0" smtClean="0">
                    <a:solidFill>
                      <a:srgbClr val="FFFFFF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Data processing</a:t>
                </a:r>
                <a:endParaRPr lang="en-US" altLang="zh-CN" sz="1200" spc="225" dirty="0">
                  <a:solidFill>
                    <a:srgbClr val="FFFFFF"/>
                  </a:solidFill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</p:grpSp>
        <p:pic>
          <p:nvPicPr>
            <p:cNvPr id="50" name="图片 4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95516" y="5057787"/>
              <a:ext cx="2729343" cy="1678341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8300173" y="3738594"/>
            <a:ext cx="3076975" cy="2846474"/>
            <a:chOff x="8300173" y="3738594"/>
            <a:chExt cx="3076975" cy="2846474"/>
          </a:xfrm>
        </p:grpSpPr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8839382" y="4023312"/>
              <a:ext cx="490995" cy="490995"/>
            </a:xfrm>
            <a:prstGeom prst="ellipse">
              <a:avLst/>
            </a:prstGeom>
            <a:solidFill>
              <a:srgbClr val="3F434F"/>
            </a:solidFill>
            <a:ln w="12700">
              <a:noFill/>
            </a:ln>
            <a:effectLst>
              <a:outerShdw blurRad="889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r>
                <a:rPr lang="en-US" sz="1200" dirty="0">
                  <a:solidFill>
                    <a:srgbClr val="FFFFFF"/>
                  </a:solidFill>
                  <a:latin typeface="Roboto" charset="0"/>
                  <a:ea typeface="Roboto" charset="0"/>
                  <a:cs typeface="Roboto" charset="0"/>
                </a:rPr>
                <a:t>3</a:t>
              </a:r>
            </a:p>
          </p:txBody>
        </p:sp>
        <p:grpSp>
          <p:nvGrpSpPr>
            <p:cNvPr id="56" name="Group 34"/>
            <p:cNvGrpSpPr/>
            <p:nvPr/>
          </p:nvGrpSpPr>
          <p:grpSpPr>
            <a:xfrm flipH="1">
              <a:off x="9363288" y="3738594"/>
              <a:ext cx="2013860" cy="979758"/>
              <a:chOff x="1031307" y="1440459"/>
              <a:chExt cx="2685293" cy="1306416"/>
            </a:xfrm>
          </p:grpSpPr>
          <p:sp>
            <p:nvSpPr>
              <p:cNvPr id="58" name="Freeform 35"/>
              <p:cNvSpPr/>
              <p:nvPr/>
            </p:nvSpPr>
            <p:spPr>
              <a:xfrm flipH="1">
                <a:off x="1031307" y="1443240"/>
                <a:ext cx="2685293" cy="1303635"/>
              </a:xfrm>
              <a:custGeom>
                <a:avLst/>
                <a:gdLst>
                  <a:gd name="connsiteX0" fmla="*/ 152939 w 3406466"/>
                  <a:gd name="connsiteY0" fmla="*/ 0 h 1653744"/>
                  <a:gd name="connsiteX1" fmla="*/ 3386108 w 3406466"/>
                  <a:gd name="connsiteY1" fmla="*/ 0 h 1653744"/>
                  <a:gd name="connsiteX2" fmla="*/ 3406466 w 3406466"/>
                  <a:gd name="connsiteY2" fmla="*/ 20358 h 1653744"/>
                  <a:gd name="connsiteX3" fmla="*/ 3406466 w 3406466"/>
                  <a:gd name="connsiteY3" fmla="*/ 1633386 h 1653744"/>
                  <a:gd name="connsiteX4" fmla="*/ 3386108 w 3406466"/>
                  <a:gd name="connsiteY4" fmla="*/ 1653744 h 1653744"/>
                  <a:gd name="connsiteX5" fmla="*/ 152939 w 3406466"/>
                  <a:gd name="connsiteY5" fmla="*/ 1653744 h 1653744"/>
                  <a:gd name="connsiteX6" fmla="*/ 132581 w 3406466"/>
                  <a:gd name="connsiteY6" fmla="*/ 1633386 h 1653744"/>
                  <a:gd name="connsiteX7" fmla="*/ 132581 w 3406466"/>
                  <a:gd name="connsiteY7" fmla="*/ 957741 h 1653744"/>
                  <a:gd name="connsiteX8" fmla="*/ 0 w 3406466"/>
                  <a:gd name="connsiteY8" fmla="*/ 825160 h 1653744"/>
                  <a:gd name="connsiteX9" fmla="*/ 132581 w 3406466"/>
                  <a:gd name="connsiteY9" fmla="*/ 692579 h 1653744"/>
                  <a:gd name="connsiteX10" fmla="*/ 132581 w 3406466"/>
                  <a:gd name="connsiteY10" fmla="*/ 20358 h 1653744"/>
                  <a:gd name="connsiteX11" fmla="*/ 152939 w 3406466"/>
                  <a:gd name="connsiteY11" fmla="*/ 0 h 165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6466" h="1653744">
                    <a:moveTo>
                      <a:pt x="152939" y="0"/>
                    </a:moveTo>
                    <a:lnTo>
                      <a:pt x="3386108" y="0"/>
                    </a:lnTo>
                    <a:cubicBezTo>
                      <a:pt x="3397351" y="0"/>
                      <a:pt x="3406466" y="9115"/>
                      <a:pt x="3406466" y="20358"/>
                    </a:cubicBezTo>
                    <a:lnTo>
                      <a:pt x="3406466" y="1633386"/>
                    </a:lnTo>
                    <a:cubicBezTo>
                      <a:pt x="3406466" y="1644629"/>
                      <a:pt x="3397351" y="1653744"/>
                      <a:pt x="3386108" y="1653744"/>
                    </a:cubicBezTo>
                    <a:lnTo>
                      <a:pt x="152939" y="1653744"/>
                    </a:lnTo>
                    <a:cubicBezTo>
                      <a:pt x="141696" y="1653744"/>
                      <a:pt x="132581" y="1644629"/>
                      <a:pt x="132581" y="1633386"/>
                    </a:cubicBezTo>
                    <a:lnTo>
                      <a:pt x="132581" y="957741"/>
                    </a:lnTo>
                    <a:lnTo>
                      <a:pt x="0" y="825160"/>
                    </a:lnTo>
                    <a:lnTo>
                      <a:pt x="132581" y="692579"/>
                    </a:lnTo>
                    <a:lnTo>
                      <a:pt x="132581" y="20358"/>
                    </a:lnTo>
                    <a:cubicBezTo>
                      <a:pt x="132581" y="9115"/>
                      <a:pt x="141696" y="0"/>
                      <a:pt x="1529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en-US" sz="12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TextBox 36"/>
              <p:cNvSpPr txBox="1"/>
              <p:nvPr/>
            </p:nvSpPr>
            <p:spPr>
              <a:xfrm>
                <a:off x="1148660" y="1962354"/>
                <a:ext cx="2402715" cy="45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Sentiment analysis</a:t>
                </a:r>
                <a:endParaRPr lang="zh-CN" altLang="en-US" sz="1200" dirty="0">
                  <a:solidFill>
                    <a:srgbClr val="222222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60" name="Round Same Side Corner Rectangle 37"/>
              <p:cNvSpPr/>
              <p:nvPr/>
            </p:nvSpPr>
            <p:spPr>
              <a:xfrm>
                <a:off x="1031307" y="1440459"/>
                <a:ext cx="2580573" cy="442522"/>
              </a:xfrm>
              <a:prstGeom prst="round2SameRect">
                <a:avLst>
                  <a:gd name="adj1" fmla="val 6505"/>
                  <a:gd name="adj2" fmla="val 0"/>
                </a:avLst>
              </a:prstGeom>
              <a:solidFill>
                <a:srgbClr val="3F4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53" tIns="0" rIns="0" bIns="0" rtlCol="0" anchor="ctr"/>
              <a:lstStyle/>
              <a:p>
                <a:pPr defTabSz="685165"/>
                <a:r>
                  <a:rPr lang="en-US" altLang="zh-CN" sz="1200" spc="225" dirty="0" smtClean="0">
                    <a:solidFill>
                      <a:srgbClr val="FFFFFF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Data processing</a:t>
                </a:r>
                <a:endParaRPr lang="en-US" altLang="zh-CN" sz="1200" spc="225" dirty="0">
                  <a:solidFill>
                    <a:srgbClr val="FFFFFF"/>
                  </a:solidFill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</p:grpSp>
        <p:pic>
          <p:nvPicPr>
            <p:cNvPr id="57" name="图片 5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00173" y="5000811"/>
              <a:ext cx="2856601" cy="1584257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7033093" y="1792729"/>
            <a:ext cx="4381500" cy="1819657"/>
            <a:chOff x="7033093" y="1792729"/>
            <a:chExt cx="4381500" cy="1819657"/>
          </a:xfrm>
        </p:grpSpPr>
        <p:sp>
          <p:nvSpPr>
            <p:cNvPr id="62" name="Oval 28"/>
            <p:cNvSpPr>
              <a:spLocks noChangeAspect="1"/>
            </p:cNvSpPr>
            <p:nvPr/>
          </p:nvSpPr>
          <p:spPr>
            <a:xfrm>
              <a:off x="8775882" y="2859373"/>
              <a:ext cx="490995" cy="490995"/>
            </a:xfrm>
            <a:prstGeom prst="ellipse">
              <a:avLst/>
            </a:prstGeom>
            <a:solidFill>
              <a:srgbClr val="86C9A5"/>
            </a:solidFill>
            <a:ln w="12700">
              <a:noFill/>
            </a:ln>
            <a:effectLst>
              <a:outerShdw blurRad="889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r>
                <a:rPr lang="en-US" sz="1200" dirty="0">
                  <a:solidFill>
                    <a:srgbClr val="FFFFFF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</a:p>
          </p:txBody>
        </p:sp>
        <p:grpSp>
          <p:nvGrpSpPr>
            <p:cNvPr id="63" name="Group 30"/>
            <p:cNvGrpSpPr/>
            <p:nvPr/>
          </p:nvGrpSpPr>
          <p:grpSpPr>
            <a:xfrm flipH="1">
              <a:off x="9299788" y="2574655"/>
              <a:ext cx="2013860" cy="1037731"/>
              <a:chOff x="1031307" y="1440459"/>
              <a:chExt cx="2685293" cy="1383717"/>
            </a:xfrm>
          </p:grpSpPr>
          <p:sp>
            <p:nvSpPr>
              <p:cNvPr id="65" name="Freeform 31"/>
              <p:cNvSpPr/>
              <p:nvPr/>
            </p:nvSpPr>
            <p:spPr>
              <a:xfrm flipH="1">
                <a:off x="1031307" y="1443240"/>
                <a:ext cx="2685293" cy="1303635"/>
              </a:xfrm>
              <a:custGeom>
                <a:avLst/>
                <a:gdLst>
                  <a:gd name="connsiteX0" fmla="*/ 152939 w 3406466"/>
                  <a:gd name="connsiteY0" fmla="*/ 0 h 1653744"/>
                  <a:gd name="connsiteX1" fmla="*/ 3386108 w 3406466"/>
                  <a:gd name="connsiteY1" fmla="*/ 0 h 1653744"/>
                  <a:gd name="connsiteX2" fmla="*/ 3406466 w 3406466"/>
                  <a:gd name="connsiteY2" fmla="*/ 20358 h 1653744"/>
                  <a:gd name="connsiteX3" fmla="*/ 3406466 w 3406466"/>
                  <a:gd name="connsiteY3" fmla="*/ 1633386 h 1653744"/>
                  <a:gd name="connsiteX4" fmla="*/ 3386108 w 3406466"/>
                  <a:gd name="connsiteY4" fmla="*/ 1653744 h 1653744"/>
                  <a:gd name="connsiteX5" fmla="*/ 152939 w 3406466"/>
                  <a:gd name="connsiteY5" fmla="*/ 1653744 h 1653744"/>
                  <a:gd name="connsiteX6" fmla="*/ 132581 w 3406466"/>
                  <a:gd name="connsiteY6" fmla="*/ 1633386 h 1653744"/>
                  <a:gd name="connsiteX7" fmla="*/ 132581 w 3406466"/>
                  <a:gd name="connsiteY7" fmla="*/ 957741 h 1653744"/>
                  <a:gd name="connsiteX8" fmla="*/ 0 w 3406466"/>
                  <a:gd name="connsiteY8" fmla="*/ 825160 h 1653744"/>
                  <a:gd name="connsiteX9" fmla="*/ 132581 w 3406466"/>
                  <a:gd name="connsiteY9" fmla="*/ 692579 h 1653744"/>
                  <a:gd name="connsiteX10" fmla="*/ 132581 w 3406466"/>
                  <a:gd name="connsiteY10" fmla="*/ 20358 h 1653744"/>
                  <a:gd name="connsiteX11" fmla="*/ 152939 w 3406466"/>
                  <a:gd name="connsiteY11" fmla="*/ 0 h 165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6466" h="1653744">
                    <a:moveTo>
                      <a:pt x="152939" y="0"/>
                    </a:moveTo>
                    <a:lnTo>
                      <a:pt x="3386108" y="0"/>
                    </a:lnTo>
                    <a:cubicBezTo>
                      <a:pt x="3397351" y="0"/>
                      <a:pt x="3406466" y="9115"/>
                      <a:pt x="3406466" y="20358"/>
                    </a:cubicBezTo>
                    <a:lnTo>
                      <a:pt x="3406466" y="1633386"/>
                    </a:lnTo>
                    <a:cubicBezTo>
                      <a:pt x="3406466" y="1644629"/>
                      <a:pt x="3397351" y="1653744"/>
                      <a:pt x="3386108" y="1653744"/>
                    </a:cubicBezTo>
                    <a:lnTo>
                      <a:pt x="152939" y="1653744"/>
                    </a:lnTo>
                    <a:cubicBezTo>
                      <a:pt x="141696" y="1653744"/>
                      <a:pt x="132581" y="1644629"/>
                      <a:pt x="132581" y="1633386"/>
                    </a:cubicBezTo>
                    <a:lnTo>
                      <a:pt x="132581" y="957741"/>
                    </a:lnTo>
                    <a:lnTo>
                      <a:pt x="0" y="825160"/>
                    </a:lnTo>
                    <a:lnTo>
                      <a:pt x="132581" y="692579"/>
                    </a:lnTo>
                    <a:lnTo>
                      <a:pt x="132581" y="20358"/>
                    </a:lnTo>
                    <a:cubicBezTo>
                      <a:pt x="132581" y="9115"/>
                      <a:pt x="141696" y="0"/>
                      <a:pt x="1529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165"/>
                <a:endParaRPr lang="en-US" sz="12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TextBox 32"/>
              <p:cNvSpPr txBox="1"/>
              <p:nvPr/>
            </p:nvSpPr>
            <p:spPr>
              <a:xfrm>
                <a:off x="1148660" y="1962354"/>
                <a:ext cx="2402715" cy="861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Correlation analysis</a:t>
                </a:r>
              </a:p>
              <a:p>
                <a:pPr defTabSz="685165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rgbClr val="222222">
                        <a:alpha val="70000"/>
                      </a:srgb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KNN model building</a:t>
                </a:r>
                <a:endParaRPr lang="zh-CN" altLang="en-US" sz="1200" dirty="0">
                  <a:solidFill>
                    <a:srgbClr val="222222">
                      <a:alpha val="70000"/>
                    </a:srgb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67" name="Round Same Side Corner Rectangle 33"/>
              <p:cNvSpPr/>
              <p:nvPr/>
            </p:nvSpPr>
            <p:spPr>
              <a:xfrm>
                <a:off x="1031307" y="1440459"/>
                <a:ext cx="2580573" cy="442522"/>
              </a:xfrm>
              <a:prstGeom prst="round2SameRect">
                <a:avLst>
                  <a:gd name="adj1" fmla="val 6505"/>
                  <a:gd name="adj2" fmla="val 0"/>
                </a:avLst>
              </a:prstGeom>
              <a:solidFill>
                <a:srgbClr val="86C9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53" tIns="0" rIns="0" bIns="0" rtlCol="0" anchor="ctr"/>
              <a:lstStyle/>
              <a:p>
                <a:pPr defTabSz="685165"/>
                <a:r>
                  <a:rPr lang="en-US" altLang="zh-CN" sz="1200" spc="225" dirty="0" smtClean="0">
                    <a:solidFill>
                      <a:srgbClr val="FFFFFF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Data Modeling</a:t>
                </a:r>
                <a:endParaRPr lang="en-US" altLang="zh-CN" sz="1200" spc="225" dirty="0">
                  <a:solidFill>
                    <a:srgbClr val="FFFFFF"/>
                  </a:solidFill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</p:grpSp>
        <p:pic>
          <p:nvPicPr>
            <p:cNvPr id="64" name="图片 6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033093" y="1792729"/>
              <a:ext cx="4381500" cy="73342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51892393"/>
      </p:ext>
    </p:extLst>
  </p:cSld>
  <p:clrMapOvr>
    <a:masterClrMapping/>
  </p:clrMapOvr>
  <p:transition advTm="1448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64235" y="360680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-10160" y="568960"/>
            <a:ext cx="7461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62902" y="849660"/>
            <a:ext cx="6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Through this project, 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  scraped 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200 papers from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hlinkClick r:id="rId3"/>
              </a:rPr>
              <a:t>https://www.biorxiv.org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hlinkClick r:id="rId3"/>
              </a:rPr>
              <a:t>/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,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among them there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are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71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papers were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published, from library of </a:t>
            </a:r>
            <a:r>
              <a:rPr 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Ucalgary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downloaded 59 papers with PDF format.</a:t>
            </a:r>
          </a:p>
          <a:p>
            <a:pPr defTabSz="1218565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7724772" y="164738"/>
            <a:ext cx="2975613" cy="2772206"/>
            <a:chOff x="4302304" y="605066"/>
            <a:chExt cx="3528392" cy="3528392"/>
          </a:xfrm>
        </p:grpSpPr>
        <p:sp>
          <p:nvSpPr>
            <p:cNvPr id="70" name="椭圆 69"/>
            <p:cNvSpPr/>
            <p:nvPr/>
          </p:nvSpPr>
          <p:spPr>
            <a:xfrm>
              <a:off x="4302304" y="605066"/>
              <a:ext cx="3528392" cy="3528392"/>
            </a:xfrm>
            <a:prstGeom prst="ellipse">
              <a:avLst/>
            </a:prstGeom>
            <a:solidFill>
              <a:srgbClr val="24C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7" rIns="91435" bIns="45717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43749" y="1287953"/>
              <a:ext cx="2845505" cy="2845505"/>
            </a:xfrm>
            <a:prstGeom prst="ellipse">
              <a:avLst/>
            </a:prstGeom>
            <a:solidFill>
              <a:srgbClr val="2E3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7" rIns="91435" bIns="45717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177724" y="2355906"/>
              <a:ext cx="1777552" cy="1777552"/>
            </a:xfrm>
            <a:prstGeom prst="ellipse">
              <a:avLst/>
            </a:prstGeom>
            <a:solidFill>
              <a:srgbClr val="C5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7" rIns="91435" bIns="45717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198580" y="677075"/>
              <a:ext cx="1735850" cy="584769"/>
            </a:xfrm>
            <a:prstGeom prst="rect">
              <a:avLst/>
            </a:prstGeom>
          </p:spPr>
          <p:txBody>
            <a:bodyPr wrap="none" lIns="91435" tIns="45717" rIns="91435" bIns="45717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 </a:t>
              </a: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original papers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091746" y="1549735"/>
              <a:ext cx="1949517" cy="744279"/>
            </a:xfrm>
            <a:prstGeom prst="rect">
              <a:avLst/>
            </a:prstGeom>
          </p:spPr>
          <p:txBody>
            <a:bodyPr wrap="none" lIns="91435" tIns="45717" rIns="91435" bIns="45717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</a:rPr>
                <a:t>Published papers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86004" y="2909323"/>
              <a:ext cx="1960999" cy="744279"/>
            </a:xfrm>
            <a:prstGeom prst="rect">
              <a:avLst/>
            </a:prstGeom>
          </p:spPr>
          <p:txBody>
            <a:bodyPr wrap="none" lIns="91435" tIns="45717" rIns="91435" bIns="45717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</a:t>
              </a: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Download pdf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3293" y="3132886"/>
            <a:ext cx="2697736" cy="3542123"/>
            <a:chOff x="473293" y="3132886"/>
            <a:chExt cx="2697736" cy="3542123"/>
          </a:xfrm>
        </p:grpSpPr>
        <p:sp>
          <p:nvSpPr>
            <p:cNvPr id="76" name="AutoShape 4"/>
            <p:cNvSpPr/>
            <p:nvPr/>
          </p:nvSpPr>
          <p:spPr bwMode="auto">
            <a:xfrm>
              <a:off x="473293" y="3591088"/>
              <a:ext cx="2697736" cy="30839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Only “Number of Pages” as a factor effect the publishing status, and 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it is negative direction</a:t>
              </a:r>
            </a:p>
            <a:p>
              <a:pPr lvl="0">
                <a:lnSpc>
                  <a:spcPct val="12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  <a:sym typeface="News Gothic MT" charset="0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Such as, images number, words number have no relationship 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  <a:sym typeface="News Gothic MT" charset="0"/>
              </a:endParaRPr>
            </a:p>
            <a:p>
              <a:pPr lvl="0">
                <a:lnSpc>
                  <a:spcPct val="120000"/>
                </a:lnSpc>
              </a:pP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</a:endParaRPr>
            </a:p>
          </p:txBody>
        </p:sp>
        <p:sp>
          <p:nvSpPr>
            <p:cNvPr id="77" name="矩形 39"/>
            <p:cNvSpPr/>
            <p:nvPr/>
          </p:nvSpPr>
          <p:spPr>
            <a:xfrm>
              <a:off x="540119" y="3132886"/>
              <a:ext cx="1789336" cy="369332"/>
            </a:xfrm>
            <a:prstGeom prst="rect">
              <a:avLst/>
            </a:prstGeom>
            <a:solidFill>
              <a:srgbClr val="00A69C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Correlation Factors</a:t>
              </a:r>
              <a:endParaRPr lang="en-US" altLang="zh-CN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21348" y="3132886"/>
            <a:ext cx="2697736" cy="2544927"/>
            <a:chOff x="3621348" y="3132886"/>
            <a:chExt cx="2697736" cy="2544927"/>
          </a:xfrm>
        </p:grpSpPr>
        <p:sp>
          <p:nvSpPr>
            <p:cNvPr id="78" name="AutoShape 4"/>
            <p:cNvSpPr/>
            <p:nvPr/>
          </p:nvSpPr>
          <p:spPr bwMode="auto">
            <a:xfrm>
              <a:off x="3621348" y="3591088"/>
              <a:ext cx="2697736" cy="2086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The prediction model is built based on KNN Classification Model.</a:t>
              </a:r>
            </a:p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But the accuracy is only 63.16%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  <a:sym typeface="News Gothic MT" charset="0"/>
              </a:endParaRPr>
            </a:p>
            <a:p>
              <a:pPr lvl="0">
                <a:lnSpc>
                  <a:spcPct val="120000"/>
                </a:lnSpc>
              </a:pP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</a:endParaRPr>
            </a:p>
          </p:txBody>
        </p:sp>
        <p:sp>
          <p:nvSpPr>
            <p:cNvPr id="79" name="矩形 39"/>
            <p:cNvSpPr/>
            <p:nvPr/>
          </p:nvSpPr>
          <p:spPr>
            <a:xfrm>
              <a:off x="3688174" y="3132886"/>
              <a:ext cx="1624163" cy="369332"/>
            </a:xfrm>
            <a:prstGeom prst="rect">
              <a:avLst/>
            </a:prstGeom>
            <a:solidFill>
              <a:srgbClr val="00A69C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Prediction Model</a:t>
              </a:r>
              <a:endParaRPr lang="en-US" altLang="zh-CN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69402" y="3132886"/>
            <a:ext cx="4386277" cy="4206921"/>
            <a:chOff x="6769402" y="3132886"/>
            <a:chExt cx="4386277" cy="4206921"/>
          </a:xfrm>
        </p:grpSpPr>
        <p:sp>
          <p:nvSpPr>
            <p:cNvPr id="80" name="AutoShape 4"/>
            <p:cNvSpPr/>
            <p:nvPr/>
          </p:nvSpPr>
          <p:spPr bwMode="auto">
            <a:xfrm>
              <a:off x="6769402" y="3591088"/>
              <a:ext cx="4386277" cy="37487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Comparing authors’ sentiment, there are no significant regulation.</a:t>
              </a:r>
            </a:p>
            <a:p>
              <a:pPr lvl="0">
                <a:lnSpc>
                  <a:spcPct val="120000"/>
                </a:lnSpc>
              </a:pP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  <a:sym typeface="News Gothic MT" charset="0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  <a:sym typeface="News Gothic MT" charset="0"/>
                </a:rPr>
                <a:t>Such as, based on NRC dictionary( </a:t>
              </a:r>
              <a:r>
                <a:rPr lang="en-US" dirty="0" smtClean="0"/>
                <a:t>National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Research Council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Canada) , the main emotion are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“positive” among 10 typical feelings</a:t>
              </a:r>
            </a:p>
            <a:p>
              <a:pPr lvl="0">
                <a:lnSpc>
                  <a:spcPct val="12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</a:endParaRPr>
            </a:p>
            <a:p>
              <a:pPr lvl="0">
                <a:lnSpc>
                  <a:spcPct val="120000"/>
                </a:lnSpc>
              </a:pP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Angery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,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anticipation,disgust,fear,joy,sadness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,</a:t>
              </a:r>
            </a:p>
            <a:p>
              <a:pPr lvl="0">
                <a:lnSpc>
                  <a:spcPct val="120000"/>
                </a:lnSpc>
              </a:pP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surprise,trust,negative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Pro 67 MdCnO" panose="020B0606030502030204" pitchFamily="34" charset="0"/>
                </a:rPr>
                <a:t>, positive</a:t>
              </a:r>
              <a:r>
                <a:rPr lang="en-US" dirty="0"/>
                <a:t/>
              </a:r>
              <a:br>
                <a:rPr lang="en-US" dirty="0"/>
              </a:b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  <a:sym typeface="News Gothic MT" charset="0"/>
              </a:endParaRPr>
            </a:p>
            <a:p>
              <a:pPr lvl="0">
                <a:lnSpc>
                  <a:spcPct val="120000"/>
                </a:lnSpc>
              </a:pP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O" panose="020B0606030502030204" pitchFamily="34" charset="0"/>
              </a:endParaRPr>
            </a:p>
          </p:txBody>
        </p:sp>
        <p:sp>
          <p:nvSpPr>
            <p:cNvPr id="81" name="矩形 39"/>
            <p:cNvSpPr/>
            <p:nvPr/>
          </p:nvSpPr>
          <p:spPr>
            <a:xfrm>
              <a:off x="6836229" y="3132886"/>
              <a:ext cx="1672253" cy="369332"/>
            </a:xfrm>
            <a:prstGeom prst="rect">
              <a:avLst/>
            </a:prstGeom>
            <a:solidFill>
              <a:srgbClr val="00A69C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HelveticaNeueLT Pro 67 MdCn" panose="020B0606030502030204" pitchFamily="34" charset="0"/>
                  <a:ea typeface="Hiragino Sans GB W3" panose="020B0300000000000000" pitchFamily="34" charset="-122"/>
                  <a:sym typeface="News Gothic MT" charset="0"/>
                </a:rPr>
                <a:t>Author sentiment </a:t>
              </a:r>
              <a:endParaRPr lang="en-US" altLang="zh-CN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62902" y="1951701"/>
            <a:ext cx="69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We found,  the four factors changed after peer review have no strong contribution to papers’ publication, </a:t>
            </a:r>
          </a:p>
          <a:p>
            <a:pPr defTabSz="1218565"/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lt"/>
              </a:rPr>
              <a:t>in details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506496"/>
      </p:ext>
    </p:extLst>
  </p:cSld>
  <p:clrMapOvr>
    <a:masterClrMapping/>
  </p:clrMapOvr>
  <p:transition advTm="67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228080" y="1534160"/>
            <a:ext cx="5263515" cy="4136390"/>
            <a:chOff x="10775" y="2712"/>
            <a:chExt cx="8289" cy="6514"/>
          </a:xfrm>
          <a:blipFill rotWithShape="1">
            <a:blip r:embed="rId4"/>
            <a:stretch>
              <a:fillRect/>
            </a:stretch>
          </a:blipFill>
        </p:grpSpPr>
        <p:sp>
          <p:nvSpPr>
            <p:cNvPr id="4" name="流程图: 可选过程 3"/>
            <p:cNvSpPr/>
            <p:nvPr/>
          </p:nvSpPr>
          <p:spPr>
            <a:xfrm>
              <a:off x="10775" y="2768"/>
              <a:ext cx="1553" cy="5858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12479" y="2768"/>
              <a:ext cx="1553" cy="5858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14167" y="2768"/>
              <a:ext cx="1553" cy="5857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15855" y="2768"/>
              <a:ext cx="1553" cy="6458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17511" y="2712"/>
              <a:ext cx="1553" cy="651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-501452" y="2500058"/>
            <a:ext cx="6729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Thank You</a:t>
            </a:r>
            <a:endParaRPr lang="zh-CN" sz="8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709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5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364</Words>
  <Application>Microsoft Office PowerPoint</Application>
  <PresentationFormat>宽屏</PresentationFormat>
  <Paragraphs>72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微软雅黑</vt:lpstr>
      <vt:lpstr>宋体</vt:lpstr>
      <vt:lpstr>Arial</vt:lpstr>
      <vt:lpstr>Calibri</vt:lpstr>
      <vt:lpstr>Calibri Light</vt:lpstr>
      <vt:lpstr>HelveticaNeueLT Pro 67 MdCn</vt:lpstr>
      <vt:lpstr>HelveticaNeueLT Pro 67 MdCnO</vt:lpstr>
      <vt:lpstr>Hiragino Sans GB W3</vt:lpstr>
      <vt:lpstr>linea-basic-10</vt:lpstr>
      <vt:lpstr>News Gothic MT</vt:lpstr>
      <vt:lpstr>Roboto</vt:lpstr>
      <vt:lpstr>Roboto Light</vt:lpstr>
      <vt:lpstr>Roboto Medium</vt:lpstr>
      <vt:lpstr>Times New Roman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zengfuqiang</dc:creator>
  <cp:lastModifiedBy>gu daniel</cp:lastModifiedBy>
  <cp:revision>82</cp:revision>
  <dcterms:created xsi:type="dcterms:W3CDTF">2017-03-04T07:02:00Z</dcterms:created>
  <dcterms:modified xsi:type="dcterms:W3CDTF">2022-08-15T06:37:44Z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