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93400" cy="7561263"/>
  <p:notesSz cx="6858000" cy="9144000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81" d="100"/>
          <a:sy n="81" d="100"/>
        </p:scale>
        <p:origin x="998" y="6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14C32E1-0790-4E26-A483-76C1F871C253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991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D802CBE-A9F9-4734-B9A1-45C0F969880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0065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2413"/>
            <a:ext cx="56372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51778-28EE-470D-A17A-6360906766F7}" type="datetime1">
              <a:rPr lang="de-CH"/>
              <a:pPr>
                <a:defRPr/>
              </a:pPr>
              <a:t>16.12.2013</a:t>
            </a:fld>
            <a:endParaRPr lang="de-CH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de-CH"/>
              <a:t>Application</a:t>
            </a:r>
            <a:r>
              <a:rPr lang="de-CH"/>
              <a:t> Security Lab 1</a:t>
            </a:r>
            <a:endParaRPr lang="de-CH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DEA18-DDD3-4BE8-A61C-23035A2A229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411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622BC-907A-4951-A704-B7F396AEF716}" type="datetime1">
              <a:rPr lang="de-CH"/>
              <a:pPr>
                <a:defRPr/>
              </a:pPr>
              <a:t>16.12.2013</a:t>
            </a:fld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Institut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0AA64-A53A-4A87-874F-1A29988D9ED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44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59DEE-2F8D-4476-8F3A-3422946EC0B8}" type="datetime1">
              <a:rPr lang="de-CH"/>
              <a:pPr>
                <a:defRPr/>
              </a:pPr>
              <a:t>16.12.2013</a:t>
            </a:fld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Institut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246DB-A2D9-4646-886F-0B5402625B8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628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613EE-4464-41A9-9E6D-295DD02A1425}" type="datetime1">
              <a:rPr lang="de-CH"/>
              <a:pPr>
                <a:defRPr/>
              </a:pPr>
              <a:t>16.12.2013</a:t>
            </a:fld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Institut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AE0DD-A976-4A24-A55D-863886704458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91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73191-182F-4343-AEA8-3AB98B376731}" type="datetime1">
              <a:rPr lang="de-CH"/>
              <a:pPr>
                <a:defRPr/>
              </a:pPr>
              <a:t>16.12.2013</a:t>
            </a:fld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Institut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3116A-79FF-468C-A7FC-6FA62D7863F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20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 eaLnBrk="1" hangingPunct="1"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97414B47-6703-4835-B50A-C3E4A8BE1BF0}" type="datetime1">
              <a:rPr lang="de-CH"/>
              <a:pPr>
                <a:defRPr/>
              </a:pPr>
              <a:t>16.12.2013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 eaLnBrk="1" hangingPunct="1"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CH"/>
              <a:t>Institut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1042988" eaLnBrk="1" hangingPunct="1"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4A824AE-345C-443A-8EB8-4BE66A61BFD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pic>
        <p:nvPicPr>
          <p:cNvPr id="1032" name="Grafik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0825"/>
            <a:ext cx="917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3" r:id="rId2"/>
    <p:sldLayoutId id="2147483744" r:id="rId3"/>
    <p:sldLayoutId id="2147483745" r:id="rId4"/>
    <p:sldLayoutId id="2147483746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0" fontAlgn="base" hangingPunct="0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Lab </a:t>
            </a:r>
            <a:r>
              <a:rPr lang="de-CH" dirty="0" smtClean="0"/>
              <a:t>2</a:t>
            </a:r>
            <a:endParaRPr lang="de-CH" dirty="0" smtClean="0"/>
          </a:p>
        </p:txBody>
      </p:sp>
      <p:sp>
        <p:nvSpPr>
          <p:cNvPr id="5123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Application Security</a:t>
            </a:r>
          </a:p>
        </p:txBody>
      </p:sp>
      <p:sp>
        <p:nvSpPr>
          <p:cNvPr id="5124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0" y="3276600"/>
            <a:ext cx="738188" cy="3081338"/>
          </a:xfrm>
        </p:spPr>
        <p:txBody>
          <a:bodyPr/>
          <a:lstStyle/>
          <a:p>
            <a:pPr eaLnBrk="1" hangingPunct="1"/>
            <a:r>
              <a:rPr lang="de-DE" smtClean="0"/>
              <a:t> </a:t>
            </a:r>
          </a:p>
        </p:txBody>
      </p:sp>
      <p:sp>
        <p:nvSpPr>
          <p:cNvPr id="8" name="Untertitel 11"/>
          <p:cNvSpPr txBox="1">
            <a:spLocks/>
          </p:cNvSpPr>
          <p:nvPr/>
        </p:nvSpPr>
        <p:spPr bwMode="auto">
          <a:xfrm>
            <a:off x="736600" y="3255963"/>
            <a:ext cx="9502775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1042988" rtl="0" eaLnBrk="1" fontAlgn="base" hangingPunct="1">
              <a:lnSpc>
                <a:spcPct val="115000"/>
              </a:lnSpc>
              <a:spcBef>
                <a:spcPct val="100000"/>
              </a:spcBef>
              <a:spcAft>
                <a:spcPct val="0"/>
              </a:spcAft>
              <a:defRPr sz="2600" b="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de-CH" sz="2000" kern="0" dirty="0" smtClean="0"/>
              <a:t>Von Daniel Gürber &amp; Stefan </a:t>
            </a:r>
            <a:r>
              <a:rPr lang="de-CH" sz="2000" kern="0" dirty="0" err="1" smtClean="0"/>
              <a:t>Eggenschwiler</a:t>
            </a:r>
            <a:endParaRPr lang="de-CH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Inhalt</a:t>
            </a:r>
          </a:p>
        </p:txBody>
      </p:sp>
      <p:sp>
        <p:nvSpPr>
          <p:cNvPr id="6147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0" y="3276600"/>
            <a:ext cx="738188" cy="3081338"/>
          </a:xfrm>
        </p:spPr>
        <p:txBody>
          <a:bodyPr/>
          <a:lstStyle/>
          <a:p>
            <a:pPr eaLnBrk="1" hangingPunct="1"/>
            <a:r>
              <a:rPr lang="de-DE" smtClean="0"/>
              <a:t> </a:t>
            </a:r>
          </a:p>
        </p:txBody>
      </p:sp>
      <p:sp>
        <p:nvSpPr>
          <p:cNvPr id="6148" name="Titel 10"/>
          <p:cNvSpPr txBox="1">
            <a:spLocks/>
          </p:cNvSpPr>
          <p:nvPr/>
        </p:nvSpPr>
        <p:spPr bwMode="auto">
          <a:xfrm>
            <a:off x="882650" y="3276600"/>
            <a:ext cx="92138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defTabSz="1042988">
              <a:lnSpc>
                <a:spcPct val="115000"/>
              </a:lnSpc>
              <a:spcBef>
                <a:spcPct val="100000"/>
              </a:spcBef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2425" indent="-171450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12788" indent="-169863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73150" indent="-180975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31925" indent="-179388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91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463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035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607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>
                <a:solidFill>
                  <a:schemeClr val="tx2"/>
                </a:solidFill>
              </a:rPr>
              <a:t>Softwareaufbau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Validierung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Sicherheit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SSL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Datenbank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Demo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de-CH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Softwareaufbau</a:t>
            </a:r>
          </a:p>
        </p:txBody>
      </p:sp>
      <p:sp>
        <p:nvSpPr>
          <p:cNvPr id="7171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0" y="3276600"/>
            <a:ext cx="738188" cy="3081338"/>
          </a:xfrm>
        </p:spPr>
        <p:txBody>
          <a:bodyPr/>
          <a:lstStyle/>
          <a:p>
            <a:pPr eaLnBrk="1" hangingPunct="1"/>
            <a:r>
              <a:rPr lang="de-DE" smtClean="0"/>
              <a:t> </a:t>
            </a:r>
          </a:p>
        </p:txBody>
      </p:sp>
      <p:sp>
        <p:nvSpPr>
          <p:cNvPr id="7172" name="Titel 10"/>
          <p:cNvSpPr txBox="1">
            <a:spLocks/>
          </p:cNvSpPr>
          <p:nvPr/>
        </p:nvSpPr>
        <p:spPr bwMode="auto">
          <a:xfrm>
            <a:off x="882650" y="3276600"/>
            <a:ext cx="92138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defTabSz="1042988">
              <a:lnSpc>
                <a:spcPct val="115000"/>
              </a:lnSpc>
              <a:spcBef>
                <a:spcPct val="100000"/>
              </a:spcBef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2425" indent="-171450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12788" indent="-169863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73150" indent="-180975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31925" indent="-179388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91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463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035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607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4 Servlets (Index, Register, Login, </a:t>
            </a:r>
            <a:r>
              <a:rPr lang="de-CH" sz="2000" dirty="0" err="1" smtClean="0">
                <a:solidFill>
                  <a:schemeClr val="tx2"/>
                </a:solidFill>
              </a:rPr>
              <a:t>Overview</a:t>
            </a:r>
            <a:r>
              <a:rPr lang="de-CH" sz="2000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7 JSP Pages (404, </a:t>
            </a:r>
            <a:r>
              <a:rPr lang="de-CH" sz="2000" dirty="0" err="1" smtClean="0">
                <a:solidFill>
                  <a:schemeClr val="tx2"/>
                </a:solidFill>
              </a:rPr>
              <a:t>error</a:t>
            </a:r>
            <a:r>
              <a:rPr lang="de-CH" sz="2000" dirty="0" smtClean="0">
                <a:solidFill>
                  <a:schemeClr val="tx2"/>
                </a:solidFill>
              </a:rPr>
              <a:t>, </a:t>
            </a:r>
            <a:r>
              <a:rPr lang="de-CH" sz="2000" dirty="0" err="1" smtClean="0">
                <a:solidFill>
                  <a:schemeClr val="tx2"/>
                </a:solidFill>
              </a:rPr>
              <a:t>index</a:t>
            </a:r>
            <a:r>
              <a:rPr lang="de-CH" sz="2000" dirty="0" smtClean="0">
                <a:solidFill>
                  <a:schemeClr val="tx2"/>
                </a:solidFill>
              </a:rPr>
              <a:t>, </a:t>
            </a:r>
            <a:r>
              <a:rPr lang="de-CH" sz="2000" dirty="0" err="1" smtClean="0">
                <a:solidFill>
                  <a:schemeClr val="tx2"/>
                </a:solidFill>
              </a:rPr>
              <a:t>login</a:t>
            </a:r>
            <a:r>
              <a:rPr lang="de-CH" sz="2000" dirty="0" smtClean="0">
                <a:solidFill>
                  <a:schemeClr val="tx2"/>
                </a:solidFill>
              </a:rPr>
              <a:t>, </a:t>
            </a:r>
            <a:r>
              <a:rPr lang="de-CH" sz="2000" dirty="0" err="1" smtClean="0">
                <a:solidFill>
                  <a:schemeClr val="tx2"/>
                </a:solidFill>
              </a:rPr>
              <a:t>overview</a:t>
            </a:r>
            <a:r>
              <a:rPr lang="de-CH" sz="2000" dirty="0" smtClean="0">
                <a:solidFill>
                  <a:schemeClr val="tx2"/>
                </a:solidFill>
              </a:rPr>
              <a:t>, </a:t>
            </a:r>
            <a:r>
              <a:rPr lang="de-CH" sz="2000" dirty="0" err="1" smtClean="0">
                <a:solidFill>
                  <a:schemeClr val="tx2"/>
                </a:solidFill>
              </a:rPr>
              <a:t>register</a:t>
            </a:r>
            <a:r>
              <a:rPr lang="de-CH" sz="2000" dirty="0" smtClean="0">
                <a:solidFill>
                  <a:schemeClr val="tx2"/>
                </a:solidFill>
              </a:rPr>
              <a:t>, </a:t>
            </a:r>
            <a:r>
              <a:rPr lang="de-CH" sz="2000" dirty="0" err="1" smtClean="0">
                <a:solidFill>
                  <a:schemeClr val="tx2"/>
                </a:solidFill>
              </a:rPr>
              <a:t>success</a:t>
            </a:r>
            <a:r>
              <a:rPr lang="de-CH" sz="2000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Controller mit statischen </a:t>
            </a:r>
            <a:r>
              <a:rPr lang="de-CH" sz="2000" dirty="0" err="1" smtClean="0">
                <a:solidFill>
                  <a:schemeClr val="tx2"/>
                </a:solidFill>
              </a:rPr>
              <a:t>methoden</a:t>
            </a:r>
            <a:endParaRPr lang="de-CH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Company als Model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err="1" smtClean="0">
                <a:solidFill>
                  <a:schemeClr val="tx2"/>
                </a:solidFill>
              </a:rPr>
              <a:t>MailService</a:t>
            </a:r>
            <a:r>
              <a:rPr lang="de-CH" sz="2000" dirty="0" smtClean="0">
                <a:solidFill>
                  <a:schemeClr val="tx2"/>
                </a:solidFill>
              </a:rPr>
              <a:t>, </a:t>
            </a:r>
            <a:r>
              <a:rPr lang="de-CH" sz="2000" dirty="0" err="1" smtClean="0">
                <a:solidFill>
                  <a:schemeClr val="tx2"/>
                </a:solidFill>
              </a:rPr>
              <a:t>ConnectionHandler</a:t>
            </a:r>
            <a:r>
              <a:rPr lang="de-CH" sz="2000" dirty="0" smtClean="0">
                <a:solidFill>
                  <a:schemeClr val="tx2"/>
                </a:solidFill>
              </a:rPr>
              <a:t> und </a:t>
            </a:r>
            <a:r>
              <a:rPr lang="de-CH" sz="2000" dirty="0" err="1" smtClean="0">
                <a:solidFill>
                  <a:schemeClr val="tx2"/>
                </a:solidFill>
              </a:rPr>
              <a:t>Utils</a:t>
            </a:r>
            <a:r>
              <a:rPr lang="de-CH" sz="2000" dirty="0" smtClean="0">
                <a:solidFill>
                  <a:schemeClr val="tx2"/>
                </a:solidFill>
              </a:rPr>
              <a:t> für statische Methoden</a:t>
            </a:r>
            <a:endParaRPr lang="de-CH"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de-CH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Validierung</a:t>
            </a:r>
            <a:endParaRPr lang="de-CH" dirty="0" smtClean="0"/>
          </a:p>
        </p:txBody>
      </p:sp>
      <p:sp>
        <p:nvSpPr>
          <p:cNvPr id="8195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0" y="3276600"/>
            <a:ext cx="738188" cy="3081338"/>
          </a:xfrm>
        </p:spPr>
        <p:txBody>
          <a:bodyPr/>
          <a:lstStyle/>
          <a:p>
            <a:pPr eaLnBrk="1" hangingPunct="1"/>
            <a:r>
              <a:rPr lang="de-DE" smtClean="0"/>
              <a:t> </a:t>
            </a:r>
          </a:p>
        </p:txBody>
      </p:sp>
      <p:sp>
        <p:nvSpPr>
          <p:cNvPr id="8196" name="Titel 10"/>
          <p:cNvSpPr txBox="1">
            <a:spLocks/>
          </p:cNvSpPr>
          <p:nvPr/>
        </p:nvSpPr>
        <p:spPr bwMode="auto">
          <a:xfrm>
            <a:off x="882650" y="3276600"/>
            <a:ext cx="92138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defTabSz="1042988">
              <a:lnSpc>
                <a:spcPct val="115000"/>
              </a:lnSpc>
              <a:spcBef>
                <a:spcPct val="100000"/>
              </a:spcBef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2425" indent="-171450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12788" indent="-169863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73150" indent="-180975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31925" indent="-179388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91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463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035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607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Validierung auf </a:t>
            </a:r>
            <a:r>
              <a:rPr lang="de-CH" sz="2000" smtClean="0">
                <a:solidFill>
                  <a:schemeClr val="tx2"/>
                </a:solidFill>
              </a:rPr>
              <a:t>Länge mit </a:t>
            </a:r>
            <a:r>
              <a:rPr lang="de-CH" sz="2000" dirty="0" err="1" smtClean="0">
                <a:solidFill>
                  <a:schemeClr val="tx2"/>
                </a:solidFill>
              </a:rPr>
              <a:t>Length</a:t>
            </a:r>
            <a:r>
              <a:rPr lang="de-CH" sz="2000" dirty="0" smtClean="0">
                <a:solidFill>
                  <a:schemeClr val="tx2"/>
                </a:solidFill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Validierung der </a:t>
            </a:r>
            <a:r>
              <a:rPr lang="de-CH" sz="2000" dirty="0">
                <a:solidFill>
                  <a:schemeClr val="tx2"/>
                </a:solidFill>
              </a:rPr>
              <a:t>g</a:t>
            </a:r>
            <a:r>
              <a:rPr lang="de-CH" sz="2000" dirty="0" smtClean="0">
                <a:solidFill>
                  <a:schemeClr val="tx2"/>
                </a:solidFill>
              </a:rPr>
              <a:t>ültigen Zeichen mit </a:t>
            </a:r>
            <a:r>
              <a:rPr lang="de-CH" sz="2000" dirty="0" err="1" smtClean="0">
                <a:solidFill>
                  <a:schemeClr val="tx2"/>
                </a:solidFill>
              </a:rPr>
              <a:t>Regex</a:t>
            </a:r>
            <a:endParaRPr lang="de-CH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Validierung der PLZ mit post.ch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Validierung der E-Mail über </a:t>
            </a:r>
            <a:r>
              <a:rPr lang="de-CH" sz="2000" dirty="0" err="1" smtClean="0">
                <a:solidFill>
                  <a:schemeClr val="tx2"/>
                </a:solidFill>
              </a:rPr>
              <a:t>MxLookup</a:t>
            </a:r>
            <a:r>
              <a:rPr lang="de-CH" sz="2000" dirty="0" smtClean="0">
                <a:solidFill>
                  <a:schemeClr val="tx2"/>
                </a:solidFill>
              </a:rPr>
              <a:t> und RFC-822 </a:t>
            </a:r>
            <a:r>
              <a:rPr lang="de-CH" sz="2000" dirty="0" err="1" smtClean="0">
                <a:solidFill>
                  <a:schemeClr val="tx2"/>
                </a:solidFill>
              </a:rPr>
              <a:t>Regex</a:t>
            </a:r>
            <a:endParaRPr lang="de-CH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de-CH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Sicherheit</a:t>
            </a:r>
            <a:endParaRPr lang="de-CH" dirty="0" smtClean="0"/>
          </a:p>
        </p:txBody>
      </p:sp>
      <p:sp>
        <p:nvSpPr>
          <p:cNvPr id="9219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0" y="3276600"/>
            <a:ext cx="738188" cy="3081338"/>
          </a:xfrm>
        </p:spPr>
        <p:txBody>
          <a:bodyPr/>
          <a:lstStyle/>
          <a:p>
            <a:pPr eaLnBrk="1" hangingPunct="1"/>
            <a:r>
              <a:rPr lang="de-DE" smtClean="0"/>
              <a:t> </a:t>
            </a:r>
          </a:p>
        </p:txBody>
      </p:sp>
      <p:sp>
        <p:nvSpPr>
          <p:cNvPr id="9220" name="Titel 10"/>
          <p:cNvSpPr txBox="1">
            <a:spLocks/>
          </p:cNvSpPr>
          <p:nvPr/>
        </p:nvSpPr>
        <p:spPr bwMode="auto">
          <a:xfrm>
            <a:off x="882650" y="3276600"/>
            <a:ext cx="92138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defTabSz="1042988">
              <a:lnSpc>
                <a:spcPct val="115000"/>
              </a:lnSpc>
              <a:spcBef>
                <a:spcPct val="100000"/>
              </a:spcBef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2425" indent="-171450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12788" indent="-169863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73150" indent="-180975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31925" indent="-179388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91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463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035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607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SQL-</a:t>
            </a:r>
            <a:r>
              <a:rPr lang="de-CH" sz="2000" dirty="0" err="1" smtClean="0">
                <a:solidFill>
                  <a:schemeClr val="tx2"/>
                </a:solidFill>
              </a:rPr>
              <a:t>Injection</a:t>
            </a:r>
            <a:r>
              <a:rPr lang="de-CH" sz="2000" dirty="0" smtClean="0">
                <a:solidFill>
                  <a:schemeClr val="tx2"/>
                </a:solidFill>
              </a:rPr>
              <a:t> durch Validierung und </a:t>
            </a:r>
            <a:r>
              <a:rPr lang="de-CH" sz="2000" dirty="0" err="1" smtClean="0">
                <a:solidFill>
                  <a:schemeClr val="tx2"/>
                </a:solidFill>
              </a:rPr>
              <a:t>prepareStatement</a:t>
            </a:r>
            <a:endParaRPr lang="de-CH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XSS durch </a:t>
            </a:r>
            <a:r>
              <a:rPr lang="de-CH" sz="2000" dirty="0">
                <a:solidFill>
                  <a:schemeClr val="tx2"/>
                </a:solidFill>
              </a:rPr>
              <a:t>A</a:t>
            </a:r>
            <a:r>
              <a:rPr lang="de-CH" sz="2000" dirty="0" smtClean="0">
                <a:solidFill>
                  <a:schemeClr val="tx2"/>
                </a:solidFill>
              </a:rPr>
              <a:t>ufruf eigener </a:t>
            </a:r>
            <a:r>
              <a:rPr lang="de-CH" sz="2000" dirty="0" err="1" smtClean="0">
                <a:solidFill>
                  <a:schemeClr val="tx2"/>
                </a:solidFill>
              </a:rPr>
              <a:t>encodeHtml</a:t>
            </a:r>
            <a:r>
              <a:rPr lang="de-CH" sz="2000" dirty="0" smtClean="0">
                <a:solidFill>
                  <a:schemeClr val="tx2"/>
                </a:solidFill>
              </a:rPr>
              <a:t> </a:t>
            </a:r>
            <a:r>
              <a:rPr lang="de-CH" sz="2000" dirty="0">
                <a:solidFill>
                  <a:schemeClr val="tx2"/>
                </a:solidFill>
              </a:rPr>
              <a:t>M</a:t>
            </a:r>
            <a:r>
              <a:rPr lang="de-CH" sz="2000" dirty="0" smtClean="0">
                <a:solidFill>
                  <a:schemeClr val="tx2"/>
                </a:solidFill>
              </a:rPr>
              <a:t>ethode für alle User-Eingaben und Datenbankwerte/Fremde Texte (Quote)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Error </a:t>
            </a:r>
            <a:r>
              <a:rPr lang="de-CH" sz="2000" dirty="0">
                <a:solidFill>
                  <a:schemeClr val="tx2"/>
                </a:solidFill>
              </a:rPr>
              <a:t>H</a:t>
            </a:r>
            <a:r>
              <a:rPr lang="de-CH" sz="2000" dirty="0" smtClean="0">
                <a:solidFill>
                  <a:schemeClr val="tx2"/>
                </a:solidFill>
              </a:rPr>
              <a:t>andling durch eigene Error Pages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Password Überprüfung durch Hash von Username + Passwort</a:t>
            </a:r>
            <a:endParaRPr lang="de-CH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SSL</a:t>
            </a:r>
            <a:endParaRPr lang="de-CH" dirty="0" smtClean="0"/>
          </a:p>
        </p:txBody>
      </p:sp>
      <p:sp>
        <p:nvSpPr>
          <p:cNvPr id="10243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0" y="3276600"/>
            <a:ext cx="738188" cy="3081338"/>
          </a:xfrm>
        </p:spPr>
        <p:txBody>
          <a:bodyPr/>
          <a:lstStyle/>
          <a:p>
            <a:pPr eaLnBrk="1" hangingPunct="1"/>
            <a:r>
              <a:rPr lang="de-DE" smtClean="0"/>
              <a:t> </a:t>
            </a:r>
          </a:p>
        </p:txBody>
      </p:sp>
      <p:sp>
        <p:nvSpPr>
          <p:cNvPr id="10244" name="Titel 10"/>
          <p:cNvSpPr txBox="1">
            <a:spLocks/>
          </p:cNvSpPr>
          <p:nvPr/>
        </p:nvSpPr>
        <p:spPr bwMode="auto">
          <a:xfrm>
            <a:off x="809625" y="3265488"/>
            <a:ext cx="921385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defTabSz="1042988">
              <a:lnSpc>
                <a:spcPct val="115000"/>
              </a:lnSpc>
              <a:spcBef>
                <a:spcPct val="100000"/>
              </a:spcBef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2425" indent="-171450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12788" indent="-169863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73150" indent="-180975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31925" indent="-179388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91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463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035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607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err="1" smtClean="0">
                <a:solidFill>
                  <a:schemeClr val="tx2"/>
                </a:solidFill>
              </a:rPr>
              <a:t>KeyStore</a:t>
            </a:r>
            <a:r>
              <a:rPr lang="de-CH" sz="2000" dirty="0" smtClean="0">
                <a:solidFill>
                  <a:schemeClr val="tx2"/>
                </a:solidFill>
              </a:rPr>
              <a:t> mit </a:t>
            </a:r>
            <a:r>
              <a:rPr lang="de-CH" sz="2000" dirty="0" err="1" smtClean="0">
                <a:solidFill>
                  <a:schemeClr val="tx2"/>
                </a:solidFill>
              </a:rPr>
              <a:t>keytool</a:t>
            </a:r>
            <a:r>
              <a:rPr lang="de-CH" sz="2000" dirty="0" smtClean="0">
                <a:solidFill>
                  <a:schemeClr val="tx2"/>
                </a:solidFill>
              </a:rPr>
              <a:t> generiert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Einbindung in </a:t>
            </a:r>
            <a:r>
              <a:rPr lang="de-CH" sz="2000" dirty="0" err="1" smtClean="0">
                <a:solidFill>
                  <a:schemeClr val="tx2"/>
                </a:solidFill>
              </a:rPr>
              <a:t>tomcat</a:t>
            </a:r>
            <a:r>
              <a:rPr lang="de-CH" sz="2000" dirty="0" smtClean="0">
                <a:solidFill>
                  <a:schemeClr val="tx2"/>
                </a:solidFill>
              </a:rPr>
              <a:t> über server.xml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Aktivierung für </a:t>
            </a:r>
            <a:r>
              <a:rPr lang="de-CH" sz="2000" dirty="0" err="1" smtClean="0">
                <a:solidFill>
                  <a:schemeClr val="tx2"/>
                </a:solidFill>
              </a:rPr>
              <a:t>RattleBits</a:t>
            </a:r>
            <a:r>
              <a:rPr lang="de-CH" sz="2000" dirty="0" smtClean="0">
                <a:solidFill>
                  <a:schemeClr val="tx2"/>
                </a:solidFill>
              </a:rPr>
              <a:t>/Login und /</a:t>
            </a:r>
            <a:r>
              <a:rPr lang="de-CH" sz="2000" dirty="0" err="1" smtClean="0">
                <a:solidFill>
                  <a:schemeClr val="tx2"/>
                </a:solidFill>
              </a:rPr>
              <a:t>Overview</a:t>
            </a:r>
            <a:r>
              <a:rPr lang="de-CH" sz="2000" dirty="0" smtClean="0">
                <a:solidFill>
                  <a:schemeClr val="tx2"/>
                </a:solidFill>
              </a:rPr>
              <a:t> mit web.xml</a:t>
            </a:r>
            <a:endParaRPr lang="de-CH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Datenbank</a:t>
            </a:r>
            <a:endParaRPr lang="de-CH" dirty="0" smtClean="0"/>
          </a:p>
        </p:txBody>
      </p:sp>
      <p:sp>
        <p:nvSpPr>
          <p:cNvPr id="11267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0" y="3276600"/>
            <a:ext cx="738188" cy="3081338"/>
          </a:xfrm>
        </p:spPr>
        <p:txBody>
          <a:bodyPr/>
          <a:lstStyle/>
          <a:p>
            <a:pPr eaLnBrk="1" hangingPunct="1"/>
            <a:r>
              <a:rPr lang="de-DE" smtClean="0"/>
              <a:t> </a:t>
            </a:r>
          </a:p>
        </p:txBody>
      </p:sp>
      <p:sp>
        <p:nvSpPr>
          <p:cNvPr id="11268" name="Titel 10"/>
          <p:cNvSpPr txBox="1">
            <a:spLocks/>
          </p:cNvSpPr>
          <p:nvPr/>
        </p:nvSpPr>
        <p:spPr bwMode="auto">
          <a:xfrm>
            <a:off x="882650" y="3276600"/>
            <a:ext cx="92138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defTabSz="1042988">
              <a:lnSpc>
                <a:spcPct val="115000"/>
              </a:lnSpc>
              <a:spcBef>
                <a:spcPct val="100000"/>
              </a:spcBef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2425" indent="-171450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12788" indent="-169863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73150" indent="-180975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31925" indent="-179388" defTabSz="1042988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91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463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035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60725" indent="-179388" defTabSz="1042988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de-CH" sz="2000" dirty="0" smtClean="0">
                <a:solidFill>
                  <a:schemeClr val="tx2"/>
                </a:solidFill>
              </a:rPr>
              <a:t>Lokale </a:t>
            </a:r>
            <a:r>
              <a:rPr lang="de-CH" sz="2000" dirty="0" err="1" smtClean="0">
                <a:solidFill>
                  <a:schemeClr val="tx2"/>
                </a:solidFill>
              </a:rPr>
              <a:t>mySql</a:t>
            </a:r>
            <a:r>
              <a:rPr lang="de-CH" sz="2000" dirty="0" smtClean="0">
                <a:solidFill>
                  <a:schemeClr val="tx2"/>
                </a:solidFill>
              </a:rPr>
              <a:t> Datenbank mit </a:t>
            </a:r>
            <a:r>
              <a:rPr lang="de-CH" sz="2000" dirty="0" err="1" smtClean="0">
                <a:solidFill>
                  <a:schemeClr val="tx2"/>
                </a:solidFill>
              </a:rPr>
              <a:t>company</a:t>
            </a:r>
            <a:r>
              <a:rPr lang="de-CH" sz="2000" dirty="0" smtClean="0">
                <a:solidFill>
                  <a:schemeClr val="tx2"/>
                </a:solidFill>
              </a:rPr>
              <a:t> </a:t>
            </a:r>
            <a:r>
              <a:rPr lang="de-CH" sz="2000" dirty="0" err="1" smtClean="0">
                <a:solidFill>
                  <a:schemeClr val="tx2"/>
                </a:solidFill>
              </a:rPr>
              <a:t>tabelle</a:t>
            </a:r>
            <a:endParaRPr lang="de-CH" sz="20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</a:pPr>
            <a:r>
              <a:rPr lang="de-CH" sz="2000" dirty="0" smtClean="0">
                <a:solidFill>
                  <a:schemeClr val="tx2"/>
                </a:solidFill>
              </a:rPr>
              <a:t>-&gt; Ansicht </a:t>
            </a:r>
            <a:r>
              <a:rPr lang="de-CH" sz="2000" dirty="0" err="1" smtClean="0">
                <a:solidFill>
                  <a:schemeClr val="tx2"/>
                </a:solidFill>
              </a:rPr>
              <a:t>PHPMyAdmin</a:t>
            </a:r>
            <a:endParaRPr lang="de-CH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0" y="3276600"/>
            <a:ext cx="738188" cy="3081338"/>
          </a:xfrm>
        </p:spPr>
        <p:txBody>
          <a:bodyPr/>
          <a:lstStyle/>
          <a:p>
            <a:pPr eaLnBrk="1" hangingPunct="1"/>
            <a:r>
              <a:rPr lang="de-DE" smtClean="0"/>
              <a:t> </a:t>
            </a:r>
          </a:p>
        </p:txBody>
      </p:sp>
      <p:sp>
        <p:nvSpPr>
          <p:cNvPr id="6" name="Titel 10"/>
          <p:cNvSpPr txBox="1">
            <a:spLocks/>
          </p:cNvSpPr>
          <p:nvPr/>
        </p:nvSpPr>
        <p:spPr bwMode="auto">
          <a:xfrm>
            <a:off x="954088" y="3276600"/>
            <a:ext cx="92138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de-CH" sz="5400" kern="0" dirty="0" smtClean="0"/>
              <a:t>Demo</a:t>
            </a:r>
            <a:endParaRPr lang="de-CH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0"/>
          <p:cNvSpPr>
            <a:spLocks noGrp="1"/>
          </p:cNvSpPr>
          <p:nvPr>
            <p:ph type="title"/>
          </p:nvPr>
        </p:nvSpPr>
        <p:spPr>
          <a:xfrm>
            <a:off x="954088" y="3276600"/>
            <a:ext cx="9213850" cy="3081338"/>
          </a:xfrm>
        </p:spPr>
        <p:txBody>
          <a:bodyPr anchor="ctr"/>
          <a:lstStyle/>
          <a:p>
            <a:pPr algn="ctr" eaLnBrk="1" hangingPunct="1"/>
            <a:r>
              <a:rPr lang="de-CH" sz="5400" smtClean="0"/>
              <a:t>Fragen?</a:t>
            </a:r>
            <a:endParaRPr lang="de-CH" smtClean="0"/>
          </a:p>
        </p:txBody>
      </p:sp>
      <p:sp>
        <p:nvSpPr>
          <p:cNvPr id="13315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0" y="3276600"/>
            <a:ext cx="738188" cy="3081338"/>
          </a:xfrm>
        </p:spPr>
        <p:txBody>
          <a:bodyPr/>
          <a:lstStyle/>
          <a:p>
            <a:pPr eaLnBrk="1" hangingPunct="1"/>
            <a:r>
              <a:rPr lang="de-DE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HT-PP</Template>
  <TotalTime>0</TotalTime>
  <Words>163</Words>
  <Application>Microsoft Office PowerPoint</Application>
  <PresentationFormat>Benutzerdefiniert</PresentationFormat>
  <Paragraphs>44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Arial</vt:lpstr>
      <vt:lpstr>FHNW-PP</vt:lpstr>
      <vt:lpstr>Application Security</vt:lpstr>
      <vt:lpstr>Inhalt</vt:lpstr>
      <vt:lpstr>Softwareaufbau</vt:lpstr>
      <vt:lpstr>Validierung</vt:lpstr>
      <vt:lpstr>Sicherheit</vt:lpstr>
      <vt:lpstr>SSL</vt:lpstr>
      <vt:lpstr>Datenbank</vt:lpstr>
      <vt:lpstr>PowerPoint-Präsentation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Security</dc:title>
  <dc:creator>Dabraxus</dc:creator>
  <cp:lastModifiedBy>Guerbi</cp:lastModifiedBy>
  <cp:revision>20</cp:revision>
  <dcterms:created xsi:type="dcterms:W3CDTF">2013-11-04T07:42:05Z</dcterms:created>
  <dcterms:modified xsi:type="dcterms:W3CDTF">2013-12-16T12:46:07Z</dcterms:modified>
</cp:coreProperties>
</file>