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48"/>
  </p:notesMasterIdLst>
  <p:handoutMasterIdLst>
    <p:handoutMasterId r:id="rId49"/>
  </p:handoutMasterIdLst>
  <p:sldIdLst>
    <p:sldId id="299" r:id="rId2"/>
    <p:sldId id="364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280" r:id="rId14"/>
    <p:sldId id="281" r:id="rId15"/>
    <p:sldId id="439" r:id="rId16"/>
    <p:sldId id="440" r:id="rId17"/>
    <p:sldId id="441" r:id="rId18"/>
    <p:sldId id="443" r:id="rId19"/>
    <p:sldId id="442" r:id="rId20"/>
    <p:sldId id="444" r:id="rId21"/>
    <p:sldId id="445" r:id="rId22"/>
    <p:sldId id="446" r:id="rId23"/>
    <p:sldId id="447" r:id="rId24"/>
    <p:sldId id="448" r:id="rId25"/>
    <p:sldId id="449" r:id="rId26"/>
    <p:sldId id="450" r:id="rId27"/>
    <p:sldId id="451" r:id="rId28"/>
    <p:sldId id="452" r:id="rId29"/>
    <p:sldId id="453" r:id="rId30"/>
    <p:sldId id="454" r:id="rId31"/>
    <p:sldId id="455" r:id="rId32"/>
    <p:sldId id="475" r:id="rId33"/>
    <p:sldId id="460" r:id="rId34"/>
    <p:sldId id="461" r:id="rId35"/>
    <p:sldId id="462" r:id="rId36"/>
    <p:sldId id="463" r:id="rId37"/>
    <p:sldId id="464" r:id="rId38"/>
    <p:sldId id="465" r:id="rId39"/>
    <p:sldId id="466" r:id="rId40"/>
    <p:sldId id="467" r:id="rId41"/>
    <p:sldId id="468" r:id="rId42"/>
    <p:sldId id="469" r:id="rId43"/>
    <p:sldId id="470" r:id="rId44"/>
    <p:sldId id="471" r:id="rId45"/>
    <p:sldId id="476" r:id="rId46"/>
    <p:sldId id="261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5F5"/>
    <a:srgbClr val="FEF9E2"/>
    <a:srgbClr val="FDF0AE"/>
    <a:srgbClr val="344F8C"/>
    <a:srgbClr val="105D91"/>
    <a:srgbClr val="192B53"/>
    <a:srgbClr val="99ADD9"/>
    <a:srgbClr val="993366"/>
    <a:srgbClr val="415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6429" autoAdjust="0"/>
  </p:normalViewPr>
  <p:slideViewPr>
    <p:cSldViewPr>
      <p:cViewPr varScale="1">
        <p:scale>
          <a:sx n="110" d="100"/>
          <a:sy n="110" d="100"/>
        </p:scale>
        <p:origin x="66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2022-03-09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03438" y="595313"/>
            <a:ext cx="1621367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1175454" y="998730"/>
            <a:ext cx="9582149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816605" y="1700214"/>
            <a:ext cx="10655300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000" u="none">
                <a:ea typeface="맑은 고딕" pitchFamily="50" charset="-127"/>
              </a:rPr>
              <a:t>.</a:t>
            </a: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31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C:\Users\KDY\Desktop\파이썬 3판\강의교안\줄배경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4" t="46405" r="45535" b="4804"/>
          <a:stretch/>
        </p:blipFill>
        <p:spPr bwMode="auto">
          <a:xfrm>
            <a:off x="0" y="0"/>
            <a:ext cx="553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9" descr="C:\Users\KDY\Desktop\파이썬 3판\강의교안\파이썬 for Beginner 3판 로고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62" t="43096" r="30281" b="45077"/>
          <a:stretch/>
        </p:blipFill>
        <p:spPr bwMode="auto">
          <a:xfrm>
            <a:off x="5886679" y="5205693"/>
            <a:ext cx="5943744" cy="126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C:\Users\KDY\Desktop\파이썬 3판\강의교안\파이썬 for Beginner 3판 강의교안 템플릿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4920" r="15376" b="29529"/>
          <a:stretch/>
        </p:blipFill>
        <p:spPr bwMode="auto">
          <a:xfrm>
            <a:off x="6711421" y="572447"/>
            <a:ext cx="4294263" cy="463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/50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51786"/>
            <a:ext cx="10380133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/50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51786"/>
            <a:ext cx="10380133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86267" y="6525345"/>
            <a:ext cx="11675533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87233" y="1447800"/>
            <a:ext cx="4783667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342217" y="3706813"/>
            <a:ext cx="5535083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800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3687233" y="1447800"/>
            <a:ext cx="4783667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3342217" y="3706813"/>
            <a:ext cx="5535083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800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647017" y="3048001"/>
            <a:ext cx="4876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2" name="슬라이드 번호 개체 틀 2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186268" y="6525347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13" name="Line 5"/>
          <p:cNvSpPr>
            <a:spLocks noChangeShapeType="1"/>
          </p:cNvSpPr>
          <p:nvPr userDrawn="1">
            <p:custDataLst>
              <p:tags r:id="rId8"/>
            </p:custDataLst>
          </p:nvPr>
        </p:nvSpPr>
        <p:spPr bwMode="auto">
          <a:xfrm>
            <a:off x="3342217" y="3706813"/>
            <a:ext cx="5535083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lIns="121917" tIns="60959" rIns="121917" bIns="60959"/>
          <a:lstStyle/>
          <a:p>
            <a:endParaRPr lang="ko-KR" altLang="en-US" sz="2400"/>
          </a:p>
        </p:txBody>
      </p:sp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128" y="509895"/>
            <a:ext cx="5707261" cy="571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4226424" y="2895789"/>
            <a:ext cx="3766664" cy="943782"/>
          </a:xfrm>
          <a:prstGeom prst="rect">
            <a:avLst/>
          </a:prstGeom>
          <a:noFill/>
        </p:spPr>
        <p:txBody>
          <a:bodyPr wrap="square" lIns="121917" tIns="60959" rIns="121917" bIns="60959" rtlCol="0">
            <a:spAutoFit/>
          </a:bodyPr>
          <a:lstStyle/>
          <a:p>
            <a:pPr algn="ctr"/>
            <a:r>
              <a:rPr lang="en-US" altLang="ko-KR" sz="5333" b="1" i="1" dirty="0">
                <a:solidFill>
                  <a:srgbClr val="FFE45B"/>
                </a:solidFill>
                <a:latin typeface="+mn-lt"/>
              </a:rPr>
              <a:t>Thank You</a:t>
            </a:r>
            <a:endParaRPr lang="ko-KR" altLang="en-US" sz="5333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/47</a:t>
            </a: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8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66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97972" y="638431"/>
            <a:ext cx="12387943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1986"/>
            <a:ext cx="105156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81847" y="1"/>
            <a:ext cx="12010153" cy="10560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8" t="22024" r="28214" b="23214"/>
          <a:stretch/>
        </p:blipFill>
        <p:spPr>
          <a:xfrm>
            <a:off x="9581795" y="4707391"/>
            <a:ext cx="2065920" cy="1469572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2489916" y="256582"/>
            <a:ext cx="8760197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3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2022-03-09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2700"/>
            <a:ext cx="12192000" cy="685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20101" y="448871"/>
            <a:ext cx="11351799" cy="5960258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77532" y="2001520"/>
            <a:ext cx="7111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kern="1800" spc="300" dirty="0">
                <a:solidFill>
                  <a:schemeClr val="bg1"/>
                </a:solidFill>
                <a:latin typeface="+mj-ea"/>
                <a:ea typeface="+mj-ea"/>
              </a:rPr>
              <a:t>12</a:t>
            </a:r>
            <a:r>
              <a:rPr lang="ko-KR" altLang="en-US" sz="4800" kern="1800" spc="300" dirty="0">
                <a:solidFill>
                  <a:schemeClr val="bg1"/>
                </a:solidFill>
                <a:latin typeface="+mj-ea"/>
                <a:ea typeface="+mj-ea"/>
              </a:rPr>
              <a:t>강</a:t>
            </a:r>
            <a:r>
              <a:rPr lang="en-US" altLang="ko-KR" sz="4800" kern="1800" spc="300" dirty="0">
                <a:solidFill>
                  <a:schemeClr val="bg1"/>
                </a:solidFill>
                <a:latin typeface="+mj-ea"/>
                <a:ea typeface="+mj-ea"/>
              </a:rPr>
              <a:t>.python</a:t>
            </a:r>
            <a:endParaRPr lang="ko-KR" altLang="en-US" sz="4800" kern="1800" spc="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71344" y="3210595"/>
            <a:ext cx="254923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r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객체지향 프로그래밍</a:t>
            </a:r>
            <a:endParaRPr lang="ko-KR" altLang="en-US" dirty="0">
              <a:solidFill>
                <a:srgbClr val="FFDB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05" y="2096249"/>
            <a:ext cx="697791" cy="697791"/>
          </a:xfrm>
          <a:prstGeom prst="rect">
            <a:avLst/>
          </a:prstGeom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541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9"/>
    </mc:Choice>
    <mc:Fallback xmlns="">
      <p:transition spd="slow" advTm="33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34987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545" y="773705"/>
            <a:ext cx="8238236" cy="481553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00600" y="773704"/>
            <a:ext cx="53008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25행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myCar1 의 upSpeed ( 30 ) </a:t>
            </a:r>
            <a:r>
              <a:rPr lang="ko-KR" altLang="en-US" sz="1400" dirty="0" err="1">
                <a:solidFill>
                  <a:srgbClr val="FF0000"/>
                </a:solidFill>
              </a:rPr>
              <a:t>메서드</a:t>
            </a:r>
            <a:r>
              <a:rPr lang="ko-KR" altLang="en-US" sz="1400" dirty="0">
                <a:solidFill>
                  <a:srgbClr val="FF0000"/>
                </a:solidFill>
              </a:rPr>
              <a:t> 호출하면 myCar1 의 필드 중 speed 필드가 30 으로 증가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26행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myCar1 의 color 와 speed 필드 출력</a:t>
            </a:r>
            <a:r>
              <a:rPr lang="en-US" altLang="ko-KR" sz="1400" dirty="0">
                <a:solidFill>
                  <a:srgbClr val="FF0000"/>
                </a:solidFill>
              </a:rPr>
              <a:t>,</a:t>
            </a:r>
            <a:r>
              <a:rPr lang="ko-KR" altLang="en-US" sz="1400" dirty="0">
                <a:solidFill>
                  <a:srgbClr val="FF0000"/>
                </a:solidFill>
              </a:rPr>
              <a:t> 같은 방식으로 myCar2 는 28 ~ 29 행, myCar3 는 31 ~ 32 행에서 사용</a:t>
            </a:r>
          </a:p>
        </p:txBody>
      </p:sp>
    </p:spTree>
    <p:extLst>
      <p:ext uri="{BB962C8B-B14F-4D97-AF65-F5344CB8AC3E}">
        <p14:creationId xmlns:p14="http://schemas.microsoft.com/office/powerpoint/2010/main" val="3646803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클래스 사용 순서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65" y="1223755"/>
            <a:ext cx="7905084" cy="369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35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34987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088740"/>
            <a:ext cx="8059594" cy="153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11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/>
              <a:t>클래스 내부에 함수 선언하기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789" y="1564180"/>
            <a:ext cx="630397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943" y="4545512"/>
            <a:ext cx="6431864" cy="883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409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676773" y="4403559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756" y="2646490"/>
            <a:ext cx="6592728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066" y="3909406"/>
            <a:ext cx="2459158" cy="224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160" y="1187508"/>
            <a:ext cx="7019083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877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생성자의 개념 </a:t>
            </a:r>
            <a:r>
              <a:rPr lang="en-US" altLang="ko-KR" dirty="0"/>
              <a:t>: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생성하면서 </a:t>
            </a:r>
            <a:r>
              <a:rPr lang="ko-KR" altLang="en-US" dirty="0" err="1"/>
              <a:t>필드값을</a:t>
            </a:r>
            <a:r>
              <a:rPr lang="ko-KR" altLang="en-US" dirty="0"/>
              <a:t> 초기화시키는 함수</a:t>
            </a:r>
            <a:endParaRPr lang="en-US" altLang="ko-KR" dirty="0"/>
          </a:p>
          <a:p>
            <a:r>
              <a:rPr lang="ko-KR" altLang="en-US" dirty="0"/>
              <a:t>생성자의 기본</a:t>
            </a:r>
          </a:p>
          <a:p>
            <a:pPr lvl="1"/>
            <a:r>
              <a:rPr lang="ko-KR" altLang="en-US" dirty="0"/>
              <a:t>생성자의 기본 형태 </a:t>
            </a:r>
            <a:r>
              <a:rPr lang="en-US" altLang="ko-KR" dirty="0"/>
              <a:t>: _ _ </a:t>
            </a:r>
            <a:r>
              <a:rPr lang="en-US" altLang="ko-KR" dirty="0" err="1"/>
              <a:t>init</a:t>
            </a:r>
            <a:r>
              <a:rPr lang="en-US" altLang="ko-KR" dirty="0"/>
              <a:t> _ _( )</a:t>
            </a:r>
            <a:r>
              <a:rPr lang="ko-KR" altLang="en-US" dirty="0"/>
              <a:t>라는 이름</a:t>
            </a:r>
            <a:endParaRPr lang="en-US" altLang="ko-KR" dirty="0"/>
          </a:p>
          <a:p>
            <a:pPr marL="357188" lvl="1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TIp</a:t>
            </a:r>
            <a:r>
              <a:rPr lang="en-US" altLang="ko-KR" dirty="0"/>
              <a:t> • _ _ </a:t>
            </a:r>
            <a:r>
              <a:rPr lang="en-US" altLang="ko-KR" dirty="0" err="1"/>
              <a:t>init</a:t>
            </a:r>
            <a:r>
              <a:rPr lang="en-US" altLang="ko-KR" dirty="0"/>
              <a:t> _ _( )</a:t>
            </a:r>
            <a:r>
              <a:rPr lang="ko-KR" altLang="en-US" dirty="0"/>
              <a:t>는 앞뒤에 </a:t>
            </a:r>
            <a:r>
              <a:rPr lang="ko-KR" altLang="en-US" dirty="0" err="1"/>
              <a:t>언더바</a:t>
            </a:r>
            <a:r>
              <a:rPr lang="en-US" altLang="ko-KR" dirty="0"/>
              <a:t>(_)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개씩</a:t>
            </a:r>
            <a:r>
              <a:rPr lang="en-US" altLang="ko-KR" dirty="0"/>
              <a:t>,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Initialize </a:t>
            </a:r>
            <a:r>
              <a:rPr lang="ko-KR" altLang="en-US" dirty="0"/>
              <a:t>의 약자로 초기화 의미</a:t>
            </a:r>
            <a:endParaRPr lang="en-US" altLang="ko-KR" dirty="0"/>
          </a:p>
          <a:p>
            <a:pPr marL="357188" lvl="1" indent="0">
              <a:buNone/>
            </a:pPr>
            <a:r>
              <a:rPr lang="en-US" altLang="ko-KR" dirty="0"/>
              <a:t>      </a:t>
            </a:r>
            <a:r>
              <a:rPr lang="ko-KR" altLang="en-US" dirty="0" err="1"/>
              <a:t>언더바가</a:t>
            </a:r>
            <a:r>
              <a:rPr lang="ko-KR" altLang="en-US" dirty="0"/>
              <a:t> </a:t>
            </a:r>
            <a:r>
              <a:rPr lang="en-US" altLang="ko-KR" dirty="0"/>
              <a:t>2 </a:t>
            </a:r>
            <a:r>
              <a:rPr lang="ko-KR" altLang="en-US" dirty="0"/>
              <a:t>개 붙은 것은 </a:t>
            </a:r>
            <a:r>
              <a:rPr lang="ko-KR" altLang="en-US" dirty="0" err="1"/>
              <a:t>파이썬에서</a:t>
            </a:r>
            <a:r>
              <a:rPr lang="ko-KR" altLang="en-US" dirty="0"/>
              <a:t> 예약해 놓은 것</a:t>
            </a:r>
            <a:r>
              <a:rPr lang="en-US" altLang="ko-KR" dirty="0"/>
              <a:t>, </a:t>
            </a:r>
            <a:r>
              <a:rPr lang="ko-KR" altLang="en-US" dirty="0"/>
              <a:t>프로그램을 작성시 이 이름을 사</a:t>
            </a:r>
            <a:endParaRPr lang="en-US" altLang="ko-KR" dirty="0"/>
          </a:p>
          <a:p>
            <a:pPr marL="357188" lvl="1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용해서 새로운 함수나 </a:t>
            </a:r>
            <a:r>
              <a:rPr lang="ko-KR" altLang="en-US" dirty="0" err="1"/>
              <a:t>변수명을</a:t>
            </a:r>
            <a:r>
              <a:rPr lang="ko-KR" altLang="en-US" dirty="0"/>
              <a:t> 만들지 말 것 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6" y="3170535"/>
            <a:ext cx="8011706" cy="9634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4338875"/>
            <a:ext cx="8021232" cy="21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08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생성자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기본 </a:t>
            </a:r>
            <a:r>
              <a:rPr lang="ko-KR" altLang="en-US" dirty="0" err="1"/>
              <a:t>생성자</a:t>
            </a:r>
            <a:endParaRPr lang="ko-KR" altLang="en-US" dirty="0"/>
          </a:p>
          <a:p>
            <a:pPr lvl="2"/>
            <a:r>
              <a:rPr lang="ko-KR" altLang="en-US" dirty="0"/>
              <a:t>매개변수가 </a:t>
            </a:r>
            <a:r>
              <a:rPr lang="en-US" altLang="ko-KR" dirty="0"/>
              <a:t>self </a:t>
            </a:r>
            <a:r>
              <a:rPr lang="ko-KR" altLang="en-US" dirty="0"/>
              <a:t>만 있는 </a:t>
            </a:r>
            <a:r>
              <a:rPr lang="ko-KR" altLang="en-US" dirty="0" err="1"/>
              <a:t>생성자</a:t>
            </a:r>
            <a:endParaRPr lang="en-US" altLang="ko-KR" dirty="0"/>
          </a:p>
          <a:p>
            <a:pPr marL="534987" lvl="2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Tip</a:t>
            </a:r>
            <a:r>
              <a:rPr lang="en-US" altLang="ko-KR" dirty="0"/>
              <a:t> • Code12 - 03 . </a:t>
            </a:r>
            <a:r>
              <a:rPr lang="en-US" altLang="ko-KR" dirty="0" err="1"/>
              <a:t>py</a:t>
            </a:r>
            <a:r>
              <a:rPr lang="en-US" altLang="ko-KR" dirty="0"/>
              <a:t> </a:t>
            </a:r>
            <a:r>
              <a:rPr lang="ko-KR" altLang="en-US" dirty="0"/>
              <a:t>에서는 </a:t>
            </a:r>
            <a:r>
              <a:rPr lang="ko-KR" altLang="en-US" dirty="0" err="1"/>
              <a:t>코드양</a:t>
            </a:r>
            <a:r>
              <a:rPr lang="ko-KR" altLang="en-US" dirty="0"/>
              <a:t> 줄이려고 </a:t>
            </a:r>
            <a:r>
              <a:rPr lang="en-US" altLang="ko-KR" dirty="0"/>
              <a:t>Code12 - 02 . </a:t>
            </a:r>
            <a:r>
              <a:rPr lang="en-US" altLang="ko-KR" dirty="0" err="1"/>
              <a:t>py</a:t>
            </a:r>
            <a:r>
              <a:rPr lang="en-US" altLang="ko-KR" dirty="0"/>
              <a:t> </a:t>
            </a:r>
            <a:r>
              <a:rPr lang="ko-KR" altLang="en-US" dirty="0"/>
              <a:t>와 달리 </a:t>
            </a:r>
            <a:r>
              <a:rPr lang="en-US" altLang="ko-KR" dirty="0"/>
              <a:t>myCar1 </a:t>
            </a:r>
            <a:r>
              <a:rPr lang="ko-KR" altLang="en-US" dirty="0"/>
              <a:t>과 </a:t>
            </a:r>
            <a:r>
              <a:rPr lang="en-US" altLang="ko-KR" dirty="0"/>
              <a:t>myCar2 </a:t>
            </a:r>
            <a:r>
              <a:rPr lang="ko-KR" altLang="en-US" dirty="0"/>
              <a:t>만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576" y="1713524"/>
            <a:ext cx="5467325" cy="49773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72698" y="2393886"/>
            <a:ext cx="50336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6 ~ 8행의 생성자가 17 ~ 18 행에서 자동으로 값 초기화</a:t>
            </a:r>
          </a:p>
        </p:txBody>
      </p:sp>
    </p:spTree>
    <p:extLst>
      <p:ext uri="{BB962C8B-B14F-4D97-AF65-F5344CB8AC3E}">
        <p14:creationId xmlns:p14="http://schemas.microsoft.com/office/powerpoint/2010/main" val="284526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생성자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매개변수가 있는 </a:t>
            </a:r>
            <a:r>
              <a:rPr lang="ko-KR" altLang="en-US" dirty="0" err="1"/>
              <a:t>생성자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570" y="1133746"/>
            <a:ext cx="7372350" cy="54768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96963" y="212385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6행의 </a:t>
            </a:r>
            <a:r>
              <a:rPr lang="ko-KR" altLang="en-US" sz="1400" dirty="0" err="1">
                <a:solidFill>
                  <a:srgbClr val="FF0000"/>
                </a:solidFill>
              </a:rPr>
              <a:t>생성자에서</a:t>
            </a:r>
            <a:r>
              <a:rPr lang="ko-KR" altLang="en-US" sz="1400" dirty="0">
                <a:solidFill>
                  <a:srgbClr val="FF0000"/>
                </a:solidFill>
              </a:rPr>
              <a:t> 매개변수 2개를 받도록 설정</a:t>
            </a:r>
          </a:p>
        </p:txBody>
      </p:sp>
    </p:spTree>
    <p:extLst>
      <p:ext uri="{BB962C8B-B14F-4D97-AF65-F5344CB8AC3E}">
        <p14:creationId xmlns:p14="http://schemas.microsoft.com/office/powerpoint/2010/main" val="2327919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생성자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</a:t>
            </a:r>
            <a:r>
              <a:rPr lang="ko-KR" altLang="en-US" dirty="0"/>
              <a:t>의 완성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-1" r="-941" b="35200"/>
          <a:stretch/>
        </p:blipFill>
        <p:spPr>
          <a:xfrm>
            <a:off x="2000546" y="1268760"/>
            <a:ext cx="8325925" cy="463873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75920" y="3924055"/>
            <a:ext cx="46355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10행과 13행 </a:t>
            </a:r>
            <a:r>
              <a:rPr lang="en-US" altLang="ko-KR" sz="1400" dirty="0">
                <a:solidFill>
                  <a:srgbClr val="FF0000"/>
                </a:solidFill>
              </a:rPr>
              <a:t>:</a:t>
            </a:r>
            <a:r>
              <a:rPr lang="ko-KR" altLang="en-US" sz="1400" dirty="0">
                <a:solidFill>
                  <a:srgbClr val="FF0000"/>
                </a:solidFill>
              </a:rPr>
              <a:t> getName ( )과 getSpeed ( ) </a:t>
            </a:r>
            <a:r>
              <a:rPr lang="ko-KR" altLang="en-US" sz="1400" dirty="0" err="1">
                <a:solidFill>
                  <a:srgbClr val="FF0000"/>
                </a:solidFill>
              </a:rPr>
              <a:t>메서드를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         </a:t>
            </a:r>
            <a:r>
              <a:rPr lang="ko-KR" altLang="en-US" sz="1400" dirty="0">
                <a:solidFill>
                  <a:srgbClr val="FF0000"/>
                </a:solidFill>
              </a:rPr>
              <a:t> 만들고 자동차의 이름과 현재 속도를 반환</a:t>
            </a:r>
          </a:p>
        </p:txBody>
      </p:sp>
    </p:spTree>
    <p:extLst>
      <p:ext uri="{BB962C8B-B14F-4D97-AF65-F5344CB8AC3E}">
        <p14:creationId xmlns:p14="http://schemas.microsoft.com/office/powerpoint/2010/main" val="3743596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생성자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00" y="773706"/>
            <a:ext cx="8819480" cy="432310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520826" y="1403775"/>
            <a:ext cx="54456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23 ~ 24행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name 이나 speed 필드를 사용하지 않고 getName ( ),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                getSpeed ( ) </a:t>
            </a:r>
            <a:r>
              <a:rPr lang="ko-KR" altLang="en-US" sz="1400" dirty="0" err="1">
                <a:solidFill>
                  <a:srgbClr val="FF0000"/>
                </a:solidFill>
              </a:rPr>
              <a:t>메서드를</a:t>
            </a:r>
            <a:r>
              <a:rPr lang="ko-KR" altLang="en-US" sz="1400" dirty="0">
                <a:solidFill>
                  <a:srgbClr val="FF0000"/>
                </a:solidFill>
              </a:rPr>
              <a:t> 사용해서 값을 알아냄</a:t>
            </a:r>
          </a:p>
        </p:txBody>
      </p:sp>
    </p:spTree>
    <p:extLst>
      <p:ext uri="{BB962C8B-B14F-4D97-AF65-F5344CB8AC3E}">
        <p14:creationId xmlns:p14="http://schemas.microsoft.com/office/powerpoint/2010/main" val="44882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클래스의 개념</a:t>
            </a:r>
            <a:endParaRPr lang="en-US" altLang="ko-KR" dirty="0"/>
          </a:p>
          <a:p>
            <a:pPr lvl="1"/>
            <a:r>
              <a:rPr lang="ko-KR" altLang="en-US" dirty="0"/>
              <a:t>클래스의 모양과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현실 세계의 사물을 컴퓨터 안에서 구현하려고 고안된 개념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자동차를 클래스로 구현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158" y="1583795"/>
            <a:ext cx="8629709" cy="7650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576" y="3592094"/>
            <a:ext cx="5841477" cy="253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42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 err="1"/>
              <a:t>인스턴스</a:t>
            </a:r>
            <a:r>
              <a:rPr lang="ko-KR" altLang="en-US" dirty="0"/>
              <a:t> 변수와 클래스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변수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Car </a:t>
            </a:r>
            <a:r>
              <a:rPr lang="ko-KR" altLang="en-US" dirty="0"/>
              <a:t>클래스 </a:t>
            </a:r>
            <a:r>
              <a:rPr lang="en-US" altLang="ko-KR" dirty="0"/>
              <a:t>2 </a:t>
            </a:r>
            <a:r>
              <a:rPr lang="ko-KR" altLang="en-US" dirty="0"/>
              <a:t>개의 필드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클래스를 이용해 메인 코드에서 </a:t>
            </a:r>
            <a:r>
              <a:rPr lang="ko-KR" altLang="en-US" dirty="0" err="1"/>
              <a:t>인스턴스</a:t>
            </a:r>
            <a:r>
              <a:rPr lang="ko-KR" altLang="en-US" dirty="0"/>
              <a:t> 만들기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65" y="1583796"/>
            <a:ext cx="7903483" cy="12151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564" y="3429000"/>
            <a:ext cx="7470831" cy="75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56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인스턴스 변수와 클래스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변수의 개념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556" y="1231025"/>
            <a:ext cx="51720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21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인스턴스 변수와 클래스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클래스 변수</a:t>
            </a:r>
            <a:endParaRPr lang="en-US" altLang="ko-KR" dirty="0"/>
          </a:p>
          <a:p>
            <a:pPr lvl="1"/>
            <a:r>
              <a:rPr lang="ko-KR" altLang="en-US" dirty="0"/>
              <a:t>클래스 안에 공간이 할당된 변수</a:t>
            </a:r>
            <a:r>
              <a:rPr lang="en-US" altLang="ko-KR" dirty="0"/>
              <a:t>, </a:t>
            </a:r>
            <a:r>
              <a:rPr lang="ko-KR" altLang="en-US" dirty="0"/>
              <a:t>여러 </a:t>
            </a:r>
            <a:r>
              <a:rPr lang="ko-KR" altLang="en-US" dirty="0" err="1"/>
              <a:t>인스턴스가</a:t>
            </a:r>
            <a:r>
              <a:rPr lang="ko-KR" altLang="en-US" dirty="0"/>
              <a:t> 클래스 변수 공간 함께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607131"/>
            <a:ext cx="4365485" cy="505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95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인스턴스 변수와 클래스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자동차 생산 대수 확인 코드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570" y="1268760"/>
            <a:ext cx="7875875" cy="31503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67640" y="2843935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5행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클래스 변수 count 를 선언하고 0으로 초기화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7 ~ 9행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 err="1">
                <a:solidFill>
                  <a:srgbClr val="FF0000"/>
                </a:solidFill>
              </a:rPr>
              <a:t>생성자</a:t>
            </a:r>
            <a:r>
              <a:rPr lang="ko-KR" altLang="en-US" sz="1400" dirty="0">
                <a:solidFill>
                  <a:srgbClr val="FF0000"/>
                </a:solidFill>
              </a:rPr>
              <a:t> 안에서 클래스 변수 에 접근하려고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    </a:t>
            </a:r>
            <a:r>
              <a:rPr lang="ko-KR" altLang="en-US" sz="1400" dirty="0" err="1">
                <a:solidFill>
                  <a:srgbClr val="FF0000"/>
                </a:solidFill>
              </a:rPr>
              <a:t>클래스명</a:t>
            </a:r>
            <a:r>
              <a:rPr lang="ko-KR" altLang="en-US" sz="1400" dirty="0">
                <a:solidFill>
                  <a:srgbClr val="FF0000"/>
                </a:solidFill>
              </a:rPr>
              <a:t>. count </a:t>
            </a:r>
            <a:r>
              <a:rPr lang="ko-KR" altLang="en-US" sz="1400" dirty="0" err="1">
                <a:solidFill>
                  <a:srgbClr val="FF0000"/>
                </a:solidFill>
              </a:rPr>
              <a:t>를</a:t>
            </a:r>
            <a:r>
              <a:rPr lang="ko-KR" altLang="en-US" sz="1400" dirty="0">
                <a:solidFill>
                  <a:srgbClr val="FF0000"/>
                </a:solidFill>
              </a:rPr>
              <a:t> 1 증가</a:t>
            </a:r>
          </a:p>
        </p:txBody>
      </p:sp>
    </p:spTree>
    <p:extLst>
      <p:ext uri="{BB962C8B-B14F-4D97-AF65-F5344CB8AC3E}">
        <p14:creationId xmlns:p14="http://schemas.microsoft.com/office/powerpoint/2010/main" val="1280701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인스턴스 변수와 클래스 변수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436019" y="1436688"/>
            <a:ext cx="72485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79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클래스의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상속의 개념</a:t>
            </a:r>
            <a:endParaRPr lang="en-US" altLang="ko-KR" dirty="0"/>
          </a:p>
          <a:p>
            <a:pPr lvl="1"/>
            <a:r>
              <a:rPr lang="ko-KR" altLang="en-US" dirty="0"/>
              <a:t>클래스의 상속</a:t>
            </a:r>
            <a:r>
              <a:rPr lang="en-US" altLang="ko-KR" dirty="0"/>
              <a:t>( Inheritance ) : </a:t>
            </a:r>
            <a:r>
              <a:rPr lang="ko-KR" altLang="en-US" dirty="0"/>
              <a:t>기존 클래스에 있는 필드와 </a:t>
            </a:r>
            <a:r>
              <a:rPr lang="ko-KR" altLang="en-US" dirty="0" err="1"/>
              <a:t>메서드를</a:t>
            </a:r>
            <a:r>
              <a:rPr lang="ko-KR" altLang="en-US" dirty="0"/>
              <a:t> 그대로 물려받는 </a:t>
            </a:r>
            <a:endParaRPr lang="en-US" altLang="ko-KR" dirty="0"/>
          </a:p>
          <a:p>
            <a:pPr marL="357188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새로운 클래스를 만드는 것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35" y="1943835"/>
            <a:ext cx="5342266" cy="30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84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클래스의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상속의 개념</a:t>
            </a:r>
            <a:endParaRPr lang="en-US" altLang="ko-KR" dirty="0"/>
          </a:p>
          <a:p>
            <a:pPr lvl="2"/>
            <a:r>
              <a:rPr lang="ko-KR" altLang="en-US" dirty="0"/>
              <a:t>공통된 내용을 자동차 클래스에 두고 상속을 받음으로써 일관되고 효율적인 프로그래밍 가능</a:t>
            </a:r>
            <a:endParaRPr lang="en-US" altLang="ko-KR" dirty="0"/>
          </a:p>
          <a:p>
            <a:pPr lvl="2"/>
            <a:r>
              <a:rPr lang="ko-KR" altLang="en-US" dirty="0"/>
              <a:t>상위 클래스인 자동차 클래스를 슈퍼 클래스 또는 부모 클래스</a:t>
            </a:r>
            <a:r>
              <a:rPr lang="en-US" altLang="ko-KR" dirty="0"/>
              <a:t>, </a:t>
            </a:r>
            <a:r>
              <a:rPr lang="ko-KR" altLang="en-US" dirty="0"/>
              <a:t>하위의 승용차와 트럭 클래스는 서브 클래스 또는 자식 클래스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586" y="2033845"/>
            <a:ext cx="5136887" cy="453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81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클래스의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상속을 구현하는 문법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550" y="1133746"/>
            <a:ext cx="73914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37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클래스의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endParaRPr lang="en-US" altLang="ko-KR" dirty="0"/>
          </a:p>
          <a:p>
            <a:pPr lvl="1"/>
            <a:r>
              <a:rPr lang="ko-KR" altLang="en-US" dirty="0"/>
              <a:t>상위 클래스의 </a:t>
            </a:r>
            <a:r>
              <a:rPr lang="ko-KR" altLang="en-US" dirty="0" err="1"/>
              <a:t>메서드를</a:t>
            </a:r>
            <a:r>
              <a:rPr lang="ko-KR" altLang="en-US" dirty="0"/>
              <a:t> 서브 클래스에서 재정의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65" y="1628800"/>
            <a:ext cx="6030670" cy="490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03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클래스의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ko-KR" altLang="en-US" dirty="0"/>
              <a:t> 구현 코드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178751"/>
            <a:ext cx="7934159" cy="45455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10835" y="5462646"/>
            <a:ext cx="54588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10 ~ 16행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서브 클래스( Sedan )의 upSpeed ( ) </a:t>
            </a:r>
            <a:r>
              <a:rPr lang="ko-KR" altLang="en-US" sz="1400" dirty="0" err="1">
                <a:solidFill>
                  <a:srgbClr val="FF0000"/>
                </a:solidFill>
              </a:rPr>
              <a:t>메서드</a:t>
            </a:r>
            <a:r>
              <a:rPr lang="ko-KR" altLang="en-US" sz="1400" dirty="0">
                <a:solidFill>
                  <a:srgbClr val="FF0000"/>
                </a:solidFill>
              </a:rPr>
              <a:t> 다시 </a:t>
            </a:r>
            <a:r>
              <a:rPr lang="ko-KR" altLang="en-US" sz="1400" dirty="0" err="1">
                <a:solidFill>
                  <a:srgbClr val="FF0000"/>
                </a:solidFill>
              </a:rPr>
              <a:t>만듬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37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자동차 클래스의 개념을 실제 코드로 구현</a:t>
            </a:r>
            <a:endParaRPr lang="en-US" altLang="ko-KR" dirty="0"/>
          </a:p>
          <a:p>
            <a:pPr lvl="2"/>
            <a:r>
              <a:rPr lang="ko-KR" altLang="en-US" dirty="0"/>
              <a:t>자동차의 속성은 지금까지 사용 한 변수처럼 생성</a:t>
            </a:r>
            <a:r>
              <a:rPr lang="en-US" altLang="ko-KR" dirty="0"/>
              <a:t>(</a:t>
            </a:r>
            <a:r>
              <a:rPr lang="ko-KR" altLang="en-US" dirty="0"/>
              <a:t>필드</a:t>
            </a:r>
            <a:r>
              <a:rPr lang="en-US" altLang="ko-KR" dirty="0"/>
              <a:t>( Field ))</a:t>
            </a:r>
          </a:p>
          <a:p>
            <a:pPr lvl="2"/>
            <a:r>
              <a:rPr lang="ko-KR" altLang="en-US" dirty="0"/>
              <a:t>자동차의 기능은 지금까지 사용한 함수 형식으로 구현</a:t>
            </a:r>
            <a:endParaRPr lang="en-US" altLang="ko-KR" dirty="0"/>
          </a:p>
          <a:p>
            <a:pPr lvl="2"/>
            <a:r>
              <a:rPr lang="ko-KR" altLang="en-US" dirty="0"/>
              <a:t>클래스 안에서 구현된 함수는 함수라고 하지 않고 </a:t>
            </a:r>
            <a:r>
              <a:rPr lang="ko-KR" altLang="en-US" dirty="0" err="1"/>
              <a:t>메서드라고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65" y="2194221"/>
            <a:ext cx="8239850" cy="316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65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클래스의 상속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431256" y="969963"/>
            <a:ext cx="7258050" cy="52768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015880" y="2033846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32행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Sedan </a:t>
            </a:r>
            <a:r>
              <a:rPr lang="ko-KR" altLang="en-US" sz="1400" dirty="0" err="1">
                <a:solidFill>
                  <a:srgbClr val="FF0000"/>
                </a:solidFill>
              </a:rPr>
              <a:t>인스턴스의</a:t>
            </a:r>
            <a:r>
              <a:rPr lang="ko-KR" altLang="en-US" sz="1400" dirty="0">
                <a:solidFill>
                  <a:srgbClr val="FF0000"/>
                </a:solidFill>
              </a:rPr>
              <a:t> upSpeed ( ) </a:t>
            </a:r>
            <a:r>
              <a:rPr lang="ko-KR" altLang="en-US" sz="1400" dirty="0" err="1">
                <a:solidFill>
                  <a:srgbClr val="FF0000"/>
                </a:solidFill>
              </a:rPr>
              <a:t>메서드</a:t>
            </a:r>
            <a:r>
              <a:rPr lang="ko-KR" altLang="en-US" sz="1400" dirty="0">
                <a:solidFill>
                  <a:srgbClr val="FF0000"/>
                </a:solidFill>
              </a:rPr>
              <a:t> 호출하면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         10행에서 재정의된 upSpeed ( ) </a:t>
            </a:r>
            <a:r>
              <a:rPr lang="ko-KR" altLang="en-US" sz="1400" dirty="0" err="1">
                <a:solidFill>
                  <a:srgbClr val="FF0000"/>
                </a:solidFill>
              </a:rPr>
              <a:t>메서드를</a:t>
            </a:r>
            <a:r>
              <a:rPr lang="ko-KR" altLang="en-US" sz="1400" dirty="0">
                <a:solidFill>
                  <a:srgbClr val="FF0000"/>
                </a:solidFill>
              </a:rPr>
              <a:t> 호출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18행 </a:t>
            </a:r>
            <a:r>
              <a:rPr lang="en-US" altLang="ko-KR" sz="1400" dirty="0">
                <a:solidFill>
                  <a:srgbClr val="FF0000"/>
                </a:solidFill>
              </a:rPr>
              <a:t>:</a:t>
            </a:r>
            <a:r>
              <a:rPr lang="ko-KR" altLang="en-US" sz="1400" dirty="0">
                <a:solidFill>
                  <a:srgbClr val="FF0000"/>
                </a:solidFill>
              </a:rPr>
              <a:t> 서브 클래스( Truck )에는 아무런 내용 없어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   </a:t>
            </a:r>
            <a:r>
              <a:rPr lang="ko-KR" altLang="en-US" sz="1400" dirty="0">
                <a:solidFill>
                  <a:srgbClr val="FF0000"/>
                </a:solidFill>
              </a:rPr>
              <a:t> 슈퍼 클래스( Car )의 </a:t>
            </a:r>
            <a:r>
              <a:rPr lang="ko-KR" altLang="en-US" sz="1400" dirty="0" err="1">
                <a:solidFill>
                  <a:srgbClr val="FF0000"/>
                </a:solidFill>
              </a:rPr>
              <a:t>메서드를</a:t>
            </a:r>
            <a:r>
              <a:rPr lang="ko-KR" altLang="en-US" sz="1400" dirty="0">
                <a:solidFill>
                  <a:srgbClr val="FF0000"/>
                </a:solidFill>
              </a:rPr>
              <a:t> 그대로 상속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29행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Truck </a:t>
            </a:r>
            <a:r>
              <a:rPr lang="ko-KR" altLang="en-US" sz="1400" dirty="0" err="1">
                <a:solidFill>
                  <a:srgbClr val="FF0000"/>
                </a:solidFill>
              </a:rPr>
              <a:t>인스턴스의</a:t>
            </a:r>
            <a:r>
              <a:rPr lang="ko-KR" altLang="en-US" sz="1400" dirty="0">
                <a:solidFill>
                  <a:srgbClr val="FF0000"/>
                </a:solidFill>
              </a:rPr>
              <a:t> upSpeed ( ) 호출하면 4 ~ 7행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        슈퍼 클래스( Car )의 upSpeed ( ) </a:t>
            </a:r>
            <a:r>
              <a:rPr lang="ko-KR" altLang="en-US" sz="1400" dirty="0" err="1">
                <a:solidFill>
                  <a:srgbClr val="FF0000"/>
                </a:solidFill>
              </a:rPr>
              <a:t>메서드</a:t>
            </a:r>
            <a:r>
              <a:rPr lang="ko-KR" altLang="en-US" sz="1400" dirty="0">
                <a:solidFill>
                  <a:srgbClr val="FF0000"/>
                </a:solidFill>
              </a:rPr>
              <a:t> 호출</a:t>
            </a:r>
          </a:p>
        </p:txBody>
      </p:sp>
    </p:spTree>
    <p:extLst>
      <p:ext uri="{BB962C8B-B14F-4D97-AF65-F5344CB8AC3E}">
        <p14:creationId xmlns:p14="http://schemas.microsoft.com/office/powerpoint/2010/main" val="2515128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클래스의 상속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397919" y="2393950"/>
            <a:ext cx="73247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83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클래스의 상속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863715"/>
            <a:ext cx="8307415" cy="531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96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06 </a:t>
            </a:r>
            <a:r>
              <a:rPr lang="ko-KR" altLang="en-US" dirty="0"/>
              <a:t>객체지향 프로그래밍의 심화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클래스의 특별한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lvl="1"/>
            <a:r>
              <a:rPr lang="en-US" altLang="ko-KR" dirty="0"/>
              <a:t>__ del __ ( )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lvl="2"/>
            <a:r>
              <a:rPr lang="ko-KR" altLang="en-US" dirty="0" err="1"/>
              <a:t>소멸자</a:t>
            </a:r>
            <a:r>
              <a:rPr lang="en-US" altLang="ko-KR" dirty="0"/>
              <a:t>( Destructor ),</a:t>
            </a:r>
            <a:r>
              <a:rPr lang="ko-KR" altLang="en-US" dirty="0"/>
              <a:t> </a:t>
            </a:r>
            <a:r>
              <a:rPr lang="ko-KR" altLang="en-US" dirty="0" err="1"/>
              <a:t>생성자와</a:t>
            </a:r>
            <a:r>
              <a:rPr lang="ko-KR" altLang="en-US" dirty="0"/>
              <a:t> 반대로 </a:t>
            </a:r>
            <a:r>
              <a:rPr lang="ko-KR" altLang="en-US" dirty="0" err="1"/>
              <a:t>인스턴스</a:t>
            </a:r>
            <a:r>
              <a:rPr lang="ko-KR" altLang="en-US" dirty="0"/>
              <a:t> 삭제할 때 자동 호출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__ </a:t>
            </a:r>
            <a:r>
              <a:rPr lang="en-US" altLang="ko-KR" dirty="0" err="1"/>
              <a:t>repr</a:t>
            </a:r>
            <a:r>
              <a:rPr lang="en-US" altLang="ko-KR" dirty="0"/>
              <a:t> __( ) </a:t>
            </a:r>
            <a:r>
              <a:rPr lang="ko-KR" altLang="en-US" dirty="0" err="1"/>
              <a:t>메서드</a:t>
            </a:r>
            <a:endParaRPr lang="ko-KR" altLang="en-US" dirty="0"/>
          </a:p>
          <a:p>
            <a:pPr lvl="2"/>
            <a:r>
              <a:rPr lang="ko-KR" altLang="en-US" dirty="0" err="1"/>
              <a:t>인스턴스를</a:t>
            </a:r>
            <a:r>
              <a:rPr lang="ko-KR" altLang="en-US" dirty="0"/>
              <a:t> </a:t>
            </a:r>
            <a:r>
              <a:rPr lang="en-US" altLang="ko-KR" dirty="0"/>
              <a:t>print ( ) </a:t>
            </a:r>
            <a:r>
              <a:rPr lang="ko-KR" altLang="en-US" dirty="0"/>
              <a:t>문으로 출력할 때 실행</a:t>
            </a:r>
            <a:endParaRPr lang="en-US" altLang="ko-KR" dirty="0"/>
          </a:p>
          <a:p>
            <a:pPr lvl="1"/>
            <a:r>
              <a:rPr lang="en-US" altLang="ko-KR" dirty="0"/>
              <a:t>__ add __( ) </a:t>
            </a:r>
            <a:r>
              <a:rPr lang="ko-KR" altLang="en-US" dirty="0" err="1"/>
              <a:t>메서드</a:t>
            </a:r>
            <a:endParaRPr lang="ko-KR" altLang="en-US" dirty="0"/>
          </a:p>
          <a:p>
            <a:pPr lvl="2"/>
            <a:r>
              <a:rPr lang="ko-KR" altLang="en-US" dirty="0" err="1"/>
              <a:t>인스턴스</a:t>
            </a:r>
            <a:r>
              <a:rPr lang="ko-KR" altLang="en-US" dirty="0"/>
              <a:t> 사이에 덧셈 작업이 일어날 때 실행되는 </a:t>
            </a:r>
            <a:r>
              <a:rPr lang="ko-KR" altLang="en-US" dirty="0" err="1"/>
              <a:t>메서드</a:t>
            </a:r>
            <a:r>
              <a:rPr lang="en-US" altLang="ko-KR" dirty="0"/>
              <a:t>, </a:t>
            </a:r>
            <a:r>
              <a:rPr lang="ko-KR" altLang="en-US" dirty="0" err="1"/>
              <a:t>인스턴스</a:t>
            </a:r>
            <a:r>
              <a:rPr lang="ko-KR" altLang="en-US" dirty="0"/>
              <a:t> 사이의 덧셈 작업 가능</a:t>
            </a:r>
            <a:endParaRPr lang="en-US" altLang="ko-KR" dirty="0"/>
          </a:p>
          <a:p>
            <a:pPr lvl="1"/>
            <a:r>
              <a:rPr lang="ko-KR" altLang="en-US" dirty="0"/>
              <a:t>비교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en-US" altLang="ko-KR" dirty="0"/>
              <a:t>: __ </a:t>
            </a:r>
            <a:r>
              <a:rPr lang="en-US" altLang="ko-KR" dirty="0" err="1"/>
              <a:t>lt</a:t>
            </a:r>
            <a:r>
              <a:rPr lang="en-US" altLang="ko-KR" dirty="0"/>
              <a:t> __( ), __ le __( ), __ </a:t>
            </a:r>
            <a:r>
              <a:rPr lang="en-US" altLang="ko-KR" dirty="0" err="1"/>
              <a:t>gt</a:t>
            </a:r>
            <a:r>
              <a:rPr lang="en-US" altLang="ko-KR" dirty="0"/>
              <a:t> __( ), __ </a:t>
            </a:r>
            <a:r>
              <a:rPr lang="en-US" altLang="ko-KR" dirty="0" err="1"/>
              <a:t>ge</a:t>
            </a:r>
            <a:r>
              <a:rPr lang="en-US" altLang="ko-KR" dirty="0"/>
              <a:t> __( ), __ </a:t>
            </a:r>
            <a:r>
              <a:rPr lang="en-US" altLang="ko-KR" dirty="0" err="1"/>
              <a:t>eq</a:t>
            </a:r>
            <a:r>
              <a:rPr lang="en-US" altLang="ko-KR" dirty="0"/>
              <a:t> __( ), __ ne __( )</a:t>
            </a:r>
          </a:p>
          <a:p>
            <a:pPr lvl="2"/>
            <a:r>
              <a:rPr lang="ko-KR" altLang="en-US" dirty="0" err="1"/>
              <a:t>인스턴스</a:t>
            </a:r>
            <a:r>
              <a:rPr lang="ko-KR" altLang="en-US" dirty="0"/>
              <a:t> 사이의 비교 연산자</a:t>
            </a:r>
            <a:r>
              <a:rPr lang="en-US" altLang="ko-KR" dirty="0"/>
              <a:t>(&lt;, &lt;=, &gt;, &gt;=, ==, !=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 사용할 때 호출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576" y="3879052"/>
            <a:ext cx="7785865" cy="216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67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06 </a:t>
            </a:r>
            <a:r>
              <a:rPr lang="ko-KR" altLang="en-US" dirty="0"/>
              <a:t>객체지향 프로그래밍의 심화 내용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436019" y="1084263"/>
            <a:ext cx="72485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33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06 </a:t>
            </a:r>
            <a:r>
              <a:rPr lang="ko-KR" altLang="en-US" dirty="0"/>
              <a:t>객체지향 프로그래밍의 심화 내용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436019" y="965200"/>
            <a:ext cx="72485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62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06 </a:t>
            </a:r>
            <a:r>
              <a:rPr lang="ko-KR" altLang="en-US" dirty="0"/>
              <a:t>객체지향 프로그래밍의 심화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추상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lvl="1"/>
            <a:r>
              <a:rPr lang="ko-KR" altLang="en-US" dirty="0"/>
              <a:t>서브 클래스에서 </a:t>
            </a:r>
            <a:r>
              <a:rPr lang="ko-KR" altLang="en-US" dirty="0" err="1"/>
              <a:t>메서드를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슈퍼 클래스에서는 빈 껍질의 </a:t>
            </a:r>
            <a:r>
              <a:rPr lang="ko-KR" altLang="en-US" dirty="0" err="1"/>
              <a:t>메서드만</a:t>
            </a:r>
            <a:r>
              <a:rPr lang="ko-KR" altLang="en-US" dirty="0"/>
              <a:t> 만들어 놓고 내용은 </a:t>
            </a:r>
            <a:r>
              <a:rPr lang="en-US" altLang="ko-KR" dirty="0"/>
              <a:t>pass </a:t>
            </a:r>
            <a:r>
              <a:rPr lang="ko-KR" altLang="en-US" dirty="0"/>
              <a:t>로 채움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851131"/>
            <a:ext cx="5871660" cy="45925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10836" y="2078850"/>
            <a:ext cx="55356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2 ~ 11행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SuperClass  상속받은 SubClass1 과 SubClass2  </a:t>
            </a:r>
            <a:r>
              <a:rPr lang="ko-KR" altLang="en-US" sz="1400" dirty="0" err="1">
                <a:solidFill>
                  <a:srgbClr val="FF0000"/>
                </a:solidFill>
              </a:rPr>
              <a:t>만듬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14 ~ 15행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각 </a:t>
            </a:r>
            <a:r>
              <a:rPr lang="ko-KR" altLang="en-US" sz="1400" dirty="0" err="1">
                <a:solidFill>
                  <a:srgbClr val="FF0000"/>
                </a:solidFill>
              </a:rPr>
              <a:t>인스턴스</a:t>
            </a:r>
            <a:r>
              <a:rPr lang="ko-KR" altLang="en-US" sz="1400" dirty="0">
                <a:solidFill>
                  <a:srgbClr val="FF0000"/>
                </a:solidFill>
              </a:rPr>
              <a:t> sub1 과 sub2  생성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17 ~ 18행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 err="1">
                <a:solidFill>
                  <a:srgbClr val="FF0000"/>
                </a:solidFill>
              </a:rPr>
              <a:t>오버라이딩한</a:t>
            </a:r>
            <a:r>
              <a:rPr lang="ko-KR" altLang="en-US" sz="1400" dirty="0">
                <a:solidFill>
                  <a:srgbClr val="FF0000"/>
                </a:solidFill>
              </a:rPr>
              <a:t> method ( ) 호출</a:t>
            </a:r>
          </a:p>
        </p:txBody>
      </p:sp>
    </p:spTree>
    <p:extLst>
      <p:ext uri="{BB962C8B-B14F-4D97-AF65-F5344CB8AC3E}">
        <p14:creationId xmlns:p14="http://schemas.microsoft.com/office/powerpoint/2010/main" val="3594303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06 </a:t>
            </a:r>
            <a:r>
              <a:rPr lang="ko-KR" altLang="en-US" dirty="0"/>
              <a:t>객체지향 프로그래밍의 심화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3 ~ 4</a:t>
            </a:r>
            <a:r>
              <a:rPr lang="ko-KR" altLang="en-US" dirty="0"/>
              <a:t>행 </a:t>
            </a:r>
            <a:r>
              <a:rPr lang="en-US" altLang="ko-KR" dirty="0"/>
              <a:t>method ( )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2"/>
            <a:r>
              <a:rPr lang="ko-KR" altLang="en-US" dirty="0" err="1"/>
              <a:t>오버라이딩하지</a:t>
            </a:r>
            <a:r>
              <a:rPr lang="ko-KR" altLang="en-US" dirty="0"/>
              <a:t> 않았다는 </a:t>
            </a:r>
            <a:r>
              <a:rPr lang="en-US" altLang="ko-KR" dirty="0"/>
              <a:t>Not Implement Error </a:t>
            </a:r>
            <a:r>
              <a:rPr lang="ko-KR" altLang="en-US" dirty="0"/>
              <a:t> 발생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6" y="1538791"/>
            <a:ext cx="73437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75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06 </a:t>
            </a:r>
            <a:r>
              <a:rPr lang="ko-KR" altLang="en-US" dirty="0"/>
              <a:t>객체지향 프로그래밍의 심화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멀티 </a:t>
            </a:r>
            <a:r>
              <a:rPr lang="ko-KR" altLang="en-US" dirty="0" err="1"/>
              <a:t>스레드</a:t>
            </a:r>
            <a:endParaRPr lang="en-US" altLang="ko-KR" dirty="0"/>
          </a:p>
          <a:p>
            <a:pPr lvl="1"/>
            <a:r>
              <a:rPr lang="ko-KR" altLang="en-US" dirty="0"/>
              <a:t>프로그램 하나에서 여러 개를 동시에 처리할 수 있도록 제공하는 기능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66" y="1628800"/>
            <a:ext cx="3915435" cy="248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22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06 </a:t>
            </a:r>
            <a:r>
              <a:rPr lang="ko-KR" altLang="en-US" dirty="0"/>
              <a:t>객체지향 프로그래밍의 심화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자동차 세 대가 경주하는 코드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853" y="1358771"/>
            <a:ext cx="7343775" cy="1381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852" y="2739896"/>
            <a:ext cx="7343775" cy="254060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203976" y="1794204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4 ~ 13행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RacingCar 클래스 정의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9 ~ 13행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자동차가 달린다는 것을 3번 출력하는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      </a:t>
            </a:r>
            <a:r>
              <a:rPr lang="ko-KR" altLang="en-US" sz="1400" dirty="0">
                <a:solidFill>
                  <a:srgbClr val="FF0000"/>
                </a:solidFill>
              </a:rPr>
              <a:t>runCar ( ) </a:t>
            </a:r>
            <a:r>
              <a:rPr lang="ko-KR" altLang="en-US" sz="1400" dirty="0" err="1">
                <a:solidFill>
                  <a:srgbClr val="FF0000"/>
                </a:solidFill>
              </a:rPr>
              <a:t>메서드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만듬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13행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너무 빠른 출력 방지하려고 0 . 1 초 동안 멈춤</a:t>
            </a:r>
          </a:p>
        </p:txBody>
      </p:sp>
    </p:spTree>
    <p:extLst>
      <p:ext uri="{BB962C8B-B14F-4D97-AF65-F5344CB8AC3E}">
        <p14:creationId xmlns:p14="http://schemas.microsoft.com/office/powerpoint/2010/main" val="108423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자동차 클래스를 완전한 </a:t>
            </a:r>
            <a:r>
              <a:rPr lang="ko-KR" altLang="en-US" dirty="0" err="1"/>
              <a:t>파이썬</a:t>
            </a:r>
            <a:r>
              <a:rPr lang="ko-KR" altLang="en-US" dirty="0"/>
              <a:t> 코드로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65" y="1223755"/>
            <a:ext cx="8289763" cy="30603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575" y="4284095"/>
            <a:ext cx="8199753" cy="7493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510935" y="195052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5 ~ 6 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self . speed는 3행의 speed 의미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    </a:t>
            </a:r>
            <a:r>
              <a:rPr lang="ko-KR" altLang="en-US" sz="1400" dirty="0">
                <a:solidFill>
                  <a:srgbClr val="FF0000"/>
                </a:solidFill>
              </a:rPr>
              <a:t> 즉 자신의 클래스에 있는 speed 변수</a:t>
            </a:r>
          </a:p>
        </p:txBody>
      </p:sp>
    </p:spTree>
    <p:extLst>
      <p:ext uri="{BB962C8B-B14F-4D97-AF65-F5344CB8AC3E}">
        <p14:creationId xmlns:p14="http://schemas.microsoft.com/office/powerpoint/2010/main" val="17138664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06 </a:t>
            </a:r>
            <a:r>
              <a:rPr lang="ko-KR" altLang="en-US" dirty="0"/>
              <a:t>객체지향 프로그래밍의 심화 내용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445544" y="1241425"/>
            <a:ext cx="7229475" cy="47339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240905" y="140377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20 ~ 22행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세 대가 차례로 출발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8064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06 </a:t>
            </a:r>
            <a:r>
              <a:rPr lang="ko-KR" altLang="en-US" dirty="0"/>
              <a:t>객체지향 프로그래밍의 심화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자동차 세 대를 동시에 출발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088740"/>
            <a:ext cx="7730859" cy="549061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76948" y="1583796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1행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threading 모듈 </a:t>
            </a:r>
            <a:r>
              <a:rPr lang="ko-KR" altLang="en-US" sz="1400" dirty="0" err="1">
                <a:solidFill>
                  <a:srgbClr val="FF0000"/>
                </a:solidFill>
              </a:rPr>
              <a:t>임포트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13행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threading . Thread ( target =</a:t>
            </a:r>
            <a:r>
              <a:rPr lang="ko-KR" altLang="en-US" sz="1400" dirty="0" err="1">
                <a:solidFill>
                  <a:srgbClr val="FF0000"/>
                </a:solidFill>
              </a:rPr>
              <a:t>메서드</a:t>
            </a:r>
            <a:r>
              <a:rPr lang="ko-KR" altLang="en-US" sz="1400" dirty="0">
                <a:solidFill>
                  <a:srgbClr val="FF0000"/>
                </a:solidFill>
              </a:rPr>
              <a:t> 또는 함수,          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</a:t>
            </a:r>
            <a:r>
              <a:rPr lang="ko-KR" altLang="en-US" sz="1400" dirty="0">
                <a:solidFill>
                  <a:srgbClr val="FF0000"/>
                </a:solidFill>
              </a:rPr>
              <a:t>args =(매개변수)) 형식 사용 </a:t>
            </a:r>
            <a:r>
              <a:rPr lang="ko-KR" altLang="en-US" sz="1400" dirty="0" err="1">
                <a:solidFill>
                  <a:srgbClr val="FF0000"/>
                </a:solidFill>
              </a:rPr>
              <a:t>스레드</a:t>
            </a:r>
            <a:r>
              <a:rPr lang="ko-KR" altLang="en-US" sz="1400" dirty="0">
                <a:solidFill>
                  <a:srgbClr val="FF0000"/>
                </a:solidFill>
              </a:rPr>
              <a:t> 생성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13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car1 . runCar ( ) </a:t>
            </a:r>
            <a:r>
              <a:rPr lang="ko-KR" altLang="en-US" sz="1400" dirty="0" err="1">
                <a:solidFill>
                  <a:srgbClr val="FF0000"/>
                </a:solidFill>
              </a:rPr>
              <a:t>메서드명을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스레드로</a:t>
            </a:r>
            <a:r>
              <a:rPr lang="ko-KR" altLang="en-US" sz="1400" dirty="0">
                <a:solidFill>
                  <a:srgbClr val="FF0000"/>
                </a:solidFill>
              </a:rPr>
              <a:t> 생성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13 ~ 15행 </a:t>
            </a:r>
            <a:r>
              <a:rPr lang="en-US" altLang="ko-KR" sz="1400" dirty="0">
                <a:solidFill>
                  <a:srgbClr val="FF0000"/>
                </a:solidFill>
              </a:rPr>
              <a:t>: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스레드</a:t>
            </a:r>
            <a:r>
              <a:rPr lang="ko-KR" altLang="en-US" sz="1400" dirty="0">
                <a:solidFill>
                  <a:srgbClr val="FF0000"/>
                </a:solidFill>
              </a:rPr>
              <a:t> 3개를 생성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17 ~ 19행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 err="1">
                <a:solidFill>
                  <a:srgbClr val="FF0000"/>
                </a:solidFill>
              </a:rPr>
              <a:t>스레드</a:t>
            </a:r>
            <a:r>
              <a:rPr lang="ko-KR" altLang="en-US" sz="1400" dirty="0">
                <a:solidFill>
                  <a:srgbClr val="FF0000"/>
                </a:solidFill>
              </a:rPr>
              <a:t> start ( )</a:t>
            </a:r>
          </a:p>
        </p:txBody>
      </p:sp>
    </p:spTree>
    <p:extLst>
      <p:ext uri="{BB962C8B-B14F-4D97-AF65-F5344CB8AC3E}">
        <p14:creationId xmlns:p14="http://schemas.microsoft.com/office/powerpoint/2010/main" val="16437302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06 </a:t>
            </a:r>
            <a:r>
              <a:rPr lang="ko-KR" altLang="en-US" dirty="0"/>
              <a:t>객체지향 프로그래밍의 심화 내용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530" y="1133745"/>
            <a:ext cx="7812360" cy="290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813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06 </a:t>
            </a:r>
            <a:r>
              <a:rPr lang="ko-KR" altLang="en-US" dirty="0"/>
              <a:t>객체지향 프로그래밍의 심화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멀티 </a:t>
            </a:r>
            <a:r>
              <a:rPr lang="ko-KR" altLang="en-US" dirty="0" err="1"/>
              <a:t>프로세싱</a:t>
            </a:r>
            <a:endParaRPr lang="en-US" altLang="ko-KR" dirty="0"/>
          </a:p>
          <a:p>
            <a:pPr lvl="1"/>
            <a:r>
              <a:rPr lang="ko-KR" altLang="en-US" dirty="0"/>
              <a:t>동시에 </a:t>
            </a:r>
            <a:r>
              <a:rPr lang="en-US" altLang="ko-KR" dirty="0"/>
              <a:t>CPU </a:t>
            </a:r>
            <a:r>
              <a:rPr lang="ko-KR" altLang="en-US" dirty="0"/>
              <a:t>를 여러 개 사용</a:t>
            </a:r>
            <a:r>
              <a:rPr lang="en-US" altLang="ko-KR" dirty="0"/>
              <a:t>	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-769" b="29054"/>
          <a:stretch/>
        </p:blipFill>
        <p:spPr>
          <a:xfrm>
            <a:off x="2135559" y="1538790"/>
            <a:ext cx="7715299" cy="47705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480051" y="4599130"/>
            <a:ext cx="48575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14행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multiprocessing . Process ( target =</a:t>
            </a:r>
            <a:r>
              <a:rPr lang="ko-KR" altLang="en-US" sz="1400" dirty="0" err="1">
                <a:solidFill>
                  <a:srgbClr val="FF0000"/>
                </a:solidFill>
              </a:rPr>
              <a:t>메서드</a:t>
            </a:r>
            <a:r>
              <a:rPr lang="ko-KR" altLang="en-US" sz="1400" dirty="0">
                <a:solidFill>
                  <a:srgbClr val="FF0000"/>
                </a:solidFill>
              </a:rPr>
              <a:t> 또는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  </a:t>
            </a:r>
            <a:r>
              <a:rPr lang="ko-KR" altLang="en-US" sz="1400" dirty="0">
                <a:solidFill>
                  <a:srgbClr val="FF0000"/>
                </a:solidFill>
              </a:rPr>
              <a:t>  함수, args =(매개변수)) 형식 사용 </a:t>
            </a:r>
            <a:r>
              <a:rPr lang="ko-KR" altLang="en-US" sz="1400" dirty="0" err="1">
                <a:solidFill>
                  <a:srgbClr val="FF0000"/>
                </a:solidFill>
              </a:rPr>
              <a:t>스레드</a:t>
            </a:r>
            <a:r>
              <a:rPr lang="ko-KR" altLang="en-US" sz="1400" dirty="0">
                <a:solidFill>
                  <a:srgbClr val="FF0000"/>
                </a:solidFill>
              </a:rPr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2597339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06 </a:t>
            </a:r>
            <a:r>
              <a:rPr lang="ko-KR" altLang="en-US" dirty="0"/>
              <a:t>객체지향 프로그래밍의 심화 내용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402681" y="1475679"/>
            <a:ext cx="7315200" cy="17716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475821" y="998731"/>
            <a:ext cx="18678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18행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프로세스 시작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959" y="3429000"/>
            <a:ext cx="6592643" cy="235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044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06 </a:t>
            </a:r>
            <a:r>
              <a:rPr lang="ko-KR" altLang="en-US" dirty="0"/>
              <a:t>객체지향 프로그래밍의 심화 내용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531" y="1104795"/>
            <a:ext cx="7947375" cy="248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303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Code12-01.py</a:t>
            </a:r>
            <a:r>
              <a:rPr lang="ko-KR" altLang="en-US" dirty="0"/>
              <a:t>에 </a:t>
            </a:r>
            <a:r>
              <a:rPr lang="ko-KR" altLang="en-US" dirty="0" err="1"/>
              <a:t>메서드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printMessage</a:t>
            </a:r>
            <a:r>
              <a:rPr lang="en-US" altLang="ko-KR" dirty="0"/>
              <a:t> ( ) </a:t>
            </a:r>
            <a:r>
              <a:rPr lang="ko-KR" altLang="en-US" dirty="0"/>
              <a:t>안에서는 필드를 사용하지 않으므로 이때는 </a:t>
            </a:r>
            <a:r>
              <a:rPr lang="en-US" altLang="ko-KR" dirty="0"/>
              <a:t>self </a:t>
            </a:r>
            <a:r>
              <a:rPr lang="ko-KR" altLang="en-US" dirty="0"/>
              <a:t>생략이 가능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인스턴스의</a:t>
            </a:r>
            <a:r>
              <a:rPr lang="ko-KR" altLang="en-US" dirty="0"/>
              <a:t> 생성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실제 생산되는 자동차</a:t>
            </a:r>
            <a:r>
              <a:rPr lang="en-US" altLang="ko-KR" dirty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223755"/>
            <a:ext cx="7038975" cy="6286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639" y="3165969"/>
            <a:ext cx="5982706" cy="327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2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 err="1"/>
              <a:t>인스턴스</a:t>
            </a:r>
            <a:r>
              <a:rPr lang="ko-KR" altLang="en-US" dirty="0"/>
              <a:t> 구현 형식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자동차 세 대의 </a:t>
            </a:r>
            <a:r>
              <a:rPr lang="ko-KR" altLang="en-US" dirty="0" err="1"/>
              <a:t>인스턴스</a:t>
            </a:r>
            <a:r>
              <a:rPr lang="ko-KR" altLang="en-US" dirty="0"/>
              <a:t> 생성 코드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570" y="1178750"/>
            <a:ext cx="6885765" cy="31277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569" y="4824155"/>
            <a:ext cx="72580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60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필드에 값 대입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65" y="1268761"/>
            <a:ext cx="4230470" cy="28038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566" y="4319819"/>
            <a:ext cx="7957447" cy="184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06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메서드의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097" y="1178751"/>
            <a:ext cx="8363389" cy="8188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497" y="1331151"/>
            <a:ext cx="8363389" cy="81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54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클래스의 완전한 작동 구현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6" y="1294911"/>
            <a:ext cx="7286625" cy="53911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150895" y="2008247"/>
            <a:ext cx="5400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2 ~ 10행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Car 클래스 정의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3 ~ 4 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자동차의 색상과 속도 필드 정의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6 ~ 7행</a:t>
            </a:r>
            <a:r>
              <a:rPr lang="en-US" altLang="ko-KR" sz="1400" dirty="0">
                <a:solidFill>
                  <a:srgbClr val="FF0000"/>
                </a:solidFill>
              </a:rPr>
              <a:t>,</a:t>
            </a:r>
            <a:r>
              <a:rPr lang="ko-KR" altLang="en-US" sz="1400" dirty="0">
                <a:solidFill>
                  <a:srgbClr val="FF0000"/>
                </a:solidFill>
              </a:rPr>
              <a:t> 9 ~ 10 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매개변수로 추가 속도( value )를 받아 현재 속도(self . speed) 증가 또는 감소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13 ~ 15 행, 17 ~ 19 행, 21 ~ 23 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 myCar1 ,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myCar2 , myCar3 </a:t>
            </a:r>
            <a:r>
              <a:rPr lang="ko-KR" altLang="en-US" sz="1400" dirty="0" err="1">
                <a:solidFill>
                  <a:srgbClr val="FF0000"/>
                </a:solidFill>
              </a:rPr>
              <a:t>인스턴스</a:t>
            </a:r>
            <a:r>
              <a:rPr lang="ko-KR" altLang="en-US" sz="1400" dirty="0">
                <a:solidFill>
                  <a:srgbClr val="FF0000"/>
                </a:solidFill>
              </a:rPr>
              <a:t> 생성하고, 색상과 속도 지정</a:t>
            </a:r>
          </a:p>
        </p:txBody>
      </p:sp>
    </p:spTree>
    <p:extLst>
      <p:ext uri="{BB962C8B-B14F-4D97-AF65-F5344CB8AC3E}">
        <p14:creationId xmlns:p14="http://schemas.microsoft.com/office/powerpoint/2010/main" val="13696213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2231</TotalTime>
  <Words>1153</Words>
  <Application>Microsoft Office PowerPoint</Application>
  <PresentationFormat>와이드스크린</PresentationFormat>
  <Paragraphs>291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4" baseType="lpstr">
      <vt:lpstr>HY견고딕</vt:lpstr>
      <vt:lpstr>HY견명조</vt:lpstr>
      <vt:lpstr>나눔스퀘어</vt:lpstr>
      <vt:lpstr>맑은 고딕</vt:lpstr>
      <vt:lpstr>Arial</vt:lpstr>
      <vt:lpstr>Verdana</vt:lpstr>
      <vt:lpstr>Wingdings</vt:lpstr>
      <vt:lpstr>1_Office 테마</vt:lpstr>
      <vt:lpstr>PowerPoint 프레젠테이션</vt:lpstr>
      <vt:lpstr>Section 02 클래스</vt:lpstr>
      <vt:lpstr>Section 02 클래스</vt:lpstr>
      <vt:lpstr>Section 02 클래스</vt:lpstr>
      <vt:lpstr>Section 02 클래스</vt:lpstr>
      <vt:lpstr>Section 02 클래스</vt:lpstr>
      <vt:lpstr>Section 02 클래스</vt:lpstr>
      <vt:lpstr>Section 02 클래스</vt:lpstr>
      <vt:lpstr>Section 02 클래스</vt:lpstr>
      <vt:lpstr>Section 02 클래스</vt:lpstr>
      <vt:lpstr>Section 02 클래스</vt:lpstr>
      <vt:lpstr>Section 02 클래스</vt:lpstr>
      <vt:lpstr>메소드</vt:lpstr>
      <vt:lpstr>메소드</vt:lpstr>
      <vt:lpstr>Section 03 생성자</vt:lpstr>
      <vt:lpstr>Section 03 생성자</vt:lpstr>
      <vt:lpstr>Section 03 생성자</vt:lpstr>
      <vt:lpstr>Section 03 생성자</vt:lpstr>
      <vt:lpstr>Section 03 생성자</vt:lpstr>
      <vt:lpstr>Section 04 인스턴스 변수와 클래스 변수</vt:lpstr>
      <vt:lpstr>Section 04 인스턴스 변수와 클래스 변수</vt:lpstr>
      <vt:lpstr>Section 04 인스턴스 변수와 클래스 변수</vt:lpstr>
      <vt:lpstr>Section 04 인스턴스 변수와 클래스 변수</vt:lpstr>
      <vt:lpstr>Section 04 인스턴스 변수와 클래스 변수</vt:lpstr>
      <vt:lpstr>Section 05 클래스의 상속</vt:lpstr>
      <vt:lpstr>Section 05 클래스의 상속</vt:lpstr>
      <vt:lpstr>Section 05 클래스의 상속</vt:lpstr>
      <vt:lpstr>Section 05 클래스의 상속</vt:lpstr>
      <vt:lpstr>Section 05 클래스의 상속</vt:lpstr>
      <vt:lpstr>Section 05 클래스의 상속</vt:lpstr>
      <vt:lpstr>Section 05 클래스의 상속</vt:lpstr>
      <vt:lpstr>Section 05 클래스의 상속</vt:lpstr>
      <vt:lpstr>Section 06 객체지향 프로그래밍의 심화 내용</vt:lpstr>
      <vt:lpstr>Section 06 객체지향 프로그래밍의 심화 내용</vt:lpstr>
      <vt:lpstr>Section 06 객체지향 프로그래밍의 심화 내용</vt:lpstr>
      <vt:lpstr>Section 06 객체지향 프로그래밍의 심화 내용</vt:lpstr>
      <vt:lpstr>Section 06 객체지향 프로그래밍의 심화 내용</vt:lpstr>
      <vt:lpstr>Section 06 객체지향 프로그래밍의 심화 내용</vt:lpstr>
      <vt:lpstr>Section 06 객체지향 프로그래밍의 심화 내용</vt:lpstr>
      <vt:lpstr>Section 06 객체지향 프로그래밍의 심화 내용</vt:lpstr>
      <vt:lpstr>Section 06 객체지향 프로그래밍의 심화 내용</vt:lpstr>
      <vt:lpstr>Section 06 객체지향 프로그래밍의 심화 내용</vt:lpstr>
      <vt:lpstr>Section 06 객체지향 프로그래밍의 심화 내용</vt:lpstr>
      <vt:lpstr>Section 06 객체지향 프로그래밍의 심화 내용</vt:lpstr>
      <vt:lpstr>Section 06 객체지향 프로그래밍의 심화 내용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lee01</cp:lastModifiedBy>
  <cp:revision>266</cp:revision>
  <dcterms:created xsi:type="dcterms:W3CDTF">2012-07-23T02:34:37Z</dcterms:created>
  <dcterms:modified xsi:type="dcterms:W3CDTF">2022-03-09T09:21:17Z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