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40"/>
  </p:notesMasterIdLst>
  <p:handoutMasterIdLst>
    <p:handoutMasterId r:id="rId41"/>
  </p:handoutMasterIdLst>
  <p:sldIdLst>
    <p:sldId id="299" r:id="rId2"/>
    <p:sldId id="460" r:id="rId3"/>
    <p:sldId id="365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61" r:id="rId22"/>
    <p:sldId id="463" r:id="rId23"/>
    <p:sldId id="464" r:id="rId24"/>
    <p:sldId id="466" r:id="rId25"/>
    <p:sldId id="465" r:id="rId26"/>
    <p:sldId id="446" r:id="rId27"/>
    <p:sldId id="447" r:id="rId28"/>
    <p:sldId id="448" r:id="rId29"/>
    <p:sldId id="449" r:id="rId30"/>
    <p:sldId id="450" r:id="rId31"/>
    <p:sldId id="451" r:id="rId32"/>
    <p:sldId id="452" r:id="rId33"/>
    <p:sldId id="453" r:id="rId34"/>
    <p:sldId id="454" r:id="rId35"/>
    <p:sldId id="455" r:id="rId36"/>
    <p:sldId id="456" r:id="rId37"/>
    <p:sldId id="458" r:id="rId38"/>
    <p:sldId id="261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5F5"/>
    <a:srgbClr val="FEF9E2"/>
    <a:srgbClr val="FDF0AE"/>
    <a:srgbClr val="344F8C"/>
    <a:srgbClr val="105D91"/>
    <a:srgbClr val="192B53"/>
    <a:srgbClr val="99ADD9"/>
    <a:srgbClr val="993366"/>
    <a:srgbClr val="415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6429" autoAdjust="0"/>
  </p:normalViewPr>
  <p:slideViewPr>
    <p:cSldViewPr>
      <p:cViewPr varScale="1">
        <p:scale>
          <a:sx n="110" d="100"/>
          <a:sy n="110" d="100"/>
        </p:scale>
        <p:origin x="66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03438" y="595313"/>
            <a:ext cx="1621367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1175454" y="998730"/>
            <a:ext cx="9582149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816605" y="1700214"/>
            <a:ext cx="10655300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u="none" dirty="0" err="1">
                <a:ea typeface="맑은 고딕" pitchFamily="50" charset="-127"/>
              </a:rPr>
              <a:t>한빛아카데미</a:t>
            </a:r>
            <a:r>
              <a:rPr kumimoji="0" lang="ko-KR" altLang="en-US" sz="1000" u="none" dirty="0">
                <a:ea typeface="맑은 고딕" pitchFamily="50" charset="-127"/>
              </a:rPr>
              <a:t>㈜에 있습니다</a:t>
            </a:r>
            <a:r>
              <a:rPr kumimoji="0" lang="en-US" altLang="ko-KR" sz="1000" u="none" dirty="0">
                <a:ea typeface="맑은 고딕" pitchFamily="50" charset="-127"/>
              </a:rPr>
              <a:t>.</a:t>
            </a: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3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2" descr="C:\Users\KDY\Desktop\파이썬 3판\강의교안\줄배경.png">
            <a:extLst>
              <a:ext uri="{FF2B5EF4-FFF2-40B4-BE49-F238E27FC236}">
                <a16:creationId xmlns:a16="http://schemas.microsoft.com/office/drawing/2014/main" id="{3B53A380-A2F4-46F3-96ED-28D673278A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4" t="46405" r="45535" b="4804"/>
          <a:stretch/>
        </p:blipFill>
        <p:spPr bwMode="auto">
          <a:xfrm>
            <a:off x="0" y="0"/>
            <a:ext cx="553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9" descr="C:\Users\KDY\Desktop\파이썬 3판\강의교안\파이썬 for Beginner 3판 로고.png">
            <a:extLst>
              <a:ext uri="{FF2B5EF4-FFF2-40B4-BE49-F238E27FC236}">
                <a16:creationId xmlns:a16="http://schemas.microsoft.com/office/drawing/2014/main" id="{9A28C860-82AA-40DD-8A54-CD18B88B845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2" t="43096" r="30281" b="45077"/>
          <a:stretch/>
        </p:blipFill>
        <p:spPr bwMode="auto">
          <a:xfrm>
            <a:off x="5886679" y="5205693"/>
            <a:ext cx="5943744" cy="126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C:\Users\KDY\Desktop\파이썬 3판\강의교안\파이썬 for Beginner 3판 강의교안 템플릿.png">
            <a:extLst>
              <a:ext uri="{FF2B5EF4-FFF2-40B4-BE49-F238E27FC236}">
                <a16:creationId xmlns:a16="http://schemas.microsoft.com/office/drawing/2014/main" id="{5D4071CE-DD26-4189-961D-13FE9E21E17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4920" r="15376" b="29529"/>
          <a:stretch/>
        </p:blipFill>
        <p:spPr bwMode="auto">
          <a:xfrm>
            <a:off x="6711419" y="572446"/>
            <a:ext cx="4294263" cy="463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51786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51786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2">
            <a:extLst>
              <a:ext uri="{FF2B5EF4-FFF2-40B4-BE49-F238E27FC236}">
                <a16:creationId xmlns:a16="http://schemas.microsoft.com/office/drawing/2014/main" id="{F921DF58-489B-45B7-BA53-200185A8AAD6}"/>
              </a:ext>
            </a:extLst>
          </p:cNvPr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86267" y="6525346"/>
            <a:ext cx="11675533" cy="280047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F8356672-B617-4AE1-AA19-F353D14B476A}"/>
              </a:ext>
            </a:extLst>
          </p:cNvPr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3342217" y="3706813"/>
            <a:ext cx="5535083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2400"/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390D8EE1-BF38-49BA-BD5E-CD375007EB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128" y="509895"/>
            <a:ext cx="5707261" cy="571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8D9F11-3E8A-4E75-98B2-4C87FC545FFC}"/>
              </a:ext>
            </a:extLst>
          </p:cNvPr>
          <p:cNvSpPr txBox="1"/>
          <p:nvPr userDrawn="1"/>
        </p:nvSpPr>
        <p:spPr>
          <a:xfrm>
            <a:off x="4226424" y="2895790"/>
            <a:ext cx="3766664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333" b="1" i="1" dirty="0">
                <a:solidFill>
                  <a:srgbClr val="FFE45B"/>
                </a:solidFill>
                <a:latin typeface="+mn-lt"/>
              </a:rPr>
              <a:t>Thank You</a:t>
            </a:r>
            <a:endParaRPr lang="ko-KR" altLang="en-US" sz="5333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23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77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49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2022-04-18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2700"/>
            <a:ext cx="121920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0101" y="448871"/>
            <a:ext cx="11351799" cy="5960258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77532" y="2001520"/>
            <a:ext cx="7111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kern="1800" spc="300" dirty="0">
                <a:solidFill>
                  <a:schemeClr val="bg1"/>
                </a:solidFill>
                <a:latin typeface="+mj-ea"/>
                <a:ea typeface="+mj-ea"/>
              </a:rPr>
              <a:t>13</a:t>
            </a:r>
            <a:r>
              <a:rPr lang="ko-KR" altLang="en-US" sz="4800" kern="1800" spc="300" dirty="0">
                <a:solidFill>
                  <a:schemeClr val="bg1"/>
                </a:solidFill>
                <a:latin typeface="+mj-ea"/>
                <a:ea typeface="+mj-ea"/>
              </a:rPr>
              <a:t>강</a:t>
            </a:r>
            <a:r>
              <a:rPr lang="en-US" altLang="ko-KR" sz="4800" kern="1800" spc="300" dirty="0">
                <a:solidFill>
                  <a:schemeClr val="bg1"/>
                </a:solidFill>
                <a:latin typeface="+mj-ea"/>
                <a:ea typeface="+mj-ea"/>
              </a:rPr>
              <a:t>.python</a:t>
            </a:r>
            <a:endParaRPr lang="ko-KR" altLang="en-US" sz="4800" kern="1800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1344" y="3210595"/>
            <a:ext cx="254923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</a:t>
            </a:r>
            <a:endParaRPr lang="ko-KR" altLang="en-US" dirty="0">
              <a:solidFill>
                <a:srgbClr val="FFDB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05" y="2096249"/>
            <a:ext cx="697791" cy="697791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541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9"/>
    </mc:Choice>
    <mc:Fallback xmlns="">
      <p:transition spd="slow" advTm="3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데이터베이스의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</a:t>
            </a:r>
            <a:r>
              <a:rPr lang="ko-KR" altLang="en-US" dirty="0"/>
              <a:t>의 완성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EFEB77-8B91-4299-8E90-40B84217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" y="1538790"/>
            <a:ext cx="81629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데이터베이스의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➊ 데이터베이스 생성</a:t>
            </a:r>
            <a:endParaRPr lang="en-US" altLang="ko-KR" dirty="0"/>
          </a:p>
          <a:p>
            <a:pPr lvl="2"/>
            <a:r>
              <a:rPr lang="en-US" altLang="ko-KR" dirty="0"/>
              <a:t>‘.open </a:t>
            </a:r>
            <a:r>
              <a:rPr lang="ko-KR" altLang="en-US" dirty="0"/>
              <a:t>데이터베이스이름’ 명령어 실행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34987" lvl="2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Tip </a:t>
            </a:r>
            <a:r>
              <a:rPr lang="en-US" altLang="ko-KR" dirty="0"/>
              <a:t> • </a:t>
            </a:r>
            <a:r>
              <a:rPr lang="ko-KR" altLang="en-US" dirty="0"/>
              <a:t>자주 사용하는 </a:t>
            </a:r>
            <a:r>
              <a:rPr lang="en-US" altLang="ko-KR" dirty="0"/>
              <a:t>SQLite </a:t>
            </a:r>
            <a:r>
              <a:rPr lang="ko-KR" altLang="en-US" dirty="0"/>
              <a:t>명령어</a:t>
            </a:r>
          </a:p>
          <a:p>
            <a:pPr marL="534987" lvl="2" indent="0">
              <a:buNone/>
            </a:pPr>
            <a:r>
              <a:rPr lang="en-US" altLang="ko-KR" dirty="0"/>
              <a:t>   •. table : </a:t>
            </a:r>
            <a:r>
              <a:rPr lang="ko-KR" altLang="en-US" dirty="0"/>
              <a:t>현재 데이터베이스의 테이블 목록을 보여 준다</a:t>
            </a:r>
            <a:r>
              <a:rPr lang="en-US" altLang="ko-KR" dirty="0"/>
              <a:t>.</a:t>
            </a:r>
          </a:p>
          <a:p>
            <a:pPr marL="534987" lvl="2" indent="0">
              <a:buNone/>
            </a:pPr>
            <a:r>
              <a:rPr lang="en-US" altLang="ko-KR" dirty="0"/>
              <a:t>   •. schema </a:t>
            </a:r>
            <a:r>
              <a:rPr lang="ko-KR" altLang="en-US" dirty="0"/>
              <a:t>테이블이름 </a:t>
            </a:r>
            <a:r>
              <a:rPr lang="en-US" altLang="ko-KR" dirty="0"/>
              <a:t>: </a:t>
            </a:r>
            <a:r>
              <a:rPr lang="ko-KR" altLang="en-US" dirty="0"/>
              <a:t>테이블의 열 및 데이터 형식 등 정보를 보여 준다</a:t>
            </a:r>
            <a:r>
              <a:rPr lang="en-US" altLang="ko-KR" dirty="0"/>
              <a:t>.</a:t>
            </a:r>
          </a:p>
          <a:p>
            <a:pPr marL="534987" lvl="2" indent="0">
              <a:buNone/>
            </a:pPr>
            <a:r>
              <a:rPr lang="en-US" altLang="ko-KR" dirty="0"/>
              <a:t>   •. header on : SELECT </a:t>
            </a:r>
            <a:r>
              <a:rPr lang="ko-KR" altLang="en-US" dirty="0"/>
              <a:t>문으로 출력할 때 헤더를 보여 준다</a:t>
            </a:r>
            <a:r>
              <a:rPr lang="en-US" altLang="ko-KR" dirty="0"/>
              <a:t>.</a:t>
            </a:r>
          </a:p>
          <a:p>
            <a:pPr marL="534987" lvl="2" indent="0">
              <a:buNone/>
            </a:pPr>
            <a:r>
              <a:rPr lang="en-US" altLang="ko-KR" dirty="0"/>
              <a:t>   •. mode column : SELECT </a:t>
            </a:r>
            <a:r>
              <a:rPr lang="ko-KR" altLang="en-US" dirty="0"/>
              <a:t>문으로 출력할 때 </a:t>
            </a:r>
            <a:r>
              <a:rPr lang="ko-KR" altLang="en-US" dirty="0" err="1"/>
              <a:t>컬럼</a:t>
            </a:r>
            <a:r>
              <a:rPr lang="ko-KR" altLang="en-US" dirty="0"/>
              <a:t> 모드로 출력한다</a:t>
            </a:r>
            <a:r>
              <a:rPr lang="en-US" altLang="ko-KR" dirty="0"/>
              <a:t>.</a:t>
            </a:r>
          </a:p>
          <a:p>
            <a:pPr marL="534987" lvl="2" indent="0">
              <a:buNone/>
            </a:pPr>
            <a:r>
              <a:rPr lang="en-US" altLang="ko-KR" dirty="0"/>
              <a:t>   •. quit : SQLite </a:t>
            </a:r>
            <a:r>
              <a:rPr lang="ko-KR" altLang="en-US" dirty="0"/>
              <a:t>를 종료한다</a:t>
            </a:r>
            <a:r>
              <a:rPr lang="en-US" altLang="ko-KR" dirty="0"/>
              <a:t>.</a:t>
            </a:r>
          </a:p>
          <a:p>
            <a:pPr marL="534987" lvl="2" indent="0">
              <a:buNone/>
            </a:pPr>
            <a:r>
              <a:rPr lang="en-US" altLang="ko-KR" dirty="0"/>
              <a:t>   • SELECT </a:t>
            </a:r>
            <a:r>
              <a:rPr lang="ko-KR" altLang="en-US" dirty="0"/>
              <a:t>문 사용 전 ‘</a:t>
            </a:r>
            <a:r>
              <a:rPr lang="en-US" altLang="ko-KR" dirty="0"/>
              <a:t>. header on ’,</a:t>
            </a:r>
            <a:r>
              <a:rPr lang="ko-KR" altLang="en-US" dirty="0"/>
              <a:t> ‘</a:t>
            </a:r>
            <a:r>
              <a:rPr lang="en-US" altLang="ko-KR" dirty="0"/>
              <a:t>. mode column ’</a:t>
            </a:r>
            <a:r>
              <a:rPr lang="ko-KR" altLang="en-US" dirty="0"/>
              <a:t> 설정하면 결과 화면 보기 </a:t>
            </a:r>
            <a:r>
              <a:rPr lang="en-US" altLang="ko-KR" dirty="0"/>
              <a:t> •</a:t>
            </a:r>
            <a:r>
              <a:rPr lang="ko-KR" altLang="en-US" dirty="0"/>
              <a:t>좋게 출력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0F29F2-1524-4998-A28B-4979D89A2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95" y="1403774"/>
            <a:ext cx="9883200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6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데이터베이스의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➋ 테이블 생성</a:t>
            </a:r>
            <a:endParaRPr lang="en-US" altLang="ko-KR" dirty="0"/>
          </a:p>
          <a:p>
            <a:pPr lvl="2"/>
            <a:r>
              <a:rPr lang="en-US" altLang="ko-KR" dirty="0" err="1"/>
              <a:t>naverDB</a:t>
            </a:r>
            <a:r>
              <a:rPr lang="en-US" altLang="ko-KR" dirty="0"/>
              <a:t> </a:t>
            </a:r>
            <a:r>
              <a:rPr lang="ko-KR" altLang="en-US" dirty="0"/>
              <a:t>안에 테이블을 생성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E3B777-F7B5-4547-8324-CE284B732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30" y="2438890"/>
            <a:ext cx="8115018" cy="14847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73465A-5CA4-4F26-BCEC-2AB412B49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30" y="1590356"/>
            <a:ext cx="5614099" cy="60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15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데이터베이스의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➌ 데이터 입력</a:t>
            </a:r>
            <a:endParaRPr lang="en-US" altLang="ko-KR" dirty="0"/>
          </a:p>
          <a:p>
            <a:pPr lvl="2"/>
            <a:r>
              <a:rPr lang="ko-KR" altLang="en-US" dirty="0"/>
              <a:t>행 데이터 입력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34987" lvl="2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TIp</a:t>
            </a:r>
            <a:r>
              <a:rPr lang="en-US" altLang="ko-KR" dirty="0"/>
              <a:t> • </a:t>
            </a:r>
            <a:r>
              <a:rPr lang="ko-KR" altLang="en-US" dirty="0"/>
              <a:t>행 데이터를 삭제하려면 ‘ </a:t>
            </a:r>
            <a:r>
              <a:rPr lang="en-US" altLang="ko-KR" dirty="0"/>
              <a:t>DELETE FROM </a:t>
            </a:r>
            <a:r>
              <a:rPr lang="ko-KR" altLang="en-US" dirty="0"/>
              <a:t>테이블이름 </a:t>
            </a:r>
            <a:r>
              <a:rPr lang="en-US" altLang="ko-KR" dirty="0"/>
              <a:t>WHERE </a:t>
            </a:r>
            <a:r>
              <a:rPr lang="ko-KR" altLang="en-US" dirty="0" err="1"/>
              <a:t>열이름</a:t>
            </a:r>
            <a:r>
              <a:rPr lang="en-US" altLang="ko-KR" dirty="0"/>
              <a:t>=</a:t>
            </a:r>
            <a:r>
              <a:rPr lang="ko-KR" altLang="en-US" dirty="0"/>
              <a:t>값</a:t>
            </a:r>
            <a:r>
              <a:rPr lang="en-US" altLang="ko-KR" dirty="0"/>
              <a:t>;’ </a:t>
            </a:r>
            <a:r>
              <a:rPr lang="ko-KR" altLang="en-US" dirty="0"/>
              <a:t>형식 사용 </a:t>
            </a:r>
            <a:endParaRPr lang="en-US" altLang="ko-KR" dirty="0"/>
          </a:p>
          <a:p>
            <a:pPr marL="534987" lvl="2" indent="0">
              <a:buNone/>
            </a:pPr>
            <a:r>
              <a:rPr lang="ko-KR" altLang="en-US" dirty="0"/>
              <a:t>       행 데이터의 값 수정하려면 ‘ </a:t>
            </a:r>
            <a:r>
              <a:rPr lang="en-US" altLang="ko-KR" dirty="0"/>
              <a:t>UPDATE </a:t>
            </a:r>
            <a:r>
              <a:rPr lang="ko-KR" altLang="en-US" dirty="0"/>
              <a:t>테이블이름 </a:t>
            </a:r>
            <a:r>
              <a:rPr lang="en-US" altLang="ko-KR" dirty="0"/>
              <a:t>SET </a:t>
            </a:r>
            <a:r>
              <a:rPr lang="ko-KR" altLang="en-US" dirty="0" err="1"/>
              <a:t>열이름</a:t>
            </a:r>
            <a:r>
              <a:rPr lang="en-US" altLang="ko-KR" dirty="0"/>
              <a:t>=</a:t>
            </a:r>
            <a:r>
              <a:rPr lang="ko-KR" altLang="en-US" dirty="0" err="1"/>
              <a:t>새값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 err="1"/>
              <a:t>열이름</a:t>
            </a:r>
            <a:r>
              <a:rPr lang="en-US" altLang="ko-KR" dirty="0"/>
              <a:t>=</a:t>
            </a:r>
            <a:r>
              <a:rPr lang="ko-KR" altLang="en-US" dirty="0"/>
              <a:t>값</a:t>
            </a:r>
            <a:r>
              <a:rPr lang="en-US" altLang="ko-KR" dirty="0"/>
              <a:t>;’ </a:t>
            </a:r>
            <a:r>
              <a:rPr lang="ko-KR" altLang="en-US" dirty="0"/>
              <a:t>형식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583795"/>
            <a:ext cx="7200900" cy="419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1" y="2250152"/>
            <a:ext cx="6669605" cy="232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5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데이터베이스의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➍ 데이터 조회 및 활용</a:t>
            </a:r>
            <a:endParaRPr lang="en-US" altLang="ko-KR" dirty="0"/>
          </a:p>
          <a:p>
            <a:pPr lvl="2"/>
            <a:r>
              <a:rPr lang="en-US" altLang="ko-KR" dirty="0"/>
              <a:t>SELECT </a:t>
            </a:r>
            <a:r>
              <a:rPr lang="ko-KR" altLang="en-US" dirty="0"/>
              <a:t>로 일반적인 형식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SELECT </a:t>
            </a:r>
            <a:r>
              <a:rPr lang="ko-KR" altLang="en-US" dirty="0"/>
              <a:t>문을 </a:t>
            </a:r>
            <a:r>
              <a:rPr lang="en-US" altLang="ko-KR" dirty="0"/>
              <a:t>WHERE </a:t>
            </a:r>
            <a:r>
              <a:rPr lang="ko-KR" altLang="en-US" dirty="0"/>
              <a:t>조건과 함께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585" y="1538790"/>
            <a:ext cx="7124700" cy="438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585" y="2224197"/>
            <a:ext cx="7012015" cy="28048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135" y="5507733"/>
            <a:ext cx="7111150" cy="47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54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데이터베이스의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045" y="893924"/>
            <a:ext cx="8348906" cy="354527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925623" y="1298948"/>
            <a:ext cx="5472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➊ 1990 년 이전에 태어난 사람의 아이디와 출생연도를 확인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➋ 아이디가 ‘ park ’인 사람의 모든 정보를 조회하는데 여기서 * 는 모든 열을 의미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75673" y="3158971"/>
            <a:ext cx="486827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➌ 조회한 결과 정렬하려고 ORDER BY 문을 사용. 전체 테이블을 출생연도가 작은(오름차순) 순서로 정렬하려면 다음과 같이 조회할 수 있다. 반대로 큰(내림차순) 순서부터 조회하려면 맨 뒤 에 DESC 붙임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➍ 작업이 모두 끝나 SQLite 종료</a:t>
            </a:r>
          </a:p>
        </p:txBody>
      </p:sp>
    </p:spTree>
    <p:extLst>
      <p:ext uri="{BB962C8B-B14F-4D97-AF65-F5344CB8AC3E}">
        <p14:creationId xmlns:p14="http://schemas.microsoft.com/office/powerpoint/2010/main" val="52509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데이터베이스의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50" y="863715"/>
            <a:ext cx="8148552" cy="51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14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데이터의 입력과 조회</a:t>
            </a:r>
            <a:endParaRPr lang="en-US" altLang="ko-KR" dirty="0"/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데이터 입력하는 코딩 순서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B4966C-6478-46DD-8D4D-AE774705A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525" y="1808820"/>
            <a:ext cx="50101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84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➊ 데이터베이스 연결</a:t>
            </a:r>
            <a:endParaRPr lang="en-US" altLang="ko-KR" dirty="0"/>
          </a:p>
          <a:p>
            <a:pPr lvl="2"/>
            <a:r>
              <a:rPr lang="en-US" altLang="ko-KR" dirty="0"/>
              <a:t>sqlite3 </a:t>
            </a:r>
            <a:r>
              <a:rPr lang="ko-KR" altLang="en-US" dirty="0"/>
              <a:t> </a:t>
            </a:r>
            <a:r>
              <a:rPr lang="ko-KR" altLang="en-US" dirty="0" err="1"/>
              <a:t>임포트</a:t>
            </a:r>
            <a:r>
              <a:rPr lang="ko-KR" altLang="en-US" dirty="0"/>
              <a:t> 후 </a:t>
            </a:r>
            <a:r>
              <a:rPr lang="en-US" altLang="ko-KR" dirty="0"/>
              <a:t>sqlite3 . connect (“ DB </a:t>
            </a:r>
            <a:r>
              <a:rPr lang="ko-KR" altLang="en-US" dirty="0"/>
              <a:t>이름”</a:t>
            </a:r>
            <a:r>
              <a:rPr lang="en-US" altLang="ko-KR" dirty="0"/>
              <a:t>)</a:t>
            </a:r>
            <a:r>
              <a:rPr lang="ko-KR" altLang="en-US" dirty="0"/>
              <a:t>으로 데이터베이스와 연결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➋ 커서 생성</a:t>
            </a:r>
            <a:endParaRPr lang="en-US" altLang="ko-KR" dirty="0"/>
          </a:p>
          <a:p>
            <a:pPr lvl="2"/>
            <a:r>
              <a:rPr lang="ko-KR" altLang="en-US" dirty="0"/>
              <a:t>커서</a:t>
            </a:r>
            <a:r>
              <a:rPr lang="en-US" altLang="ko-KR" dirty="0"/>
              <a:t>( Cursor ) : </a:t>
            </a:r>
            <a:r>
              <a:rPr lang="ko-KR" altLang="en-US" dirty="0"/>
              <a:t>데이터베이스에 </a:t>
            </a:r>
            <a:r>
              <a:rPr lang="en-US" altLang="ko-KR" dirty="0"/>
              <a:t>SQL </a:t>
            </a:r>
            <a:r>
              <a:rPr lang="ko-KR" altLang="en-US" dirty="0"/>
              <a:t>문을 실행 또는 실행된 결과를 돌려받는 통로</a:t>
            </a:r>
            <a:endParaRPr lang="en-US" altLang="ko-KR" dirty="0"/>
          </a:p>
          <a:p>
            <a:pPr lvl="2"/>
            <a:r>
              <a:rPr lang="en-US" altLang="ko-KR" dirty="0"/>
              <a:t>➊ </a:t>
            </a:r>
            <a:r>
              <a:rPr lang="ko-KR" altLang="en-US" dirty="0"/>
              <a:t>에서 연결한 </a:t>
            </a:r>
            <a:r>
              <a:rPr lang="ko-KR" altLang="en-US" dirty="0" err="1"/>
              <a:t>연결자에</a:t>
            </a:r>
            <a:r>
              <a:rPr lang="ko-KR" altLang="en-US" dirty="0"/>
              <a:t> 커서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581" y="1493786"/>
            <a:ext cx="7305675" cy="1514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580" y="4239090"/>
            <a:ext cx="72961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43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➌ 테이블 만들기</a:t>
            </a:r>
            <a:endParaRPr lang="en-US" altLang="ko-KR" dirty="0"/>
          </a:p>
          <a:p>
            <a:pPr lvl="2"/>
            <a:r>
              <a:rPr lang="ko-KR" altLang="en-US" dirty="0"/>
              <a:t>테이블 만드는 </a:t>
            </a:r>
            <a:r>
              <a:rPr lang="en-US" altLang="ko-KR" dirty="0"/>
              <a:t>SQL </a:t>
            </a:r>
            <a:r>
              <a:rPr lang="ko-KR" altLang="en-US" dirty="0"/>
              <a:t>문을 커서이름</a:t>
            </a:r>
            <a:r>
              <a:rPr lang="en-US" altLang="ko-KR" dirty="0"/>
              <a:t>. execute ( ) </a:t>
            </a:r>
            <a:r>
              <a:rPr lang="ko-KR" altLang="en-US" dirty="0"/>
              <a:t>함수의 매개변수로 넘겨주면 </a:t>
            </a:r>
            <a:r>
              <a:rPr lang="en-US" altLang="ko-KR" dirty="0"/>
              <a:t>SQL </a:t>
            </a:r>
            <a:r>
              <a:rPr lang="ko-KR" altLang="en-US" dirty="0"/>
              <a:t>문이 데이터베이스에 실행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➍ 데이터 입력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576" y="1763815"/>
            <a:ext cx="7823121" cy="15301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575" y="3879050"/>
            <a:ext cx="7832669" cy="1333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236" y="5086420"/>
            <a:ext cx="7820020" cy="7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2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이 장에서 만들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1] </a:t>
            </a:r>
            <a:r>
              <a:rPr lang="ko-KR" altLang="en-US" dirty="0"/>
              <a:t>데이터베이스 기본</a:t>
            </a:r>
            <a:endParaRPr lang="en-US" altLang="ko-KR" dirty="0"/>
          </a:p>
          <a:p>
            <a:pPr lvl="1"/>
            <a:r>
              <a:rPr lang="ko-KR" altLang="en-US" dirty="0" err="1"/>
              <a:t>파이썬으로</a:t>
            </a:r>
            <a:r>
              <a:rPr lang="ko-KR" altLang="en-US" dirty="0"/>
              <a:t> 작성하지 않고 </a:t>
            </a:r>
            <a:r>
              <a:rPr lang="en-US" altLang="ko-KR" dirty="0"/>
              <a:t>SQLite </a:t>
            </a:r>
            <a:r>
              <a:rPr lang="ko-KR" altLang="en-US" dirty="0"/>
              <a:t>에서 데이터베이스를 조회하는 프로그램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526" y="1763815"/>
            <a:ext cx="8037385" cy="2512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377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➎ 입력한 데이터 저장</a:t>
            </a:r>
            <a:r>
              <a:rPr lang="en-US" altLang="ko-KR" dirty="0"/>
              <a:t>-</a:t>
            </a:r>
            <a:r>
              <a:rPr lang="ko-KR" altLang="en-US" dirty="0" err="1"/>
              <a:t>커밋</a:t>
            </a:r>
            <a:r>
              <a:rPr lang="en-US" altLang="ko-KR" dirty="0"/>
              <a:t>( Commit 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➏ 데이터베이스 닫기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313765"/>
            <a:ext cx="7988226" cy="14401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3699031"/>
            <a:ext cx="7988226" cy="141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Select,insert,update,delete</a:t>
            </a:r>
            <a:r>
              <a:rPr lang="ko-KR" altLang="en-US" dirty="0"/>
              <a:t> 프로그램의 구현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D920D-7D8A-4496-A654-040690989664}"/>
              </a:ext>
            </a:extLst>
          </p:cNvPr>
          <p:cNvSpPr txBox="1"/>
          <p:nvPr/>
        </p:nvSpPr>
        <p:spPr>
          <a:xfrm>
            <a:off x="920424" y="1853825"/>
            <a:ext cx="94960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#ora_user/1234@localhost:1521/xe</a:t>
            </a:r>
          </a:p>
          <a:p>
            <a:r>
              <a:rPr lang="en-US" altLang="ko-KR" b="1" dirty="0"/>
              <a:t># </a:t>
            </a:r>
            <a:r>
              <a:rPr lang="ko-KR" altLang="en-US" b="1" dirty="0"/>
              <a:t>테이블의 데이터를 파이썬 프로그램으로 읽어서 리턴</a:t>
            </a:r>
          </a:p>
          <a:p>
            <a:endParaRPr lang="ko-KR" altLang="en-US" b="1" dirty="0"/>
          </a:p>
          <a:p>
            <a:r>
              <a:rPr lang="en-US" altLang="ko-KR" b="1" dirty="0"/>
              <a:t># </a:t>
            </a:r>
            <a:r>
              <a:rPr lang="en-US" altLang="ko-KR" b="1" dirty="0" err="1"/>
              <a:t>cx_Oracle.connect</a:t>
            </a:r>
            <a:r>
              <a:rPr lang="en-US" altLang="ko-KR" b="1" dirty="0"/>
              <a:t> : </a:t>
            </a:r>
            <a:r>
              <a:rPr lang="ko-KR" altLang="en-US" b="1" dirty="0"/>
              <a:t>오라클 접속 유저 정보</a:t>
            </a:r>
            <a:r>
              <a:rPr lang="en-US" altLang="ko-KR" b="1" dirty="0"/>
              <a:t>,</a:t>
            </a:r>
            <a:r>
              <a:rPr lang="ko-KR" altLang="en-US" b="1" dirty="0"/>
              <a:t>주소정보</a:t>
            </a:r>
          </a:p>
          <a:p>
            <a:r>
              <a:rPr lang="en-US" altLang="ko-KR" b="1" dirty="0"/>
              <a:t># </a:t>
            </a:r>
            <a:r>
              <a:rPr lang="en-US" altLang="ko-KR" b="1" dirty="0" err="1"/>
              <a:t>db.cursor</a:t>
            </a:r>
            <a:r>
              <a:rPr lang="en-US" altLang="ko-KR" b="1" dirty="0"/>
              <a:t> : </a:t>
            </a:r>
            <a:r>
              <a:rPr lang="ko-KR" altLang="en-US" b="1" dirty="0"/>
              <a:t>데이터 담을 메모리의 이름을 선언</a:t>
            </a:r>
          </a:p>
          <a:p>
            <a:r>
              <a:rPr lang="en-US" altLang="ko-KR" b="1" dirty="0"/>
              <a:t># </a:t>
            </a:r>
            <a:r>
              <a:rPr lang="en-US" altLang="ko-KR" b="1" dirty="0" err="1"/>
              <a:t>cursor.execute</a:t>
            </a:r>
            <a:r>
              <a:rPr lang="en-US" altLang="ko-KR" b="1" dirty="0"/>
              <a:t> : SQL</a:t>
            </a:r>
            <a:r>
              <a:rPr lang="ko-KR" altLang="en-US" b="1" dirty="0"/>
              <a:t>의 결과가 </a:t>
            </a:r>
            <a:r>
              <a:rPr lang="en-US" altLang="ko-KR" b="1" dirty="0"/>
              <a:t>cursor </a:t>
            </a:r>
            <a:r>
              <a:rPr lang="ko-KR" altLang="en-US" b="1" dirty="0"/>
              <a:t>메모리를 담는다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# </a:t>
            </a:r>
            <a:r>
              <a:rPr lang="en-US" altLang="ko-KR" b="1" dirty="0" err="1"/>
              <a:t>cursor.fetchall</a:t>
            </a:r>
            <a:r>
              <a:rPr lang="en-US" altLang="ko-KR" b="1" dirty="0"/>
              <a:t> : </a:t>
            </a:r>
            <a:r>
              <a:rPr lang="ko-KR" altLang="en-US" b="1" dirty="0"/>
              <a:t>메모리에 담긴 데이터를 한 </a:t>
            </a:r>
            <a:r>
              <a:rPr lang="ko-KR" altLang="en-US" b="1" dirty="0" err="1"/>
              <a:t>행씩</a:t>
            </a:r>
            <a:r>
              <a:rPr lang="ko-KR" altLang="en-US" b="1" dirty="0"/>
              <a:t> </a:t>
            </a:r>
            <a:r>
              <a:rPr lang="en-US" altLang="ko-KR" b="1" dirty="0"/>
              <a:t>fetch </a:t>
            </a:r>
            <a:r>
              <a:rPr lang="ko-KR" altLang="en-US" b="1" dirty="0"/>
              <a:t>한다</a:t>
            </a:r>
            <a:r>
              <a:rPr lang="en-US" altLang="ko-KR" b="1" dirty="0"/>
              <a:t>. </a:t>
            </a:r>
            <a:r>
              <a:rPr lang="ko-KR" altLang="en-US" b="1" dirty="0"/>
              <a:t>전부 </a:t>
            </a:r>
            <a:r>
              <a:rPr lang="en-US" altLang="ko-KR" b="1" dirty="0"/>
              <a:t>all.</a:t>
            </a:r>
          </a:p>
          <a:p>
            <a:r>
              <a:rPr lang="en-US" altLang="ko-KR" b="1" dirty="0"/>
              <a:t># </a:t>
            </a:r>
            <a:r>
              <a:rPr lang="en-US" altLang="ko-KR" b="1" dirty="0" err="1"/>
              <a:t>cursor.description</a:t>
            </a:r>
            <a:r>
              <a:rPr lang="en-US" altLang="ko-KR" b="1" dirty="0"/>
              <a:t> : </a:t>
            </a:r>
            <a:r>
              <a:rPr lang="ko-KR" altLang="en-US" b="1" dirty="0"/>
              <a:t>데이터의 칼럼명을 추출합니다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79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Select,insert,update,delete</a:t>
            </a:r>
            <a:r>
              <a:rPr lang="ko-KR" altLang="en-US" dirty="0"/>
              <a:t> 프로그램의 구현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D920D-7D8A-4496-A654-040690989664}"/>
              </a:ext>
            </a:extLst>
          </p:cNvPr>
          <p:cNvSpPr txBox="1"/>
          <p:nvPr/>
        </p:nvSpPr>
        <p:spPr>
          <a:xfrm>
            <a:off x="920424" y="1701563"/>
            <a:ext cx="1011068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/>
              <a:t>## </a:t>
            </a:r>
            <a:r>
              <a:rPr lang="ko-KR" altLang="en-US" sz="1600" b="1" dirty="0"/>
              <a:t>데이터베이스 연결</a:t>
            </a:r>
            <a:endParaRPr lang="en-US" altLang="ko-KR" sz="1600" b="1" dirty="0"/>
          </a:p>
          <a:p>
            <a:r>
              <a:rPr lang="en-US" altLang="ko-KR" sz="1600" dirty="0"/>
              <a:t>def </a:t>
            </a:r>
            <a:r>
              <a:rPr lang="en-US" altLang="ko-KR" sz="1600" dirty="0" err="1"/>
              <a:t>myConn</a:t>
            </a:r>
            <a:r>
              <a:rPr lang="en-US" altLang="ko-KR" sz="1600" dirty="0"/>
              <a:t>():</a:t>
            </a:r>
          </a:p>
          <a:p>
            <a:r>
              <a:rPr lang="en-US" altLang="ko-KR" sz="1600" dirty="0"/>
              <a:t>    conn = </a:t>
            </a:r>
            <a:r>
              <a:rPr lang="en-US" altLang="ko-KR" sz="1600" dirty="0" err="1"/>
              <a:t>cx_Oracle.connect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ora_user</a:t>
            </a:r>
            <a:r>
              <a:rPr lang="en-US" altLang="ko-KR" sz="1600" dirty="0"/>
              <a:t>/1234@localhost:1521/XE") # </a:t>
            </a:r>
            <a:r>
              <a:rPr lang="ko-KR" altLang="en-US" sz="1600" dirty="0"/>
              <a:t>오라클 접속 </a:t>
            </a:r>
          </a:p>
          <a:p>
            <a:r>
              <a:rPr lang="ko-KR" altLang="en-US" sz="1600" dirty="0"/>
              <a:t>    </a:t>
            </a:r>
            <a:r>
              <a:rPr lang="en-US" altLang="ko-KR" sz="1600" dirty="0"/>
              <a:t>return conn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67497-4992-46FF-916A-F88D1BA35401}"/>
              </a:ext>
            </a:extLst>
          </p:cNvPr>
          <p:cNvSpPr txBox="1"/>
          <p:nvPr/>
        </p:nvSpPr>
        <p:spPr>
          <a:xfrm>
            <a:off x="935864" y="3158970"/>
            <a:ext cx="10110686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## </a:t>
            </a:r>
            <a:r>
              <a:rPr lang="ko-KR" altLang="en-US" b="1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프로그램 실행</a:t>
            </a:r>
            <a:endParaRPr lang="en-US" altLang="ko-KR" b="1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conn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myConn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                 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함수호출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cursor=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conn.cursor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             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담을 메모리의 이름을 선언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rows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cursor.execute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("select * from board")  # SQL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결과가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cursor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메모리를 담는다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for row in rows: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print(row[7])                    #row[1] -&gt; 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튜플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0,1,2… : 1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 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주소값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출력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myInsert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FE046-820E-456E-AC7C-AAEECAC91C51}"/>
              </a:ext>
            </a:extLst>
          </p:cNvPr>
          <p:cNvSpPr txBox="1"/>
          <p:nvPr/>
        </p:nvSpPr>
        <p:spPr>
          <a:xfrm>
            <a:off x="9851300" y="600168"/>
            <a:ext cx="23852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100" dirty="0"/>
              <a:t>https://minitime1004.tistory.com/3</a:t>
            </a:r>
          </a:p>
        </p:txBody>
      </p:sp>
    </p:spTree>
    <p:extLst>
      <p:ext uri="{BB962C8B-B14F-4D97-AF65-F5344CB8AC3E}">
        <p14:creationId xmlns:p14="http://schemas.microsoft.com/office/powerpoint/2010/main" val="1701979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Select,insert,update,delete</a:t>
            </a:r>
            <a:r>
              <a:rPr lang="ko-KR" altLang="en-US" dirty="0"/>
              <a:t> 프로그램의 구현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A38F0-EB41-4086-B3ED-5822DDCCF318}"/>
              </a:ext>
            </a:extLst>
          </p:cNvPr>
          <p:cNvSpPr txBox="1"/>
          <p:nvPr/>
        </p:nvSpPr>
        <p:spPr>
          <a:xfrm>
            <a:off x="920424" y="1448780"/>
            <a:ext cx="10351152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/>
              <a:t>## select</a:t>
            </a:r>
          </a:p>
          <a:p>
            <a:r>
              <a:rPr lang="en-US" altLang="ko-KR" sz="1600" dirty="0"/>
              <a:t>def </a:t>
            </a:r>
            <a:r>
              <a:rPr lang="en-US" altLang="ko-KR" sz="1600" dirty="0" err="1"/>
              <a:t>mySelect</a:t>
            </a:r>
            <a:r>
              <a:rPr lang="en-US" altLang="ko-KR" sz="1600" dirty="0"/>
              <a:t>():</a:t>
            </a:r>
          </a:p>
          <a:p>
            <a:r>
              <a:rPr lang="en-US" altLang="ko-KR" sz="1600" dirty="0"/>
              <a:t>    conn = </a:t>
            </a:r>
            <a:r>
              <a:rPr lang="en-US" altLang="ko-KR" sz="1600" dirty="0" err="1"/>
              <a:t>myConn</a:t>
            </a:r>
            <a:r>
              <a:rPr lang="en-US" altLang="ko-KR" sz="1600" dirty="0"/>
              <a:t>() </a:t>
            </a:r>
          </a:p>
          <a:p>
            <a:r>
              <a:rPr lang="en-US" altLang="ko-KR" sz="1600" dirty="0"/>
              <a:t>    cursor=</a:t>
            </a:r>
            <a:r>
              <a:rPr lang="en-US" altLang="ko-KR" sz="1600" dirty="0" err="1"/>
              <a:t>conn.cursor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sql</a:t>
            </a:r>
            <a:r>
              <a:rPr lang="en-US" altLang="ko-KR" sz="1600" dirty="0"/>
              <a:t> = "select * from board"</a:t>
            </a:r>
          </a:p>
          <a:p>
            <a:r>
              <a:rPr lang="en-US" altLang="ko-KR" sz="1600" dirty="0"/>
              <a:t>    rows = </a:t>
            </a:r>
            <a:r>
              <a:rPr lang="en-US" altLang="ko-KR" sz="1600" dirty="0" err="1"/>
              <a:t>cursor.execute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sql</a:t>
            </a:r>
            <a:r>
              <a:rPr lang="en-US" altLang="ko-KR" sz="1600" dirty="0"/>
              <a:t>)	</a:t>
            </a:r>
          </a:p>
          <a:p>
            <a:r>
              <a:rPr lang="en-US" altLang="ko-KR" sz="1600" dirty="0"/>
              <a:t>    for row in rows:</a:t>
            </a:r>
          </a:p>
          <a:p>
            <a:r>
              <a:rPr lang="en-US" altLang="ko-KR" sz="1600" dirty="0"/>
              <a:t>        print(row[7])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cursor.close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conn.close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FE046-820E-456E-AC7C-AAEECAC91C51}"/>
              </a:ext>
            </a:extLst>
          </p:cNvPr>
          <p:cNvSpPr txBox="1"/>
          <p:nvPr/>
        </p:nvSpPr>
        <p:spPr>
          <a:xfrm>
            <a:off x="9851300" y="600168"/>
            <a:ext cx="23852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100" dirty="0"/>
              <a:t>https://minitime1004.tistory.com/3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0CD743-F14F-4194-B324-42DF152EA79F}"/>
              </a:ext>
            </a:extLst>
          </p:cNvPr>
          <p:cNvSpPr txBox="1"/>
          <p:nvPr/>
        </p:nvSpPr>
        <p:spPr>
          <a:xfrm>
            <a:off x="920424" y="4190113"/>
            <a:ext cx="10351152" cy="2616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/>
              <a:t>## insert</a:t>
            </a:r>
          </a:p>
          <a:p>
            <a:r>
              <a:rPr lang="en-US" altLang="ko-KR" sz="1600" dirty="0"/>
              <a:t>def </a:t>
            </a:r>
            <a:r>
              <a:rPr lang="en-US" altLang="ko-KR" sz="1600" dirty="0" err="1"/>
              <a:t>myInsert</a:t>
            </a:r>
            <a:r>
              <a:rPr lang="en-US" altLang="ko-KR" sz="1600" dirty="0"/>
              <a:t>():</a:t>
            </a:r>
          </a:p>
          <a:p>
            <a:r>
              <a:rPr lang="en-US" altLang="ko-KR" sz="1600" dirty="0"/>
              <a:t>    conn = </a:t>
            </a:r>
            <a:r>
              <a:rPr lang="en-US" altLang="ko-KR" sz="1600" dirty="0" err="1"/>
              <a:t>myConn</a:t>
            </a:r>
            <a:r>
              <a:rPr lang="en-US" altLang="ko-KR" sz="1600" dirty="0"/>
              <a:t>() </a:t>
            </a:r>
          </a:p>
          <a:p>
            <a:r>
              <a:rPr lang="en-US" altLang="ko-KR" sz="1600" dirty="0"/>
              <a:t>    cursor=</a:t>
            </a:r>
            <a:r>
              <a:rPr lang="en-US" altLang="ko-KR" sz="1600" dirty="0" err="1"/>
              <a:t>conn.cursor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sql</a:t>
            </a:r>
            <a:r>
              <a:rPr lang="en-US" altLang="ko-KR" sz="1600" dirty="0"/>
              <a:t> = "insert into board values(board_seq.nextval,:1,:2,:3,board_seq.currval,:4,:5,sysdate,:6,:7)"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cursor.execute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sql</a:t>
            </a:r>
            <a:r>
              <a:rPr lang="en-US" altLang="ko-KR" sz="1600" dirty="0"/>
              <a:t>,('</a:t>
            </a:r>
            <a:r>
              <a:rPr lang="ko-KR" altLang="en-US" sz="1600" dirty="0" err="1"/>
              <a:t>게시글제목</a:t>
            </a:r>
            <a:r>
              <a:rPr lang="en-US" altLang="ko-KR" sz="1600" dirty="0"/>
              <a:t>4','</a:t>
            </a:r>
            <a:r>
              <a:rPr lang="ko-KR" altLang="en-US" sz="1600" dirty="0" err="1"/>
              <a:t>게시글내용</a:t>
            </a:r>
            <a:r>
              <a:rPr lang="en-US" altLang="ko-KR" sz="1600" dirty="0"/>
              <a:t>4','</a:t>
            </a:r>
            <a:r>
              <a:rPr lang="ko-KR" altLang="en-US" sz="1600" dirty="0"/>
              <a:t>이순신</a:t>
            </a:r>
            <a:r>
              <a:rPr lang="en-US" altLang="ko-KR" sz="1600" dirty="0"/>
              <a:t>',0,0,'4.jpg',0))	</a:t>
            </a:r>
          </a:p>
          <a:p>
            <a:r>
              <a:rPr lang="en-US" altLang="ko-KR" sz="1600" dirty="0"/>
              <a:t>    print(‘insert : ’,</a:t>
            </a:r>
            <a:r>
              <a:rPr lang="en-US" altLang="ko-KR" sz="1600" dirty="0" err="1"/>
              <a:t>cursor.rowcount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cursor.close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conn.commit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conn.close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4403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Select,insert,update,delete</a:t>
            </a:r>
            <a:r>
              <a:rPr lang="ko-KR" altLang="en-US" dirty="0"/>
              <a:t> 프로그램의 구현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FE046-820E-456E-AC7C-AAEECAC91C51}"/>
              </a:ext>
            </a:extLst>
          </p:cNvPr>
          <p:cNvSpPr txBox="1"/>
          <p:nvPr/>
        </p:nvSpPr>
        <p:spPr>
          <a:xfrm>
            <a:off x="9851300" y="600168"/>
            <a:ext cx="23852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100" dirty="0"/>
              <a:t>https://minitime1004.tistory.com/3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88A5E-C0E7-44D6-B534-8BA339FE0C30}"/>
              </a:ext>
            </a:extLst>
          </p:cNvPr>
          <p:cNvSpPr txBox="1"/>
          <p:nvPr/>
        </p:nvSpPr>
        <p:spPr>
          <a:xfrm>
            <a:off x="919524" y="4188274"/>
            <a:ext cx="10351152" cy="2616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/>
              <a:t>## delete</a:t>
            </a:r>
          </a:p>
          <a:p>
            <a:r>
              <a:rPr lang="en-US" altLang="ko-KR" sz="1600" dirty="0"/>
              <a:t>def </a:t>
            </a:r>
            <a:r>
              <a:rPr lang="en-US" altLang="ko-KR" sz="1600" dirty="0" err="1"/>
              <a:t>myDelete</a:t>
            </a:r>
            <a:r>
              <a:rPr lang="en-US" altLang="ko-KR" sz="1600" dirty="0"/>
              <a:t>():</a:t>
            </a:r>
          </a:p>
          <a:p>
            <a:r>
              <a:rPr lang="en-US" altLang="ko-KR" sz="1600" dirty="0"/>
              <a:t>    conn = </a:t>
            </a:r>
            <a:r>
              <a:rPr lang="en-US" altLang="ko-KR" sz="1600" dirty="0" err="1"/>
              <a:t>myConn</a:t>
            </a:r>
            <a:r>
              <a:rPr lang="en-US" altLang="ko-KR" sz="1600" dirty="0"/>
              <a:t>() </a:t>
            </a:r>
          </a:p>
          <a:p>
            <a:r>
              <a:rPr lang="en-US" altLang="ko-KR" sz="1600" dirty="0"/>
              <a:t>    cursor=</a:t>
            </a:r>
            <a:r>
              <a:rPr lang="en-US" altLang="ko-KR" sz="1600" dirty="0" err="1"/>
              <a:t>conn.cursor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sql</a:t>
            </a:r>
            <a:r>
              <a:rPr lang="en-US" altLang="ko-KR" sz="1600" dirty="0"/>
              <a:t> = "delete board where bid=:1"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cursor.execute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sql</a:t>
            </a:r>
            <a:r>
              <a:rPr lang="en-US" altLang="ko-KR" sz="1600" dirty="0"/>
              <a:t>,('41'))	</a:t>
            </a:r>
          </a:p>
          <a:p>
            <a:r>
              <a:rPr lang="en-US" altLang="ko-KR" sz="1600" dirty="0"/>
              <a:t>    print('delete : ',</a:t>
            </a:r>
            <a:r>
              <a:rPr lang="en-US" altLang="ko-KR" sz="1600" dirty="0" err="1"/>
              <a:t>cursor.rowcount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cursor.close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conn.commit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conn.close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48524-9049-40BF-86E0-96469209D822}"/>
              </a:ext>
            </a:extLst>
          </p:cNvPr>
          <p:cNvSpPr txBox="1"/>
          <p:nvPr/>
        </p:nvSpPr>
        <p:spPr>
          <a:xfrm>
            <a:off x="920424" y="1448544"/>
            <a:ext cx="10351152" cy="2616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/>
              <a:t>## update</a:t>
            </a:r>
          </a:p>
          <a:p>
            <a:r>
              <a:rPr lang="en-US" altLang="ko-KR" sz="1600" dirty="0"/>
              <a:t>def </a:t>
            </a:r>
            <a:r>
              <a:rPr lang="en-US" altLang="ko-KR" sz="1600" dirty="0" err="1"/>
              <a:t>myUpdate</a:t>
            </a:r>
            <a:r>
              <a:rPr lang="en-US" altLang="ko-KR" sz="1600" dirty="0"/>
              <a:t>():</a:t>
            </a:r>
          </a:p>
          <a:p>
            <a:r>
              <a:rPr lang="en-US" altLang="ko-KR" sz="1600" dirty="0"/>
              <a:t>    conn = </a:t>
            </a:r>
            <a:r>
              <a:rPr lang="en-US" altLang="ko-KR" sz="1600" dirty="0" err="1"/>
              <a:t>myConn</a:t>
            </a:r>
            <a:r>
              <a:rPr lang="en-US" altLang="ko-KR" sz="1600" dirty="0"/>
              <a:t>() </a:t>
            </a:r>
          </a:p>
          <a:p>
            <a:r>
              <a:rPr lang="en-US" altLang="ko-KR" sz="1600" dirty="0"/>
              <a:t>    cursor=</a:t>
            </a:r>
            <a:r>
              <a:rPr lang="en-US" altLang="ko-KR" sz="1600" dirty="0" err="1"/>
              <a:t>conn.cursor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sql</a:t>
            </a:r>
            <a:r>
              <a:rPr lang="en-US" altLang="ko-KR" sz="1600" dirty="0"/>
              <a:t> = "update board set </a:t>
            </a:r>
            <a:r>
              <a:rPr lang="en-US" altLang="ko-KR" sz="1600" dirty="0" err="1"/>
              <a:t>btitle</a:t>
            </a:r>
            <a:r>
              <a:rPr lang="en-US" altLang="ko-KR" sz="1600" dirty="0"/>
              <a:t>=:1 where bid=:2"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cursor.execute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sql</a:t>
            </a:r>
            <a:r>
              <a:rPr lang="en-US" altLang="ko-KR" sz="1600" dirty="0"/>
              <a:t>,('</a:t>
            </a:r>
            <a:r>
              <a:rPr lang="ko-KR" altLang="en-US" sz="1600" dirty="0" err="1"/>
              <a:t>게시글제목</a:t>
            </a:r>
            <a:r>
              <a:rPr lang="en-US" altLang="ko-KR" sz="1600" dirty="0"/>
              <a:t>44','41'))	</a:t>
            </a:r>
          </a:p>
          <a:p>
            <a:r>
              <a:rPr lang="en-US" altLang="ko-KR" sz="1600" dirty="0"/>
              <a:t>    print('update : ',</a:t>
            </a:r>
            <a:r>
              <a:rPr lang="en-US" altLang="ko-KR" sz="1600" dirty="0" err="1"/>
              <a:t>cursor.rowcount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cursor.close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conn.commit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conn.close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92535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Select,insert,update,delete</a:t>
            </a:r>
            <a:r>
              <a:rPr lang="ko-KR" altLang="en-US" dirty="0"/>
              <a:t> 프로그램의 구현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A38F0-EB41-4086-B3ED-5822DDCCF318}"/>
              </a:ext>
            </a:extLst>
          </p:cNvPr>
          <p:cNvSpPr txBox="1"/>
          <p:nvPr/>
        </p:nvSpPr>
        <p:spPr>
          <a:xfrm>
            <a:off x="920424" y="1448780"/>
            <a:ext cx="10351152" cy="2616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/>
              <a:t>## delete</a:t>
            </a:r>
          </a:p>
          <a:p>
            <a:r>
              <a:rPr lang="en-US" altLang="ko-KR" sz="1600" dirty="0"/>
              <a:t>def </a:t>
            </a:r>
            <a:r>
              <a:rPr lang="en-US" altLang="ko-KR" sz="1600" dirty="0" err="1"/>
              <a:t>myDelete</a:t>
            </a:r>
            <a:r>
              <a:rPr lang="en-US" altLang="ko-KR" sz="1600" dirty="0"/>
              <a:t>():</a:t>
            </a:r>
          </a:p>
          <a:p>
            <a:r>
              <a:rPr lang="en-US" altLang="ko-KR" sz="1600" dirty="0"/>
              <a:t>    conn = </a:t>
            </a:r>
            <a:r>
              <a:rPr lang="en-US" altLang="ko-KR" sz="1600" dirty="0" err="1"/>
              <a:t>myConn</a:t>
            </a:r>
            <a:r>
              <a:rPr lang="en-US" altLang="ko-KR" sz="1600" dirty="0"/>
              <a:t>() </a:t>
            </a:r>
          </a:p>
          <a:p>
            <a:r>
              <a:rPr lang="en-US" altLang="ko-KR" sz="1600" dirty="0"/>
              <a:t>    cursor=</a:t>
            </a:r>
            <a:r>
              <a:rPr lang="en-US" altLang="ko-KR" sz="1600" dirty="0" err="1"/>
              <a:t>conn.cursor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sql</a:t>
            </a:r>
            <a:r>
              <a:rPr lang="en-US" altLang="ko-KR" sz="1600" dirty="0"/>
              <a:t> = "delete board where bid=:1"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cursor.execute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sql</a:t>
            </a:r>
            <a:r>
              <a:rPr lang="en-US" altLang="ko-KR" sz="1600" dirty="0"/>
              <a:t>,('41'))	</a:t>
            </a:r>
          </a:p>
          <a:p>
            <a:r>
              <a:rPr lang="en-US" altLang="ko-KR" sz="1600" dirty="0"/>
              <a:t>    print('delete : ',</a:t>
            </a:r>
            <a:r>
              <a:rPr lang="en-US" altLang="ko-KR" sz="1600" dirty="0" err="1"/>
              <a:t>cursor.rowcount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cursor.close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conn.commit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conn.close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FE046-820E-456E-AC7C-AAEECAC91C51}"/>
              </a:ext>
            </a:extLst>
          </p:cNvPr>
          <p:cNvSpPr txBox="1"/>
          <p:nvPr/>
        </p:nvSpPr>
        <p:spPr>
          <a:xfrm>
            <a:off x="9851300" y="600168"/>
            <a:ext cx="23852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100" dirty="0"/>
              <a:t>https://minitime1004.tistory.com/3</a:t>
            </a:r>
          </a:p>
        </p:txBody>
      </p:sp>
    </p:spTree>
    <p:extLst>
      <p:ext uri="{BB962C8B-B14F-4D97-AF65-F5344CB8AC3E}">
        <p14:creationId xmlns:p14="http://schemas.microsoft.com/office/powerpoint/2010/main" val="3289135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입력 프로그램의 구현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540" y="1313765"/>
            <a:ext cx="8190910" cy="437771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63844" y="221386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4 ~ 6 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사용할 변수 선언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9 ~ 10 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데이터베이스 연결하고 커서 준비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725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383631" y="1289050"/>
            <a:ext cx="7353300" cy="46386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36953" y="154754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12 ~ 20행 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  <a:r>
              <a:rPr lang="ko-KR" altLang="en-US" sz="1400" dirty="0">
                <a:solidFill>
                  <a:srgbClr val="FF0000"/>
                </a:solidFill>
              </a:rPr>
              <a:t> 무한 반복하면서 data1 ~ data4 입력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80865" y="2640563"/>
            <a:ext cx="54147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19행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입력한 데이터를 INSERT 문으로 sql 변수에 문자열로 </a:t>
            </a:r>
            <a:r>
              <a:rPr lang="ko-KR" altLang="en-US" sz="1400" dirty="0" err="1">
                <a:solidFill>
                  <a:srgbClr val="FF0000"/>
                </a:solidFill>
              </a:rPr>
              <a:t>만듬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22 ~ 23행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입력한 데이터 저장, 연결된 데이터베이스를 닫음</a:t>
            </a:r>
          </a:p>
        </p:txBody>
      </p:sp>
    </p:spTree>
    <p:extLst>
      <p:ext uri="{BB962C8B-B14F-4D97-AF65-F5344CB8AC3E}">
        <p14:creationId xmlns:p14="http://schemas.microsoft.com/office/powerpoint/2010/main" val="3497674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388394" y="3008313"/>
            <a:ext cx="73437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31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A71816C-45FE-4D33-8B83-D0CDA0A2D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41" y="1482010"/>
            <a:ext cx="6344602" cy="49333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데이터를 조회하는 코딩 순서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205790" y="3275111"/>
            <a:ext cx="5166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➌ 커서에 SELECT 문으로 조회한 결과를 한꺼번에 저장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17551" y="4303830"/>
            <a:ext cx="5166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➍ 조회한 데이터 한 행씩 fetchone ( ) 함수로 접근한 후 출력</a:t>
            </a:r>
          </a:p>
        </p:txBody>
      </p:sp>
    </p:spTree>
    <p:extLst>
      <p:ext uri="{BB962C8B-B14F-4D97-AF65-F5344CB8AC3E}">
        <p14:creationId xmlns:p14="http://schemas.microsoft.com/office/powerpoint/2010/main" val="239977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이 장에서 만들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2] </a:t>
            </a:r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en-US" altLang="ko-KR" dirty="0"/>
              <a:t>SQLite</a:t>
            </a:r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데이터베이스를 입력하고 조회하는 프로그램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50" y="1583796"/>
            <a:ext cx="7746150" cy="336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81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조회 프로그램의 구현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821" y="1268760"/>
            <a:ext cx="7863731" cy="38704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866856" y="4599131"/>
            <a:ext cx="299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12행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 SELECT 문으로 테이블 조회</a:t>
            </a:r>
          </a:p>
        </p:txBody>
      </p:sp>
    </p:spTree>
    <p:extLst>
      <p:ext uri="{BB962C8B-B14F-4D97-AF65-F5344CB8AC3E}">
        <p14:creationId xmlns:p14="http://schemas.microsoft.com/office/powerpoint/2010/main" val="2649608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523069" y="773113"/>
            <a:ext cx="7074424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02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rows </a:t>
            </a:r>
            <a:r>
              <a:rPr lang="ko-KR" altLang="en-US" dirty="0"/>
              <a:t>저장 형태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178750"/>
            <a:ext cx="7924342" cy="8100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459" y="2618910"/>
            <a:ext cx="789001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68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</a:t>
            </a:r>
            <a:r>
              <a:rPr lang="ko-KR" altLang="en-US" dirty="0"/>
              <a:t>의 완성</a:t>
            </a:r>
            <a:endParaRPr lang="en-US" altLang="ko-KR" dirty="0"/>
          </a:p>
          <a:p>
            <a:pPr lvl="1"/>
            <a:r>
              <a:rPr lang="ko-KR" altLang="en-US" dirty="0"/>
              <a:t>데이터 입력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55" y="1628800"/>
            <a:ext cx="7735901" cy="333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59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93169" y="2055813"/>
            <a:ext cx="7134225" cy="31051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88822" y="2321877"/>
            <a:ext cx="540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6 ~ 23행 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  <a:r>
              <a:rPr lang="ko-KR" altLang="en-US" sz="1400" dirty="0">
                <a:solidFill>
                  <a:srgbClr val="FF0000"/>
                </a:solidFill>
              </a:rPr>
              <a:t> &lt;입력&gt; 버튼을 누를 때 실행되는 함수로 데이터 입력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44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620327" y="773113"/>
            <a:ext cx="6879909" cy="56705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55941" y="2033845"/>
            <a:ext cx="49055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14행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화면에 있는 텍스트박스 4 개에서 값을 가져옴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15 ~ 21행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SQL 문을 만들어 실행하는데, 17행에서 오류가 발생해도 프로그램이 중지되지 않도록 try 문 활용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295799" y="3474005"/>
            <a:ext cx="62556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25 ~ 46 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&lt;조회&gt; 버튼을 누를 때 실행되는 데이터를 조회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26 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strData1 은 ‘사용자 ID ’ 열의 결과를 리스트박스에 출력하는 리스트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30 행, 32 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제목을 리스트에 추가</a:t>
            </a:r>
          </a:p>
        </p:txBody>
      </p:sp>
    </p:spTree>
    <p:extLst>
      <p:ext uri="{BB962C8B-B14F-4D97-AF65-F5344CB8AC3E}">
        <p14:creationId xmlns:p14="http://schemas.microsoft.com/office/powerpoint/2010/main" val="3820467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07444" y="955675"/>
            <a:ext cx="7305675" cy="53054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05890" y="1133746"/>
            <a:ext cx="24112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38행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모든 사용자 ID 추가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925870" y="4149081"/>
            <a:ext cx="54906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41 ~ 42행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화면에 있는 리스트 박스 4 개를 모두 비움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43 ~ 45행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각 리스트박스에 앞에서 준비한 strData1 ~ 4 의 값을 다시 채움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53 ~ 56행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화면 분할 위해 프레임 2개 준비</a:t>
            </a:r>
          </a:p>
        </p:txBody>
      </p:sp>
    </p:spTree>
    <p:extLst>
      <p:ext uri="{BB962C8B-B14F-4D97-AF65-F5344CB8AC3E}">
        <p14:creationId xmlns:p14="http://schemas.microsoft.com/office/powerpoint/2010/main" val="1550473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CE1D56B-1B81-4BF9-B91D-278D5769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데이터베이스의 구축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B52358-0F21-4C39-9A8A-878D24F2F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998730"/>
            <a:ext cx="69723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72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데이터베이스의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데이터베이스의 개념</a:t>
            </a:r>
            <a:endParaRPr lang="en-US" altLang="ko-KR" dirty="0"/>
          </a:p>
          <a:p>
            <a:pPr lvl="1"/>
            <a:r>
              <a:rPr lang="ko-KR" altLang="en-US" dirty="0"/>
              <a:t>데이터베이스 </a:t>
            </a:r>
            <a:r>
              <a:rPr lang="en-US" altLang="ko-KR" dirty="0"/>
              <a:t>: </a:t>
            </a:r>
            <a:r>
              <a:rPr lang="ko-KR" altLang="en-US" dirty="0"/>
              <a:t>대량의 데이터를 체계적으로 저장해 대량의 데이터를 처리 할 수 있는 방법</a:t>
            </a:r>
            <a:endParaRPr lang="en-US" altLang="ko-KR" dirty="0"/>
          </a:p>
          <a:p>
            <a:pPr lvl="1"/>
            <a:r>
              <a:rPr lang="ko-KR" altLang="en-US" dirty="0"/>
              <a:t>파일 처리 </a:t>
            </a:r>
            <a:r>
              <a:rPr lang="en-US" altLang="ko-KR" dirty="0"/>
              <a:t>: </a:t>
            </a:r>
            <a:r>
              <a:rPr lang="ko-KR" altLang="en-US" dirty="0"/>
              <a:t>데이터의 양이 적을 때</a:t>
            </a:r>
            <a:endParaRPr lang="en-US" altLang="ko-KR" dirty="0"/>
          </a:p>
          <a:p>
            <a:pPr lvl="1"/>
            <a:r>
              <a:rPr lang="ko-KR" altLang="en-US" dirty="0"/>
              <a:t>데이터베이스 소프트웨어 </a:t>
            </a:r>
            <a:r>
              <a:rPr lang="en-US" altLang="ko-KR" dirty="0"/>
              <a:t>: DBMS(</a:t>
            </a:r>
            <a:r>
              <a:rPr lang="en-US" altLang="ko-KR" dirty="0" err="1"/>
              <a:t>DataBase</a:t>
            </a:r>
            <a:r>
              <a:rPr lang="en-US" altLang="ko-KR" dirty="0"/>
              <a:t> Management System </a:t>
            </a:r>
            <a:r>
              <a:rPr lang="ko-KR" altLang="en-US" dirty="0"/>
              <a:t>또는 </a:t>
            </a:r>
            <a:r>
              <a:rPr lang="en-US" altLang="ko-KR" dirty="0"/>
              <a:t>Software )</a:t>
            </a:r>
          </a:p>
          <a:p>
            <a:pPr lvl="2"/>
            <a:r>
              <a:rPr lang="ko-KR" altLang="en-US" dirty="0"/>
              <a:t>종류 </a:t>
            </a:r>
            <a:r>
              <a:rPr lang="en-US" altLang="ko-KR" dirty="0"/>
              <a:t>: </a:t>
            </a:r>
            <a:r>
              <a:rPr lang="ko-KR" altLang="en-US" dirty="0" err="1"/>
              <a:t>오라클</a:t>
            </a:r>
            <a:r>
              <a:rPr lang="en-US" altLang="ko-KR" dirty="0"/>
              <a:t>( Oracle ), SQL </a:t>
            </a:r>
            <a:r>
              <a:rPr lang="ko-KR" altLang="en-US" dirty="0"/>
              <a:t>서버</a:t>
            </a:r>
            <a:r>
              <a:rPr lang="en-US" altLang="ko-KR" dirty="0"/>
              <a:t>( SQL Server ), MySQL , </a:t>
            </a:r>
            <a:r>
              <a:rPr lang="ko-KR" altLang="en-US" dirty="0"/>
              <a:t>액세스 </a:t>
            </a:r>
            <a:r>
              <a:rPr lang="en-US" altLang="ko-KR" dirty="0"/>
              <a:t>( Access ), SQLite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 err="1"/>
              <a:t>관계형</a:t>
            </a:r>
            <a:r>
              <a:rPr lang="ko-KR" altLang="en-US" dirty="0"/>
              <a:t> 데이터베이스</a:t>
            </a:r>
            <a:endParaRPr lang="en-US" altLang="ko-KR" dirty="0"/>
          </a:p>
          <a:p>
            <a:pPr lvl="1"/>
            <a:r>
              <a:rPr lang="en-US" altLang="ko-KR" dirty="0"/>
              <a:t>DBMS</a:t>
            </a:r>
            <a:r>
              <a:rPr lang="ko-KR" altLang="en-US" dirty="0"/>
              <a:t>의 구분</a:t>
            </a:r>
            <a:r>
              <a:rPr lang="en-US" altLang="ko-KR" dirty="0"/>
              <a:t> : </a:t>
            </a:r>
            <a:r>
              <a:rPr lang="ko-KR" altLang="en-US" dirty="0" err="1"/>
              <a:t>계층형</a:t>
            </a:r>
            <a:r>
              <a:rPr lang="en-US" altLang="ko-KR" dirty="0"/>
              <a:t>( Hierarchical ) , </a:t>
            </a:r>
            <a:r>
              <a:rPr lang="ko-KR" altLang="en-US" dirty="0" err="1"/>
              <a:t>망형</a:t>
            </a:r>
            <a:r>
              <a:rPr lang="en-US" altLang="ko-KR" dirty="0"/>
              <a:t>( Network ) , </a:t>
            </a:r>
            <a:r>
              <a:rPr lang="ko-KR" altLang="en-US" dirty="0" err="1"/>
              <a:t>관계형</a:t>
            </a:r>
            <a:r>
              <a:rPr lang="en-US" altLang="ko-KR" dirty="0"/>
              <a:t>( Relational ), </a:t>
            </a:r>
            <a:r>
              <a:rPr lang="ko-KR" altLang="en-US" dirty="0"/>
              <a:t>객체지향형</a:t>
            </a:r>
            <a:r>
              <a:rPr lang="en-US" altLang="ko-KR" dirty="0"/>
              <a:t>( Object - Oriented ), </a:t>
            </a:r>
            <a:r>
              <a:rPr lang="ko-KR" altLang="en-US" dirty="0" err="1"/>
              <a:t>객체관계형</a:t>
            </a:r>
            <a:r>
              <a:rPr lang="en-US" altLang="ko-KR" dirty="0"/>
              <a:t>( Object - Relational )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 err="1"/>
              <a:t>관계형</a:t>
            </a:r>
            <a:r>
              <a:rPr lang="ko-KR" altLang="en-US" dirty="0"/>
              <a:t> </a:t>
            </a:r>
            <a:r>
              <a:rPr lang="en-US" altLang="ko-KR" dirty="0"/>
              <a:t>DBMS</a:t>
            </a:r>
            <a:r>
              <a:rPr lang="ko-KR" altLang="en-US" dirty="0"/>
              <a:t>의 종류 </a:t>
            </a:r>
            <a:r>
              <a:rPr lang="en-US" altLang="ko-KR" dirty="0"/>
              <a:t>: </a:t>
            </a:r>
            <a:r>
              <a:rPr lang="ko-KR" altLang="en-US" dirty="0" err="1"/>
              <a:t>오라클</a:t>
            </a:r>
            <a:r>
              <a:rPr lang="en-US" altLang="ko-KR" dirty="0"/>
              <a:t>, SQL 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액세스</a:t>
            </a:r>
            <a:r>
              <a:rPr lang="en-US" altLang="ko-KR" dirty="0"/>
              <a:t>, MySQL</a:t>
            </a:r>
          </a:p>
          <a:p>
            <a:pPr lvl="1"/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속도가 전반적으로 느림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531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데이터베이스의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데이터베이스 관련 용어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45" y="1268760"/>
            <a:ext cx="7650850" cy="515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6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데이터베이스의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/>
              <a:t>데이터 </a:t>
            </a:r>
            <a:r>
              <a:rPr lang="en-US" altLang="ko-KR" b="1" dirty="0"/>
              <a:t>:</a:t>
            </a:r>
            <a:r>
              <a:rPr lang="en-US" altLang="ko-KR" dirty="0"/>
              <a:t> john , lee @ naver.com , 1980 </a:t>
            </a:r>
            <a:r>
              <a:rPr lang="ko-KR" altLang="en-US" dirty="0"/>
              <a:t>등 하나하나의 단편적인 정보 의미</a:t>
            </a:r>
            <a:endParaRPr lang="en-US" altLang="ko-KR" dirty="0"/>
          </a:p>
          <a:p>
            <a:pPr lvl="1"/>
            <a:r>
              <a:rPr lang="ko-KR" altLang="en-US" b="1" dirty="0"/>
              <a:t>테이블 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회원 데이터가 표 형태로 표현된 것</a:t>
            </a:r>
            <a:endParaRPr lang="en-US" altLang="ko-KR" dirty="0"/>
          </a:p>
          <a:p>
            <a:pPr lvl="1"/>
            <a:r>
              <a:rPr lang="ko-KR" altLang="en-US" b="1" dirty="0"/>
              <a:t>데이터베이스</a:t>
            </a:r>
            <a:r>
              <a:rPr lang="en-US" altLang="ko-KR" b="1" dirty="0"/>
              <a:t>(DB) :</a:t>
            </a:r>
            <a:r>
              <a:rPr lang="en-US" altLang="ko-KR" dirty="0"/>
              <a:t> </a:t>
            </a:r>
            <a:r>
              <a:rPr lang="ko-KR" altLang="en-US" dirty="0"/>
              <a:t>테이블이 저장되는 저장소</a:t>
            </a:r>
            <a:r>
              <a:rPr lang="en-US" altLang="ko-KR" dirty="0"/>
              <a:t>, </a:t>
            </a:r>
            <a:r>
              <a:rPr lang="ko-KR" altLang="en-US" dirty="0"/>
              <a:t>주로 원통 모양으로 표현</a:t>
            </a:r>
            <a:endParaRPr lang="en-US" altLang="ko-KR" dirty="0"/>
          </a:p>
          <a:p>
            <a:pPr lvl="1"/>
            <a:r>
              <a:rPr lang="en-US" altLang="ko-KR" b="1" dirty="0"/>
              <a:t>DBMS(</a:t>
            </a:r>
            <a:r>
              <a:rPr lang="en-US" altLang="ko-KR" b="1" dirty="0" err="1"/>
              <a:t>DataBase</a:t>
            </a:r>
            <a:r>
              <a:rPr lang="en-US" altLang="ko-KR" b="1" dirty="0"/>
              <a:t> Management System) : </a:t>
            </a:r>
            <a:r>
              <a:rPr lang="ko-KR" altLang="en-US" dirty="0"/>
              <a:t>데이터베이스 관리 시스템 또는 소프트웨어</a:t>
            </a:r>
            <a:endParaRPr lang="en-US" altLang="ko-KR" dirty="0"/>
          </a:p>
          <a:p>
            <a:pPr lvl="1"/>
            <a:r>
              <a:rPr lang="ko-KR" altLang="en-US" b="1" dirty="0"/>
              <a:t>열</a:t>
            </a:r>
            <a:r>
              <a:rPr lang="en-US" altLang="ko-KR" b="1" dirty="0"/>
              <a:t>(</a:t>
            </a:r>
            <a:r>
              <a:rPr lang="ko-KR" altLang="en-US" b="1" dirty="0" err="1"/>
              <a:t>컬럼</a:t>
            </a:r>
            <a:r>
              <a:rPr lang="ko-KR" altLang="en-US" b="1" dirty="0"/>
              <a:t> 또는 필드</a:t>
            </a:r>
            <a:r>
              <a:rPr lang="en-US" altLang="ko-KR" b="1" dirty="0"/>
              <a:t>) : </a:t>
            </a:r>
            <a:r>
              <a:rPr lang="ko-KR" altLang="en-US" dirty="0"/>
              <a:t>각 테이블은 </a:t>
            </a:r>
            <a:r>
              <a:rPr lang="en-US" altLang="ko-KR" dirty="0"/>
              <a:t>1 </a:t>
            </a:r>
            <a:r>
              <a:rPr lang="ko-KR" altLang="en-US" dirty="0"/>
              <a:t>개 이상의 열로 구성</a:t>
            </a:r>
            <a:endParaRPr lang="en-US" altLang="ko-KR" dirty="0"/>
          </a:p>
          <a:p>
            <a:pPr lvl="1"/>
            <a:r>
              <a:rPr lang="ko-KR" altLang="en-US" b="1" dirty="0"/>
              <a:t>열 이름 </a:t>
            </a:r>
            <a:r>
              <a:rPr lang="en-US" altLang="ko-KR" b="1" dirty="0"/>
              <a:t>: </a:t>
            </a:r>
            <a:r>
              <a:rPr lang="ko-KR" altLang="en-US" dirty="0"/>
              <a:t>각 열을 구분하는 이름</a:t>
            </a:r>
            <a:r>
              <a:rPr lang="en-US" altLang="ko-KR" dirty="0"/>
              <a:t>. </a:t>
            </a:r>
            <a:r>
              <a:rPr lang="ko-KR" altLang="en-US" dirty="0"/>
              <a:t>열 이름은 각 테이블 안에서 중복되지 않아야 함</a:t>
            </a:r>
            <a:endParaRPr lang="en-US" altLang="ko-KR" dirty="0"/>
          </a:p>
          <a:p>
            <a:pPr lvl="1"/>
            <a:r>
              <a:rPr lang="ko-KR" altLang="en-US" b="1" dirty="0"/>
              <a:t>데이터 형식 </a:t>
            </a:r>
            <a:r>
              <a:rPr lang="en-US" altLang="ko-KR" b="1" dirty="0"/>
              <a:t>: </a:t>
            </a:r>
            <a:r>
              <a:rPr lang="ko-KR" altLang="en-US" dirty="0"/>
              <a:t>열의 데이터 형식으로 테이블을 생성할 때 열 이름과 함께 지정해야 함</a:t>
            </a:r>
            <a:endParaRPr lang="en-US" altLang="ko-KR" dirty="0"/>
          </a:p>
          <a:p>
            <a:pPr lvl="1"/>
            <a:r>
              <a:rPr lang="ko-KR" altLang="en-US" b="1" dirty="0"/>
              <a:t>행</a:t>
            </a:r>
            <a:r>
              <a:rPr lang="en-US" altLang="ko-KR" b="1" dirty="0"/>
              <a:t>(</a:t>
            </a:r>
            <a:r>
              <a:rPr lang="ko-KR" altLang="en-US" b="1" dirty="0" err="1"/>
              <a:t>로우</a:t>
            </a:r>
            <a:r>
              <a:rPr lang="en-US" altLang="ko-KR" b="1" dirty="0"/>
              <a:t>) : </a:t>
            </a:r>
            <a:r>
              <a:rPr lang="ko-KR" altLang="en-US" dirty="0"/>
              <a:t>실질적인 데이터</a:t>
            </a:r>
            <a:endParaRPr lang="en-US" altLang="ko-KR" dirty="0"/>
          </a:p>
          <a:p>
            <a:pPr lvl="1"/>
            <a:r>
              <a:rPr lang="en-US" altLang="ko-KR" b="1" dirty="0"/>
              <a:t>SQL(Structured Query Language : </a:t>
            </a:r>
            <a:r>
              <a:rPr lang="ko-KR" altLang="en-US" b="1" dirty="0"/>
              <a:t>구조화된 질의 언어</a:t>
            </a:r>
            <a:r>
              <a:rPr lang="en-US" altLang="ko-KR" b="1" dirty="0"/>
              <a:t>) :</a:t>
            </a:r>
            <a:r>
              <a:rPr lang="en-US" altLang="ko-KR" dirty="0"/>
              <a:t> </a:t>
            </a:r>
            <a:r>
              <a:rPr lang="ko-KR" altLang="en-US" dirty="0"/>
              <a:t>사용자와 </a:t>
            </a:r>
            <a:r>
              <a:rPr lang="en-US" altLang="ko-KR" dirty="0"/>
              <a:t>DBMS</a:t>
            </a:r>
            <a:r>
              <a:rPr lang="ko-KR" altLang="en-US" dirty="0"/>
              <a:t>가 소통하는 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734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데이터베이스의 구축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859881" y="1708150"/>
            <a:ext cx="64008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데이터베이스의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DBMS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SQLite </a:t>
            </a:r>
            <a:r>
              <a:rPr lang="ko-KR" altLang="en-US" dirty="0"/>
              <a:t> 설치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9"/>
          <a:stretch/>
        </p:blipFill>
        <p:spPr bwMode="auto">
          <a:xfrm>
            <a:off x="605390" y="1808820"/>
            <a:ext cx="7924266" cy="454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33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데이터베이스의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데이터베이스 구축</a:t>
            </a:r>
            <a:endParaRPr lang="en-US" altLang="ko-KR" dirty="0"/>
          </a:p>
          <a:p>
            <a:pPr lvl="1"/>
            <a:r>
              <a:rPr lang="en-US" altLang="ko-KR" dirty="0"/>
              <a:t>SQLite </a:t>
            </a:r>
            <a:r>
              <a:rPr lang="ko-KR" altLang="en-US" dirty="0"/>
              <a:t>에 접속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B9406C-DF76-490A-985B-A4B4DC189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" y="1856084"/>
            <a:ext cx="90106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68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2150</TotalTime>
  <Words>1608</Words>
  <Application>Microsoft Office PowerPoint</Application>
  <PresentationFormat>와이드스크린</PresentationFormat>
  <Paragraphs>299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HY견고딕</vt:lpstr>
      <vt:lpstr>나눔스퀘어</vt:lpstr>
      <vt:lpstr>맑은 고딕</vt:lpstr>
      <vt:lpstr>맑은 고딕</vt:lpstr>
      <vt:lpstr>Arial</vt:lpstr>
      <vt:lpstr>Verdana</vt:lpstr>
      <vt:lpstr>Wingdings</vt:lpstr>
      <vt:lpstr>1_Office 테마</vt:lpstr>
      <vt:lpstr>PowerPoint 프레젠테이션</vt:lpstr>
      <vt:lpstr>Section 01 이 장에서 만들 프로그램</vt:lpstr>
      <vt:lpstr>Section 01 이 장에서 만들 프로그램</vt:lpstr>
      <vt:lpstr>Section 02 데이터베이스의 기본</vt:lpstr>
      <vt:lpstr>Section 02 데이터베이스의 기본</vt:lpstr>
      <vt:lpstr>Section 02 데이터베이스의 기본</vt:lpstr>
      <vt:lpstr>Section 03 데이터베이스의 구축</vt:lpstr>
      <vt:lpstr>Section 03 데이터베이스의 구축</vt:lpstr>
      <vt:lpstr>Section 03 데이터베이스의 구축</vt:lpstr>
      <vt:lpstr>Section 03 데이터베이스의 구축</vt:lpstr>
      <vt:lpstr>Section 03 데이터베이스의 구축</vt:lpstr>
      <vt:lpstr>Section 03 데이터베이스의 구축</vt:lpstr>
      <vt:lpstr>Section 03 데이터베이스의 구축</vt:lpstr>
      <vt:lpstr>Section 03 데이터베이스의 구축</vt:lpstr>
      <vt:lpstr>Section 03 데이터베이스의 구축</vt:lpstr>
      <vt:lpstr>Section 03 데이터베이스의 구축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03 데이터베이스의 구축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lee01</cp:lastModifiedBy>
  <cp:revision>272</cp:revision>
  <dcterms:created xsi:type="dcterms:W3CDTF">2012-07-23T02:34:37Z</dcterms:created>
  <dcterms:modified xsi:type="dcterms:W3CDTF">2022-04-17T19:58:59Z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