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2" r:id="rId3"/>
    <p:sldId id="258" r:id="rId4"/>
    <p:sldId id="259" r:id="rId5"/>
    <p:sldId id="261" r:id="rId6"/>
    <p:sldId id="260" r:id="rId7"/>
    <p:sldId id="263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9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iel:Google%20Drive:DSSG-Wifi:Starbucks%20population%20estimation:Plo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ard\Google%20Drive\DSSG-Wifi\Starbucks%20population%20estimation\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People</a:t>
            </a:r>
            <a:r>
              <a:rPr lang="en-US" baseline="0"/>
              <a:t> in Starbucks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Wifi Data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0.38888888888888901</c:v>
                </c:pt>
                <c:pt idx="1">
                  <c:v>0.39236111111111099</c:v>
                </c:pt>
                <c:pt idx="2">
                  <c:v>0.39583333333333298</c:v>
                </c:pt>
                <c:pt idx="3">
                  <c:v>0.39930555555555602</c:v>
                </c:pt>
                <c:pt idx="4">
                  <c:v>0.40277777777777801</c:v>
                </c:pt>
                <c:pt idx="5">
                  <c:v>0.40625</c:v>
                </c:pt>
                <c:pt idx="6">
                  <c:v>0.40972222222222199</c:v>
                </c:pt>
                <c:pt idx="7">
                  <c:v>0.41319444444444398</c:v>
                </c:pt>
                <c:pt idx="8">
                  <c:v>0.41666666666666702</c:v>
                </c:pt>
                <c:pt idx="9">
                  <c:v>0.42013888888888901</c:v>
                </c:pt>
                <c:pt idx="10">
                  <c:v>0.42361111111111099</c:v>
                </c:pt>
                <c:pt idx="11">
                  <c:v>0.42708333333333298</c:v>
                </c:pt>
                <c:pt idx="12">
                  <c:v>0.43055555555555602</c:v>
                </c:pt>
                <c:pt idx="13">
                  <c:v>0.43402777777777801</c:v>
                </c:pt>
                <c:pt idx="14">
                  <c:v>0.4375</c:v>
                </c:pt>
                <c:pt idx="15">
                  <c:v>0.44097222222222199</c:v>
                </c:pt>
                <c:pt idx="16">
                  <c:v>0.44444444444444398</c:v>
                </c:pt>
                <c:pt idx="17">
                  <c:v>0.44791666666666702</c:v>
                </c:pt>
                <c:pt idx="18">
                  <c:v>0.45138888888888901</c:v>
                </c:pt>
                <c:pt idx="19">
                  <c:v>0.45486111111111099</c:v>
                </c:pt>
                <c:pt idx="20">
                  <c:v>0.45833333333333298</c:v>
                </c:pt>
                <c:pt idx="21">
                  <c:v>0.46180555555555602</c:v>
                </c:pt>
                <c:pt idx="22">
                  <c:v>0.46527777777777801</c:v>
                </c:pt>
                <c:pt idx="23">
                  <c:v>0.46875</c:v>
                </c:pt>
                <c:pt idx="24">
                  <c:v>0.47222222222222199</c:v>
                </c:pt>
                <c:pt idx="25">
                  <c:v>0.47569444444444398</c:v>
                </c:pt>
                <c:pt idx="26">
                  <c:v>0.47916666666666702</c:v>
                </c:pt>
                <c:pt idx="27">
                  <c:v>0.48263888888888901</c:v>
                </c:pt>
                <c:pt idx="28">
                  <c:v>0.48611111111111099</c:v>
                </c:pt>
                <c:pt idx="29">
                  <c:v>0.48958333333333298</c:v>
                </c:pt>
                <c:pt idx="30">
                  <c:v>0.49305555555555602</c:v>
                </c:pt>
                <c:pt idx="31">
                  <c:v>0.49652777777777801</c:v>
                </c:pt>
                <c:pt idx="32">
                  <c:v>0.5</c:v>
                </c:pt>
              </c:numCache>
            </c:numRef>
          </c:cat>
          <c:val>
            <c:numRef>
              <c:f>Sheet2!$H$3:$H$35</c:f>
              <c:numCache>
                <c:formatCode>General</c:formatCode>
                <c:ptCount val="33"/>
                <c:pt idx="2">
                  <c:v>27.333333333333329</c:v>
                </c:pt>
                <c:pt idx="3">
                  <c:v>26.666666666666671</c:v>
                </c:pt>
                <c:pt idx="4">
                  <c:v>28</c:v>
                </c:pt>
                <c:pt idx="5">
                  <c:v>28.333333333333329</c:v>
                </c:pt>
                <c:pt idx="6">
                  <c:v>30.333333333333329</c:v>
                </c:pt>
                <c:pt idx="7">
                  <c:v>28.333333333333329</c:v>
                </c:pt>
                <c:pt idx="8">
                  <c:v>27</c:v>
                </c:pt>
                <c:pt idx="9">
                  <c:v>24</c:v>
                </c:pt>
                <c:pt idx="10">
                  <c:v>23.333333333333329</c:v>
                </c:pt>
                <c:pt idx="11">
                  <c:v>23.666666666666671</c:v>
                </c:pt>
                <c:pt idx="12">
                  <c:v>24.666666666666671</c:v>
                </c:pt>
                <c:pt idx="13">
                  <c:v>25.333333333333329</c:v>
                </c:pt>
                <c:pt idx="14">
                  <c:v>24.666666666666671</c:v>
                </c:pt>
                <c:pt idx="15">
                  <c:v>25.333333333333329</c:v>
                </c:pt>
                <c:pt idx="16">
                  <c:v>26.666666666666671</c:v>
                </c:pt>
                <c:pt idx="17">
                  <c:v>27.666666666666671</c:v>
                </c:pt>
                <c:pt idx="18">
                  <c:v>27.666666666666671</c:v>
                </c:pt>
                <c:pt idx="19">
                  <c:v>26.666666666666671</c:v>
                </c:pt>
                <c:pt idx="20">
                  <c:v>27.333333333333329</c:v>
                </c:pt>
                <c:pt idx="21">
                  <c:v>27.333333333333329</c:v>
                </c:pt>
                <c:pt idx="22">
                  <c:v>29</c:v>
                </c:pt>
                <c:pt idx="23">
                  <c:v>28</c:v>
                </c:pt>
                <c:pt idx="24">
                  <c:v>29</c:v>
                </c:pt>
                <c:pt idx="25">
                  <c:v>31</c:v>
                </c:pt>
                <c:pt idx="26">
                  <c:v>35</c:v>
                </c:pt>
                <c:pt idx="27">
                  <c:v>37.666666666666657</c:v>
                </c:pt>
                <c:pt idx="28">
                  <c:v>37</c:v>
                </c:pt>
                <c:pt idx="29">
                  <c:v>37.666666666666657</c:v>
                </c:pt>
                <c:pt idx="30">
                  <c:v>41</c:v>
                </c:pt>
                <c:pt idx="31">
                  <c:v>45.333333333333343</c:v>
                </c:pt>
                <c:pt idx="32">
                  <c:v>49.333333333333343</c:v>
                </c:pt>
              </c:numCache>
            </c:numRef>
          </c:val>
          <c:smooth val="0"/>
        </c:ser>
        <c:ser>
          <c:idx val="3"/>
          <c:order val="1"/>
          <c:tx>
            <c:v>Manual Count</c:v>
          </c:tx>
          <c:marker>
            <c:symbol val="none"/>
          </c:marker>
          <c:cat>
            <c:numRef>
              <c:f>Sheet2!$A$3:$A$35</c:f>
              <c:numCache>
                <c:formatCode>h:mm</c:formatCode>
                <c:ptCount val="33"/>
                <c:pt idx="0">
                  <c:v>0.38888888888888901</c:v>
                </c:pt>
                <c:pt idx="1">
                  <c:v>0.39236111111111099</c:v>
                </c:pt>
                <c:pt idx="2">
                  <c:v>0.39583333333333298</c:v>
                </c:pt>
                <c:pt idx="3">
                  <c:v>0.39930555555555602</c:v>
                </c:pt>
                <c:pt idx="4">
                  <c:v>0.40277777777777801</c:v>
                </c:pt>
                <c:pt idx="5">
                  <c:v>0.40625</c:v>
                </c:pt>
                <c:pt idx="6">
                  <c:v>0.40972222222222199</c:v>
                </c:pt>
                <c:pt idx="7">
                  <c:v>0.41319444444444398</c:v>
                </c:pt>
                <c:pt idx="8">
                  <c:v>0.41666666666666702</c:v>
                </c:pt>
                <c:pt idx="9">
                  <c:v>0.42013888888888901</c:v>
                </c:pt>
                <c:pt idx="10">
                  <c:v>0.42361111111111099</c:v>
                </c:pt>
                <c:pt idx="11">
                  <c:v>0.42708333333333298</c:v>
                </c:pt>
                <c:pt idx="12">
                  <c:v>0.43055555555555602</c:v>
                </c:pt>
                <c:pt idx="13">
                  <c:v>0.43402777777777801</c:v>
                </c:pt>
                <c:pt idx="14">
                  <c:v>0.4375</c:v>
                </c:pt>
                <c:pt idx="15">
                  <c:v>0.44097222222222199</c:v>
                </c:pt>
                <c:pt idx="16">
                  <c:v>0.44444444444444398</c:v>
                </c:pt>
                <c:pt idx="17">
                  <c:v>0.44791666666666702</c:v>
                </c:pt>
                <c:pt idx="18">
                  <c:v>0.45138888888888901</c:v>
                </c:pt>
                <c:pt idx="19">
                  <c:v>0.45486111111111099</c:v>
                </c:pt>
                <c:pt idx="20">
                  <c:v>0.45833333333333298</c:v>
                </c:pt>
                <c:pt idx="21">
                  <c:v>0.46180555555555602</c:v>
                </c:pt>
                <c:pt idx="22">
                  <c:v>0.46527777777777801</c:v>
                </c:pt>
                <c:pt idx="23">
                  <c:v>0.46875</c:v>
                </c:pt>
                <c:pt idx="24">
                  <c:v>0.47222222222222199</c:v>
                </c:pt>
                <c:pt idx="25">
                  <c:v>0.47569444444444398</c:v>
                </c:pt>
                <c:pt idx="26">
                  <c:v>0.47916666666666702</c:v>
                </c:pt>
                <c:pt idx="27">
                  <c:v>0.48263888888888901</c:v>
                </c:pt>
                <c:pt idx="28">
                  <c:v>0.48611111111111099</c:v>
                </c:pt>
                <c:pt idx="29">
                  <c:v>0.48958333333333298</c:v>
                </c:pt>
                <c:pt idx="30">
                  <c:v>0.49305555555555602</c:v>
                </c:pt>
                <c:pt idx="31">
                  <c:v>0.49652777777777801</c:v>
                </c:pt>
                <c:pt idx="32">
                  <c:v>0.5</c:v>
                </c:pt>
              </c:numCache>
            </c:numRef>
          </c:cat>
          <c:val>
            <c:numRef>
              <c:f>Sheet2!$I$3:$I$35</c:f>
              <c:numCache>
                <c:formatCode>General</c:formatCode>
                <c:ptCount val="33"/>
                <c:pt idx="2">
                  <c:v>33</c:v>
                </c:pt>
                <c:pt idx="3">
                  <c:v>31</c:v>
                </c:pt>
                <c:pt idx="4">
                  <c:v>30</c:v>
                </c:pt>
                <c:pt idx="5">
                  <c:v>31</c:v>
                </c:pt>
                <c:pt idx="6">
                  <c:v>32.333333333333343</c:v>
                </c:pt>
                <c:pt idx="7">
                  <c:v>28.333333333333329</c:v>
                </c:pt>
                <c:pt idx="8">
                  <c:v>22.666666666666671</c:v>
                </c:pt>
                <c:pt idx="9">
                  <c:v>18.333333333333329</c:v>
                </c:pt>
                <c:pt idx="10">
                  <c:v>16.333333333333329</c:v>
                </c:pt>
                <c:pt idx="11">
                  <c:v>18.666666666666671</c:v>
                </c:pt>
                <c:pt idx="12">
                  <c:v>21.333333333333329</c:v>
                </c:pt>
                <c:pt idx="13">
                  <c:v>24</c:v>
                </c:pt>
                <c:pt idx="14">
                  <c:v>24.666666666666671</c:v>
                </c:pt>
                <c:pt idx="15">
                  <c:v>24.666666666666671</c:v>
                </c:pt>
                <c:pt idx="16">
                  <c:v>25</c:v>
                </c:pt>
                <c:pt idx="17">
                  <c:v>27.666666666666671</c:v>
                </c:pt>
                <c:pt idx="18">
                  <c:v>28.666666666666671</c:v>
                </c:pt>
                <c:pt idx="19">
                  <c:v>27.333333333333329</c:v>
                </c:pt>
                <c:pt idx="20">
                  <c:v>23</c:v>
                </c:pt>
                <c:pt idx="21">
                  <c:v>19</c:v>
                </c:pt>
                <c:pt idx="22">
                  <c:v>21</c:v>
                </c:pt>
                <c:pt idx="23">
                  <c:v>23</c:v>
                </c:pt>
                <c:pt idx="24">
                  <c:v>24</c:v>
                </c:pt>
                <c:pt idx="25">
                  <c:v>24.666666666666671</c:v>
                </c:pt>
                <c:pt idx="26">
                  <c:v>26</c:v>
                </c:pt>
                <c:pt idx="27">
                  <c:v>28.333333333333329</c:v>
                </c:pt>
                <c:pt idx="28">
                  <c:v>30.666666666666671</c:v>
                </c:pt>
                <c:pt idx="29">
                  <c:v>32.666666666666657</c:v>
                </c:pt>
                <c:pt idx="30">
                  <c:v>36.666666666666657</c:v>
                </c:pt>
                <c:pt idx="31">
                  <c:v>36.333333333333343</c:v>
                </c:pt>
                <c:pt idx="32">
                  <c:v>36.666666666666657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126272"/>
        <c:axId val="234127448"/>
      </c:lineChart>
      <c:catAx>
        <c:axId val="234126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h:mm" sourceLinked="1"/>
        <c:majorTickMark val="out"/>
        <c:minorTickMark val="none"/>
        <c:tickLblPos val="nextTo"/>
        <c:crossAx val="234127448"/>
        <c:crosses val="autoZero"/>
        <c:auto val="1"/>
        <c:lblAlgn val="ctr"/>
        <c:lblOffset val="100"/>
        <c:noMultiLvlLbl val="0"/>
      </c:catAx>
      <c:valAx>
        <c:axId val="2341274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4126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Starbucks Population</a:t>
            </a:r>
            <a:r>
              <a:rPr lang="en-US" baseline="0"/>
              <a:t> - Class standing</a:t>
            </a:r>
            <a:r>
              <a:rPr lang="en-US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843932969917214E-2"/>
          <c:y val="0.12049693201752851"/>
          <c:w val="0.75617441449626488"/>
          <c:h val="0.70669185527574774"/>
        </c:manualLayout>
      </c:layout>
      <c:areaChart>
        <c:grouping val="stacked"/>
        <c:varyColors val="0"/>
        <c:ser>
          <c:idx val="0"/>
          <c:order val="0"/>
          <c:tx>
            <c:v>Freshman</c:v>
          </c:tx>
          <c:spPr>
            <a:solidFill>
              <a:schemeClr val="accent6"/>
            </a:solidFill>
            <a:ln>
              <a:noFill/>
            </a:ln>
            <a:effectLst>
              <a:outerShdw blurRad="50800" dist="25400" algn="bl" rotWithShape="0">
                <a:srgbClr val="000000">
                  <a:alpha val="60000"/>
                </a:srgbClr>
              </a:outerShdw>
            </a:effectLst>
          </c:spPr>
          <c:cat>
            <c:numRef>
              <c:f>Year!$A$5:$A$30</c:f>
              <c:numCache>
                <c:formatCode>h:mm:ss</c:formatCode>
                <c:ptCount val="26"/>
                <c:pt idx="0">
                  <c:v>0.375</c:v>
                </c:pt>
                <c:pt idx="1">
                  <c:v>0.39583333333333331</c:v>
                </c:pt>
                <c:pt idx="2">
                  <c:v>0.41666666666666669</c:v>
                </c:pt>
                <c:pt idx="3">
                  <c:v>0.4375</c:v>
                </c:pt>
                <c:pt idx="4">
                  <c:v>0.45833333333333331</c:v>
                </c:pt>
                <c:pt idx="5">
                  <c:v>0.47916666666666669</c:v>
                </c:pt>
                <c:pt idx="6">
                  <c:v>0.5</c:v>
                </c:pt>
                <c:pt idx="7">
                  <c:v>0.52083333333333337</c:v>
                </c:pt>
                <c:pt idx="8">
                  <c:v>0.54166666666666663</c:v>
                </c:pt>
                <c:pt idx="9">
                  <c:v>0.5625</c:v>
                </c:pt>
                <c:pt idx="10">
                  <c:v>0.58333333333333337</c:v>
                </c:pt>
                <c:pt idx="11">
                  <c:v>0.60416666666666663</c:v>
                </c:pt>
                <c:pt idx="12">
                  <c:v>0.625</c:v>
                </c:pt>
                <c:pt idx="13">
                  <c:v>0.64583333333333337</c:v>
                </c:pt>
                <c:pt idx="14">
                  <c:v>0.66666666666666663</c:v>
                </c:pt>
                <c:pt idx="15">
                  <c:v>0.6875</c:v>
                </c:pt>
                <c:pt idx="16">
                  <c:v>0.70833333333333337</c:v>
                </c:pt>
                <c:pt idx="17">
                  <c:v>0.72916666666666663</c:v>
                </c:pt>
                <c:pt idx="18">
                  <c:v>0.75</c:v>
                </c:pt>
                <c:pt idx="19">
                  <c:v>0.77083333333333337</c:v>
                </c:pt>
                <c:pt idx="20">
                  <c:v>0.79166666666666663</c:v>
                </c:pt>
                <c:pt idx="21">
                  <c:v>0.8125</c:v>
                </c:pt>
                <c:pt idx="22">
                  <c:v>0.83333333333333337</c:v>
                </c:pt>
                <c:pt idx="23">
                  <c:v>0.85416666666666663</c:v>
                </c:pt>
                <c:pt idx="24">
                  <c:v>0.875</c:v>
                </c:pt>
                <c:pt idx="25">
                  <c:v>0.89583333333333337</c:v>
                </c:pt>
              </c:numCache>
            </c:numRef>
          </c:cat>
          <c:val>
            <c:numRef>
              <c:f>Year!$B$5:$B$30</c:f>
              <c:numCache>
                <c:formatCode>General</c:formatCode>
                <c:ptCount val="26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</c:ser>
        <c:ser>
          <c:idx val="1"/>
          <c:order val="1"/>
          <c:tx>
            <c:v>Sophomore</c:v>
          </c:tx>
          <c:spPr>
            <a:solidFill>
              <a:schemeClr val="accent5"/>
            </a:solidFill>
            <a:ln>
              <a:noFill/>
            </a:ln>
            <a:effectLst>
              <a:outerShdw blurRad="50800" dist="25400" algn="bl" rotWithShape="0">
                <a:srgbClr val="000000">
                  <a:alpha val="60000"/>
                </a:srgbClr>
              </a:outerShdw>
            </a:effectLst>
          </c:spPr>
          <c:cat>
            <c:numRef>
              <c:f>Year!$A$5:$A$30</c:f>
              <c:numCache>
                <c:formatCode>h:mm:ss</c:formatCode>
                <c:ptCount val="26"/>
                <c:pt idx="0">
                  <c:v>0.375</c:v>
                </c:pt>
                <c:pt idx="1">
                  <c:v>0.39583333333333331</c:v>
                </c:pt>
                <c:pt idx="2">
                  <c:v>0.41666666666666669</c:v>
                </c:pt>
                <c:pt idx="3">
                  <c:v>0.4375</c:v>
                </c:pt>
                <c:pt idx="4">
                  <c:v>0.45833333333333331</c:v>
                </c:pt>
                <c:pt idx="5">
                  <c:v>0.47916666666666669</c:v>
                </c:pt>
                <c:pt idx="6">
                  <c:v>0.5</c:v>
                </c:pt>
                <c:pt idx="7">
                  <c:v>0.52083333333333337</c:v>
                </c:pt>
                <c:pt idx="8">
                  <c:v>0.54166666666666663</c:v>
                </c:pt>
                <c:pt idx="9">
                  <c:v>0.5625</c:v>
                </c:pt>
                <c:pt idx="10">
                  <c:v>0.58333333333333337</c:v>
                </c:pt>
                <c:pt idx="11">
                  <c:v>0.60416666666666663</c:v>
                </c:pt>
                <c:pt idx="12">
                  <c:v>0.625</c:v>
                </c:pt>
                <c:pt idx="13">
                  <c:v>0.64583333333333337</c:v>
                </c:pt>
                <c:pt idx="14">
                  <c:v>0.66666666666666663</c:v>
                </c:pt>
                <c:pt idx="15">
                  <c:v>0.6875</c:v>
                </c:pt>
                <c:pt idx="16">
                  <c:v>0.70833333333333337</c:v>
                </c:pt>
                <c:pt idx="17">
                  <c:v>0.72916666666666663</c:v>
                </c:pt>
                <c:pt idx="18">
                  <c:v>0.75</c:v>
                </c:pt>
                <c:pt idx="19">
                  <c:v>0.77083333333333337</c:v>
                </c:pt>
                <c:pt idx="20">
                  <c:v>0.79166666666666663</c:v>
                </c:pt>
                <c:pt idx="21">
                  <c:v>0.8125</c:v>
                </c:pt>
                <c:pt idx="22">
                  <c:v>0.83333333333333337</c:v>
                </c:pt>
                <c:pt idx="23">
                  <c:v>0.85416666666666663</c:v>
                </c:pt>
                <c:pt idx="24">
                  <c:v>0.875</c:v>
                </c:pt>
                <c:pt idx="25">
                  <c:v>0.89583333333333337</c:v>
                </c:pt>
              </c:numCache>
            </c:numRef>
          </c:cat>
          <c:val>
            <c:numRef>
              <c:f>Year!$C$5:$C$30</c:f>
              <c:numCache>
                <c:formatCode>General</c:formatCode>
                <c:ptCount val="26"/>
                <c:pt idx="0">
                  <c:v>15</c:v>
                </c:pt>
                <c:pt idx="1">
                  <c:v>15</c:v>
                </c:pt>
                <c:pt idx="2">
                  <c:v>27</c:v>
                </c:pt>
                <c:pt idx="3">
                  <c:v>27</c:v>
                </c:pt>
                <c:pt idx="4">
                  <c:v>37</c:v>
                </c:pt>
                <c:pt idx="5">
                  <c:v>37</c:v>
                </c:pt>
                <c:pt idx="6">
                  <c:v>44</c:v>
                </c:pt>
                <c:pt idx="7">
                  <c:v>44</c:v>
                </c:pt>
                <c:pt idx="8">
                  <c:v>42</c:v>
                </c:pt>
                <c:pt idx="9">
                  <c:v>42</c:v>
                </c:pt>
                <c:pt idx="10">
                  <c:v>40</c:v>
                </c:pt>
                <c:pt idx="11">
                  <c:v>40</c:v>
                </c:pt>
                <c:pt idx="12">
                  <c:v>60</c:v>
                </c:pt>
                <c:pt idx="13">
                  <c:v>60</c:v>
                </c:pt>
                <c:pt idx="14">
                  <c:v>42</c:v>
                </c:pt>
                <c:pt idx="15">
                  <c:v>42</c:v>
                </c:pt>
                <c:pt idx="16">
                  <c:v>46</c:v>
                </c:pt>
                <c:pt idx="17">
                  <c:v>46</c:v>
                </c:pt>
                <c:pt idx="18">
                  <c:v>12</c:v>
                </c:pt>
                <c:pt idx="19">
                  <c:v>12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14</c:v>
                </c:pt>
                <c:pt idx="24">
                  <c:v>14</c:v>
                </c:pt>
                <c:pt idx="25">
                  <c:v>14</c:v>
                </c:pt>
              </c:numCache>
            </c:numRef>
          </c:val>
        </c:ser>
        <c:ser>
          <c:idx val="2"/>
          <c:order val="2"/>
          <c:tx>
            <c:v>Junior</c:v>
          </c:tx>
          <c:spPr>
            <a:solidFill>
              <a:schemeClr val="accent4"/>
            </a:solidFill>
            <a:ln>
              <a:noFill/>
            </a:ln>
            <a:effectLst>
              <a:outerShdw blurRad="50800" dist="25400" algn="bl" rotWithShape="0">
                <a:srgbClr val="000000">
                  <a:alpha val="60000"/>
                </a:srgbClr>
              </a:outerShdw>
            </a:effectLst>
          </c:spPr>
          <c:cat>
            <c:numRef>
              <c:f>Year!$A$5:$A$30</c:f>
              <c:numCache>
                <c:formatCode>h:mm:ss</c:formatCode>
                <c:ptCount val="26"/>
                <c:pt idx="0">
                  <c:v>0.375</c:v>
                </c:pt>
                <c:pt idx="1">
                  <c:v>0.39583333333333331</c:v>
                </c:pt>
                <c:pt idx="2">
                  <c:v>0.41666666666666669</c:v>
                </c:pt>
                <c:pt idx="3">
                  <c:v>0.4375</c:v>
                </c:pt>
                <c:pt idx="4">
                  <c:v>0.45833333333333331</c:v>
                </c:pt>
                <c:pt idx="5">
                  <c:v>0.47916666666666669</c:v>
                </c:pt>
                <c:pt idx="6">
                  <c:v>0.5</c:v>
                </c:pt>
                <c:pt idx="7">
                  <c:v>0.52083333333333337</c:v>
                </c:pt>
                <c:pt idx="8">
                  <c:v>0.54166666666666663</c:v>
                </c:pt>
                <c:pt idx="9">
                  <c:v>0.5625</c:v>
                </c:pt>
                <c:pt idx="10">
                  <c:v>0.58333333333333337</c:v>
                </c:pt>
                <c:pt idx="11">
                  <c:v>0.60416666666666663</c:v>
                </c:pt>
                <c:pt idx="12">
                  <c:v>0.625</c:v>
                </c:pt>
                <c:pt idx="13">
                  <c:v>0.64583333333333337</c:v>
                </c:pt>
                <c:pt idx="14">
                  <c:v>0.66666666666666663</c:v>
                </c:pt>
                <c:pt idx="15">
                  <c:v>0.6875</c:v>
                </c:pt>
                <c:pt idx="16">
                  <c:v>0.70833333333333337</c:v>
                </c:pt>
                <c:pt idx="17">
                  <c:v>0.72916666666666663</c:v>
                </c:pt>
                <c:pt idx="18">
                  <c:v>0.75</c:v>
                </c:pt>
                <c:pt idx="19">
                  <c:v>0.77083333333333337</c:v>
                </c:pt>
                <c:pt idx="20">
                  <c:v>0.79166666666666663</c:v>
                </c:pt>
                <c:pt idx="21">
                  <c:v>0.8125</c:v>
                </c:pt>
                <c:pt idx="22">
                  <c:v>0.83333333333333337</c:v>
                </c:pt>
                <c:pt idx="23">
                  <c:v>0.85416666666666663</c:v>
                </c:pt>
                <c:pt idx="24">
                  <c:v>0.875</c:v>
                </c:pt>
                <c:pt idx="25">
                  <c:v>0.89583333333333337</c:v>
                </c:pt>
              </c:numCache>
            </c:numRef>
          </c:cat>
          <c:val>
            <c:numRef>
              <c:f>Year!$D$5:$D$30</c:f>
              <c:numCache>
                <c:formatCode>General</c:formatCode>
                <c:ptCount val="26"/>
                <c:pt idx="0">
                  <c:v>28</c:v>
                </c:pt>
                <c:pt idx="1">
                  <c:v>28</c:v>
                </c:pt>
                <c:pt idx="2">
                  <c:v>46</c:v>
                </c:pt>
                <c:pt idx="3">
                  <c:v>46</c:v>
                </c:pt>
                <c:pt idx="4">
                  <c:v>50</c:v>
                </c:pt>
                <c:pt idx="5">
                  <c:v>50</c:v>
                </c:pt>
                <c:pt idx="6">
                  <c:v>54</c:v>
                </c:pt>
                <c:pt idx="7">
                  <c:v>54</c:v>
                </c:pt>
                <c:pt idx="8">
                  <c:v>55</c:v>
                </c:pt>
                <c:pt idx="9">
                  <c:v>55</c:v>
                </c:pt>
                <c:pt idx="10">
                  <c:v>50</c:v>
                </c:pt>
                <c:pt idx="11">
                  <c:v>50</c:v>
                </c:pt>
                <c:pt idx="12">
                  <c:v>59</c:v>
                </c:pt>
                <c:pt idx="13">
                  <c:v>59</c:v>
                </c:pt>
                <c:pt idx="14">
                  <c:v>54</c:v>
                </c:pt>
                <c:pt idx="15">
                  <c:v>54</c:v>
                </c:pt>
                <c:pt idx="16">
                  <c:v>35</c:v>
                </c:pt>
                <c:pt idx="17">
                  <c:v>35</c:v>
                </c:pt>
                <c:pt idx="18">
                  <c:v>35</c:v>
                </c:pt>
                <c:pt idx="19">
                  <c:v>35</c:v>
                </c:pt>
                <c:pt idx="20">
                  <c:v>20</c:v>
                </c:pt>
                <c:pt idx="21">
                  <c:v>20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25</c:v>
                </c:pt>
              </c:numCache>
            </c:numRef>
          </c:val>
        </c:ser>
        <c:ser>
          <c:idx val="3"/>
          <c:order val="3"/>
          <c:tx>
            <c:v>Senior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>
              <a:outerShdw blurRad="50800" dist="25400" algn="bl" rotWithShape="0">
                <a:srgbClr val="000000">
                  <a:alpha val="60000"/>
                </a:srgbClr>
              </a:outerShdw>
            </a:effectLst>
          </c:spPr>
          <c:cat>
            <c:numRef>
              <c:f>Year!$A$5:$A$30</c:f>
              <c:numCache>
                <c:formatCode>h:mm:ss</c:formatCode>
                <c:ptCount val="26"/>
                <c:pt idx="0">
                  <c:v>0.375</c:v>
                </c:pt>
                <c:pt idx="1">
                  <c:v>0.39583333333333331</c:v>
                </c:pt>
                <c:pt idx="2">
                  <c:v>0.41666666666666669</c:v>
                </c:pt>
                <c:pt idx="3">
                  <c:v>0.4375</c:v>
                </c:pt>
                <c:pt idx="4">
                  <c:v>0.45833333333333331</c:v>
                </c:pt>
                <c:pt idx="5">
                  <c:v>0.47916666666666669</c:v>
                </c:pt>
                <c:pt idx="6">
                  <c:v>0.5</c:v>
                </c:pt>
                <c:pt idx="7">
                  <c:v>0.52083333333333337</c:v>
                </c:pt>
                <c:pt idx="8">
                  <c:v>0.54166666666666663</c:v>
                </c:pt>
                <c:pt idx="9">
                  <c:v>0.5625</c:v>
                </c:pt>
                <c:pt idx="10">
                  <c:v>0.58333333333333337</c:v>
                </c:pt>
                <c:pt idx="11">
                  <c:v>0.60416666666666663</c:v>
                </c:pt>
                <c:pt idx="12">
                  <c:v>0.625</c:v>
                </c:pt>
                <c:pt idx="13">
                  <c:v>0.64583333333333337</c:v>
                </c:pt>
                <c:pt idx="14">
                  <c:v>0.66666666666666663</c:v>
                </c:pt>
                <c:pt idx="15">
                  <c:v>0.6875</c:v>
                </c:pt>
                <c:pt idx="16">
                  <c:v>0.70833333333333337</c:v>
                </c:pt>
                <c:pt idx="17">
                  <c:v>0.72916666666666663</c:v>
                </c:pt>
                <c:pt idx="18">
                  <c:v>0.75</c:v>
                </c:pt>
                <c:pt idx="19">
                  <c:v>0.77083333333333337</c:v>
                </c:pt>
                <c:pt idx="20">
                  <c:v>0.79166666666666663</c:v>
                </c:pt>
                <c:pt idx="21">
                  <c:v>0.8125</c:v>
                </c:pt>
                <c:pt idx="22">
                  <c:v>0.83333333333333337</c:v>
                </c:pt>
                <c:pt idx="23">
                  <c:v>0.85416666666666663</c:v>
                </c:pt>
                <c:pt idx="24">
                  <c:v>0.875</c:v>
                </c:pt>
                <c:pt idx="25">
                  <c:v>0.89583333333333337</c:v>
                </c:pt>
              </c:numCache>
            </c:numRef>
          </c:cat>
          <c:val>
            <c:numRef>
              <c:f>Year!$E$5:$E$30</c:f>
              <c:numCache>
                <c:formatCode>General</c:formatCode>
                <c:ptCount val="26"/>
                <c:pt idx="0">
                  <c:v>15</c:v>
                </c:pt>
                <c:pt idx="1">
                  <c:v>15</c:v>
                </c:pt>
                <c:pt idx="2">
                  <c:v>53</c:v>
                </c:pt>
                <c:pt idx="3">
                  <c:v>53</c:v>
                </c:pt>
                <c:pt idx="4">
                  <c:v>74</c:v>
                </c:pt>
                <c:pt idx="5">
                  <c:v>74</c:v>
                </c:pt>
                <c:pt idx="6">
                  <c:v>80</c:v>
                </c:pt>
                <c:pt idx="7">
                  <c:v>80</c:v>
                </c:pt>
                <c:pt idx="8">
                  <c:v>81</c:v>
                </c:pt>
                <c:pt idx="9">
                  <c:v>81</c:v>
                </c:pt>
                <c:pt idx="10">
                  <c:v>57</c:v>
                </c:pt>
                <c:pt idx="11">
                  <c:v>57</c:v>
                </c:pt>
                <c:pt idx="12">
                  <c:v>46</c:v>
                </c:pt>
                <c:pt idx="13">
                  <c:v>46</c:v>
                </c:pt>
                <c:pt idx="14">
                  <c:v>49</c:v>
                </c:pt>
                <c:pt idx="15">
                  <c:v>49</c:v>
                </c:pt>
                <c:pt idx="16">
                  <c:v>44</c:v>
                </c:pt>
                <c:pt idx="17">
                  <c:v>44</c:v>
                </c:pt>
                <c:pt idx="18">
                  <c:v>33</c:v>
                </c:pt>
                <c:pt idx="19">
                  <c:v>33</c:v>
                </c:pt>
                <c:pt idx="20">
                  <c:v>24</c:v>
                </c:pt>
                <c:pt idx="21">
                  <c:v>24</c:v>
                </c:pt>
                <c:pt idx="22">
                  <c:v>20</c:v>
                </c:pt>
                <c:pt idx="23">
                  <c:v>20</c:v>
                </c:pt>
                <c:pt idx="24">
                  <c:v>12</c:v>
                </c:pt>
                <c:pt idx="2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594024"/>
        <c:axId val="224597944"/>
      </c:areaChart>
      <c:catAx>
        <c:axId val="224594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7944"/>
        <c:crosses val="autoZero"/>
        <c:auto val="1"/>
        <c:lblAlgn val="ctr"/>
        <c:lblOffset val="100"/>
        <c:noMultiLvlLbl val="0"/>
      </c:catAx>
      <c:valAx>
        <c:axId val="224597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people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40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06864417856247"/>
          <c:y val="0.42837880795447192"/>
          <c:w val="0.13034092474645245"/>
          <c:h val="0.33641823710942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 w="12700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6/19/2014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6/19/2014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" y="428722"/>
            <a:ext cx="8778240" cy="1076506"/>
          </a:xfrm>
        </p:spPr>
        <p:txBody>
          <a:bodyPr/>
          <a:lstStyle/>
          <a:p>
            <a:r>
              <a:rPr lang="en-US" dirty="0" smtClean="0"/>
              <a:t>Campus </a:t>
            </a:r>
            <a:r>
              <a:rPr lang="en-US" dirty="0" err="1" smtClean="0"/>
              <a:t>WiFi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332" y="4946471"/>
            <a:ext cx="5051457" cy="118533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A Data Science for Social Good-Atlanta Project by Daniel </a:t>
            </a:r>
            <a:r>
              <a:rPr lang="en-US" i="1" dirty="0" err="1" smtClean="0"/>
              <a:t>García</a:t>
            </a:r>
            <a:r>
              <a:rPr lang="en-US" i="1" dirty="0" smtClean="0"/>
              <a:t>, Daniel </a:t>
            </a:r>
            <a:r>
              <a:rPr lang="en-US" i="1" dirty="0" err="1" smtClean="0"/>
              <a:t>Sedra</a:t>
            </a:r>
            <a:r>
              <a:rPr lang="en-US" i="1" dirty="0" smtClean="0"/>
              <a:t>, and Richard </a:t>
            </a:r>
            <a:r>
              <a:rPr lang="en-US" i="1" dirty="0" smtClean="0"/>
              <a:t>Zheng</a:t>
            </a:r>
          </a:p>
          <a:p>
            <a:r>
              <a:rPr lang="en-US" i="1" dirty="0" smtClean="0"/>
              <a:t>Advised by Dr. Russ Clark, Matt Sanders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1" y="4939447"/>
            <a:ext cx="1580221" cy="1067767"/>
          </a:xfrm>
          <a:prstGeom prst="rect">
            <a:avLst/>
          </a:prstGeom>
        </p:spPr>
      </p:pic>
      <p:pic>
        <p:nvPicPr>
          <p:cNvPr id="2050" name="Picture 2" descr="http://www.ladylit.com/wp/wp-content/uploads/2012/06/wif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86" y="1722398"/>
            <a:ext cx="2897557" cy="289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1520190"/>
            <a:ext cx="6755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</a:t>
            </a:r>
            <a:r>
              <a:rPr lang="en-US" dirty="0" err="1"/>
              <a:t>WiFi</a:t>
            </a:r>
            <a:r>
              <a:rPr lang="en-US" dirty="0"/>
              <a:t> data to estimate: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Space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People’s behavior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Clustering pattern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Migration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authentication logs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Access Point location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Username and Device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Timestamps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data sources</a:t>
            </a:r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528" y="3531870"/>
            <a:ext cx="2657475" cy="2125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90" y="274638"/>
            <a:ext cx="3502413" cy="12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623534"/>
              </p:ext>
            </p:extLst>
          </p:nvPr>
        </p:nvGraphicFramePr>
        <p:xfrm>
          <a:off x="605790" y="4242673"/>
          <a:ext cx="6583680" cy="2514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5790" y="1380351"/>
            <a:ext cx="6275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Challenge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Choice of access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Inconsistent </a:t>
            </a:r>
            <a:r>
              <a:rPr lang="en-US" dirty="0" smtClean="0"/>
              <a:t>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Limitation of observation result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What we did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heuristic estimation of population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cluster of access </a:t>
            </a:r>
            <a:r>
              <a:rPr lang="en-US" dirty="0" smtClean="0"/>
              <a:t>points – the “Field”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Scenario based analysis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Pilot analysis in CULC </a:t>
            </a:r>
            <a:r>
              <a:rPr lang="en-US" dirty="0"/>
              <a:t>S</a:t>
            </a:r>
            <a:r>
              <a:rPr lang="en-US" dirty="0" smtClean="0"/>
              <a:t>tarbucks</a:t>
            </a:r>
          </a:p>
        </p:txBody>
      </p:sp>
    </p:spTree>
    <p:extLst>
      <p:ext uri="{BB962C8B-B14F-4D97-AF65-F5344CB8AC3E}">
        <p14:creationId xmlns:p14="http://schemas.microsoft.com/office/powerpoint/2010/main" val="29232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0"/>
            <a:ext cx="8332470" cy="3051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3520440"/>
            <a:ext cx="833247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952468" y="4545874"/>
            <a:ext cx="1498384" cy="13585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435262"/>
              </p:ext>
            </p:extLst>
          </p:nvPr>
        </p:nvGraphicFramePr>
        <p:xfrm>
          <a:off x="0" y="0"/>
          <a:ext cx="8492490" cy="355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754380" y="3660507"/>
            <a:ext cx="6162580" cy="3197493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0000"/>
          </a:blip>
          <a:stretch>
            <a:fillRect/>
          </a:stretch>
        </p:blipFill>
        <p:spPr>
          <a:xfrm>
            <a:off x="135006" y="4052796"/>
            <a:ext cx="5877236" cy="26514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26" y="4669589"/>
            <a:ext cx="405727" cy="1883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426" y="5136264"/>
            <a:ext cx="405727" cy="1825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7304" y="5626219"/>
            <a:ext cx="405727" cy="1921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09752" y="4632377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AP in 3</a:t>
            </a:r>
            <a:r>
              <a:rPr lang="en-US" sz="1100" b="1" baseline="30000" dirty="0" smtClean="0"/>
              <a:t>rd</a:t>
            </a:r>
            <a:r>
              <a:rPr lang="en-US" sz="1100" b="1" dirty="0" smtClean="0"/>
              <a:t> floor</a:t>
            </a:r>
            <a:endParaRPr lang="en-US" sz="11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35153" y="5109330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AP in 2</a:t>
            </a:r>
            <a:r>
              <a:rPr lang="en-US" sz="1100" b="1" baseline="30000" dirty="0" smtClean="0"/>
              <a:t>nd</a:t>
            </a:r>
            <a:r>
              <a:rPr lang="en-US" sz="1100" b="1" dirty="0" smtClean="0"/>
              <a:t> floor</a:t>
            </a:r>
            <a:endParaRPr lang="en-US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63375" y="5560882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AP in 1</a:t>
            </a:r>
            <a:r>
              <a:rPr lang="en-US" sz="1100" b="1" baseline="30000" dirty="0" smtClean="0"/>
              <a:t>st</a:t>
            </a:r>
            <a:r>
              <a:rPr lang="en-US" sz="1100" b="1" dirty="0" smtClean="0"/>
              <a:t> floor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909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Estimation Model improvement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Sequence clustering analysis on pathway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 on ‘Field’ selection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Population &amp; space utilization prediction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Time series regression based forecasting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Analysis with more datasets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Migration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Campus space utilization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More generalized applications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elievinginchristjesus.files.wordpress.com/2014/04/thank-yo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523683"/>
            <a:ext cx="4313555" cy="277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168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Adjacency</vt:lpstr>
      <vt:lpstr>Campus WiFi Project</vt:lpstr>
      <vt:lpstr>Campus WiFi</vt:lpstr>
      <vt:lpstr>Preliminary Analysis</vt:lpstr>
      <vt:lpstr>PowerPoint Presentation</vt:lpstr>
      <vt:lpstr>PowerPoint Presentation</vt:lpstr>
      <vt:lpstr>What’s next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Atlanta</dc:title>
  <dc:creator>Emory University</dc:creator>
  <cp:lastModifiedBy>Richard Zheng</cp:lastModifiedBy>
  <cp:revision>59</cp:revision>
  <dcterms:created xsi:type="dcterms:W3CDTF">2014-06-13T19:03:50Z</dcterms:created>
  <dcterms:modified xsi:type="dcterms:W3CDTF">2014-06-20T16:27:10Z</dcterms:modified>
</cp:coreProperties>
</file>