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51206400" cy="32918400"/>
  <p:notesSz cx="6858000" cy="9144000"/>
  <p:defaultTextStyle>
    <a:defPPr>
      <a:defRPr lang="en-US"/>
    </a:defPPr>
    <a:lvl1pPr marL="0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1pPr>
    <a:lvl2pPr marL="1984405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2pPr>
    <a:lvl3pPr marL="3968818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3pPr>
    <a:lvl4pPr marL="5953228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4pPr>
    <a:lvl5pPr marL="7937641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5pPr>
    <a:lvl6pPr marL="9922050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6pPr>
    <a:lvl7pPr marL="11906455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7pPr>
    <a:lvl8pPr marL="13890869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8pPr>
    <a:lvl9pPr marL="15875274" algn="l" defTabSz="1984405" rtl="0" eaLnBrk="1" latinLnBrk="0" hangingPunct="1">
      <a:defRPr sz="77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D04D9C"/>
    <a:srgbClr val="DAD490"/>
    <a:srgbClr val="D0DB42"/>
    <a:srgbClr val="024D26"/>
    <a:srgbClr val="E1963E"/>
    <a:srgbClr val="7F7F7F"/>
    <a:srgbClr val="E57D30"/>
    <a:srgbClr val="092529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71" autoAdjust="0"/>
    <p:restoredTop sz="94651" autoAdjust="0"/>
  </p:normalViewPr>
  <p:slideViewPr>
    <p:cSldViewPr snapToGrid="0" snapToObjects="1">
      <p:cViewPr>
        <p:scale>
          <a:sx n="30" d="100"/>
          <a:sy n="30" d="100"/>
        </p:scale>
        <p:origin x="-822" y="-72"/>
      </p:cViewPr>
      <p:guideLst>
        <p:guide orient="horz" pos="10368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1" d="100"/>
        <a:sy n="161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37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54A1A-7AD8-9043-B73C-5F273BF3337D}" type="datetimeFigureOut">
              <a:rPr lang="en-US" smtClean="0"/>
              <a:t>2022-04-28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18F5-F84F-0E42-92B0-1A209486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1pPr>
    <a:lvl2pPr marL="1781434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2pPr>
    <a:lvl3pPr marL="3562868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3pPr>
    <a:lvl4pPr marL="5344302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4pPr>
    <a:lvl5pPr marL="7125736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5pPr>
    <a:lvl6pPr marL="8907170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6pPr>
    <a:lvl7pPr marL="10688604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7pPr>
    <a:lvl8pPr marL="12470039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8pPr>
    <a:lvl9pPr marL="14251473" algn="l" defTabSz="3562868" rtl="0" eaLnBrk="1" latinLnBrk="0" hangingPunct="1">
      <a:defRPr sz="46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6" y="722902"/>
            <a:ext cx="9832868" cy="3285751"/>
          </a:xfrm>
          <a:prstGeom prst="rect">
            <a:avLst/>
          </a:prstGeom>
        </p:spPr>
      </p:pic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721426" y="1574799"/>
            <a:ext cx="15891150" cy="2239183"/>
          </a:xfrm>
          <a:prstGeom prst="rect">
            <a:avLst/>
          </a:prstGeom>
        </p:spPr>
        <p:txBody>
          <a:bodyPr vert="horz" lIns="54864" tIns="54864" rIns="54864" bIns="50929" rtlCol="0" anchor="t" anchorCtr="0">
            <a:normAutofit/>
          </a:bodyPr>
          <a:lstStyle/>
          <a:p>
            <a:r>
              <a:rPr lang="en-US" dirty="0" smtClean="0"/>
              <a:t>TITLE OF RESEARCH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7429440" y="1574799"/>
            <a:ext cx="6022848" cy="22391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Author No. 1</a:t>
            </a:r>
            <a:br>
              <a:rPr lang="en-US" dirty="0" smtClean="0"/>
            </a:br>
            <a:r>
              <a:rPr lang="en-US" dirty="0" smtClean="0"/>
              <a:t>Title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44269152" y="1574799"/>
            <a:ext cx="6022848" cy="22391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Author No. 2</a:t>
            </a:r>
            <a:br>
              <a:rPr lang="en-US" dirty="0" smtClean="0"/>
            </a:br>
            <a:r>
              <a:rPr lang="en-US" dirty="0" smtClean="0"/>
              <a:t>Title</a:t>
            </a:r>
          </a:p>
        </p:txBody>
      </p:sp>
      <p:pic>
        <p:nvPicPr>
          <p:cNvPr id="3" name="Picture 2" descr="Colorado State University signatur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69" y="31147577"/>
            <a:ext cx="9161388" cy="419775"/>
          </a:xfrm>
          <a:prstGeom prst="rect">
            <a:avLst/>
          </a:prstGeom>
        </p:spPr>
      </p:pic>
      <p:sp>
        <p:nvSpPr>
          <p:cNvPr id="4" name="Rectangle 3" descr="Colege of Health and Human Sciences text"/>
          <p:cNvSpPr/>
          <p:nvPr userDrawn="1"/>
        </p:nvSpPr>
        <p:spPr>
          <a:xfrm>
            <a:off x="26539543" y="30927748"/>
            <a:ext cx="1336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spc="300" dirty="0" smtClean="0">
                <a:solidFill>
                  <a:srgbClr val="FFFFFF"/>
                </a:solidFill>
                <a:latin typeface="+mn-lt"/>
                <a:cs typeface="Franklin Gothic Medium"/>
              </a:rPr>
              <a:t>COLLEGE OF HEALTH AND HUMAN SCIENCES</a:t>
            </a:r>
            <a:endParaRPr lang="en-US" sz="4800" dirty="0">
              <a:latin typeface="+mn-lt"/>
            </a:endParaRPr>
          </a:p>
        </p:txBody>
      </p:sp>
      <p:pic>
        <p:nvPicPr>
          <p:cNvPr id="8" name="Picture 7" descr="white line art on background bar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11" t="62144" b="19150"/>
          <a:stretch/>
        </p:blipFill>
        <p:spPr>
          <a:xfrm>
            <a:off x="41046400" y="29768800"/>
            <a:ext cx="9245599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dark green bar"/>
          <p:cNvSpPr/>
          <p:nvPr/>
        </p:nvSpPr>
        <p:spPr>
          <a:xfrm>
            <a:off x="914400" y="30565893"/>
            <a:ext cx="49377600" cy="155738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509249" rtl="0" eaLnBrk="1" latinLnBrk="0" hangingPunct="1">
        <a:spcBef>
          <a:spcPct val="0"/>
        </a:spcBef>
        <a:buNone/>
        <a:defRPr sz="8000" kern="1200" cap="all" baseline="0">
          <a:solidFill>
            <a:schemeClr val="tx2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0" marR="0" indent="0" algn="l" defTabSz="480709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827531" indent="-318282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1273126" indent="-254625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14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782376" indent="-254625" algn="l" defTabSz="509249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12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2291627" indent="-254625" algn="l" defTabSz="509249" rtl="0" eaLnBrk="1" latinLnBrk="0" hangingPunct="1">
        <a:spcBef>
          <a:spcPct val="20000"/>
        </a:spcBef>
        <a:buFont typeface="Arial"/>
        <a:buChar char="»"/>
        <a:defRPr sz="1200" b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2800878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129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378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629" indent="-254625" algn="l" defTabSz="50924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49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01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51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003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25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50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753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002" algn="l" defTabSz="50924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220661" y="1574799"/>
            <a:ext cx="20391916" cy="2239183"/>
          </a:xfrm>
        </p:spPr>
        <p:txBody>
          <a:bodyPr>
            <a:noAutofit/>
          </a:bodyPr>
          <a:lstStyle/>
          <a:p>
            <a:r>
              <a:rPr lang="en-US" sz="6000" dirty="0" smtClean="0"/>
              <a:t>Effects of Yeast Pitch Rate ON High Gravity Hard Seltzer Fermentation with Nutrient Supplementation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Authored By:</a:t>
            </a:r>
          </a:p>
          <a:p>
            <a:r>
              <a:rPr lang="en-US" dirty="0" smtClean="0"/>
              <a:t>Jonathan Denenberg</a:t>
            </a:r>
            <a:endParaRPr lang="en-US" dirty="0" smtClean="0"/>
          </a:p>
          <a:p>
            <a:r>
              <a:rPr lang="en-US" dirty="0" smtClean="0"/>
              <a:t>Chance </a:t>
            </a:r>
            <a:r>
              <a:rPr lang="en-US" dirty="0" err="1" smtClean="0"/>
              <a:t>Raynes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Supervising Researchers:</a:t>
            </a:r>
          </a:p>
          <a:p>
            <a:r>
              <a:rPr lang="en-US" sz="2800" dirty="0" smtClean="0"/>
              <a:t>Daniel C Gusmer, Gusmer Enterprises, Inc.</a:t>
            </a:r>
            <a:endParaRPr lang="en-US" sz="2800" dirty="0" smtClean="0"/>
          </a:p>
          <a:p>
            <a:r>
              <a:rPr lang="en-US" sz="2800" dirty="0" smtClean="0"/>
              <a:t>Eric May, Gusmer Enterprises, Inc.</a:t>
            </a:r>
            <a:endParaRPr lang="en-US" sz="2800" dirty="0" smtClean="0"/>
          </a:p>
          <a:p>
            <a:r>
              <a:rPr lang="en-US" sz="2800" dirty="0" smtClean="0"/>
              <a:t>Jeffrey Callaway, CSU CHHS FSHN FST</a:t>
            </a:r>
            <a:endParaRPr lang="en-US" sz="2800" dirty="0"/>
          </a:p>
        </p:txBody>
      </p:sp>
      <p:sp>
        <p:nvSpPr>
          <p:cNvPr id="12" name="Rectangle 11" descr="Introduction"/>
          <p:cNvSpPr/>
          <p:nvPr/>
        </p:nvSpPr>
        <p:spPr>
          <a:xfrm>
            <a:off x="914400" y="4128655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INTRODUCTION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1" y="5975234"/>
            <a:ext cx="157734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This experiment was meant to test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the performance of Gusmer Enterprises,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 </a:t>
            </a:r>
            <a:r>
              <a:rPr lang="en-US" sz="3600" dirty="0" err="1">
                <a:latin typeface="Franklin Gothic Book" charset="0"/>
                <a:ea typeface="Franklin Gothic Book" charset="0"/>
                <a:cs typeface="Franklin Gothic Book" charset="0"/>
              </a:rPr>
              <a:t>Inc’s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 new </a:t>
            </a:r>
            <a:r>
              <a:rPr lang="en-US" sz="3600" dirty="0" err="1"/>
              <a:t>Micro</a:t>
            </a:r>
            <a:r>
              <a:rPr lang="en-US" sz="3600" b="1" i="1" dirty="0" err="1"/>
              <a:t>Elements</a:t>
            </a:r>
            <a:r>
              <a:rPr lang="en-US" sz="3600" dirty="0"/>
              <a:t>® Hard Seltzer HG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yeast nutrient blend on different yeast strains at different pitch rates.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As this was a new product, understanding how it performed with different yeast strains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is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crucial to its use in production spaces. It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is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already known that nutrient supplementation in seltzer production is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necessary,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however this experiment aimed to define the nutrient’s impact on fermentation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between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yeast strains and see if a variation in pitch rate has an effect on overall fermentation kinetics.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 </a:t>
            </a:r>
          </a:p>
          <a:p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Chr.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Hansen</a:t>
            </a:r>
            <a:r>
              <a:rPr lang="en-US" sz="3600" dirty="0" smtClean="0"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>
                <a:ea typeface="Franklin Gothic Book" charset="0"/>
                <a:cs typeface="Franklin Gothic Book" charset="0"/>
              </a:rPr>
              <a:t>V</a:t>
            </a:r>
            <a:r>
              <a:rPr lang="en-US" sz="3600" dirty="0" err="1"/>
              <a:t>iniflora</a:t>
            </a:r>
            <a:r>
              <a:rPr lang="en-US" sz="3600" baseline="30000" dirty="0"/>
              <a:t>®</a:t>
            </a:r>
            <a:r>
              <a:rPr lang="en-US" sz="3600" dirty="0"/>
              <a:t> Merit</a:t>
            </a:r>
            <a:r>
              <a:rPr lang="en-US" sz="3600" baseline="30000" dirty="0" smtClean="0"/>
              <a:t>™</a:t>
            </a:r>
            <a:r>
              <a:rPr lang="en-US" sz="3600" dirty="0" smtClean="0">
                <a:latin typeface="Franklin Gothic Book" charset="0"/>
              </a:rPr>
              <a:t>,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Renaissance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Avante</a:t>
            </a:r>
            <a:r>
              <a:rPr lang="en-US" sz="3600" baseline="30000" dirty="0" smtClean="0"/>
              <a:t>™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and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Renaissance Viva</a:t>
            </a:r>
            <a:r>
              <a:rPr lang="en-US" sz="3600" baseline="30000" dirty="0"/>
              <a:t> ™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yeasts were chosen for their high alcohol tolerance and sugar conversion rate. Pitch rates of 0.5x10^6, 1.0x10^6, and 1.5x10^6 cells/mL/°P were chosen. pH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, specific gravity, and temperature were tracked and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charted daily for 14 days.</a:t>
            </a:r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6" name="Rectangle 35" descr="Study Goals"/>
          <p:cNvSpPr/>
          <p:nvPr/>
        </p:nvSpPr>
        <p:spPr>
          <a:xfrm>
            <a:off x="914399" y="13804481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HYPOTHESIS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399" y="15623082"/>
            <a:ext cx="15849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The effect of increasing yeast pitch rate in a high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Plato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substrate deficient in Free Amino Nitrogen (FAN) and micronutrients supplemented with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Gusmer </a:t>
            </a:r>
            <a:r>
              <a:rPr lang="en-US" sz="3600" dirty="0" err="1"/>
              <a:t>Micro</a:t>
            </a:r>
            <a:r>
              <a:rPr lang="en-US" sz="3600" b="1" i="1" dirty="0" err="1"/>
              <a:t>Elements</a:t>
            </a:r>
            <a:r>
              <a:rPr lang="en-US" sz="3600" dirty="0"/>
              <a:t>® Hard Seltzer HG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dry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yeast nutrient will result in a faster time to complete depletion of fermentable carbohydrates.</a:t>
            </a:r>
          </a:p>
        </p:txBody>
      </p:sp>
      <p:sp>
        <p:nvSpPr>
          <p:cNvPr id="37" name="Rectangle 36" descr="Conceptual Model"/>
          <p:cNvSpPr/>
          <p:nvPr/>
        </p:nvSpPr>
        <p:spPr>
          <a:xfrm>
            <a:off x="952501" y="18760657"/>
            <a:ext cx="15849600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BACKGROUND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52501" y="20834764"/>
            <a:ext cx="1584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High gravity dextrose based substrates are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deficient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vital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nutrients yeast need to grow and multiply.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Nutrients critical to yeast vitality are Free Amino Nitrogen (FAN) sources and other trace minerals, such as calcium and zinc.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The use of nutrient supplement additions into 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high gravity sugar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substrates have shown to greatly improve yeast vitality over the course of the fermentation cycle.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Gusmer Enterprises, Inc. have developed a new nutrient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</a:t>
            </a:r>
            <a:r>
              <a:rPr lang="en-US" sz="3600" dirty="0" smtClean="0"/>
              <a:t> </a:t>
            </a:r>
            <a:r>
              <a:rPr lang="en-US" sz="3600" dirty="0" err="1"/>
              <a:t>Micro</a:t>
            </a:r>
            <a:r>
              <a:rPr lang="en-US" sz="3600" b="1" i="1" dirty="0" err="1"/>
              <a:t>Elements</a:t>
            </a:r>
            <a:r>
              <a:rPr lang="en-US" sz="3600" dirty="0"/>
              <a:t>® Hard Seltzer HG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,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 to be tested with their established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commercial yeast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strains with variable pitch rates.</a:t>
            </a:r>
          </a:p>
        </p:txBody>
      </p:sp>
      <p:sp>
        <p:nvSpPr>
          <p:cNvPr id="13" name="Rectangle 12" descr="Methods"/>
          <p:cNvSpPr/>
          <p:nvPr/>
        </p:nvSpPr>
        <p:spPr>
          <a:xfrm>
            <a:off x="17653201" y="4114800"/>
            <a:ext cx="15895573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METHODS</a:t>
            </a:r>
            <a:endParaRPr lang="en-US" sz="5400" spc="300" dirty="0">
              <a:solidFill>
                <a:srgbClr val="FFFFFF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53201" y="5975234"/>
            <a:ext cx="1587479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All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vessels, lids, airlocks, and tools were cleaned and then sanitized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460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grams of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powdered dextrose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and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6.6 grams of </a:t>
            </a:r>
            <a:r>
              <a:rPr lang="en-US" sz="3600" dirty="0" err="1"/>
              <a:t>Micro</a:t>
            </a:r>
            <a:r>
              <a:rPr lang="en-US" sz="3600" b="1" i="1" dirty="0" err="1"/>
              <a:t>Elements</a:t>
            </a:r>
            <a:r>
              <a:rPr lang="en-US" sz="3600" dirty="0"/>
              <a:t>® Hard Seltzer HG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nutrient were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added to each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vessel to reach a starting gravity of ~26.5°Plato</a:t>
            </a:r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9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liters of water were boiled and 1 liter was added to each vessel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Each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vessel was then mixed until sugar and nutrient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fully dissolved</a:t>
            </a:r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Each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vessel was cooled to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25°C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Each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yeast was weighed out to hit desired pitch rates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Each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vessel was inoculated with the appropriate yeast and pitch 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Each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vessel was fitted with a lid, airlock, and left at room temperature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Data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including pH, temperature, and specific gravity was recorded for 14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days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Final samples were tested for alcohol on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an Anton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Paar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36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Alcolyzer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 and DMA 4500 to develop alcohol production curves</a:t>
            </a:r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Rectangle 13" descr="Results"/>
          <p:cNvSpPr/>
          <p:nvPr/>
        </p:nvSpPr>
        <p:spPr>
          <a:xfrm>
            <a:off x="34435486" y="4128655"/>
            <a:ext cx="15856514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RESULTS</a:t>
            </a:r>
          </a:p>
        </p:txBody>
      </p:sp>
      <p:sp>
        <p:nvSpPr>
          <p:cNvPr id="16" name="Rectangle 15" descr="Conclusion"/>
          <p:cNvSpPr/>
          <p:nvPr/>
        </p:nvSpPr>
        <p:spPr>
          <a:xfrm>
            <a:off x="17653201" y="22091696"/>
            <a:ext cx="15856514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60115" y="23924420"/>
            <a:ext cx="1584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We found that varying the yeast pitch rate with the use of </a:t>
            </a:r>
            <a:r>
              <a:rPr lang="en-US" sz="3600" dirty="0" err="1"/>
              <a:t>Micro</a:t>
            </a:r>
            <a:r>
              <a:rPr lang="en-US" sz="3600" b="1" i="1" dirty="0" err="1"/>
              <a:t>Elements</a:t>
            </a:r>
            <a:r>
              <a:rPr lang="en-US" sz="3600" dirty="0"/>
              <a:t>® Hard Seltzer HG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affected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the rate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of depletion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of fermentable sugars with the yeast strains tested. While pitch rate 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affected </a:t>
            </a:r>
            <a:r>
              <a:rPr lang="en-US" sz="3600" dirty="0">
                <a:latin typeface="Franklin Gothic Book" charset="0"/>
                <a:ea typeface="Franklin Gothic Book" charset="0"/>
                <a:cs typeface="Franklin Gothic Book" charset="0"/>
              </a:rPr>
              <a:t>the speed of initial carbohydrate usage it did not impact total fermentation time. Each yeast and pitch rate yielded similar time to completion</a:t>
            </a:r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. </a:t>
            </a:r>
            <a:endParaRPr lang="en-US" sz="3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23" name="Picture 2" descr="CSU student's brews win 2 medals in U.S. Beer Open Championship">
            <a:extLst>
              <a:ext uri="{FF2B5EF4-FFF2-40B4-BE49-F238E27FC236}">
                <a16:creationId xmlns:a16="http://schemas.microsoft.com/office/drawing/2014/main" xmlns="" id="{0CC376E1-4E5E-4205-A281-504CDDFF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609" y="1574798"/>
            <a:ext cx="1846803" cy="18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A7853360-5786-7DF8-E2D0-08C1E02B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83" y="1793034"/>
            <a:ext cx="3768299" cy="13570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191" y="5689831"/>
            <a:ext cx="13966467" cy="82155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191" y="13804123"/>
            <a:ext cx="14032765" cy="82545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192" y="21999349"/>
            <a:ext cx="13966467" cy="8215568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008B8C56-BCCE-422B-8246-EE9989901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75491"/>
              </p:ext>
            </p:extLst>
          </p:nvPr>
        </p:nvGraphicFramePr>
        <p:xfrm>
          <a:off x="17660115" y="13809383"/>
          <a:ext cx="15888658" cy="7687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6083">
                  <a:extLst>
                    <a:ext uri="{9D8B030D-6E8A-4147-A177-3AD203B41FA5}">
                      <a16:colId xmlns="" xmlns:a16="http://schemas.microsoft.com/office/drawing/2014/main" val="4289182900"/>
                    </a:ext>
                  </a:extLst>
                </a:gridCol>
                <a:gridCol w="3656083">
                  <a:extLst>
                    <a:ext uri="{9D8B030D-6E8A-4147-A177-3AD203B41FA5}">
                      <a16:colId xmlns="" xmlns:a16="http://schemas.microsoft.com/office/drawing/2014/main" val="854647774"/>
                    </a:ext>
                  </a:extLst>
                </a:gridCol>
                <a:gridCol w="3656083">
                  <a:extLst>
                    <a:ext uri="{9D8B030D-6E8A-4147-A177-3AD203B41FA5}">
                      <a16:colId xmlns="" xmlns:a16="http://schemas.microsoft.com/office/drawing/2014/main" val="108429308"/>
                    </a:ext>
                  </a:extLst>
                </a:gridCol>
                <a:gridCol w="4920409">
                  <a:extLst>
                    <a:ext uri="{9D8B030D-6E8A-4147-A177-3AD203B41FA5}">
                      <a16:colId xmlns="" xmlns:a16="http://schemas.microsoft.com/office/drawing/2014/main" val="914612835"/>
                    </a:ext>
                  </a:extLst>
                </a:gridCol>
              </a:tblGrid>
              <a:tr h="789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Yeast strain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Pitch </a:t>
                      </a:r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rate (cells/mL/°P)</a:t>
                      </a:r>
                      <a:endParaRPr lang="en-US" sz="36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Dry </a:t>
                      </a: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lang="en-US" sz="3600" baseline="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(grams</a:t>
                      </a: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458815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Avante</a:t>
                      </a:r>
                      <a:r>
                        <a:rPr lang="en-US" sz="3600" baseline="30000" dirty="0" smtClean="0">
                          <a:latin typeface="+mj-lt"/>
                        </a:rPr>
                        <a:t> ™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0.5x10^6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320777200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Avante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1x10^6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1.59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713857681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Avante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1.5x10^6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974913370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</a:t>
                      </a:r>
                      <a:r>
                        <a:rPr lang="en-US" sz="3600" dirty="0" err="1" smtClean="0">
                          <a:latin typeface="+mj-lt"/>
                        </a:rPr>
                        <a:t>iniflora</a:t>
                      </a:r>
                      <a:r>
                        <a:rPr lang="en-US" sz="3600" baseline="30000" dirty="0" smtClean="0">
                          <a:latin typeface="+mj-lt"/>
                        </a:rPr>
                        <a:t>®</a:t>
                      </a:r>
                      <a:r>
                        <a:rPr lang="en-US" sz="3600" dirty="0" smtClean="0">
                          <a:latin typeface="+mj-lt"/>
                        </a:rPr>
                        <a:t> Merit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0.5x10^6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364085420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</a:t>
                      </a:r>
                      <a:r>
                        <a:rPr lang="en-US" sz="3600" dirty="0" err="1" smtClean="0">
                          <a:latin typeface="+mj-lt"/>
                        </a:rPr>
                        <a:t>iniflora</a:t>
                      </a:r>
                      <a:r>
                        <a:rPr lang="en-US" sz="3600" baseline="30000" dirty="0" smtClean="0">
                          <a:latin typeface="+mj-lt"/>
                        </a:rPr>
                        <a:t>®</a:t>
                      </a:r>
                      <a:r>
                        <a:rPr lang="en-US" sz="3600" dirty="0" smtClean="0">
                          <a:latin typeface="+mj-lt"/>
                        </a:rPr>
                        <a:t> Merit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723379646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err="1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</a:t>
                      </a:r>
                      <a:r>
                        <a:rPr lang="en-US" sz="3600" dirty="0" err="1" smtClean="0">
                          <a:latin typeface="+mj-lt"/>
                        </a:rPr>
                        <a:t>iniflora</a:t>
                      </a:r>
                      <a:r>
                        <a:rPr lang="en-US" sz="3600" baseline="30000" dirty="0" smtClean="0">
                          <a:latin typeface="+mj-lt"/>
                        </a:rPr>
                        <a:t>®</a:t>
                      </a:r>
                      <a:r>
                        <a:rPr lang="en-US" sz="3600" dirty="0" smtClean="0">
                          <a:latin typeface="+mj-lt"/>
                        </a:rPr>
                        <a:t> Merit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1.5x10^6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541845312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V1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Viva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0.5x10^6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0.57 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1762329854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V2</a:t>
                      </a:r>
                      <a:endParaRPr lang="en-US" sz="360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Viva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1.15 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584637500"/>
                  </a:ext>
                </a:extLst>
              </a:tr>
              <a:tr h="564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V3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1E4D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Viva</a:t>
                      </a:r>
                      <a:r>
                        <a:rPr lang="en-US" sz="3600" baseline="30000" dirty="0" smtClean="0">
                          <a:latin typeface="+mj-lt"/>
                        </a:rPr>
                        <a:t>™</a:t>
                      </a:r>
                      <a:r>
                        <a:rPr lang="en-US" sz="3600" dirty="0" smtClean="0">
                          <a:latin typeface="+mj-lt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endParaRPr lang="en-US" sz="3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0" algn="l" defTabSz="50924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1.5x10^6</a:t>
                      </a:r>
                      <a:endParaRPr lang="en-US" sz="3600" dirty="0" smtClean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Franklin Gothic Medium" panose="020B0603020102020204" pitchFamily="34" charset="0"/>
                          <a:cs typeface="Times New Roman" panose="02020603050405020304" pitchFamily="18" charset="0"/>
                        </a:rPr>
                        <a:t>1.72 </a:t>
                      </a:r>
                      <a:endParaRPr lang="en-US" sz="3600" dirty="0">
                        <a:effectLst/>
                        <a:latin typeface="Franklin Gothic Medium" panose="020B06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2301439426"/>
                  </a:ext>
                </a:extLst>
              </a:tr>
            </a:tbl>
          </a:graphicData>
        </a:graphic>
      </p:graphicFrame>
      <p:sp>
        <p:nvSpPr>
          <p:cNvPr id="26" name="Rectangle 25" descr="Conclusion"/>
          <p:cNvSpPr/>
          <p:nvPr/>
        </p:nvSpPr>
        <p:spPr>
          <a:xfrm>
            <a:off x="17653201" y="27509779"/>
            <a:ext cx="15856514" cy="11568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5760" tIns="0" rIns="365760" bIns="0" rtlCol="0" anchor="ctr" anchorCtr="0"/>
          <a:lstStyle/>
          <a:p>
            <a:r>
              <a:rPr lang="en-US" sz="5400" spc="3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ACKNOWLEDGEMENTS</a:t>
            </a:r>
            <a:endParaRPr lang="en-US" sz="5400" spc="300" dirty="0">
              <a:solidFill>
                <a:srgbClr val="FFFFFF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99174" y="29153317"/>
            <a:ext cx="158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Book" charset="0"/>
                <a:ea typeface="Franklin Gothic Book" charset="0"/>
                <a:cs typeface="Franklin Gothic Book" charset="0"/>
              </a:rPr>
              <a:t>Materials and supplies were provided by Gusmer Enterprises, Inc.</a:t>
            </a:r>
          </a:p>
        </p:txBody>
      </p:sp>
    </p:spTree>
    <p:extLst>
      <p:ext uri="{BB962C8B-B14F-4D97-AF65-F5344CB8AC3E}">
        <p14:creationId xmlns:p14="http://schemas.microsoft.com/office/powerpoint/2010/main" val="2032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SU_CHHS-2017">
      <a:dk1>
        <a:srgbClr val="404140"/>
      </a:dk1>
      <a:lt1>
        <a:srgbClr val="FFFFFF"/>
      </a:lt1>
      <a:dk2>
        <a:srgbClr val="1E4D2B"/>
      </a:dk2>
      <a:lt2>
        <a:srgbClr val="C8C371"/>
      </a:lt2>
      <a:accent1>
        <a:srgbClr val="D0DB42"/>
      </a:accent1>
      <a:accent2>
        <a:srgbClr val="AA482E"/>
      </a:accent2>
      <a:accent3>
        <a:srgbClr val="85BAAF"/>
      </a:accent3>
      <a:accent4>
        <a:srgbClr val="003E46"/>
      </a:accent4>
      <a:accent5>
        <a:srgbClr val="E1963E"/>
      </a:accent5>
      <a:accent6>
        <a:srgbClr val="FFFFFF"/>
      </a:accent6>
      <a:hlink>
        <a:srgbClr val="3246A4"/>
      </a:hlink>
      <a:folHlink>
        <a:srgbClr val="6B156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343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Effects of Yeast Pitch Rate ON High Gravity Hard Seltzer Fermentation with Nutrient Supplementation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Daniel C. Gusmer</cp:lastModifiedBy>
  <cp:revision>157</cp:revision>
  <dcterms:created xsi:type="dcterms:W3CDTF">2015-06-30T23:05:53Z</dcterms:created>
  <dcterms:modified xsi:type="dcterms:W3CDTF">2022-04-28T13:58:46Z</dcterms:modified>
</cp:coreProperties>
</file>