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61" r:id="rId5"/>
    <p:sldId id="260" r:id="rId6"/>
    <p:sldId id="265" r:id="rId7"/>
    <p:sldId id="264" r:id="rId8"/>
    <p:sldId id="258" r:id="rId9"/>
    <p:sldId id="259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 showGuides="1">
      <p:cViewPr varScale="1">
        <p:scale>
          <a:sx n="76" d="100"/>
          <a:sy n="76" d="100"/>
        </p:scale>
        <p:origin x="62" y="10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1E06C-4C8D-EB0C-CCCD-8520E98B78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02750C-8F96-BF48-57FC-A124AECD05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53CAF-DED6-FD75-25EC-3A62D44E0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319D5-7D6D-44EA-8859-D10B2847F58C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7CE2D-B158-B10A-E4C0-56F37E5E4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773A2-BF39-AAE5-9B7F-85873ECB3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A12C0-A102-4E64-A72D-530F6650D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335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B086E-5DB0-EEF5-3591-56B1ED03D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DF756-CB24-E3F6-0F8B-981745D652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B0120-D6D2-1E80-C2A0-02FE83498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319D5-7D6D-44EA-8859-D10B2847F58C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161A0-97F6-5D6E-4F6E-76D5A5245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691B3-043A-365E-1D67-D40205C3D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A12C0-A102-4E64-A72D-530F6650D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71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A85749-494C-315B-7B83-2FBC52E360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A0820A-1878-0906-A9C8-E873E1FB66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BBCA75-9D36-7AF1-3C89-FC7B1FDB1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319D5-7D6D-44EA-8859-D10B2847F58C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396AE-7AE4-D11B-67E0-4821DE9E1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BF6ED-C4DB-40BC-9529-769923939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A12C0-A102-4E64-A72D-530F6650D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99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04F68-03AA-B1FB-FBCD-1068954DA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3544B-CCE5-8B91-DF6A-41869E381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EE81E4-53CC-5E71-1FE1-D9EA0DF53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319D5-7D6D-44EA-8859-D10B2847F58C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D08C2-C85C-0243-3ADE-AF2BC5856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740FB-F118-1CE0-3F3A-D929210CE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A12C0-A102-4E64-A72D-530F6650D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624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1CC10-C6BA-53B7-592A-20BBEFF78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E4F9FA-7BBF-7637-F7B2-14A70136EC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35BEA-9907-0746-6B06-81394CC0C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319D5-7D6D-44EA-8859-D10B2847F58C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7ADC-12BE-3BE3-9755-69CF06180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0CF1D0-C289-A0D4-6113-4A06974F4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A12C0-A102-4E64-A72D-530F6650D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325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8AC2B-2E2A-0CA7-AED0-6E903A629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DAF50-21B1-3E91-DFD0-C81F7ADD89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C956BA-D9AB-BFDE-E2BA-312A155E50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87C9F8-D876-E885-6CB6-ACBB25ECA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319D5-7D6D-44EA-8859-D10B2847F58C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91B0AA-B801-C79C-9D82-C347D2416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7BA5C5-0613-59B9-B275-7C22A206B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A12C0-A102-4E64-A72D-530F6650D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273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94AE1-5E6D-7020-30E4-738215D6A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367041-2A28-BF74-D587-49DB54AAF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9EB93B-194E-868D-F4BC-500B52F2D7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CBAF76-94DB-3E4E-54B5-70A79CB892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29F644-8CD9-2085-CD34-56061192B6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C1694-9E77-E35A-B2D3-3641346B2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319D5-7D6D-44EA-8859-D10B2847F58C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E31E5C-8537-98E9-85F8-A6FD69F5E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5805A7-2B34-3649-4188-0C8FFBA0A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A12C0-A102-4E64-A72D-530F6650D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367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9C412-3A6C-6821-64B0-73158BD5D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5FD73B-036F-3A41-3B12-7E6DF0865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319D5-7D6D-44EA-8859-D10B2847F58C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FF7047-A4D4-EFC4-56DF-A55F6375A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BF1D8E-A2F9-4CEE-D00D-E9F6120E1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A12C0-A102-4E64-A72D-530F6650D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759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F5B345-1E8F-180D-DE52-A19554498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319D5-7D6D-44EA-8859-D10B2847F58C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2B9827-8F99-1101-8C0F-4C5F8B85D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02C35B-D1A0-5EE7-32F4-90601350F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A12C0-A102-4E64-A72D-530F6650D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415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598F6-B253-ED81-7110-A23D8D62B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D85DB-12DD-27D6-4682-883083997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D99641-8795-4A94-7006-CAA9E6E489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FE9E59-225E-2CC9-750B-D1E51E036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319D5-7D6D-44EA-8859-D10B2847F58C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C2200F-0A5B-DC30-D7E4-E59CF39AB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F7D844-CACD-CFB0-7515-4FA5AEC97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A12C0-A102-4E64-A72D-530F6650D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219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6A328-0AC4-2E37-E122-FBFDC34C5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793717-71B9-2C97-BF4D-5CF13FD9B5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F02C01-3E11-AC17-93D0-42E5481004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872488-B7C8-C47A-D809-8FF289320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319D5-7D6D-44EA-8859-D10B2847F58C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AB74DC-6FAD-D314-54DC-A8047A90D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2183E2-8BC0-97F3-44A0-9C9414237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A12C0-A102-4E64-A72D-530F6650D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528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6CB84B-2143-78CA-192A-5509ADA65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D22AF2-DB08-5D95-B762-B556E0C37F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E80F8-9D4E-DCFD-9083-A12EE324A8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B319D5-7D6D-44EA-8859-D10B2847F58C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10BBD-263A-B2DA-9A21-FEEDB86373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26A50-8FB5-CC47-4E80-BFD49FD38D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2A12C0-A102-4E64-A72D-530F6650D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176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650D8-9593-3D49-83B7-94C0E68E17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Stats High Dim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C96A26-39D2-B9E0-6271-C74749048C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4.12.2024</a:t>
            </a:r>
          </a:p>
        </p:txBody>
      </p:sp>
    </p:spTree>
    <p:extLst>
      <p:ext uri="{BB962C8B-B14F-4D97-AF65-F5344CB8AC3E}">
        <p14:creationId xmlns:p14="http://schemas.microsoft.com/office/powerpoint/2010/main" val="2287629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001B59-C4E4-2989-A0B7-32BE60F91D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B9B62-EE66-D463-2EC3-F50C68F27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Results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438A541-627C-46F3-DD25-49DDE8962EA8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Threshold: 0.25</a:t>
            </a:r>
          </a:p>
          <a:p>
            <a:r>
              <a:rPr lang="en-US" sz="1800" dirty="0"/>
              <a:t>Accuracy: 0.80</a:t>
            </a:r>
          </a:p>
          <a:p>
            <a:r>
              <a:rPr lang="en-US" sz="1800" dirty="0"/>
              <a:t>F1: 0.31</a:t>
            </a:r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DEA1B33-DA9E-9B8A-EEA6-15B459B7B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8419" y="1262143"/>
            <a:ext cx="5822849" cy="475217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DEF3EDF-15C3-4E11-5CAC-6EAAE11E6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6604" y="4280083"/>
            <a:ext cx="2566204" cy="970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345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A88AA0-2AEC-41B7-26DB-15EE2C12CC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5B6CF-A85C-F521-8519-FA494C3A6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DD282-3AD4-7E42-0925-069ECCE53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Add Woe Binning</a:t>
            </a:r>
          </a:p>
          <a:p>
            <a:r>
              <a:rPr lang="en-US" sz="2400" dirty="0"/>
              <a:t>Add  Column City Population 2018</a:t>
            </a:r>
          </a:p>
          <a:p>
            <a:r>
              <a:rPr lang="en-US" sz="2400" dirty="0"/>
              <a:t>Add Column “</a:t>
            </a:r>
            <a:r>
              <a:rPr lang="en-US" sz="2400" dirty="0" err="1"/>
              <a:t>has_codebtor</a:t>
            </a:r>
            <a:r>
              <a:rPr lang="en-US" sz="2400" dirty="0"/>
              <a:t>”</a:t>
            </a:r>
          </a:p>
          <a:p>
            <a:r>
              <a:rPr lang="en-US" sz="2400" dirty="0"/>
              <a:t>Build function: </a:t>
            </a:r>
            <a:r>
              <a:rPr lang="en-US" sz="1800" i="1" dirty="0" err="1">
                <a:solidFill>
                  <a:schemeClr val="tx2"/>
                </a:solidFill>
              </a:rPr>
              <a:t>calculate_metrics</a:t>
            </a:r>
            <a:r>
              <a:rPr lang="en-US" sz="1800" i="1" dirty="0">
                <a:solidFill>
                  <a:schemeClr val="tx2"/>
                </a:solidFill>
              </a:rPr>
              <a:t> &lt;- function(</a:t>
            </a:r>
            <a:r>
              <a:rPr lang="en-US" sz="1800" i="1" dirty="0" err="1">
                <a:solidFill>
                  <a:schemeClr val="tx2"/>
                </a:solidFill>
              </a:rPr>
              <a:t>predicted_probs</a:t>
            </a:r>
            <a:r>
              <a:rPr lang="en-US" sz="1800" i="1" dirty="0">
                <a:solidFill>
                  <a:schemeClr val="tx2"/>
                </a:solidFill>
              </a:rPr>
              <a:t>, </a:t>
            </a:r>
            <a:r>
              <a:rPr lang="en-US" sz="1800" i="1" dirty="0" err="1">
                <a:solidFill>
                  <a:schemeClr val="tx2"/>
                </a:solidFill>
              </a:rPr>
              <a:t>actual_labels</a:t>
            </a:r>
            <a:r>
              <a:rPr lang="en-US" sz="1800" i="1" dirty="0">
                <a:solidFill>
                  <a:schemeClr val="tx2"/>
                </a:solidFill>
              </a:rPr>
              <a:t>, threshold = 0.5)</a:t>
            </a:r>
            <a:r>
              <a:rPr lang="en-US" sz="2400" dirty="0"/>
              <a:t>:</a:t>
            </a:r>
          </a:p>
          <a:p>
            <a:pPr lvl="1"/>
            <a:r>
              <a:rPr lang="en-US" sz="2000" dirty="0"/>
              <a:t>Returns: </a:t>
            </a:r>
            <a:r>
              <a:rPr lang="en-US" sz="2000" dirty="0" err="1"/>
              <a:t>Precission</a:t>
            </a:r>
            <a:r>
              <a:rPr lang="en-US" sz="2000" dirty="0"/>
              <a:t>, Recall, F1, Accuracy</a:t>
            </a:r>
          </a:p>
          <a:p>
            <a:r>
              <a:rPr lang="en-US" sz="2400" dirty="0"/>
              <a:t>Build function </a:t>
            </a:r>
            <a:r>
              <a:rPr lang="en-US" sz="1800" i="1" dirty="0" err="1">
                <a:solidFill>
                  <a:schemeClr val="tx2"/>
                </a:solidFill>
              </a:rPr>
              <a:t>find_optimal_threshold</a:t>
            </a:r>
            <a:r>
              <a:rPr lang="en-US" sz="1800" i="1" dirty="0">
                <a:solidFill>
                  <a:schemeClr val="tx2"/>
                </a:solidFill>
              </a:rPr>
              <a:t> &lt;- function(</a:t>
            </a:r>
            <a:r>
              <a:rPr lang="en-US" sz="1800" i="1" dirty="0" err="1">
                <a:solidFill>
                  <a:schemeClr val="tx2"/>
                </a:solidFill>
              </a:rPr>
              <a:t>predicted_probs</a:t>
            </a:r>
            <a:r>
              <a:rPr lang="en-US" sz="1800" i="1" dirty="0">
                <a:solidFill>
                  <a:schemeClr val="tx2"/>
                </a:solidFill>
              </a:rPr>
              <a:t>, </a:t>
            </a:r>
            <a:r>
              <a:rPr lang="en-US" sz="1800" i="1" dirty="0" err="1">
                <a:solidFill>
                  <a:schemeClr val="tx2"/>
                </a:solidFill>
              </a:rPr>
              <a:t>actual_labels</a:t>
            </a:r>
            <a:r>
              <a:rPr lang="en-US" sz="1800" i="1" dirty="0">
                <a:solidFill>
                  <a:schemeClr val="tx2"/>
                </a:solidFill>
              </a:rPr>
              <a:t>, thresholds)</a:t>
            </a:r>
            <a:endParaRPr lang="en-US" sz="2400" i="1" dirty="0">
              <a:solidFill>
                <a:schemeClr val="tx2"/>
              </a:solidFill>
            </a:endParaRPr>
          </a:p>
          <a:p>
            <a:pPr lvl="1"/>
            <a:r>
              <a:rPr lang="en-US" sz="2000" dirty="0"/>
              <a:t>Returns: Optimal threshold based on max F1</a:t>
            </a:r>
          </a:p>
          <a:p>
            <a:r>
              <a:rPr lang="en-US" sz="2400" dirty="0"/>
              <a:t>Build </a:t>
            </a:r>
            <a:r>
              <a:rPr lang="en-US" sz="1800" i="1" dirty="0" err="1">
                <a:solidFill>
                  <a:schemeClr val="tx2"/>
                </a:solidFill>
              </a:rPr>
              <a:t>plot_metrics</a:t>
            </a:r>
            <a:r>
              <a:rPr lang="en-US" sz="1800" i="1" dirty="0">
                <a:solidFill>
                  <a:schemeClr val="tx2"/>
                </a:solidFill>
              </a:rPr>
              <a:t> &lt;- function(metrics): </a:t>
            </a:r>
            <a:r>
              <a:rPr lang="en-US" sz="2400" dirty="0"/>
              <a:t>plots previous curves</a:t>
            </a:r>
          </a:p>
          <a:p>
            <a:endParaRPr lang="en-US" sz="24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005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52CFA-8665-9B80-A8A3-FA1BB12CD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– Interpretability Tradeoff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2AB61-FB28-658D-DB51-E631F1499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F10348-5C03-4B19-379D-648E3DAAE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451" y="1783682"/>
            <a:ext cx="6942422" cy="443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907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183AB-472E-96F3-B70D-32C6F053E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8987F-1D17-9888-20C0-D8E4A332F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3836"/>
            <a:ext cx="10515600" cy="4351338"/>
          </a:xfrm>
        </p:spPr>
        <p:txBody>
          <a:bodyPr/>
          <a:lstStyle/>
          <a:p>
            <a:r>
              <a:rPr lang="en-US" dirty="0"/>
              <a:t>Merge factors within variable</a:t>
            </a:r>
          </a:p>
          <a:p>
            <a:r>
              <a:rPr lang="en-US" dirty="0"/>
              <a:t>Package </a:t>
            </a:r>
            <a:r>
              <a:rPr lang="en-US" dirty="0" err="1"/>
              <a:t>woebinning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216770-E92E-5F8B-D13E-F0CC4C21E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97085"/>
            <a:ext cx="4461598" cy="38609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690AE0-ECE9-594F-C346-F8A174DA12A4}"/>
              </a:ext>
            </a:extLst>
          </p:cNvPr>
          <p:cNvSpPr txBox="1"/>
          <p:nvPr/>
        </p:nvSpPr>
        <p:spPr>
          <a:xfrm>
            <a:off x="2258360" y="2512088"/>
            <a:ext cx="1706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Before Binning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9F418B-7CEC-A658-D538-6E1A5123B606}"/>
              </a:ext>
            </a:extLst>
          </p:cNvPr>
          <p:cNvSpPr txBox="1"/>
          <p:nvPr/>
        </p:nvSpPr>
        <p:spPr>
          <a:xfrm>
            <a:off x="8401649" y="2512088"/>
            <a:ext cx="1531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After Binning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BCDE5D0-33FE-5209-0212-57368B73B2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2204" y="2997085"/>
            <a:ext cx="4550849" cy="3708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546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B23CB-4A54-6C59-AED5-998BE4C85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Logit vs Binned Logit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E29BF-2132-7301-461C-6BD97287F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Logit</a:t>
            </a:r>
          </a:p>
          <a:p>
            <a:r>
              <a:rPr lang="en-US" dirty="0"/>
              <a:t>Accuracy: 0.79 </a:t>
            </a:r>
          </a:p>
          <a:p>
            <a:r>
              <a:rPr lang="en-US" dirty="0"/>
              <a:t>F1: 0.31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99E8B33-0F85-6C4B-78E2-06A548F2B61B}"/>
              </a:ext>
            </a:extLst>
          </p:cNvPr>
          <p:cNvSpPr txBox="1">
            <a:spLocks/>
          </p:cNvSpPr>
          <p:nvPr/>
        </p:nvSpPr>
        <p:spPr>
          <a:xfrm>
            <a:off x="6472084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Binned Logit</a:t>
            </a:r>
          </a:p>
          <a:p>
            <a:r>
              <a:rPr lang="en-US" dirty="0"/>
              <a:t>Accuracy: 0.79 </a:t>
            </a:r>
          </a:p>
          <a:p>
            <a:r>
              <a:rPr lang="en-US" dirty="0"/>
              <a:t>F1: 0.30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314851-2EDB-BED6-9117-E18103786D1C}"/>
              </a:ext>
            </a:extLst>
          </p:cNvPr>
          <p:cNvSpPr txBox="1"/>
          <p:nvPr/>
        </p:nvSpPr>
        <p:spPr>
          <a:xfrm>
            <a:off x="3765754" y="3429000"/>
            <a:ext cx="4344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Doesn’t seem to be helpful in basic model</a:t>
            </a:r>
          </a:p>
        </p:txBody>
      </p:sp>
    </p:spTree>
    <p:extLst>
      <p:ext uri="{BB962C8B-B14F-4D97-AF65-F5344CB8AC3E}">
        <p14:creationId xmlns:p14="http://schemas.microsoft.com/office/powerpoint/2010/main" val="4002236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88217B-4E26-FDE6-5D07-783BBEDFCE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1583A-CE47-139E-4FA3-04E441914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Fn</a:t>
            </a:r>
            <a:r>
              <a:rPr lang="en-US" dirty="0"/>
              <a:t>: Find Threshold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10561B-E10D-05B4-045F-04BF51007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1265" y="1573491"/>
            <a:ext cx="5669470" cy="5085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694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84B4B3-8021-E915-731B-28AE651A99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D79AC-285C-F89B-2EF9-802120162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Logit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58CD0-E2FD-8CCA-CC89-AC05A86D9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r>
              <a:rPr lang="en-US" sz="1800" dirty="0"/>
              <a:t>Threshold: 0.25</a:t>
            </a:r>
          </a:p>
          <a:p>
            <a:r>
              <a:rPr lang="en-US" sz="1800" dirty="0"/>
              <a:t>Accuracy: 0.73 </a:t>
            </a:r>
          </a:p>
          <a:p>
            <a:r>
              <a:rPr lang="en-US" sz="1800" dirty="0"/>
              <a:t>F1: 0.47</a:t>
            </a:r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09B2FCF-980C-2D41-4C89-082FC3088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09" y="3429000"/>
            <a:ext cx="3861619" cy="340204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15B10A8-D76A-5DAA-A55E-FCD561C75B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4852" y="552659"/>
            <a:ext cx="7316250" cy="6088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158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F5D3F-BB0B-7069-32A6-3A90749B5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Lasso Results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DCCD0FB-B8ED-02E0-EF92-E135AA8A52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1800" dirty="0"/>
              <a:t>Threshold: 0.15</a:t>
            </a:r>
          </a:p>
          <a:p>
            <a:r>
              <a:rPr lang="en-US" sz="1800" dirty="0"/>
              <a:t>Accuracy: 0.21</a:t>
            </a:r>
          </a:p>
          <a:p>
            <a:r>
              <a:rPr lang="en-US" sz="1800" dirty="0"/>
              <a:t>F1: 0.34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B522DD9-92B8-7F53-BE57-491E1A500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634" y="3217880"/>
            <a:ext cx="3767389" cy="327499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CDCEAE5-64C2-5785-8389-9CBF8E9829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9950" y="498509"/>
            <a:ext cx="7087215" cy="5860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953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9C653B-DBD8-8793-028D-A0C91A47A2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19B9D-9972-751A-CACE-40AC42C8B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 Results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50B59D2-7691-B307-24A5-BD4C74BE9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r>
              <a:rPr lang="en-US" sz="1800" dirty="0"/>
              <a:t>Threshold: 0.25</a:t>
            </a:r>
          </a:p>
          <a:p>
            <a:r>
              <a:rPr lang="en-US" sz="1800" dirty="0"/>
              <a:t>Accuracy: 0.73</a:t>
            </a:r>
          </a:p>
          <a:p>
            <a:r>
              <a:rPr lang="en-US" sz="1800" dirty="0"/>
              <a:t>F1: 0.46</a:t>
            </a:r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B623DA-BDA4-B75C-ED90-A5E4E8683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637" y="3112424"/>
            <a:ext cx="4163023" cy="36024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6E2B4EC-BBD6-8017-84C5-3AAACB1A282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6019"/>
          <a:stretch/>
        </p:blipFill>
        <p:spPr>
          <a:xfrm>
            <a:off x="5592097" y="584280"/>
            <a:ext cx="6405134" cy="5256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239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182</Words>
  <Application>Microsoft Office PowerPoint</Application>
  <PresentationFormat>Widescreen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Stats High Dim </vt:lpstr>
      <vt:lpstr>Tasks</vt:lpstr>
      <vt:lpstr>Complexity – Interpretability Tradeoff</vt:lpstr>
      <vt:lpstr>Binning</vt:lpstr>
      <vt:lpstr>Logit vs Binned Logit</vt:lpstr>
      <vt:lpstr>Fn: Find Threshold</vt:lpstr>
      <vt:lpstr>Logit Results</vt:lpstr>
      <vt:lpstr>Lasso Results</vt:lpstr>
      <vt:lpstr>GAM Results</vt:lpstr>
      <vt:lpstr>Random Forest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Gutiérrez Velez</dc:creator>
  <cp:lastModifiedBy>Daniel Gutiérrez Velez</cp:lastModifiedBy>
  <cp:revision>5</cp:revision>
  <dcterms:created xsi:type="dcterms:W3CDTF">2024-12-03T19:54:45Z</dcterms:created>
  <dcterms:modified xsi:type="dcterms:W3CDTF">2024-12-03T20:24:29Z</dcterms:modified>
</cp:coreProperties>
</file>