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74" r:id="rId1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816379" y="2298191"/>
            <a:ext cx="2375608" cy="4559823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2616510" y="0"/>
            <a:ext cx="3629157" cy="51656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2"/>
          <p:cNvSpPr/>
          <p:nvPr/>
        </p:nvSpPr>
        <p:spPr>
          <a:xfrm>
            <a:off x="1165085" y="0"/>
            <a:ext cx="886196" cy="51656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2"/>
          <p:cNvSpPr/>
          <p:nvPr/>
        </p:nvSpPr>
        <p:spPr>
          <a:xfrm>
            <a:off x="1398846" y="1251488"/>
            <a:ext cx="282797" cy="514368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2"/>
          <p:cNvSpPr/>
          <p:nvPr/>
        </p:nvSpPr>
        <p:spPr>
          <a:xfrm>
            <a:off x="1165084" y="1344994"/>
            <a:ext cx="222987" cy="32735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2"/>
          <p:cNvSpPr/>
          <p:nvPr/>
        </p:nvSpPr>
        <p:spPr>
          <a:xfrm>
            <a:off x="1691323" y="1344994"/>
            <a:ext cx="224083" cy="32735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2"/>
          <p:cNvSpPr/>
          <p:nvPr/>
        </p:nvSpPr>
        <p:spPr>
          <a:xfrm>
            <a:off x="4688027" y="6644796"/>
            <a:ext cx="1405860" cy="213216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2"/>
          <p:cNvSpPr/>
          <p:nvPr/>
        </p:nvSpPr>
        <p:spPr>
          <a:xfrm>
            <a:off x="1547122" y="6644796"/>
            <a:ext cx="2870252" cy="213216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2"/>
          <p:cNvSpPr/>
          <p:nvPr/>
        </p:nvSpPr>
        <p:spPr>
          <a:xfrm>
            <a:off x="2407111" y="5936023"/>
            <a:ext cx="5001231" cy="214221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2"/>
          <p:cNvSpPr/>
          <p:nvPr/>
        </p:nvSpPr>
        <p:spPr>
          <a:xfrm>
            <a:off x="1" y="5936023"/>
            <a:ext cx="1987527" cy="214221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2"/>
          <p:cNvSpPr/>
          <p:nvPr/>
        </p:nvSpPr>
        <p:spPr>
          <a:xfrm>
            <a:off x="794791" y="6290409"/>
            <a:ext cx="4291271" cy="214312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2"/>
          <p:cNvSpPr/>
          <p:nvPr/>
        </p:nvSpPr>
        <p:spPr>
          <a:xfrm>
            <a:off x="0" y="6290409"/>
            <a:ext cx="486061" cy="214312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2"/>
          <p:cNvSpPr/>
          <p:nvPr/>
        </p:nvSpPr>
        <p:spPr>
          <a:xfrm>
            <a:off x="0" y="6644796"/>
            <a:ext cx="1104709" cy="213216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958100" y="1825393"/>
            <a:ext cx="11360800" cy="2547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98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025400" y="4528133"/>
            <a:ext cx="11360800" cy="105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164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Nota al pie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10571520" y="2"/>
            <a:ext cx="1620473" cy="536015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11"/>
          <p:cNvSpPr/>
          <p:nvPr/>
        </p:nvSpPr>
        <p:spPr>
          <a:xfrm>
            <a:off x="4682033" y="1044934"/>
            <a:ext cx="7509880" cy="3138489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5016500" y="1349733"/>
            <a:ext cx="6553600" cy="2586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7820097" y="4572734"/>
            <a:ext cx="1620456" cy="346220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11"/>
          <p:cNvSpPr/>
          <p:nvPr/>
        </p:nvSpPr>
        <p:spPr>
          <a:xfrm>
            <a:off x="10691916" y="4572733"/>
            <a:ext cx="1499985" cy="346248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11"/>
          <p:cNvSpPr/>
          <p:nvPr/>
        </p:nvSpPr>
        <p:spPr>
          <a:xfrm>
            <a:off x="9445099" y="4572734"/>
            <a:ext cx="346303" cy="346220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11"/>
          <p:cNvSpPr/>
          <p:nvPr/>
        </p:nvSpPr>
        <p:spPr>
          <a:xfrm>
            <a:off x="9995477" y="4572733"/>
            <a:ext cx="346276" cy="346248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48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415600" y="4409159"/>
            <a:ext cx="11360800" cy="8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algn="ctr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9" name="Google Shape;149;p12"/>
          <p:cNvSpPr/>
          <p:nvPr/>
        </p:nvSpPr>
        <p:spPr>
          <a:xfrm rot="10800000">
            <a:off x="3669075" y="5657966"/>
            <a:ext cx="8521692" cy="12065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815001" y="2001503"/>
            <a:ext cx="10375767" cy="2033464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3" y="1"/>
            <a:ext cx="7721464" cy="674067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8" y="2002495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709977" y="1216699"/>
            <a:ext cx="1407260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9564167" y="1216689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2419131" y="1216689"/>
            <a:ext cx="2133519" cy="47375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6031414" y="430733"/>
            <a:ext cx="2794020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9841410" y="4460904"/>
            <a:ext cx="2350591" cy="473763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6" y="2779900"/>
            <a:ext cx="2380739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875093" y="6384266"/>
            <a:ext cx="3505175" cy="47373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415600" y="2463800"/>
            <a:ext cx="11360800" cy="184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6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923190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4249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33" y="3755048"/>
            <a:ext cx="12192061" cy="1264467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8473833" y="-190495"/>
            <a:ext cx="19144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8054167" y="2571533"/>
            <a:ext cx="27552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383467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382667" y="2571533"/>
            <a:ext cx="27560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5105408" y="-292095"/>
            <a:ext cx="19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4719287" y="2571533"/>
            <a:ext cx="27560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4718816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8055949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8746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1" y="2113134"/>
            <a:ext cx="5815892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15"/>
          <p:cNvSpPr/>
          <p:nvPr/>
        </p:nvSpPr>
        <p:spPr>
          <a:xfrm>
            <a:off x="8101733" y="2113134"/>
            <a:ext cx="1658211" cy="321857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15"/>
          <p:cNvSpPr/>
          <p:nvPr/>
        </p:nvSpPr>
        <p:spPr>
          <a:xfrm>
            <a:off x="2896032" y="4003526"/>
            <a:ext cx="1658208" cy="321215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15"/>
          <p:cNvSpPr/>
          <p:nvPr/>
        </p:nvSpPr>
        <p:spPr>
          <a:xfrm>
            <a:off x="6223000" y="4003533"/>
            <a:ext cx="5969176" cy="321195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6" name="Google Shape;196;p15"/>
          <p:cNvSpPr/>
          <p:nvPr/>
        </p:nvSpPr>
        <p:spPr>
          <a:xfrm>
            <a:off x="6070600" y="2113134"/>
            <a:ext cx="1789955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919733" y="2464465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919735" y="2883100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6415567" y="2464535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6415567" y="2884708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919728" y="4137883"/>
            <a:ext cx="2885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919733" y="4344381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919735" y="4763016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6415567" y="4344451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6415567" y="4764624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9311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3021344" y="2367133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6285584" y="2367236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6285567" y="2944265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3021335" y="4207567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3021333" y="478123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6285600" y="4207672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6285567" y="478123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3021344" y="294426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3446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8267834" y="2021101"/>
            <a:ext cx="3924169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7251600" y="2630700"/>
            <a:ext cx="4165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2133"/>
            </a:lvl1pPr>
            <a:lvl2pPr marL="1219170" lvl="1" indent="-440256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algn="r" rtl="0">
              <a:spcBef>
                <a:spcPts val="2133"/>
              </a:spcBef>
              <a:spcAft>
                <a:spcPts val="2133"/>
              </a:spcAft>
              <a:buSzPts val="1600"/>
              <a:buFont typeface="Nunito Light"/>
              <a:buChar char="■"/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7251700" y="1557767"/>
            <a:ext cx="41656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11091040" y="6691029"/>
            <a:ext cx="1100968" cy="166976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17"/>
          <p:cNvSpPr/>
          <p:nvPr/>
        </p:nvSpPr>
        <p:spPr>
          <a:xfrm>
            <a:off x="8631272" y="6691029"/>
            <a:ext cx="2247773" cy="166976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" name="Google Shape;223;p17"/>
          <p:cNvSpPr/>
          <p:nvPr/>
        </p:nvSpPr>
        <p:spPr>
          <a:xfrm>
            <a:off x="8042093" y="6413504"/>
            <a:ext cx="3360612" cy="167833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17"/>
          <p:cNvSpPr/>
          <p:nvPr/>
        </p:nvSpPr>
        <p:spPr>
          <a:xfrm>
            <a:off x="7419659" y="6413504"/>
            <a:ext cx="380648" cy="167833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91589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5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18"/>
          <p:cNvSpPr/>
          <p:nvPr/>
        </p:nvSpPr>
        <p:spPr>
          <a:xfrm flipH="1">
            <a:off x="8953501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18"/>
          <p:cNvSpPr/>
          <p:nvPr/>
        </p:nvSpPr>
        <p:spPr>
          <a:xfrm flipH="1">
            <a:off x="1639292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18"/>
          <p:cNvSpPr/>
          <p:nvPr/>
        </p:nvSpPr>
        <p:spPr>
          <a:xfrm flipH="1">
            <a:off x="89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18"/>
          <p:cNvSpPr/>
          <p:nvPr/>
        </p:nvSpPr>
        <p:spPr>
          <a:xfrm flipH="1">
            <a:off x="31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18"/>
          <p:cNvSpPr/>
          <p:nvPr/>
        </p:nvSpPr>
        <p:spPr>
          <a:xfrm flipH="1">
            <a:off x="1733311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18"/>
          <p:cNvSpPr/>
          <p:nvPr/>
        </p:nvSpPr>
        <p:spPr>
          <a:xfrm flipH="1">
            <a:off x="10807446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" name="Google Shape;233;p18"/>
          <p:cNvSpPr/>
          <p:nvPr/>
        </p:nvSpPr>
        <p:spPr>
          <a:xfrm flipH="1">
            <a:off x="10719669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18"/>
          <p:cNvSpPr/>
          <p:nvPr/>
        </p:nvSpPr>
        <p:spPr>
          <a:xfrm flipH="1">
            <a:off x="7304333" y="2000608"/>
            <a:ext cx="3154240" cy="475811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Google Shape;235;p18"/>
          <p:cNvSpPr/>
          <p:nvPr/>
        </p:nvSpPr>
        <p:spPr>
          <a:xfrm flipH="1">
            <a:off x="9194808" y="1216701"/>
            <a:ext cx="2997065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6" name="Google Shape;236;p18"/>
          <p:cNvSpPr/>
          <p:nvPr/>
        </p:nvSpPr>
        <p:spPr>
          <a:xfrm>
            <a:off x="2792101" y="1497533"/>
            <a:ext cx="6607452" cy="536060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06158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 + text 3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2423633" y="0"/>
            <a:ext cx="9768400" cy="52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6106033" y="3184267"/>
            <a:ext cx="5243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31789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/>
            </a:lvl3pPr>
            <a:lvl4pPr marL="2438339" lvl="3" indent="-431789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14856" rtl="0">
              <a:spcBef>
                <a:spcPts val="2133"/>
              </a:spcBef>
              <a:spcAft>
                <a:spcPts val="0"/>
              </a:spcAft>
              <a:buSzPts val="1300"/>
              <a:buChar char="●"/>
              <a:defRPr/>
            </a:lvl7pPr>
            <a:lvl8pPr marL="4876678" lvl="7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6106041" y="2286400"/>
            <a:ext cx="5284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1" y="2875516"/>
            <a:ext cx="2810529" cy="171685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19"/>
          <p:cNvSpPr/>
          <p:nvPr/>
        </p:nvSpPr>
        <p:spPr>
          <a:xfrm>
            <a:off x="2810627" y="2875516"/>
            <a:ext cx="1487384" cy="171685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" name="Google Shape;244;p19"/>
          <p:cNvSpPr/>
          <p:nvPr/>
        </p:nvSpPr>
        <p:spPr>
          <a:xfrm>
            <a:off x="574523" y="3159808"/>
            <a:ext cx="2193368" cy="171685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19"/>
          <p:cNvSpPr/>
          <p:nvPr/>
        </p:nvSpPr>
        <p:spPr>
          <a:xfrm>
            <a:off x="2130436" y="3159808"/>
            <a:ext cx="637521" cy="17168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19"/>
          <p:cNvSpPr/>
          <p:nvPr/>
        </p:nvSpPr>
        <p:spPr>
          <a:xfrm>
            <a:off x="3554339" y="3159808"/>
            <a:ext cx="743703" cy="171685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19"/>
          <p:cNvSpPr/>
          <p:nvPr/>
        </p:nvSpPr>
        <p:spPr>
          <a:xfrm>
            <a:off x="0" y="4296951"/>
            <a:ext cx="1963667" cy="171189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" name="Google Shape;248;p19"/>
          <p:cNvSpPr/>
          <p:nvPr/>
        </p:nvSpPr>
        <p:spPr>
          <a:xfrm>
            <a:off x="2936158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" name="Google Shape;249;p19"/>
          <p:cNvSpPr/>
          <p:nvPr/>
        </p:nvSpPr>
        <p:spPr>
          <a:xfrm>
            <a:off x="3209029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" name="Google Shape;250;p19"/>
          <p:cNvSpPr/>
          <p:nvPr/>
        </p:nvSpPr>
        <p:spPr>
          <a:xfrm>
            <a:off x="2748119" y="3728390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19"/>
          <p:cNvSpPr/>
          <p:nvPr/>
        </p:nvSpPr>
        <p:spPr>
          <a:xfrm>
            <a:off x="2475248" y="3728390"/>
            <a:ext cx="171168" cy="171665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19"/>
          <p:cNvSpPr/>
          <p:nvPr/>
        </p:nvSpPr>
        <p:spPr>
          <a:xfrm>
            <a:off x="855340" y="3728390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19"/>
          <p:cNvSpPr/>
          <p:nvPr/>
        </p:nvSpPr>
        <p:spPr>
          <a:xfrm>
            <a:off x="4126401" y="3444099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19"/>
          <p:cNvSpPr/>
          <p:nvPr/>
        </p:nvSpPr>
        <p:spPr>
          <a:xfrm>
            <a:off x="255512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19"/>
          <p:cNvSpPr/>
          <p:nvPr/>
        </p:nvSpPr>
        <p:spPr>
          <a:xfrm>
            <a:off x="1786098" y="4012185"/>
            <a:ext cx="2192871" cy="171665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19"/>
          <p:cNvSpPr/>
          <p:nvPr/>
        </p:nvSpPr>
        <p:spPr>
          <a:xfrm>
            <a:off x="1786098" y="4012185"/>
            <a:ext cx="637541" cy="171665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19"/>
          <p:cNvSpPr/>
          <p:nvPr/>
        </p:nvSpPr>
        <p:spPr>
          <a:xfrm>
            <a:off x="1" y="4012680"/>
            <a:ext cx="999700" cy="171168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19"/>
          <p:cNvSpPr/>
          <p:nvPr/>
        </p:nvSpPr>
        <p:spPr>
          <a:xfrm>
            <a:off x="1446249" y="4012185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9"/>
          <p:cNvSpPr/>
          <p:nvPr/>
        </p:nvSpPr>
        <p:spPr>
          <a:xfrm>
            <a:off x="1172884" y="4012185"/>
            <a:ext cx="171665" cy="171665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9"/>
          <p:cNvSpPr/>
          <p:nvPr/>
        </p:nvSpPr>
        <p:spPr>
          <a:xfrm>
            <a:off x="711973" y="4580744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19"/>
          <p:cNvSpPr/>
          <p:nvPr/>
        </p:nvSpPr>
        <p:spPr>
          <a:xfrm>
            <a:off x="451497" y="4580744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19"/>
          <p:cNvSpPr/>
          <p:nvPr/>
        </p:nvSpPr>
        <p:spPr>
          <a:xfrm>
            <a:off x="190522" y="4580744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19"/>
          <p:cNvSpPr/>
          <p:nvPr/>
        </p:nvSpPr>
        <p:spPr>
          <a:xfrm>
            <a:off x="4126401" y="4012185"/>
            <a:ext cx="171665" cy="171665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9"/>
          <p:cNvSpPr/>
          <p:nvPr/>
        </p:nvSpPr>
        <p:spPr>
          <a:xfrm>
            <a:off x="2235109" y="3444099"/>
            <a:ext cx="1753312" cy="171685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19"/>
          <p:cNvSpPr/>
          <p:nvPr/>
        </p:nvSpPr>
        <p:spPr>
          <a:xfrm>
            <a:off x="3022977" y="3728390"/>
            <a:ext cx="1275041" cy="171665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19"/>
          <p:cNvSpPr/>
          <p:nvPr/>
        </p:nvSpPr>
        <p:spPr>
          <a:xfrm>
            <a:off x="855340" y="3728390"/>
            <a:ext cx="1195179" cy="171665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19"/>
          <p:cNvSpPr/>
          <p:nvPr/>
        </p:nvSpPr>
        <p:spPr>
          <a:xfrm>
            <a:off x="1" y="3728390"/>
            <a:ext cx="599327" cy="171665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9"/>
          <p:cNvSpPr/>
          <p:nvPr/>
        </p:nvSpPr>
        <p:spPr>
          <a:xfrm>
            <a:off x="2235110" y="4296454"/>
            <a:ext cx="2062876" cy="171685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19"/>
          <p:cNvSpPr/>
          <p:nvPr/>
        </p:nvSpPr>
        <p:spPr>
          <a:xfrm>
            <a:off x="3363342" y="4580744"/>
            <a:ext cx="934692" cy="171685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19"/>
          <p:cNvSpPr/>
          <p:nvPr/>
        </p:nvSpPr>
        <p:spPr>
          <a:xfrm>
            <a:off x="1" y="3444099"/>
            <a:ext cx="1703697" cy="171685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19"/>
          <p:cNvSpPr/>
          <p:nvPr/>
        </p:nvSpPr>
        <p:spPr>
          <a:xfrm>
            <a:off x="1083085" y="4580744"/>
            <a:ext cx="2083711" cy="171685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19"/>
          <p:cNvSpPr/>
          <p:nvPr/>
        </p:nvSpPr>
        <p:spPr>
          <a:xfrm>
            <a:off x="4298051" y="1965601"/>
            <a:ext cx="1448693" cy="3696620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" name="Google Shape;273;p19"/>
          <p:cNvSpPr/>
          <p:nvPr/>
        </p:nvSpPr>
        <p:spPr>
          <a:xfrm>
            <a:off x="-16" y="5929200"/>
            <a:ext cx="1448800" cy="9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650991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7261133" y="1813300"/>
            <a:ext cx="4929664" cy="1611435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20"/>
          <p:cNvSpPr/>
          <p:nvPr/>
        </p:nvSpPr>
        <p:spPr>
          <a:xfrm>
            <a:off x="-1199" y="3424700"/>
            <a:ext cx="4929664" cy="1611392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20"/>
          <p:cNvSpPr/>
          <p:nvPr/>
        </p:nvSpPr>
        <p:spPr>
          <a:xfrm>
            <a:off x="-1207" y="-4289"/>
            <a:ext cx="4929664" cy="476032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20"/>
          <p:cNvSpPr/>
          <p:nvPr/>
        </p:nvSpPr>
        <p:spPr>
          <a:xfrm>
            <a:off x="-1207" y="4779497"/>
            <a:ext cx="556288" cy="513152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20"/>
          <p:cNvSpPr/>
          <p:nvPr/>
        </p:nvSpPr>
        <p:spPr>
          <a:xfrm>
            <a:off x="10690121" y="1548138"/>
            <a:ext cx="1500672" cy="513109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502233" y="2588568"/>
            <a:ext cx="3188800" cy="621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505733" y="4201468"/>
            <a:ext cx="3188800" cy="62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500133" y="3725367"/>
            <a:ext cx="3194400" cy="351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7502233" y="2110067"/>
            <a:ext cx="3194400" cy="353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266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Thanks!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5810367"/>
            <a:ext cx="8845208" cy="1047157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3"/>
          <p:cNvSpPr/>
          <p:nvPr/>
        </p:nvSpPr>
        <p:spPr>
          <a:xfrm>
            <a:off x="11140768" y="5810367"/>
            <a:ext cx="1051241" cy="1047157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3"/>
          <p:cNvSpPr/>
          <p:nvPr/>
        </p:nvSpPr>
        <p:spPr>
          <a:xfrm>
            <a:off x="2564934" y="0"/>
            <a:ext cx="9626961" cy="3632187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3935800" y="933667"/>
            <a:ext cx="4320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3935800" y="2021167"/>
            <a:ext cx="4320400" cy="161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3346800" y="4409267"/>
            <a:ext cx="5498400" cy="1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sz="24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9836267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3"/>
          <p:cNvSpPr/>
          <p:nvPr/>
        </p:nvSpPr>
        <p:spPr>
          <a:xfrm>
            <a:off x="476034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3"/>
          <p:cNvSpPr/>
          <p:nvPr/>
        </p:nvSpPr>
        <p:spPr>
          <a:xfrm>
            <a:off x="9080371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3"/>
          <p:cNvSpPr/>
          <p:nvPr/>
        </p:nvSpPr>
        <p:spPr>
          <a:xfrm>
            <a:off x="9194706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3"/>
          <p:cNvSpPr/>
          <p:nvPr/>
        </p:nvSpPr>
        <p:spPr>
          <a:xfrm>
            <a:off x="10807439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3"/>
          <p:cNvSpPr/>
          <p:nvPr/>
        </p:nvSpPr>
        <p:spPr>
          <a:xfrm>
            <a:off x="8986385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3"/>
          <p:cNvSpPr/>
          <p:nvPr/>
        </p:nvSpPr>
        <p:spPr>
          <a:xfrm>
            <a:off x="24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3"/>
          <p:cNvSpPr/>
          <p:nvPr/>
        </p:nvSpPr>
        <p:spPr>
          <a:xfrm>
            <a:off x="13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3"/>
          <p:cNvSpPr/>
          <p:nvPr/>
        </p:nvSpPr>
        <p:spPr>
          <a:xfrm>
            <a:off x="1733297" y="2000600"/>
            <a:ext cx="654161" cy="475829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65813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960000" y="1509833"/>
            <a:ext cx="10272000" cy="43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7525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8555632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8514465" y="2337767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1113633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1072467" y="2337767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4832200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4790995" y="2337767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8555632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8514432" y="4395500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1113633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1072433" y="4395500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4832200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4790995" y="4395500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53" y="2603052"/>
            <a:ext cx="10386937" cy="175829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22"/>
          <p:cNvSpPr/>
          <p:nvPr/>
        </p:nvSpPr>
        <p:spPr>
          <a:xfrm flipH="1">
            <a:off x="1244527" y="4660801"/>
            <a:ext cx="10947452" cy="17580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418725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Title + Percentage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935748" y="2978100"/>
            <a:ext cx="2146400" cy="7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7109984" y="2978100"/>
            <a:ext cx="2146400" cy="7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5" y="1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" name="Google Shape;308;p23"/>
          <p:cNvSpPr/>
          <p:nvPr/>
        </p:nvSpPr>
        <p:spPr>
          <a:xfrm>
            <a:off x="11140768" y="5810367"/>
            <a:ext cx="1051241" cy="1047157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" name="Google Shape;309;p23"/>
          <p:cNvSpPr/>
          <p:nvPr/>
        </p:nvSpPr>
        <p:spPr>
          <a:xfrm flipH="1">
            <a:off x="9804389" y="6381724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711921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4564800" y="1964000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4565000" y="1246267"/>
            <a:ext cx="3062000" cy="609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4564800" y="3584684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4565000" y="2866936"/>
            <a:ext cx="3062000" cy="609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4565000" y="5205367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4565000" y="4487604"/>
            <a:ext cx="3062000" cy="609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9836267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" name="Google Shape;318;p24"/>
          <p:cNvSpPr/>
          <p:nvPr/>
        </p:nvSpPr>
        <p:spPr>
          <a:xfrm>
            <a:off x="476034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" name="Google Shape;319;p24"/>
          <p:cNvSpPr/>
          <p:nvPr/>
        </p:nvSpPr>
        <p:spPr>
          <a:xfrm>
            <a:off x="9080371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24"/>
          <p:cNvSpPr/>
          <p:nvPr/>
        </p:nvSpPr>
        <p:spPr>
          <a:xfrm>
            <a:off x="9194706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24"/>
          <p:cNvSpPr/>
          <p:nvPr/>
        </p:nvSpPr>
        <p:spPr>
          <a:xfrm>
            <a:off x="10807439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24"/>
          <p:cNvSpPr/>
          <p:nvPr/>
        </p:nvSpPr>
        <p:spPr>
          <a:xfrm>
            <a:off x="8986385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24"/>
          <p:cNvSpPr/>
          <p:nvPr/>
        </p:nvSpPr>
        <p:spPr>
          <a:xfrm>
            <a:off x="24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24"/>
          <p:cNvSpPr/>
          <p:nvPr/>
        </p:nvSpPr>
        <p:spPr>
          <a:xfrm>
            <a:off x="13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24"/>
          <p:cNvSpPr/>
          <p:nvPr/>
        </p:nvSpPr>
        <p:spPr>
          <a:xfrm>
            <a:off x="1733297" y="2000600"/>
            <a:ext cx="654161" cy="475829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947420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53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" y="4358367"/>
            <a:ext cx="890201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4"/>
          <p:cNvSpPr/>
          <p:nvPr/>
        </p:nvSpPr>
        <p:spPr>
          <a:xfrm>
            <a:off x="10613497" y="430712"/>
            <a:ext cx="1578320" cy="473753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4"/>
          <p:cNvSpPr/>
          <p:nvPr/>
        </p:nvSpPr>
        <p:spPr>
          <a:xfrm>
            <a:off x="9564167" y="1216689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4"/>
          <p:cNvSpPr/>
          <p:nvPr/>
        </p:nvSpPr>
        <p:spPr>
          <a:xfrm>
            <a:off x="9564167" y="2786587"/>
            <a:ext cx="2627676" cy="47581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4"/>
          <p:cNvSpPr/>
          <p:nvPr/>
        </p:nvSpPr>
        <p:spPr>
          <a:xfrm>
            <a:off x="1" y="2786587"/>
            <a:ext cx="737292" cy="47581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4"/>
          <p:cNvSpPr/>
          <p:nvPr/>
        </p:nvSpPr>
        <p:spPr>
          <a:xfrm>
            <a:off x="11697660" y="2000608"/>
            <a:ext cx="494157" cy="475811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4"/>
          <p:cNvSpPr/>
          <p:nvPr/>
        </p:nvSpPr>
        <p:spPr>
          <a:xfrm>
            <a:off x="10719631" y="4358371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4"/>
          <p:cNvSpPr/>
          <p:nvPr/>
        </p:nvSpPr>
        <p:spPr>
          <a:xfrm>
            <a:off x="10074602" y="5144350"/>
            <a:ext cx="2117229" cy="473753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4"/>
          <p:cNvSpPr/>
          <p:nvPr/>
        </p:nvSpPr>
        <p:spPr>
          <a:xfrm>
            <a:off x="0" y="5928269"/>
            <a:ext cx="1578320" cy="475811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4"/>
          <p:cNvSpPr/>
          <p:nvPr/>
        </p:nvSpPr>
        <p:spPr>
          <a:xfrm>
            <a:off x="1" y="5144350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4"/>
          <p:cNvSpPr/>
          <p:nvPr/>
        </p:nvSpPr>
        <p:spPr>
          <a:xfrm>
            <a:off x="3101013" y="5144350"/>
            <a:ext cx="1155663" cy="473753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4"/>
          <p:cNvSpPr/>
          <p:nvPr/>
        </p:nvSpPr>
        <p:spPr>
          <a:xfrm>
            <a:off x="0" y="3572400"/>
            <a:ext cx="1981216" cy="473933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4"/>
          <p:cNvSpPr/>
          <p:nvPr/>
        </p:nvSpPr>
        <p:spPr>
          <a:xfrm>
            <a:off x="1195016" y="4358371"/>
            <a:ext cx="494157" cy="473924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4"/>
          <p:cNvSpPr/>
          <p:nvPr/>
        </p:nvSpPr>
        <p:spPr>
          <a:xfrm>
            <a:off x="0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4"/>
          <p:cNvSpPr/>
          <p:nvPr/>
        </p:nvSpPr>
        <p:spPr>
          <a:xfrm>
            <a:off x="479099" y="1216701"/>
            <a:ext cx="1638127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4"/>
          <p:cNvSpPr/>
          <p:nvPr/>
        </p:nvSpPr>
        <p:spPr>
          <a:xfrm>
            <a:off x="7194087" y="430712"/>
            <a:ext cx="2894987" cy="473753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4"/>
          <p:cNvSpPr/>
          <p:nvPr/>
        </p:nvSpPr>
        <p:spPr>
          <a:xfrm>
            <a:off x="7639195" y="5144350"/>
            <a:ext cx="2133519" cy="47375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4"/>
          <p:cNvSpPr/>
          <p:nvPr/>
        </p:nvSpPr>
        <p:spPr>
          <a:xfrm>
            <a:off x="2102763" y="5928268"/>
            <a:ext cx="4158360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606400" y="3619500"/>
            <a:ext cx="11233600" cy="597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606400" y="2867800"/>
            <a:ext cx="11233600" cy="652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10666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20019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1" y="2021101"/>
            <a:ext cx="3924169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812665" y="2630700"/>
            <a:ext cx="4683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Font typeface="Nunito Light"/>
              <a:buChar char="■"/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747767" y="1557767"/>
            <a:ext cx="474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348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3698100" y="4145333"/>
            <a:ext cx="2968800" cy="11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3528067" y="3364931"/>
            <a:ext cx="3308400" cy="699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8093633" y="4145333"/>
            <a:ext cx="2968800" cy="11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7923533" y="3364901"/>
            <a:ext cx="3308400" cy="699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10363185" y="1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3923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942300" y="2156133"/>
            <a:ext cx="2614400" cy="1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3586465"/>
            <a:ext cx="3694528" cy="137804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8"/>
          <p:cNvSpPr/>
          <p:nvPr/>
        </p:nvSpPr>
        <p:spPr>
          <a:xfrm>
            <a:off x="0" y="1"/>
            <a:ext cx="1704211" cy="590431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3343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Idea principal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36" y="430712"/>
            <a:ext cx="1578320" cy="473753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9"/>
          <p:cNvSpPr/>
          <p:nvPr/>
        </p:nvSpPr>
        <p:spPr>
          <a:xfrm flipH="1">
            <a:off x="4" y="1216701"/>
            <a:ext cx="4102093" cy="47373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9"/>
          <p:cNvSpPr/>
          <p:nvPr/>
        </p:nvSpPr>
        <p:spPr>
          <a:xfrm flipH="1">
            <a:off x="-5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9"/>
          <p:cNvSpPr/>
          <p:nvPr/>
        </p:nvSpPr>
        <p:spPr>
          <a:xfrm flipH="1">
            <a:off x="8953501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9"/>
          <p:cNvSpPr/>
          <p:nvPr/>
        </p:nvSpPr>
        <p:spPr>
          <a:xfrm flipH="1">
            <a:off x="1639292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9"/>
          <p:cNvSpPr/>
          <p:nvPr/>
        </p:nvSpPr>
        <p:spPr>
          <a:xfrm flipH="1">
            <a:off x="89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9"/>
          <p:cNvSpPr/>
          <p:nvPr/>
        </p:nvSpPr>
        <p:spPr>
          <a:xfrm flipH="1">
            <a:off x="31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9"/>
          <p:cNvSpPr/>
          <p:nvPr/>
        </p:nvSpPr>
        <p:spPr>
          <a:xfrm flipH="1">
            <a:off x="39" y="4358371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9"/>
          <p:cNvSpPr/>
          <p:nvPr/>
        </p:nvSpPr>
        <p:spPr>
          <a:xfrm flipH="1">
            <a:off x="1733256" y="4358367"/>
            <a:ext cx="654345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9"/>
          <p:cNvSpPr/>
          <p:nvPr/>
        </p:nvSpPr>
        <p:spPr>
          <a:xfrm flipH="1">
            <a:off x="18" y="5144333"/>
            <a:ext cx="1943081" cy="473763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9"/>
          <p:cNvSpPr/>
          <p:nvPr/>
        </p:nvSpPr>
        <p:spPr>
          <a:xfrm flipH="1">
            <a:off x="9836270" y="5144333"/>
            <a:ext cx="2355605" cy="47376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9"/>
          <p:cNvSpPr/>
          <p:nvPr/>
        </p:nvSpPr>
        <p:spPr>
          <a:xfrm flipH="1">
            <a:off x="9984809" y="3572400"/>
            <a:ext cx="2207056" cy="473933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9"/>
          <p:cNvSpPr/>
          <p:nvPr/>
        </p:nvSpPr>
        <p:spPr>
          <a:xfrm flipH="1">
            <a:off x="10807446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9"/>
          <p:cNvSpPr/>
          <p:nvPr/>
        </p:nvSpPr>
        <p:spPr>
          <a:xfrm flipH="1">
            <a:off x="10719669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9"/>
          <p:cNvSpPr/>
          <p:nvPr/>
        </p:nvSpPr>
        <p:spPr>
          <a:xfrm flipH="1">
            <a:off x="7304333" y="2000608"/>
            <a:ext cx="3154240" cy="475811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9"/>
          <p:cNvSpPr/>
          <p:nvPr/>
        </p:nvSpPr>
        <p:spPr>
          <a:xfrm flipH="1">
            <a:off x="9194808" y="1216701"/>
            <a:ext cx="2997065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9"/>
          <p:cNvSpPr/>
          <p:nvPr/>
        </p:nvSpPr>
        <p:spPr>
          <a:xfrm flipH="1">
            <a:off x="5194310" y="430700"/>
            <a:ext cx="6426191" cy="473763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9"/>
          <p:cNvSpPr/>
          <p:nvPr/>
        </p:nvSpPr>
        <p:spPr>
          <a:xfrm flipH="1">
            <a:off x="3481658" y="5928268"/>
            <a:ext cx="8710343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9"/>
          <p:cNvSpPr/>
          <p:nvPr/>
        </p:nvSpPr>
        <p:spPr>
          <a:xfrm>
            <a:off x="2792091" y="1497524"/>
            <a:ext cx="6607452" cy="4016455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9"/>
          <p:cNvSpPr/>
          <p:nvPr/>
        </p:nvSpPr>
        <p:spPr>
          <a:xfrm>
            <a:off x="5703651" y="2060967"/>
            <a:ext cx="254691" cy="397895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9"/>
          <p:cNvSpPr/>
          <p:nvPr/>
        </p:nvSpPr>
        <p:spPr>
          <a:xfrm>
            <a:off x="6232725" y="2060967"/>
            <a:ext cx="255257" cy="397895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9"/>
          <p:cNvSpPr/>
          <p:nvPr/>
        </p:nvSpPr>
        <p:spPr>
          <a:xfrm>
            <a:off x="6010708" y="2021540"/>
            <a:ext cx="169648" cy="477273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9"/>
          <p:cNvSpPr/>
          <p:nvPr/>
        </p:nvSpPr>
        <p:spPr>
          <a:xfrm flipH="1">
            <a:off x="2197083" y="5144333"/>
            <a:ext cx="2355584" cy="47376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9"/>
          <p:cNvSpPr/>
          <p:nvPr/>
        </p:nvSpPr>
        <p:spPr>
          <a:xfrm flipH="1">
            <a:off x="8890023" y="4358367"/>
            <a:ext cx="1662511" cy="473933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9"/>
          <p:cNvSpPr/>
          <p:nvPr/>
        </p:nvSpPr>
        <p:spPr>
          <a:xfrm flipH="1">
            <a:off x="7639223" y="1216701"/>
            <a:ext cx="1314271" cy="47373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3362400" y="3120432"/>
            <a:ext cx="5467200" cy="1078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2133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3362400" y="4294967"/>
            <a:ext cx="5467200" cy="53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933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811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6997000" y="2892733"/>
            <a:ext cx="3290000" cy="19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8558701" y="2100267"/>
            <a:ext cx="3633473" cy="321195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10"/>
          <p:cNvSpPr/>
          <p:nvPr/>
        </p:nvSpPr>
        <p:spPr>
          <a:xfrm>
            <a:off x="0" y="6267565"/>
            <a:ext cx="2234181" cy="590431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6635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37439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21171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 descr="Belajar Bahasa C Untuk Pemula - Blog | Alterra Academ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361" y="4741407"/>
            <a:ext cx="1737506" cy="199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Pemrograman</a:t>
            </a:r>
            <a:r>
              <a:rPr lang="en-US" dirty="0" smtClean="0"/>
              <a:t> C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09089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747864" y="2630699"/>
            <a:ext cx="10707536" cy="3727767"/>
          </a:xfrm>
        </p:spPr>
        <p:txBody>
          <a:bodyPr/>
          <a:lstStyle/>
          <a:p>
            <a:pPr marL="169329" indent="0" algn="just">
              <a:lnSpc>
                <a:spcPct val="150000"/>
              </a:lnSpc>
              <a:buNone/>
            </a:pPr>
            <a:r>
              <a:rPr lang="en-US" sz="1800" b="1" dirty="0" smtClean="0"/>
              <a:t>3.1. </a:t>
            </a:r>
            <a:r>
              <a:rPr lang="en-US" sz="1800" b="1" dirty="0" err="1" smtClean="0"/>
              <a:t>Deklarasi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Variabel</a:t>
            </a:r>
            <a:endParaRPr lang="en-US" sz="1800" b="1" dirty="0" smtClean="0"/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400" dirty="0" smtClean="0"/>
              <a:t>	</a:t>
            </a:r>
            <a:r>
              <a:rPr lang="id-ID" sz="1400" b="1" dirty="0"/>
              <a:t>Variabel</a:t>
            </a:r>
            <a:r>
              <a:rPr lang="id-ID" sz="1400" dirty="0"/>
              <a:t> merupakan suatu tempat untuk menampung data atau suatu nilai di dalam memori yang mempunyai nilai yang dapat berubah-ubah ketika program dijalankan. Suatu variabel dapat mengandung nilai berupa integer, real, karakter, string, dan boolean sesuai dengan pendefinisiannya diawal. Berikut contoh </a:t>
            </a:r>
            <a:r>
              <a:rPr lang="id-ID" sz="1400" dirty="0" smtClean="0"/>
              <a:t>program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output</a:t>
            </a:r>
            <a:r>
              <a:rPr lang="id-ID" sz="1400" dirty="0" smtClean="0"/>
              <a:t>nya</a:t>
            </a:r>
            <a:r>
              <a:rPr lang="id-ID" sz="1400" dirty="0"/>
              <a:t>,</a:t>
            </a:r>
            <a:endParaRPr lang="en-US" sz="1400" b="1" dirty="0" smtClean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747864" y="524834"/>
            <a:ext cx="10707536" cy="892000"/>
          </a:xfrm>
        </p:spPr>
        <p:txBody>
          <a:bodyPr/>
          <a:lstStyle/>
          <a:p>
            <a:r>
              <a:rPr lang="en-US" dirty="0" smtClean="0"/>
              <a:t>B. </a:t>
            </a:r>
            <a:r>
              <a:rPr lang="en-US" sz="3200" dirty="0" smtClean="0"/>
              <a:t>CONTOH PROGRAM BAHASA C</a:t>
            </a:r>
            <a:endParaRPr lang="id-ID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74" y="4153429"/>
            <a:ext cx="4882360" cy="22050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633" y="4279634"/>
            <a:ext cx="5353768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747864" y="2630699"/>
            <a:ext cx="10707536" cy="3727767"/>
          </a:xfrm>
        </p:spPr>
        <p:txBody>
          <a:bodyPr/>
          <a:lstStyle/>
          <a:p>
            <a:pPr marL="169329" indent="0" algn="just">
              <a:lnSpc>
                <a:spcPct val="150000"/>
              </a:lnSpc>
              <a:buNone/>
            </a:pPr>
            <a:r>
              <a:rPr lang="en-US" sz="1800" b="1" dirty="0" smtClean="0"/>
              <a:t>3.2. </a:t>
            </a:r>
            <a:r>
              <a:rPr lang="en-US" sz="1800" b="1" dirty="0" err="1" smtClean="0"/>
              <a:t>Deklarasi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Konstanta</a:t>
            </a:r>
            <a:endParaRPr lang="en-US" sz="1800" b="1" dirty="0" smtClean="0"/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400" dirty="0" smtClean="0"/>
              <a:t>	</a:t>
            </a:r>
            <a:r>
              <a:rPr lang="id-ID" sz="1400" b="1" dirty="0"/>
              <a:t>Konstanta</a:t>
            </a:r>
            <a:r>
              <a:rPr lang="id-ID" sz="1400" dirty="0"/>
              <a:t> merupakan suatu data yang nilainya tidak dapat berubah-ubah dan sudah ditetapkan pada awal pembuatan program. Suatu konstanta dapat berupa integer, real, karakter, string, dan boolean yang nilainya sudah didefinisikan di awal program. Berikut contoh </a:t>
            </a:r>
            <a:r>
              <a:rPr lang="id-ID" sz="1400" dirty="0" smtClean="0"/>
              <a:t>program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output</a:t>
            </a:r>
            <a:r>
              <a:rPr lang="id-ID" sz="1400" dirty="0" smtClean="0"/>
              <a:t>nya</a:t>
            </a:r>
            <a:r>
              <a:rPr lang="id-ID" sz="1400" dirty="0"/>
              <a:t>,</a:t>
            </a:r>
            <a:endParaRPr lang="en-US" sz="1400" b="1" dirty="0" smtClean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747864" y="524834"/>
            <a:ext cx="10707536" cy="892000"/>
          </a:xfrm>
        </p:spPr>
        <p:txBody>
          <a:bodyPr/>
          <a:lstStyle/>
          <a:p>
            <a:r>
              <a:rPr lang="en-US" dirty="0" smtClean="0"/>
              <a:t>B. </a:t>
            </a:r>
            <a:r>
              <a:rPr lang="en-US" sz="3200" dirty="0" smtClean="0"/>
              <a:t>CONTOH PROGRAM BAHASA C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06" y="4459287"/>
            <a:ext cx="4851793" cy="18991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924" y="4459287"/>
            <a:ext cx="5324476" cy="167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flipH="1">
            <a:off x="626533" y="2883100"/>
            <a:ext cx="5178402" cy="5688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400" b="0" dirty="0" smtClean="0"/>
              <a:t>1. </a:t>
            </a:r>
            <a:r>
              <a:rPr lang="en-US" sz="1400" b="0" dirty="0" err="1" smtClean="0"/>
              <a:t>Diketahui</a:t>
            </a:r>
            <a:r>
              <a:rPr lang="en-US" sz="1400" b="0" dirty="0" smtClean="0"/>
              <a:t> variable – variable </a:t>
            </a:r>
            <a:r>
              <a:rPr lang="en-US" sz="1400" b="0" dirty="0" err="1" smtClean="0"/>
              <a:t>sebagai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berikut</a:t>
            </a:r>
            <a:r>
              <a:rPr lang="en-US" sz="1400" b="0" dirty="0" smtClean="0"/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1400" b="0" dirty="0" smtClean="0"/>
              <a:t>	</a:t>
            </a:r>
            <a:r>
              <a:rPr lang="en-US" sz="1400" b="0" dirty="0" err="1" smtClean="0"/>
              <a:t>var_bulat</a:t>
            </a:r>
            <a:r>
              <a:rPr lang="en-US" sz="1400" b="0" dirty="0" smtClean="0"/>
              <a:t> := 300;</a:t>
            </a:r>
          </a:p>
          <a:p>
            <a:pPr algn="just">
              <a:lnSpc>
                <a:spcPct val="150000"/>
              </a:lnSpc>
            </a:pPr>
            <a:r>
              <a:rPr lang="en-US" sz="1400" b="0" dirty="0"/>
              <a:t>	</a:t>
            </a:r>
            <a:r>
              <a:rPr lang="en-US" sz="1400" b="0" dirty="0" err="1" smtClean="0"/>
              <a:t>var_pecahan</a:t>
            </a:r>
            <a:r>
              <a:rPr lang="en-US" sz="1400" b="0" dirty="0" smtClean="0"/>
              <a:t> := 30,5;</a:t>
            </a:r>
          </a:p>
          <a:p>
            <a:pPr algn="just">
              <a:lnSpc>
                <a:spcPct val="150000"/>
              </a:lnSpc>
            </a:pPr>
            <a:r>
              <a:rPr lang="en-US" sz="1400" b="0" dirty="0"/>
              <a:t>	</a:t>
            </a:r>
            <a:r>
              <a:rPr lang="en-US" sz="1400" b="0" dirty="0" err="1" smtClean="0"/>
              <a:t>var_string</a:t>
            </a:r>
            <a:r>
              <a:rPr lang="en-US" sz="1400" b="0" dirty="0" smtClean="0"/>
              <a:t> := (</a:t>
            </a:r>
            <a:r>
              <a:rPr lang="en-US" sz="1400" b="0" dirty="0" err="1" smtClean="0"/>
              <a:t>nama</a:t>
            </a:r>
            <a:r>
              <a:rPr lang="en-US" sz="1400" b="0" dirty="0" smtClean="0"/>
              <a:t> kalian);</a:t>
            </a:r>
          </a:p>
          <a:p>
            <a:pPr algn="just">
              <a:lnSpc>
                <a:spcPct val="150000"/>
              </a:lnSpc>
            </a:pPr>
            <a:r>
              <a:rPr lang="en-US" sz="1400" b="0" dirty="0"/>
              <a:t>	</a:t>
            </a:r>
            <a:r>
              <a:rPr lang="en-US" sz="1400" b="0" dirty="0" err="1" smtClean="0"/>
              <a:t>var_karakter</a:t>
            </a:r>
            <a:r>
              <a:rPr lang="en-US" sz="1400" b="0" dirty="0" smtClean="0"/>
              <a:t> := (</a:t>
            </a:r>
            <a:r>
              <a:rPr lang="en-US" sz="1400" b="0" dirty="0" err="1" smtClean="0"/>
              <a:t>pilih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salah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satu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karakter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dari</a:t>
            </a:r>
            <a:r>
              <a:rPr lang="en-US" sz="1400" b="0" dirty="0" smtClean="0"/>
              <a:t> a-z, </a:t>
            </a:r>
            <a:r>
              <a:rPr lang="en-US" sz="1400" b="0" dirty="0" err="1" smtClean="0"/>
              <a:t>boleh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huruf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besar</a:t>
            </a:r>
            <a:r>
              <a:rPr lang="en-US" sz="1400" b="0" dirty="0" smtClean="0"/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1400" b="0" dirty="0"/>
              <a:t> </a:t>
            </a:r>
            <a:r>
              <a:rPr lang="en-US" sz="1400" b="0" dirty="0" smtClean="0"/>
              <a:t>   </a:t>
            </a:r>
            <a:r>
              <a:rPr lang="en-US" sz="1400" b="0" dirty="0" err="1" smtClean="0"/>
              <a:t>Buatlah</a:t>
            </a:r>
            <a:r>
              <a:rPr lang="en-US" sz="1400" b="0" dirty="0" smtClean="0"/>
              <a:t> program </a:t>
            </a:r>
            <a:r>
              <a:rPr lang="en-US" sz="1400" b="0" dirty="0" err="1" smtClean="0"/>
              <a:t>untuk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menampilkan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semua</a:t>
            </a:r>
            <a:r>
              <a:rPr lang="en-US" sz="1400" b="0" dirty="0" smtClean="0"/>
              <a:t> variable di </a:t>
            </a:r>
            <a:r>
              <a:rPr lang="en-US" sz="1400" b="0" dirty="0" err="1" smtClean="0"/>
              <a:t>atas</a:t>
            </a:r>
            <a:endParaRPr lang="en-US" sz="1400" b="0" dirty="0" smtClean="0"/>
          </a:p>
        </p:txBody>
      </p:sp>
      <p:sp>
        <p:nvSpPr>
          <p:cNvPr id="7" name="Subtitle 6"/>
          <p:cNvSpPr>
            <a:spLocks noGrp="1"/>
          </p:cNvSpPr>
          <p:nvPr>
            <p:ph type="subTitle" idx="3"/>
          </p:nvPr>
        </p:nvSpPr>
        <p:spPr>
          <a:xfrm flipH="1">
            <a:off x="6053666" y="2884708"/>
            <a:ext cx="4434333" cy="5688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400" b="0" dirty="0" smtClean="0"/>
              <a:t>2. </a:t>
            </a:r>
            <a:r>
              <a:rPr lang="en-US" sz="1400" b="0" dirty="0" err="1" smtClean="0"/>
              <a:t>Diketahui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ada</a:t>
            </a:r>
            <a:r>
              <a:rPr lang="en-US" sz="1400" b="0" dirty="0" smtClean="0"/>
              <a:t> 2 </a:t>
            </a:r>
            <a:r>
              <a:rPr lang="en-US" sz="1400" b="0" dirty="0" err="1" smtClean="0"/>
              <a:t>buah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bilangan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bertipe</a:t>
            </a:r>
            <a:r>
              <a:rPr lang="en-US" sz="1400" b="0" dirty="0" smtClean="0"/>
              <a:t> variable integer a </a:t>
            </a:r>
            <a:r>
              <a:rPr lang="en-US" sz="1400" b="0" dirty="0" err="1" smtClean="0"/>
              <a:t>dan</a:t>
            </a:r>
            <a:r>
              <a:rPr lang="en-US" sz="1400" b="0" dirty="0" smtClean="0"/>
              <a:t> b yang </a:t>
            </a:r>
            <a:r>
              <a:rPr lang="en-US" sz="1400" b="0" dirty="0" err="1" smtClean="0"/>
              <a:t>diisi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sesuai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keinginan</a:t>
            </a:r>
            <a:r>
              <a:rPr lang="en-US" sz="1400" b="0" dirty="0" smtClean="0"/>
              <a:t> user. </a:t>
            </a:r>
            <a:r>
              <a:rPr lang="en-US" sz="1400" b="0" dirty="0" err="1" smtClean="0"/>
              <a:t>Buatlah</a:t>
            </a:r>
            <a:r>
              <a:rPr lang="en-US" sz="1400" b="0" dirty="0" smtClean="0"/>
              <a:t> program </a:t>
            </a:r>
            <a:r>
              <a:rPr lang="en-US" sz="1400" b="0" dirty="0" err="1" smtClean="0"/>
              <a:t>untuk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menampilkan</a:t>
            </a:r>
            <a:r>
              <a:rPr lang="en-US" sz="1400" b="0" dirty="0" smtClean="0"/>
              <a:t> operator </a:t>
            </a:r>
            <a:r>
              <a:rPr lang="en-US" sz="1400" dirty="0" err="1" smtClean="0"/>
              <a:t>penjumlahan</a:t>
            </a:r>
            <a:r>
              <a:rPr lang="en-US" sz="1400" dirty="0" smtClean="0"/>
              <a:t> </a:t>
            </a:r>
            <a:r>
              <a:rPr lang="en-US" sz="1400" b="0" dirty="0" err="1" smtClean="0"/>
              <a:t>dan</a:t>
            </a:r>
            <a:r>
              <a:rPr lang="en-US" sz="1400" b="0" dirty="0" smtClean="0"/>
              <a:t> </a:t>
            </a:r>
            <a:r>
              <a:rPr lang="en-US" sz="1400" dirty="0" err="1" smtClean="0"/>
              <a:t>pengurangan</a:t>
            </a:r>
            <a:r>
              <a:rPr lang="en-US" sz="1400" dirty="0" smtClean="0"/>
              <a:t>.</a:t>
            </a:r>
            <a:endParaRPr lang="en-US" sz="1400" b="0" dirty="0"/>
          </a:p>
        </p:txBody>
      </p:sp>
      <p:sp>
        <p:nvSpPr>
          <p:cNvPr id="14" name="Title 13"/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r>
              <a:rPr lang="en-US" sz="3200" dirty="0" smtClean="0"/>
              <a:t>LATIHAN SOAL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7960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3"/>
          </p:nvPr>
        </p:nvSpPr>
        <p:spPr>
          <a:xfrm flipH="1">
            <a:off x="791633" y="2613774"/>
            <a:ext cx="10608734" cy="5688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400" b="0" dirty="0"/>
              <a:t>3. </a:t>
            </a:r>
            <a:r>
              <a:rPr lang="en-US" sz="1400" b="0" dirty="0" err="1" smtClean="0"/>
              <a:t>Dengan</a:t>
            </a:r>
            <a:r>
              <a:rPr lang="en-US" sz="1400" b="0" dirty="0"/>
              <a:t> </a:t>
            </a:r>
            <a:r>
              <a:rPr lang="en-US" sz="1400" b="0" dirty="0" err="1" smtClean="0"/>
              <a:t>menggunakan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soal</a:t>
            </a:r>
            <a:r>
              <a:rPr lang="en-US" sz="1400" b="0" dirty="0" smtClean="0"/>
              <a:t> no.2, </a:t>
            </a:r>
            <a:r>
              <a:rPr lang="en-US" sz="1400" b="0" dirty="0" err="1" smtClean="0"/>
              <a:t>tambahkanlah</a:t>
            </a:r>
            <a:r>
              <a:rPr lang="en-US" sz="1400" b="0" dirty="0" smtClean="0"/>
              <a:t> program </a:t>
            </a:r>
            <a:r>
              <a:rPr lang="en-US" sz="1400" b="0" dirty="0" err="1" smtClean="0"/>
              <a:t>tersebut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dengan</a:t>
            </a:r>
            <a:r>
              <a:rPr lang="en-US" sz="1400" b="0" dirty="0" smtClean="0"/>
              <a:t> operator </a:t>
            </a:r>
            <a:r>
              <a:rPr lang="en-US" sz="1400" dirty="0" err="1" smtClean="0"/>
              <a:t>perkalian</a:t>
            </a:r>
            <a:r>
              <a:rPr lang="en-US" sz="1400" dirty="0" smtClean="0"/>
              <a:t> </a:t>
            </a:r>
            <a:r>
              <a:rPr lang="en-US" sz="1400" b="0" dirty="0" err="1" smtClean="0"/>
              <a:t>dan</a:t>
            </a:r>
            <a:r>
              <a:rPr lang="en-US" sz="1400" b="0" dirty="0" smtClean="0"/>
              <a:t> </a:t>
            </a:r>
            <a:r>
              <a:rPr lang="en-US" sz="1400" dirty="0" err="1" smtClean="0"/>
              <a:t>pembagian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serta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tambahkanlah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satu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bilangan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lagi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bertipe</a:t>
            </a:r>
            <a:r>
              <a:rPr lang="en-US" sz="1400" b="0" dirty="0" smtClean="0"/>
              <a:t> integer.</a:t>
            </a:r>
            <a:endParaRPr lang="en-US" sz="1400" b="0" dirty="0" smtClean="0"/>
          </a:p>
        </p:txBody>
      </p:sp>
      <p:sp>
        <p:nvSpPr>
          <p:cNvPr id="14" name="Title 13"/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r>
              <a:rPr lang="en-US" sz="3200" dirty="0" smtClean="0"/>
              <a:t>LATIHAN SOAL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091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747864" y="2630699"/>
            <a:ext cx="10707536" cy="3727767"/>
          </a:xfrm>
        </p:spPr>
        <p:txBody>
          <a:bodyPr/>
          <a:lstStyle/>
          <a:p>
            <a:pPr marL="512229" indent="-342900" algn="just">
              <a:buAutoNum type="arabicPeriod"/>
            </a:pPr>
            <a:r>
              <a:rPr lang="en-US" sz="1800" b="1" dirty="0" err="1" smtClean="0"/>
              <a:t>Apa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itu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Bahasa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Pemrograman</a:t>
            </a:r>
            <a:r>
              <a:rPr lang="en-US" sz="1800" b="1" dirty="0" smtClean="0"/>
              <a:t> C?</a:t>
            </a:r>
          </a:p>
          <a:p>
            <a:pPr marL="169329" indent="0" algn="just">
              <a:buNone/>
            </a:pPr>
            <a:endParaRPr lang="en-US" sz="1800" b="1" dirty="0" smtClean="0"/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400" dirty="0"/>
              <a:t>	</a:t>
            </a:r>
            <a:r>
              <a:rPr lang="en-US" sz="1400" dirty="0" smtClean="0"/>
              <a:t>C (</a:t>
            </a:r>
            <a:r>
              <a:rPr lang="en-US" sz="1400" dirty="0" err="1" smtClean="0"/>
              <a:t>dibaca</a:t>
            </a:r>
            <a:r>
              <a:rPr lang="en-US" sz="1400" dirty="0" smtClean="0"/>
              <a:t> ‘</a:t>
            </a:r>
            <a:r>
              <a:rPr lang="en-US" sz="1400" dirty="0" err="1" smtClean="0"/>
              <a:t>si</a:t>
            </a:r>
            <a:r>
              <a:rPr lang="en-US" sz="1400" dirty="0" smtClean="0"/>
              <a:t>’ </a:t>
            </a:r>
            <a:r>
              <a:rPr lang="en-US" sz="1400" dirty="0" err="1" smtClean="0"/>
              <a:t>seperti</a:t>
            </a:r>
            <a:r>
              <a:rPr lang="en-US" sz="1400" dirty="0" smtClean="0"/>
              <a:t> </a:t>
            </a:r>
            <a:r>
              <a:rPr lang="en-US" sz="1400" dirty="0" err="1" smtClean="0"/>
              <a:t>membaca</a:t>
            </a:r>
            <a:r>
              <a:rPr lang="en-US" sz="1400" dirty="0" smtClean="0"/>
              <a:t> </a:t>
            </a:r>
            <a:r>
              <a:rPr lang="en-US" sz="1400" dirty="0" err="1" smtClean="0"/>
              <a:t>huruf</a:t>
            </a:r>
            <a:r>
              <a:rPr lang="en-US" sz="1400" dirty="0" smtClean="0"/>
              <a:t> C </a:t>
            </a:r>
            <a:r>
              <a:rPr lang="en-US" sz="1400" dirty="0" err="1" smtClean="0"/>
              <a:t>dalam</a:t>
            </a:r>
            <a:r>
              <a:rPr lang="en-US" sz="1400" dirty="0" smtClean="0"/>
              <a:t> </a:t>
            </a:r>
            <a:r>
              <a:rPr lang="en-US" sz="1400" dirty="0" err="1" smtClean="0"/>
              <a:t>bahasa</a:t>
            </a:r>
            <a:r>
              <a:rPr lang="en-US" sz="1400" dirty="0" smtClean="0"/>
              <a:t> </a:t>
            </a:r>
            <a:r>
              <a:rPr lang="en-US" sz="1400" dirty="0" err="1" smtClean="0"/>
              <a:t>Inggris</a:t>
            </a:r>
            <a:r>
              <a:rPr lang="en-US" sz="1400" dirty="0" smtClean="0"/>
              <a:t>)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</a:t>
            </a:r>
            <a:r>
              <a:rPr lang="en-US" sz="1400" dirty="0" err="1" smtClean="0"/>
              <a:t>sebuah</a:t>
            </a:r>
            <a:r>
              <a:rPr lang="en-US" sz="1400" dirty="0" smtClean="0"/>
              <a:t> </a:t>
            </a:r>
            <a:r>
              <a:rPr lang="en-US" sz="1400" dirty="0" err="1" smtClean="0"/>
              <a:t>bahasa</a:t>
            </a:r>
            <a:r>
              <a:rPr lang="en-US" sz="1400" dirty="0" smtClean="0"/>
              <a:t> </a:t>
            </a:r>
            <a:r>
              <a:rPr lang="en-US" sz="1400" dirty="0" err="1" smtClean="0"/>
              <a:t>pemrograman</a:t>
            </a:r>
            <a:r>
              <a:rPr lang="en-US" sz="1400" dirty="0" smtClean="0"/>
              <a:t> </a:t>
            </a:r>
            <a:r>
              <a:rPr lang="en-US" sz="1400" i="1" dirty="0" smtClean="0"/>
              <a:t>general-purpose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i="1" dirty="0" smtClean="0"/>
              <a:t>imperative</a:t>
            </a:r>
            <a:r>
              <a:rPr lang="en-US" sz="1400" dirty="0" smtClean="0"/>
              <a:t> yang </a:t>
            </a:r>
            <a:r>
              <a:rPr lang="en-US" sz="1400" dirty="0" err="1" smtClean="0"/>
              <a:t>mendukung</a:t>
            </a:r>
            <a:r>
              <a:rPr lang="en-US" sz="1400" dirty="0" smtClean="0"/>
              <a:t> </a:t>
            </a:r>
            <a:r>
              <a:rPr lang="en-US" sz="1400" dirty="0" err="1" smtClean="0"/>
              <a:t>pemrograman</a:t>
            </a:r>
            <a:r>
              <a:rPr lang="en-US" sz="1400" dirty="0" smtClean="0"/>
              <a:t> </a:t>
            </a:r>
            <a:r>
              <a:rPr lang="en-US" sz="1400" dirty="0" err="1" smtClean="0"/>
              <a:t>terstruktur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rekursif</a:t>
            </a:r>
            <a:r>
              <a:rPr lang="en-US" sz="1400" dirty="0" smtClean="0"/>
              <a:t>. </a:t>
            </a:r>
            <a:r>
              <a:rPr lang="en-US" sz="1400" i="1" dirty="0" smtClean="0"/>
              <a:t>General-purpose </a:t>
            </a:r>
            <a:r>
              <a:rPr lang="en-US" sz="1400" dirty="0" err="1" smtClean="0"/>
              <a:t>artinya</a:t>
            </a:r>
            <a:r>
              <a:rPr lang="en-US" sz="1400" dirty="0" smtClean="0"/>
              <a:t> </a:t>
            </a:r>
            <a:r>
              <a:rPr lang="en-US" sz="1400" dirty="0" err="1" smtClean="0"/>
              <a:t>bisa</a:t>
            </a:r>
            <a:r>
              <a:rPr lang="en-US" sz="1400" dirty="0" smtClean="0"/>
              <a:t> </a:t>
            </a:r>
            <a:r>
              <a:rPr lang="en-US" sz="1400" dirty="0" err="1" smtClean="0"/>
              <a:t>dipakai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membuat</a:t>
            </a:r>
            <a:r>
              <a:rPr lang="en-US" sz="1400" dirty="0" smtClean="0"/>
              <a:t> program </a:t>
            </a:r>
            <a:r>
              <a:rPr lang="en-US" sz="1400" dirty="0" err="1" smtClean="0"/>
              <a:t>apa</a:t>
            </a:r>
            <a:r>
              <a:rPr lang="en-US" sz="1400" dirty="0" smtClean="0"/>
              <a:t> </a:t>
            </a:r>
            <a:r>
              <a:rPr lang="en-US" sz="1400" dirty="0" err="1" smtClean="0"/>
              <a:t>saja</a:t>
            </a:r>
            <a:r>
              <a:rPr lang="en-US" sz="1400" dirty="0" smtClean="0"/>
              <a:t>,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i="1" dirty="0" smtClean="0"/>
              <a:t>imperative </a:t>
            </a:r>
            <a:r>
              <a:rPr lang="en-US" sz="1400" dirty="0" err="1" smtClean="0"/>
              <a:t>artinya</a:t>
            </a:r>
            <a:r>
              <a:rPr lang="en-US" sz="1400" dirty="0" smtClean="0"/>
              <a:t> </a:t>
            </a:r>
            <a:r>
              <a:rPr lang="en-US" sz="1400" dirty="0" err="1" smtClean="0"/>
              <a:t>bahasa</a:t>
            </a:r>
            <a:r>
              <a:rPr lang="en-US" sz="1400" dirty="0" smtClean="0"/>
              <a:t> yang </a:t>
            </a:r>
            <a:r>
              <a:rPr lang="en-US" sz="1400" dirty="0" err="1" smtClean="0"/>
              <a:t>menggunakan</a:t>
            </a:r>
            <a:r>
              <a:rPr lang="en-US" sz="1400" dirty="0" smtClean="0"/>
              <a:t> </a:t>
            </a:r>
            <a:r>
              <a:rPr lang="en-US" sz="1400" i="1" dirty="0" smtClean="0"/>
              <a:t>statement</a:t>
            </a:r>
            <a:r>
              <a:rPr lang="en-US" sz="1400" dirty="0" smtClean="0"/>
              <a:t>.</a:t>
            </a:r>
          </a:p>
          <a:p>
            <a:pPr marL="169329" indent="0" algn="just">
              <a:lnSpc>
                <a:spcPct val="150000"/>
              </a:lnSpc>
              <a:buNone/>
            </a:pPr>
            <a:endParaRPr lang="en-US" sz="1400" dirty="0"/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Bahasa</a:t>
            </a:r>
            <a:r>
              <a:rPr lang="en-US" sz="1400" dirty="0" smtClean="0"/>
              <a:t> </a:t>
            </a:r>
            <a:r>
              <a:rPr lang="en-US" sz="1400" dirty="0" err="1" smtClean="0"/>
              <a:t>pemrograman</a:t>
            </a:r>
            <a:r>
              <a:rPr lang="en-US" sz="1400" dirty="0" smtClean="0"/>
              <a:t> C </a:t>
            </a:r>
            <a:r>
              <a:rPr lang="en-US" sz="1400" dirty="0" err="1" smtClean="0"/>
              <a:t>biasanya</a:t>
            </a:r>
            <a:r>
              <a:rPr lang="en-US" sz="1400" dirty="0" smtClean="0"/>
              <a:t> </a:t>
            </a:r>
            <a:r>
              <a:rPr lang="en-US" sz="1400" dirty="0" err="1" smtClean="0"/>
              <a:t>dipelajari</a:t>
            </a:r>
            <a:r>
              <a:rPr lang="en-US" sz="1400" dirty="0" smtClean="0"/>
              <a:t> di </a:t>
            </a:r>
            <a:r>
              <a:rPr lang="en-US" sz="1400" dirty="0" err="1" smtClean="0"/>
              <a:t>jurusan</a:t>
            </a:r>
            <a:r>
              <a:rPr lang="en-US" sz="1400" dirty="0" smtClean="0"/>
              <a:t> </a:t>
            </a:r>
            <a:r>
              <a:rPr lang="en-US" sz="1400" dirty="0" err="1" smtClean="0"/>
              <a:t>Teknik</a:t>
            </a:r>
            <a:r>
              <a:rPr lang="en-US" sz="1400" dirty="0" smtClean="0"/>
              <a:t> </a:t>
            </a:r>
            <a:r>
              <a:rPr lang="en-US" sz="1400" dirty="0" err="1" smtClean="0"/>
              <a:t>Informatika</a:t>
            </a:r>
            <a:r>
              <a:rPr lang="en-US" sz="1400" dirty="0" smtClean="0"/>
              <a:t>. </a:t>
            </a:r>
            <a:r>
              <a:rPr lang="en-US" sz="1400" dirty="0" err="1" smtClean="0"/>
              <a:t>Bahasa</a:t>
            </a:r>
            <a:r>
              <a:rPr lang="en-US" sz="1400" dirty="0" smtClean="0"/>
              <a:t> C </a:t>
            </a:r>
            <a:r>
              <a:rPr lang="en-US" sz="1400" dirty="0" err="1" smtClean="0"/>
              <a:t>memang</a:t>
            </a:r>
            <a:r>
              <a:rPr lang="en-US" sz="1400" dirty="0" smtClean="0"/>
              <a:t> </a:t>
            </a:r>
            <a:r>
              <a:rPr lang="en-US" sz="1400" dirty="0" err="1" smtClean="0"/>
              <a:t>bagus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memperkenalkan</a:t>
            </a:r>
            <a:r>
              <a:rPr lang="en-US" sz="1400" dirty="0" smtClean="0"/>
              <a:t> </a:t>
            </a:r>
            <a:r>
              <a:rPr lang="en-US" sz="1400" dirty="0" err="1" smtClean="0"/>
              <a:t>konsep</a:t>
            </a:r>
            <a:r>
              <a:rPr lang="en-US" sz="1400" dirty="0" smtClean="0"/>
              <a:t> </a:t>
            </a:r>
            <a:r>
              <a:rPr lang="en-US" sz="1400" dirty="0" err="1" smtClean="0"/>
              <a:t>pemrograman</a:t>
            </a:r>
            <a:r>
              <a:rPr lang="en-US" sz="1400" dirty="0" smtClean="0"/>
              <a:t> </a:t>
            </a:r>
            <a:r>
              <a:rPr lang="en-US" sz="1400" dirty="0" err="1" smtClean="0"/>
              <a:t>bagi</a:t>
            </a:r>
            <a:r>
              <a:rPr lang="en-US" sz="1400" dirty="0" smtClean="0"/>
              <a:t> yang </a:t>
            </a:r>
            <a:r>
              <a:rPr lang="en-US" sz="1400" dirty="0" err="1" smtClean="0"/>
              <a:t>belum</a:t>
            </a:r>
            <a:r>
              <a:rPr lang="en-US" sz="1400" dirty="0" smtClean="0"/>
              <a:t> </a:t>
            </a:r>
            <a:r>
              <a:rPr lang="en-US" sz="1400" dirty="0" err="1" smtClean="0"/>
              <a:t>pernah</a:t>
            </a:r>
            <a:r>
              <a:rPr lang="en-US" sz="1400" dirty="0" smtClean="0"/>
              <a:t> </a:t>
            </a:r>
            <a:r>
              <a:rPr lang="en-US" sz="1400" dirty="0" err="1" smtClean="0"/>
              <a:t>belajar</a:t>
            </a:r>
            <a:r>
              <a:rPr lang="en-US" sz="1400" dirty="0" smtClean="0"/>
              <a:t> </a:t>
            </a:r>
            <a:r>
              <a:rPr lang="en-US" sz="1400" i="1" dirty="0" smtClean="0"/>
              <a:t>coding</a:t>
            </a:r>
            <a:r>
              <a:rPr lang="en-US" sz="1400" dirty="0" smtClean="0"/>
              <a:t>. </a:t>
            </a:r>
            <a:r>
              <a:rPr lang="en-US" sz="1400" dirty="0" err="1" smtClean="0"/>
              <a:t>Usia</a:t>
            </a:r>
            <a:r>
              <a:rPr lang="en-US" sz="1400" dirty="0" smtClean="0"/>
              <a:t> </a:t>
            </a:r>
            <a:r>
              <a:rPr lang="en-US" sz="1400" dirty="0" err="1" smtClean="0"/>
              <a:t>bahasa</a:t>
            </a:r>
            <a:r>
              <a:rPr lang="en-US" sz="1400" dirty="0" smtClean="0"/>
              <a:t> </a:t>
            </a:r>
            <a:r>
              <a:rPr lang="en-US" sz="1400" dirty="0" err="1" smtClean="0"/>
              <a:t>pemrograman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en-US" sz="1400" dirty="0" err="1" smtClean="0"/>
              <a:t>sudah</a:t>
            </a:r>
            <a:r>
              <a:rPr lang="en-US" sz="1400" dirty="0" smtClean="0"/>
              <a:t> </a:t>
            </a:r>
            <a:r>
              <a:rPr lang="en-US" sz="1400" dirty="0" err="1" smtClean="0"/>
              <a:t>cukup</a:t>
            </a:r>
            <a:r>
              <a:rPr lang="en-US" sz="1400" dirty="0" smtClean="0"/>
              <a:t> </a:t>
            </a:r>
            <a:r>
              <a:rPr lang="en-US" sz="1400" dirty="0" err="1" smtClean="0"/>
              <a:t>tua</a:t>
            </a:r>
            <a:r>
              <a:rPr lang="en-US" sz="1400" dirty="0" smtClean="0"/>
              <a:t> </a:t>
            </a:r>
            <a:r>
              <a:rPr lang="en-US" sz="1400" dirty="0" err="1" smtClean="0"/>
              <a:t>tetapi</a:t>
            </a:r>
            <a:r>
              <a:rPr lang="en-US" sz="1400" dirty="0" smtClean="0"/>
              <a:t> </a:t>
            </a:r>
            <a:r>
              <a:rPr lang="en-US" sz="1400" dirty="0" err="1" smtClean="0"/>
              <a:t>masih</a:t>
            </a:r>
            <a:r>
              <a:rPr lang="en-US" sz="1400" dirty="0" smtClean="0"/>
              <a:t> </a:t>
            </a:r>
            <a:r>
              <a:rPr lang="en-US" sz="1400" dirty="0" err="1" smtClean="0"/>
              <a:t>digunakan</a:t>
            </a:r>
            <a:r>
              <a:rPr lang="en-US" sz="1400" dirty="0" smtClean="0"/>
              <a:t> </a:t>
            </a:r>
            <a:r>
              <a:rPr lang="en-US" sz="1400" dirty="0" err="1" smtClean="0"/>
              <a:t>sampai</a:t>
            </a:r>
            <a:r>
              <a:rPr lang="en-US" sz="1400" dirty="0" smtClean="0"/>
              <a:t> </a:t>
            </a:r>
            <a:r>
              <a:rPr lang="en-US" sz="1400" dirty="0" err="1" smtClean="0"/>
              <a:t>saat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r>
              <a:rPr lang="en-US" sz="1400" dirty="0" smtClean="0"/>
              <a:t>.</a:t>
            </a:r>
          </a:p>
          <a:p>
            <a:pPr marL="169329" indent="0" algn="just">
              <a:lnSpc>
                <a:spcPct val="150000"/>
              </a:lnSpc>
              <a:buNone/>
            </a:pPr>
            <a:endParaRPr lang="en-US" sz="1400" dirty="0"/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400" dirty="0" smtClean="0"/>
              <a:t>Di </a:t>
            </a:r>
            <a:r>
              <a:rPr lang="en-US" sz="1400" dirty="0" err="1" smtClean="0"/>
              <a:t>halaman</a:t>
            </a:r>
            <a:r>
              <a:rPr lang="en-US" sz="1400" dirty="0" smtClean="0"/>
              <a:t> </a:t>
            </a:r>
            <a:r>
              <a:rPr lang="en-US" sz="1400" dirty="0" err="1" smtClean="0"/>
              <a:t>selanjutnya</a:t>
            </a:r>
            <a:r>
              <a:rPr lang="en-US" sz="1400" dirty="0" smtClean="0"/>
              <a:t>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</a:t>
            </a:r>
            <a:r>
              <a:rPr lang="en-US" sz="1400" dirty="0" err="1" smtClean="0"/>
              <a:t>statistik</a:t>
            </a:r>
            <a:r>
              <a:rPr lang="en-US" sz="1400" dirty="0" smtClean="0"/>
              <a:t> </a:t>
            </a:r>
            <a:r>
              <a:rPr lang="en-US" sz="1400" dirty="0" err="1" smtClean="0"/>
              <a:t>penggunaan</a:t>
            </a:r>
            <a:r>
              <a:rPr lang="en-US" sz="1400" dirty="0" smtClean="0"/>
              <a:t> </a:t>
            </a:r>
            <a:r>
              <a:rPr lang="en-US" sz="1400" dirty="0" err="1" smtClean="0"/>
              <a:t>bahasa</a:t>
            </a:r>
            <a:r>
              <a:rPr lang="en-US" sz="1400" dirty="0" smtClean="0"/>
              <a:t> </a:t>
            </a:r>
            <a:r>
              <a:rPr lang="en-US" sz="1400" dirty="0" err="1" smtClean="0"/>
              <a:t>pemrograman</a:t>
            </a:r>
            <a:r>
              <a:rPr lang="en-US" sz="1400" dirty="0" smtClean="0"/>
              <a:t> </a:t>
            </a:r>
            <a:r>
              <a:rPr lang="en-US" sz="1400" dirty="0" err="1" smtClean="0"/>
              <a:t>menurut</a:t>
            </a:r>
            <a:r>
              <a:rPr lang="en-US" sz="1400" dirty="0" smtClean="0"/>
              <a:t> survey </a:t>
            </a:r>
            <a:r>
              <a:rPr lang="en-US" sz="1400" dirty="0" err="1" smtClean="0"/>
              <a:t>stackoverflow</a:t>
            </a:r>
            <a:r>
              <a:rPr lang="en-US" sz="1400" dirty="0" smtClean="0"/>
              <a:t>.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747864" y="524834"/>
            <a:ext cx="10707536" cy="892000"/>
          </a:xfrm>
        </p:spPr>
        <p:txBody>
          <a:bodyPr/>
          <a:lstStyle/>
          <a:p>
            <a:r>
              <a:rPr lang="en-US" dirty="0" smtClean="0"/>
              <a:t>A. </a:t>
            </a:r>
            <a:r>
              <a:rPr lang="en-US" sz="3200" dirty="0" smtClean="0"/>
              <a:t>PENGENALAN BAHASA PEMROGRAMAN C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280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6163733" y="2630699"/>
            <a:ext cx="5253467" cy="3380633"/>
          </a:xfrm>
        </p:spPr>
        <p:txBody>
          <a:bodyPr/>
          <a:lstStyle/>
          <a:p>
            <a:pPr marL="169329" indent="0" algn="just">
              <a:lnSpc>
                <a:spcPct val="150000"/>
              </a:lnSpc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Setelah</a:t>
            </a:r>
            <a:r>
              <a:rPr lang="en-US" sz="1400" dirty="0" smtClean="0"/>
              <a:t> </a:t>
            </a:r>
            <a:r>
              <a:rPr lang="en-US" sz="1400" dirty="0" err="1" smtClean="0"/>
              <a:t>kita</a:t>
            </a:r>
            <a:r>
              <a:rPr lang="en-US" sz="1400" dirty="0" smtClean="0"/>
              <a:t> </a:t>
            </a:r>
            <a:r>
              <a:rPr lang="en-US" sz="1400" dirty="0" err="1" smtClean="0"/>
              <a:t>perhatikan</a:t>
            </a:r>
            <a:r>
              <a:rPr lang="en-US" sz="1400" dirty="0" smtClean="0"/>
              <a:t> </a:t>
            </a:r>
            <a:r>
              <a:rPr lang="en-US" sz="1400" dirty="0" err="1" smtClean="0"/>
              <a:t>gambar</a:t>
            </a:r>
            <a:r>
              <a:rPr lang="en-US" sz="1400" dirty="0" smtClean="0"/>
              <a:t> </a:t>
            </a:r>
            <a:r>
              <a:rPr lang="en-US" sz="1400" dirty="0" err="1" smtClean="0"/>
              <a:t>disamping</a:t>
            </a:r>
            <a:r>
              <a:rPr lang="en-US" sz="1400" dirty="0" smtClean="0"/>
              <a:t> </a:t>
            </a:r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 smtClean="0"/>
              <a:t>disimpulkan</a:t>
            </a:r>
            <a:r>
              <a:rPr lang="en-US" sz="1400" dirty="0" smtClean="0"/>
              <a:t> </a:t>
            </a:r>
            <a:r>
              <a:rPr lang="en-US" sz="1400" dirty="0" err="1" smtClean="0"/>
              <a:t>bahwa</a:t>
            </a:r>
            <a:r>
              <a:rPr lang="en-US" sz="1400" dirty="0" smtClean="0"/>
              <a:t> </a:t>
            </a:r>
            <a:r>
              <a:rPr lang="en-US" sz="1400" dirty="0" err="1" smtClean="0"/>
              <a:t>bahasa</a:t>
            </a:r>
            <a:r>
              <a:rPr lang="en-US" sz="1400" dirty="0" smtClean="0"/>
              <a:t> </a:t>
            </a:r>
            <a:r>
              <a:rPr lang="en-US" sz="1400" dirty="0" err="1" smtClean="0"/>
              <a:t>pemrograman</a:t>
            </a:r>
            <a:r>
              <a:rPr lang="en-US" sz="1400" dirty="0" smtClean="0"/>
              <a:t> C </a:t>
            </a:r>
            <a:r>
              <a:rPr lang="en-US" sz="1400" dirty="0" err="1" smtClean="0"/>
              <a:t>dinilai</a:t>
            </a:r>
            <a:r>
              <a:rPr lang="en-US" sz="1400" dirty="0" smtClean="0"/>
              <a:t> </a:t>
            </a:r>
            <a:r>
              <a:rPr lang="en-US" sz="1400" dirty="0" err="1" smtClean="0"/>
              <a:t>kurang</a:t>
            </a:r>
            <a:r>
              <a:rPr lang="en-US" sz="1400" dirty="0" smtClean="0"/>
              <a:t> </a:t>
            </a:r>
            <a:r>
              <a:rPr lang="en-US" sz="1400" dirty="0" err="1" smtClean="0"/>
              <a:t>populer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kisaran</a:t>
            </a:r>
            <a:r>
              <a:rPr lang="en-US" sz="1400" dirty="0" smtClean="0"/>
              <a:t> </a:t>
            </a:r>
            <a:r>
              <a:rPr lang="en-US" sz="1400" dirty="0" err="1" smtClean="0"/>
              <a:t>popularitas</a:t>
            </a:r>
            <a:r>
              <a:rPr lang="en-US" sz="1400" dirty="0" smtClean="0"/>
              <a:t> 20.6%.</a:t>
            </a:r>
            <a:r>
              <a:rPr lang="en-US" sz="1400" dirty="0"/>
              <a:t> </a:t>
            </a:r>
            <a:r>
              <a:rPr lang="en-US" sz="1400" dirty="0" err="1" smtClean="0"/>
              <a:t>Tetapi</a:t>
            </a:r>
            <a:r>
              <a:rPr lang="en-US" sz="1400" dirty="0" smtClean="0"/>
              <a:t> </a:t>
            </a:r>
            <a:r>
              <a:rPr lang="en-US" sz="1400" dirty="0" err="1" smtClean="0"/>
              <a:t>meskipun</a:t>
            </a:r>
            <a:r>
              <a:rPr lang="en-US" sz="1400" dirty="0" smtClean="0"/>
              <a:t> </a:t>
            </a:r>
            <a:r>
              <a:rPr lang="en-US" sz="1400" dirty="0" err="1" smtClean="0"/>
              <a:t>begitu</a:t>
            </a:r>
            <a:r>
              <a:rPr lang="en-US" sz="1400" dirty="0" smtClean="0"/>
              <a:t>, </a:t>
            </a:r>
            <a:r>
              <a:rPr lang="en-US" sz="1400" dirty="0" err="1" smtClean="0"/>
              <a:t>perlu</a:t>
            </a:r>
            <a:r>
              <a:rPr lang="en-US" sz="1400" dirty="0" smtClean="0"/>
              <a:t> </a:t>
            </a:r>
            <a:r>
              <a:rPr lang="en-US" sz="1400" dirty="0" err="1" smtClean="0"/>
              <a:t>kita</a:t>
            </a:r>
            <a:r>
              <a:rPr lang="en-US" sz="1400" dirty="0" smtClean="0"/>
              <a:t> </a:t>
            </a:r>
            <a:r>
              <a:rPr lang="en-US" sz="1400" dirty="0" err="1" smtClean="0"/>
              <a:t>ketahui</a:t>
            </a:r>
            <a:r>
              <a:rPr lang="en-US" sz="1400" dirty="0" smtClean="0"/>
              <a:t> </a:t>
            </a:r>
            <a:r>
              <a:rPr lang="en-US" sz="1400" dirty="0" err="1" smtClean="0"/>
              <a:t>bahwa</a:t>
            </a:r>
            <a:r>
              <a:rPr lang="en-US" sz="1400" dirty="0" smtClean="0"/>
              <a:t> </a:t>
            </a:r>
            <a:r>
              <a:rPr lang="en-US" sz="1400" dirty="0" err="1" smtClean="0"/>
              <a:t>bahasa</a:t>
            </a:r>
            <a:r>
              <a:rPr lang="en-US" sz="1400" dirty="0" smtClean="0"/>
              <a:t> C </a:t>
            </a:r>
            <a:r>
              <a:rPr lang="en-US" sz="1400" dirty="0" err="1" smtClean="0"/>
              <a:t>banyak</a:t>
            </a:r>
            <a:r>
              <a:rPr lang="en-US" sz="1400" dirty="0" smtClean="0"/>
              <a:t> </a:t>
            </a:r>
            <a:r>
              <a:rPr lang="en-US" sz="1400" dirty="0" err="1" smtClean="0"/>
              <a:t>menginspirasi</a:t>
            </a:r>
            <a:r>
              <a:rPr lang="en-US" sz="1400" dirty="0" smtClean="0"/>
              <a:t> </a:t>
            </a:r>
            <a:r>
              <a:rPr lang="en-US" sz="1400" dirty="0" err="1" smtClean="0"/>
              <a:t>bahasa</a:t>
            </a:r>
            <a:r>
              <a:rPr lang="en-US" sz="1400" dirty="0" smtClean="0"/>
              <a:t> </a:t>
            </a:r>
            <a:r>
              <a:rPr lang="en-US" sz="1400" dirty="0" err="1" smtClean="0"/>
              <a:t>pemrograman</a:t>
            </a:r>
            <a:r>
              <a:rPr lang="en-US" sz="1400" dirty="0" smtClean="0"/>
              <a:t> </a:t>
            </a:r>
            <a:r>
              <a:rPr lang="en-US" sz="1400" dirty="0" err="1" smtClean="0"/>
              <a:t>lainnya</a:t>
            </a:r>
            <a:r>
              <a:rPr lang="en-US" sz="1400" dirty="0" smtClean="0"/>
              <a:t> </a:t>
            </a:r>
            <a:r>
              <a:rPr lang="en-US" sz="1400" dirty="0" err="1" smtClean="0"/>
              <a:t>seperti</a:t>
            </a:r>
            <a:r>
              <a:rPr lang="en-US" sz="1400" dirty="0" smtClean="0"/>
              <a:t> Java, JavaScript, C++, C# (C Sharp), PHP, </a:t>
            </a:r>
            <a:r>
              <a:rPr lang="en-US" sz="1400" dirty="0" err="1" smtClean="0"/>
              <a:t>dsb</a:t>
            </a:r>
            <a:r>
              <a:rPr lang="en-US" sz="1400" dirty="0" smtClean="0"/>
              <a:t>, </a:t>
            </a:r>
            <a:r>
              <a:rPr lang="en-US" sz="1400" dirty="0" err="1" smtClean="0"/>
              <a:t>dikarenakan</a:t>
            </a:r>
            <a:r>
              <a:rPr lang="en-US" sz="1400" dirty="0" smtClean="0"/>
              <a:t>  </a:t>
            </a:r>
            <a:r>
              <a:rPr lang="en-US" sz="1400" dirty="0" err="1" smtClean="0"/>
              <a:t>bahasa</a:t>
            </a:r>
            <a:r>
              <a:rPr lang="en-US" sz="1400" dirty="0" smtClean="0"/>
              <a:t> – </a:t>
            </a:r>
            <a:r>
              <a:rPr lang="en-US" sz="1400" dirty="0" err="1" smtClean="0"/>
              <a:t>bahasa</a:t>
            </a:r>
            <a:r>
              <a:rPr lang="en-US" sz="1400" dirty="0" smtClean="0"/>
              <a:t> </a:t>
            </a:r>
            <a:r>
              <a:rPr lang="en-US" sz="1400" dirty="0" err="1" smtClean="0"/>
              <a:t>tersebut</a:t>
            </a:r>
            <a:r>
              <a:rPr lang="en-US" sz="1400" dirty="0" smtClean="0"/>
              <a:t> </a:t>
            </a:r>
            <a:r>
              <a:rPr lang="en-US" sz="1400" dirty="0" err="1" smtClean="0"/>
              <a:t>punya</a:t>
            </a:r>
            <a:r>
              <a:rPr lang="en-US" sz="1400" dirty="0" smtClean="0"/>
              <a:t> </a:t>
            </a:r>
            <a:r>
              <a:rPr lang="en-US" sz="1400" dirty="0" err="1" smtClean="0"/>
              <a:t>sintaks</a:t>
            </a:r>
            <a:r>
              <a:rPr lang="en-US" sz="1400" dirty="0" smtClean="0"/>
              <a:t> yang </a:t>
            </a:r>
            <a:r>
              <a:rPr lang="en-US" sz="1400" dirty="0" err="1" smtClean="0"/>
              <a:t>hampir</a:t>
            </a:r>
            <a:r>
              <a:rPr lang="en-US" sz="1400" dirty="0" smtClean="0"/>
              <a:t> </a:t>
            </a:r>
            <a:r>
              <a:rPr lang="en-US" sz="1400" dirty="0" err="1" smtClean="0"/>
              <a:t>sama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C. </a:t>
            </a:r>
            <a:r>
              <a:rPr lang="en-US" sz="1400" dirty="0" err="1"/>
              <a:t>B</a:t>
            </a:r>
            <a:r>
              <a:rPr lang="en-US" sz="1400" dirty="0" err="1" smtClean="0"/>
              <a:t>ahkan</a:t>
            </a:r>
            <a:r>
              <a:rPr lang="en-US" sz="1400" dirty="0" smtClean="0"/>
              <a:t> C </a:t>
            </a:r>
            <a:r>
              <a:rPr lang="en-US" sz="1400" dirty="0" err="1" smtClean="0"/>
              <a:t>sampai</a:t>
            </a:r>
            <a:r>
              <a:rPr lang="en-US" sz="1400" dirty="0" smtClean="0"/>
              <a:t> </a:t>
            </a:r>
            <a:r>
              <a:rPr lang="en-US" sz="1400" dirty="0" err="1" smtClean="0"/>
              <a:t>dijuluki</a:t>
            </a:r>
            <a:r>
              <a:rPr lang="en-US" sz="1400" dirty="0" smtClean="0"/>
              <a:t> “</a:t>
            </a:r>
            <a:r>
              <a:rPr lang="en-US" sz="1400" i="1" dirty="0" smtClean="0"/>
              <a:t>God of Programming Language</a:t>
            </a:r>
            <a:r>
              <a:rPr lang="en-US" sz="1400" dirty="0" smtClean="0"/>
              <a:t>”.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745066" y="541768"/>
            <a:ext cx="10672133" cy="892000"/>
          </a:xfrm>
        </p:spPr>
        <p:txBody>
          <a:bodyPr/>
          <a:lstStyle/>
          <a:p>
            <a:pPr algn="l"/>
            <a:r>
              <a:rPr lang="en-US" dirty="0" smtClean="0"/>
              <a:t>A. </a:t>
            </a:r>
            <a:r>
              <a:rPr lang="en-US" sz="3200" dirty="0" smtClean="0"/>
              <a:t>PENGENALAN BAHASA PEMROGRAMAN C</a:t>
            </a:r>
            <a:endParaRPr lang="id-ID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51" y="2630699"/>
            <a:ext cx="4001173" cy="362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1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747864" y="2630699"/>
            <a:ext cx="10707536" cy="3727767"/>
          </a:xfrm>
        </p:spPr>
        <p:txBody>
          <a:bodyPr/>
          <a:lstStyle/>
          <a:p>
            <a:pPr marL="169329" indent="0" algn="just">
              <a:buNone/>
            </a:pPr>
            <a:r>
              <a:rPr lang="en-US" sz="1800" b="1" dirty="0" smtClean="0"/>
              <a:t>2. </a:t>
            </a:r>
            <a:r>
              <a:rPr lang="en-US" sz="1800" b="1" dirty="0" err="1" smtClean="0"/>
              <a:t>Sejarah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Singkat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Bahasa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Pemrograman</a:t>
            </a:r>
            <a:r>
              <a:rPr lang="en-US" sz="1800" b="1" dirty="0" smtClean="0"/>
              <a:t> C</a:t>
            </a:r>
          </a:p>
          <a:p>
            <a:pPr marL="169329" indent="0" algn="just">
              <a:buNone/>
            </a:pPr>
            <a:endParaRPr lang="en-US" sz="1400" b="1" dirty="0" smtClean="0"/>
          </a:p>
          <a:p>
            <a:pPr marL="169329" indent="0">
              <a:lnSpc>
                <a:spcPct val="150000"/>
              </a:lnSpc>
              <a:buNone/>
            </a:pPr>
            <a:r>
              <a:rPr lang="en-US" sz="1400" dirty="0" smtClean="0"/>
              <a:t>	</a:t>
            </a:r>
            <a:r>
              <a:rPr lang="id-ID" sz="1400" dirty="0" smtClean="0"/>
              <a:t>Bahasa </a:t>
            </a:r>
            <a:r>
              <a:rPr lang="id-ID" sz="1400" dirty="0"/>
              <a:t>pemrograman C adalah bahasa pemrograman yang dibuat oleh </a:t>
            </a:r>
            <a:r>
              <a:rPr lang="id-ID" sz="1400" b="1" dirty="0"/>
              <a:t>Dennis Ritchie</a:t>
            </a:r>
            <a:r>
              <a:rPr lang="id-ID" sz="1400" dirty="0"/>
              <a:t> pada tahun 1969–1973 di Bell </a:t>
            </a:r>
            <a:r>
              <a:rPr lang="id-ID" sz="1400" dirty="0" smtClean="0"/>
              <a:t>Labs.</a:t>
            </a:r>
            <a:r>
              <a:rPr lang="en-US" sz="1400" dirty="0" smtClean="0"/>
              <a:t> </a:t>
            </a:r>
            <a:r>
              <a:rPr lang="id-ID" sz="1400" dirty="0" smtClean="0"/>
              <a:t>Awal </a:t>
            </a:r>
            <a:r>
              <a:rPr lang="id-ID" sz="1400" dirty="0"/>
              <a:t>mula kemunculan bahasa pemrograman C dimulai saat pengembangan </a:t>
            </a:r>
            <a:r>
              <a:rPr lang="id-ID" sz="1400" b="1" dirty="0"/>
              <a:t>sistem operasi Unix</a:t>
            </a:r>
            <a:r>
              <a:rPr lang="id-ID" sz="1400" dirty="0"/>
              <a:t> oleh </a:t>
            </a:r>
            <a:r>
              <a:rPr lang="id-ID" sz="1400" b="1" dirty="0"/>
              <a:t>Dennis Ritchie</a:t>
            </a:r>
            <a:r>
              <a:rPr lang="id-ID" sz="1400" dirty="0"/>
              <a:t> dan </a:t>
            </a:r>
            <a:r>
              <a:rPr lang="id-ID" sz="1400" b="1" dirty="0"/>
              <a:t>Ken Thompson</a:t>
            </a:r>
            <a:r>
              <a:rPr lang="id-ID" sz="1400" dirty="0" smtClean="0"/>
              <a:t>.</a:t>
            </a:r>
            <a:endParaRPr lang="en-US" sz="1400" dirty="0" smtClean="0"/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400" dirty="0" smtClean="0"/>
              <a:t>	</a:t>
            </a:r>
            <a:r>
              <a:rPr lang="id-ID" sz="1400" dirty="0" smtClean="0"/>
              <a:t>Waktu </a:t>
            </a:r>
            <a:r>
              <a:rPr lang="id-ID" sz="1400" dirty="0"/>
              <a:t>itu sistem oeprasi Unix masih menggunakan bahasa assembly pada komputer PDP-7. PDP-7 adalah sebuah komputer mini yang dibuat oleh Digital Equipment Corporation</a:t>
            </a:r>
            <a:r>
              <a:rPr lang="id-ID" sz="1400" dirty="0" smtClean="0"/>
              <a:t>.</a:t>
            </a:r>
            <a:r>
              <a:rPr lang="en-US" sz="1400" dirty="0" smtClean="0"/>
              <a:t> </a:t>
            </a:r>
            <a:r>
              <a:rPr lang="id-ID" sz="1400" dirty="0"/>
              <a:t>Nah si Ken Thomspon membutuhkan sebuah bahasa pemrograman untuk membuat sebuah program di komputer ini. Ia pun mencoba membuat kompilator </a:t>
            </a:r>
            <a:r>
              <a:rPr lang="id-ID" sz="1400" i="1" dirty="0"/>
              <a:t>(compiler)</a:t>
            </a:r>
            <a:r>
              <a:rPr lang="id-ID" sz="1400" dirty="0"/>
              <a:t> untuk bahasa Fortran, akan tetapi tidak </a:t>
            </a:r>
            <a:r>
              <a:rPr lang="id-ID" sz="1400" dirty="0" smtClean="0"/>
              <a:t>berhasil.</a:t>
            </a:r>
            <a:endParaRPr lang="en-US" sz="1400" dirty="0"/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400" dirty="0" smtClean="0"/>
              <a:t>	</a:t>
            </a:r>
            <a:r>
              <a:rPr lang="id-ID" sz="1400" dirty="0" smtClean="0"/>
              <a:t>Berikutnya </a:t>
            </a:r>
            <a:r>
              <a:rPr lang="id-ID" sz="1400" dirty="0"/>
              <a:t>ia membuat bahasa B, yang merupakan bentuk sederhana dari bahasa BCPL</a:t>
            </a:r>
            <a:r>
              <a:rPr lang="id-ID" sz="1400" dirty="0" smtClean="0"/>
              <a:t>.</a:t>
            </a:r>
            <a:r>
              <a:rPr lang="en-US" sz="1400" dirty="0" smtClean="0"/>
              <a:t> </a:t>
            </a:r>
            <a:r>
              <a:rPr lang="id-ID" sz="1400" dirty="0"/>
              <a:t>Akan </a:t>
            </a:r>
            <a:r>
              <a:rPr lang="id-ID" sz="1400" dirty="0" smtClean="0"/>
              <a:t>tetap</a:t>
            </a:r>
            <a:r>
              <a:rPr lang="en-US" sz="1400" dirty="0" err="1" smtClean="0"/>
              <a:t>i</a:t>
            </a:r>
            <a:r>
              <a:rPr lang="en-US" sz="1400" dirty="0" smtClean="0"/>
              <a:t>, </a:t>
            </a:r>
            <a:r>
              <a:rPr lang="en-US" sz="1400" dirty="0"/>
              <a:t>b</a:t>
            </a:r>
            <a:r>
              <a:rPr lang="id-ID" sz="1400" dirty="0" smtClean="0"/>
              <a:t>ahasa </a:t>
            </a:r>
            <a:r>
              <a:rPr lang="id-ID" sz="1400" dirty="0"/>
              <a:t>pemrograman B sangat lambat, sehingga tidak banyak yang menggunakannya.</a:t>
            </a:r>
          </a:p>
          <a:p>
            <a:pPr marL="169329" indent="0">
              <a:lnSpc>
                <a:spcPct val="150000"/>
              </a:lnSpc>
              <a:buNone/>
            </a:pPr>
            <a:endParaRPr lang="id-ID" sz="1400" dirty="0"/>
          </a:p>
          <a:p>
            <a:pPr marL="169329" indent="0" algn="just">
              <a:lnSpc>
                <a:spcPct val="150000"/>
              </a:lnSpc>
              <a:buNone/>
            </a:pPr>
            <a:endParaRPr lang="en-US" sz="1400" b="1" dirty="0" smtClean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747864" y="524834"/>
            <a:ext cx="10707536" cy="892000"/>
          </a:xfrm>
        </p:spPr>
        <p:txBody>
          <a:bodyPr/>
          <a:lstStyle/>
          <a:p>
            <a:r>
              <a:rPr lang="en-US" dirty="0" smtClean="0"/>
              <a:t>A. </a:t>
            </a:r>
            <a:r>
              <a:rPr lang="en-US" sz="3200" dirty="0" smtClean="0"/>
              <a:t>PENGENALAN BAHASA PEMROGRAMAN C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9238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747864" y="2630699"/>
            <a:ext cx="10707536" cy="3727767"/>
          </a:xfrm>
        </p:spPr>
        <p:txBody>
          <a:bodyPr/>
          <a:lstStyle/>
          <a:p>
            <a:pPr marL="169329" indent="0" algn="just">
              <a:buNone/>
            </a:pPr>
            <a:r>
              <a:rPr lang="en-US" sz="1800" b="1" dirty="0" smtClean="0"/>
              <a:t>2. </a:t>
            </a:r>
            <a:r>
              <a:rPr lang="en-US" sz="1800" b="1" dirty="0" err="1" smtClean="0"/>
              <a:t>Sejarah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Singkat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Bahasa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Pemrograman</a:t>
            </a:r>
            <a:r>
              <a:rPr lang="en-US" sz="1800" b="1" dirty="0" smtClean="0"/>
              <a:t> C</a:t>
            </a:r>
          </a:p>
          <a:p>
            <a:pPr marL="169329" indent="0" algn="just">
              <a:buNone/>
            </a:pPr>
            <a:endParaRPr lang="en-US" sz="1400" b="1" dirty="0" smtClean="0"/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400" dirty="0" smtClean="0"/>
              <a:t>	</a:t>
            </a:r>
            <a:r>
              <a:rPr lang="id-ID" sz="1400" dirty="0"/>
              <a:t>Kemudian pada tahun 1927, Denis Ritchie meningkatkan bahasa pemrograman B dan membuat bahasa pemrograman baru barnama C</a:t>
            </a:r>
            <a:r>
              <a:rPr lang="id-ID" sz="1400" dirty="0" smtClean="0"/>
              <a:t>.</a:t>
            </a:r>
            <a:r>
              <a:rPr lang="en-US" sz="1400" dirty="0" smtClean="0"/>
              <a:t> </a:t>
            </a:r>
            <a:r>
              <a:rPr lang="id-ID" sz="1400" dirty="0"/>
              <a:t>Sejak saat itu C mulai digunakan pada sistem operasi Unix versi 2</a:t>
            </a:r>
            <a:r>
              <a:rPr lang="id-ID" sz="1400" dirty="0" smtClean="0"/>
              <a:t>.</a:t>
            </a:r>
            <a:endParaRPr lang="en-US" sz="1400" dirty="0" smtClean="0"/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400" dirty="0"/>
              <a:t>	</a:t>
            </a:r>
            <a:r>
              <a:rPr lang="id-ID" sz="1400" dirty="0"/>
              <a:t>Kemudian pada Unix versi 4 (November 1973), kernel-nya ditulis ulang dengan bahasa C</a:t>
            </a:r>
            <a:r>
              <a:rPr lang="id-ID" sz="1400" dirty="0" smtClean="0"/>
              <a:t>.</a:t>
            </a:r>
            <a:r>
              <a:rPr lang="en-US" sz="1400" dirty="0" smtClean="0"/>
              <a:t> </a:t>
            </a:r>
            <a:r>
              <a:rPr lang="id-ID" sz="1400" dirty="0"/>
              <a:t>Bahasa C semakin berkembang, pada tahun 1978 buku pertama </a:t>
            </a:r>
            <a:r>
              <a:rPr lang="id-ID" sz="1400" i="1" dirty="0"/>
              <a:t>“The C Programming Language”</a:t>
            </a:r>
            <a:r>
              <a:rPr lang="id-ID" sz="1400" dirty="0"/>
              <a:t> diterbitkan.</a:t>
            </a:r>
          </a:p>
          <a:p>
            <a:pPr marL="169329" indent="0" algn="just">
              <a:lnSpc>
                <a:spcPct val="150000"/>
              </a:lnSpc>
              <a:buNone/>
            </a:pPr>
            <a:endParaRPr lang="en-US" sz="1400" b="1" dirty="0" smtClean="0"/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400" b="1" dirty="0" smtClean="0"/>
              <a:t>*</a:t>
            </a:r>
            <a:r>
              <a:rPr lang="en-US" sz="1400" dirty="0" smtClean="0"/>
              <a:t>Kernel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program </a:t>
            </a:r>
            <a:r>
              <a:rPr lang="en-US" sz="1400" dirty="0" err="1" smtClean="0"/>
              <a:t>inti</a:t>
            </a:r>
            <a:r>
              <a:rPr lang="en-US" sz="1400" dirty="0" smtClean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</a:t>
            </a:r>
            <a:r>
              <a:rPr lang="en-US" sz="1400" dirty="0" err="1" smtClean="0"/>
              <a:t>sebuah</a:t>
            </a:r>
            <a:r>
              <a:rPr lang="en-US" sz="1400" dirty="0" smtClean="0"/>
              <a:t> </a:t>
            </a:r>
            <a:r>
              <a:rPr lang="en-US" sz="1400" dirty="0" err="1" smtClean="0"/>
              <a:t>sistem</a:t>
            </a:r>
            <a:r>
              <a:rPr lang="en-US" sz="1400" dirty="0" smtClean="0"/>
              <a:t> </a:t>
            </a:r>
            <a:r>
              <a:rPr lang="en-US" sz="1400" dirty="0" err="1" smtClean="0"/>
              <a:t>operasi</a:t>
            </a:r>
            <a:endParaRPr lang="en-US" sz="1400" b="1" dirty="0" smtClean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747864" y="524834"/>
            <a:ext cx="10707536" cy="892000"/>
          </a:xfrm>
        </p:spPr>
        <p:txBody>
          <a:bodyPr/>
          <a:lstStyle/>
          <a:p>
            <a:r>
              <a:rPr lang="en-US" dirty="0" smtClean="0"/>
              <a:t>A. </a:t>
            </a:r>
            <a:r>
              <a:rPr lang="en-US" sz="3200" dirty="0" smtClean="0"/>
              <a:t>PENGENALAN BAHASA PEMROGRAMAN C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8894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866800" y="2582334"/>
            <a:ext cx="4772000" cy="203331"/>
          </a:xfrm>
        </p:spPr>
        <p:txBody>
          <a:bodyPr/>
          <a:lstStyle/>
          <a:p>
            <a:r>
              <a:rPr lang="en-US" sz="1800" dirty="0" smtClean="0"/>
              <a:t>ANSI C </a:t>
            </a:r>
            <a:r>
              <a:rPr lang="en-US" sz="1800" dirty="0" err="1" smtClean="0"/>
              <a:t>dan</a:t>
            </a:r>
            <a:r>
              <a:rPr lang="en-US" sz="1800" dirty="0" smtClean="0"/>
              <a:t> ISO C</a:t>
            </a:r>
            <a:endParaRPr lang="id-ID" sz="1800" dirty="0"/>
          </a:p>
        </p:txBody>
      </p:sp>
      <p:sp>
        <p:nvSpPr>
          <p:cNvPr id="15" name="Text Placeholder 14"/>
          <p:cNvSpPr>
            <a:spLocks noGrp="1"/>
          </p:cNvSpPr>
          <p:nvPr>
            <p:ph type="subTitle" idx="1"/>
          </p:nvPr>
        </p:nvSpPr>
        <p:spPr>
          <a:xfrm flipH="1">
            <a:off x="866798" y="2883100"/>
            <a:ext cx="4772002" cy="568800"/>
          </a:xfrm>
        </p:spPr>
        <p:txBody>
          <a:bodyPr/>
          <a:lstStyle/>
          <a:p>
            <a:pPr marL="169329" indent="0" algn="just">
              <a:lnSpc>
                <a:spcPct val="150000"/>
              </a:lnSpc>
            </a:pPr>
            <a:r>
              <a:rPr lang="en-US" sz="1400" b="0" dirty="0" smtClean="0"/>
              <a:t>	</a:t>
            </a:r>
            <a:r>
              <a:rPr lang="id-ID" sz="1400" b="0" dirty="0" smtClean="0"/>
              <a:t>ANSI </a:t>
            </a:r>
            <a:r>
              <a:rPr lang="id-ID" sz="1400" b="0" dirty="0"/>
              <a:t>C adalah versi yang menjadi standar awal bahasa pemrograman C. Versi ini juga dikenal dengan </a:t>
            </a:r>
            <a:r>
              <a:rPr lang="id-ID" sz="1400" dirty="0"/>
              <a:t>C89</a:t>
            </a:r>
            <a:r>
              <a:rPr lang="id-ID" sz="1400" b="0" dirty="0"/>
              <a:t>, </a:t>
            </a:r>
            <a:r>
              <a:rPr lang="id-ID" sz="1400" dirty="0"/>
              <a:t>C90</a:t>
            </a:r>
            <a:r>
              <a:rPr lang="id-ID" sz="1400" b="0" dirty="0" smtClean="0"/>
              <a:t>.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Angka</a:t>
            </a:r>
            <a:r>
              <a:rPr lang="en-US" sz="1400" b="0" dirty="0" smtClean="0"/>
              <a:t> 89 </a:t>
            </a:r>
            <a:r>
              <a:rPr lang="en-US" sz="1400" b="0" dirty="0" err="1" smtClean="0"/>
              <a:t>dan</a:t>
            </a:r>
            <a:r>
              <a:rPr lang="en-US" sz="1400" b="0" dirty="0" smtClean="0"/>
              <a:t> 90 </a:t>
            </a:r>
            <a:r>
              <a:rPr lang="en-US" sz="1400" b="0" dirty="0" err="1" smtClean="0"/>
              <a:t>menandakan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tahun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terbit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versi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tersebut</a:t>
            </a:r>
            <a:r>
              <a:rPr lang="en-US" sz="1400" b="0" dirty="0" smtClean="0"/>
              <a:t>.</a:t>
            </a:r>
            <a:r>
              <a:rPr lang="en-US" sz="1400" dirty="0"/>
              <a:t>	</a:t>
            </a:r>
            <a:endParaRPr lang="en-US" sz="14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 idx="2"/>
          </p:nvPr>
        </p:nvSpPr>
        <p:spPr>
          <a:xfrm flipH="1">
            <a:off x="6220834" y="2462927"/>
            <a:ext cx="2885200" cy="321200"/>
          </a:xfrm>
        </p:spPr>
        <p:txBody>
          <a:bodyPr/>
          <a:lstStyle/>
          <a:p>
            <a:pPr algn="l"/>
            <a:r>
              <a:rPr lang="en-US" sz="1800" dirty="0" smtClean="0"/>
              <a:t>C99</a:t>
            </a:r>
            <a:endParaRPr lang="id-ID" sz="1800" dirty="0"/>
          </a:p>
        </p:txBody>
      </p:sp>
      <p:sp>
        <p:nvSpPr>
          <p:cNvPr id="5" name="Title 4"/>
          <p:cNvSpPr>
            <a:spLocks noGrp="1"/>
          </p:cNvSpPr>
          <p:nvPr>
            <p:ph type="ctrTitle" idx="4"/>
          </p:nvPr>
        </p:nvSpPr>
        <p:spPr>
          <a:xfrm flipH="1">
            <a:off x="1028884" y="1382333"/>
            <a:ext cx="3781697" cy="432450"/>
          </a:xfrm>
        </p:spPr>
        <p:txBody>
          <a:bodyPr/>
          <a:lstStyle/>
          <a:p>
            <a:r>
              <a:rPr lang="en-US" sz="1800" dirty="0" smtClean="0"/>
              <a:t>3. </a:t>
            </a:r>
            <a:r>
              <a:rPr lang="en-US" sz="1800" dirty="0" err="1" smtClean="0"/>
              <a:t>Versi</a:t>
            </a:r>
            <a:r>
              <a:rPr lang="en-US" sz="1800" dirty="0" smtClean="0"/>
              <a:t> </a:t>
            </a:r>
            <a:r>
              <a:rPr lang="en-US" sz="1800" dirty="0" err="1" smtClean="0"/>
              <a:t>Bahasa</a:t>
            </a:r>
            <a:r>
              <a:rPr lang="en-US" sz="1800" dirty="0" smtClean="0"/>
              <a:t> </a:t>
            </a:r>
            <a:r>
              <a:rPr lang="en-US" sz="1800" dirty="0" err="1" smtClean="0"/>
              <a:t>Pemrograman</a:t>
            </a:r>
            <a:r>
              <a:rPr lang="en-US" sz="1800" dirty="0" smtClean="0"/>
              <a:t> C</a:t>
            </a:r>
            <a:endParaRPr lang="id-ID" sz="1800" dirty="0"/>
          </a:p>
        </p:txBody>
      </p:sp>
      <p:sp>
        <p:nvSpPr>
          <p:cNvPr id="14" name="Title 13"/>
          <p:cNvSpPr>
            <a:spLocks noGrp="1"/>
          </p:cNvSpPr>
          <p:nvPr>
            <p:ph type="title" idx="5"/>
          </p:nvPr>
        </p:nvSpPr>
        <p:spPr>
          <a:xfrm>
            <a:off x="745067" y="456000"/>
            <a:ext cx="9787466" cy="892000"/>
          </a:xfrm>
        </p:spPr>
        <p:txBody>
          <a:bodyPr/>
          <a:lstStyle/>
          <a:p>
            <a:pPr algn="l"/>
            <a:r>
              <a:rPr lang="en-US" dirty="0" smtClean="0"/>
              <a:t>A. </a:t>
            </a:r>
            <a:r>
              <a:rPr lang="en-US" sz="3200" dirty="0" smtClean="0"/>
              <a:t>PENGENALAN BAHASA PEMROGRAMAN C</a:t>
            </a:r>
            <a:endParaRPr lang="id-ID" dirty="0"/>
          </a:p>
        </p:txBody>
      </p:sp>
      <p:sp>
        <p:nvSpPr>
          <p:cNvPr id="6" name="Title 5"/>
          <p:cNvSpPr>
            <a:spLocks noGrp="1"/>
          </p:cNvSpPr>
          <p:nvPr>
            <p:ph type="ctrTitle" idx="6"/>
          </p:nvPr>
        </p:nvSpPr>
        <p:spPr>
          <a:xfrm flipH="1">
            <a:off x="1028884" y="4344451"/>
            <a:ext cx="2885200" cy="321200"/>
          </a:xfrm>
        </p:spPr>
        <p:txBody>
          <a:bodyPr/>
          <a:lstStyle/>
          <a:p>
            <a:r>
              <a:rPr lang="en-US" sz="1800" dirty="0" smtClean="0"/>
              <a:t>C11</a:t>
            </a:r>
            <a:endParaRPr lang="id-ID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 idx="8"/>
          </p:nvPr>
        </p:nvSpPr>
        <p:spPr>
          <a:xfrm flipH="1">
            <a:off x="6220834" y="4344451"/>
            <a:ext cx="2885200" cy="321200"/>
          </a:xfrm>
        </p:spPr>
        <p:txBody>
          <a:bodyPr/>
          <a:lstStyle/>
          <a:p>
            <a:pPr algn="l"/>
            <a:r>
              <a:rPr lang="en-US" sz="1800" dirty="0" smtClean="0"/>
              <a:t>C18</a:t>
            </a:r>
            <a:endParaRPr lang="id-ID" sz="1800" dirty="0"/>
          </a:p>
        </p:txBody>
      </p:sp>
      <p:sp>
        <p:nvSpPr>
          <p:cNvPr id="16" name="Text Placeholder 14"/>
          <p:cNvSpPr txBox="1">
            <a:spLocks/>
          </p:cNvSpPr>
          <p:nvPr/>
        </p:nvSpPr>
        <p:spPr>
          <a:xfrm flipH="1">
            <a:off x="6220834" y="2883100"/>
            <a:ext cx="4928451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933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933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933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933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933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933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933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933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933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pPr marL="169329" indent="0" algn="just">
              <a:lnSpc>
                <a:spcPct val="150000"/>
              </a:lnSpc>
            </a:pPr>
            <a:r>
              <a:rPr lang="en-US" sz="1400" b="0" kern="0" dirty="0" smtClean="0"/>
              <a:t>	</a:t>
            </a:r>
            <a:r>
              <a:rPr lang="en-US" sz="1400" kern="0" dirty="0" smtClean="0"/>
              <a:t>C99 </a:t>
            </a:r>
            <a:r>
              <a:rPr lang="en-US" sz="1400" b="0" kern="0" dirty="0" err="1" smtClean="0"/>
              <a:t>adalah</a:t>
            </a:r>
            <a:r>
              <a:rPr lang="en-US" sz="1400" b="0" kern="0" dirty="0" smtClean="0"/>
              <a:t> </a:t>
            </a:r>
            <a:r>
              <a:rPr lang="en-US" sz="1400" b="0" kern="0" dirty="0" err="1" smtClean="0"/>
              <a:t>bahasa</a:t>
            </a:r>
            <a:r>
              <a:rPr lang="en-US" sz="1400" b="0" kern="0" dirty="0" smtClean="0"/>
              <a:t> C </a:t>
            </a:r>
            <a:r>
              <a:rPr lang="en-US" sz="1400" b="0" kern="0" dirty="0" err="1" smtClean="0"/>
              <a:t>versi</a:t>
            </a:r>
            <a:r>
              <a:rPr lang="en-US" sz="1400" b="0" kern="0" dirty="0" smtClean="0"/>
              <a:t> </a:t>
            </a:r>
            <a:r>
              <a:rPr lang="en-US" sz="1400" b="0" kern="0" dirty="0" err="1" smtClean="0"/>
              <a:t>tahun</a:t>
            </a:r>
            <a:r>
              <a:rPr lang="en-US" sz="1400" b="0" kern="0" dirty="0" smtClean="0"/>
              <a:t> 1999. </a:t>
            </a:r>
            <a:r>
              <a:rPr lang="en-US" sz="1400" b="0" kern="0" dirty="0" err="1" smtClean="0"/>
              <a:t>Pada</a:t>
            </a:r>
            <a:r>
              <a:rPr lang="en-US" sz="1400" b="0" kern="0" dirty="0" smtClean="0"/>
              <a:t> </a:t>
            </a:r>
            <a:r>
              <a:rPr lang="en-US" sz="1400" b="0" kern="0" dirty="0" err="1" smtClean="0"/>
              <a:t>versi</a:t>
            </a:r>
            <a:r>
              <a:rPr lang="en-US" sz="1400" b="0" kern="0" dirty="0" smtClean="0"/>
              <a:t> </a:t>
            </a:r>
            <a:r>
              <a:rPr lang="en-US" sz="1400" b="0" kern="0" dirty="0" err="1" smtClean="0"/>
              <a:t>ini</a:t>
            </a:r>
            <a:r>
              <a:rPr lang="en-US" sz="1400" b="0" kern="0" dirty="0" smtClean="0"/>
              <a:t> </a:t>
            </a:r>
            <a:r>
              <a:rPr lang="en-US" sz="1400" b="0" kern="0" dirty="0" err="1" smtClean="0"/>
              <a:t>dikenalkan</a:t>
            </a:r>
            <a:r>
              <a:rPr lang="en-US" sz="1400" b="0" kern="0" dirty="0" smtClean="0"/>
              <a:t> </a:t>
            </a:r>
            <a:r>
              <a:rPr lang="en-US" sz="1400" b="0" kern="0" dirty="0" err="1" smtClean="0"/>
              <a:t>beberapa</a:t>
            </a:r>
            <a:r>
              <a:rPr lang="en-US" sz="1400" b="0" kern="0" dirty="0" smtClean="0"/>
              <a:t> </a:t>
            </a:r>
            <a:r>
              <a:rPr lang="en-US" sz="1400" b="0" kern="0" dirty="0" err="1" smtClean="0"/>
              <a:t>fitur</a:t>
            </a:r>
            <a:r>
              <a:rPr lang="en-US" sz="1400" b="0" kern="0" dirty="0" smtClean="0"/>
              <a:t> </a:t>
            </a:r>
            <a:r>
              <a:rPr lang="en-US" sz="1400" b="0" kern="0" dirty="0" err="1" smtClean="0"/>
              <a:t>baru</a:t>
            </a:r>
            <a:r>
              <a:rPr lang="en-US" sz="1400" b="0" kern="0" dirty="0" smtClean="0"/>
              <a:t> </a:t>
            </a:r>
            <a:r>
              <a:rPr lang="en-US" sz="1400" b="0" kern="0" dirty="0" err="1" smtClean="0"/>
              <a:t>seperti</a:t>
            </a:r>
            <a:r>
              <a:rPr lang="en-US" sz="1400" b="0" kern="0" dirty="0" smtClean="0"/>
              <a:t> </a:t>
            </a:r>
            <a:r>
              <a:rPr lang="en-US" sz="1400" b="0" i="1" kern="0" dirty="0" smtClean="0"/>
              <a:t>inline function</a:t>
            </a:r>
            <a:r>
              <a:rPr lang="en-US" sz="1400" b="0" kern="0" dirty="0" smtClean="0"/>
              <a:t>, </a:t>
            </a:r>
            <a:r>
              <a:rPr lang="en-US" sz="1400" b="0" kern="0" dirty="0" err="1" smtClean="0"/>
              <a:t>tipe</a:t>
            </a:r>
            <a:r>
              <a:rPr lang="en-US" sz="1400" b="0" kern="0" dirty="0" smtClean="0"/>
              <a:t> data </a:t>
            </a:r>
            <a:r>
              <a:rPr lang="en-US" sz="1400" b="0" kern="0" dirty="0" err="1" smtClean="0"/>
              <a:t>baru</a:t>
            </a:r>
            <a:r>
              <a:rPr lang="en-US" sz="1400" b="0" kern="0" dirty="0" smtClean="0"/>
              <a:t>, </a:t>
            </a:r>
            <a:r>
              <a:rPr lang="en-US" sz="1400" b="0" i="1" kern="0" dirty="0" smtClean="0"/>
              <a:t>variable-length array</a:t>
            </a:r>
            <a:r>
              <a:rPr lang="en-US" sz="1400" b="0" kern="0" dirty="0" smtClean="0"/>
              <a:t>, </a:t>
            </a:r>
            <a:r>
              <a:rPr lang="en-US" sz="1400" b="0" kern="0" dirty="0" err="1" smtClean="0"/>
              <a:t>dll</a:t>
            </a:r>
            <a:r>
              <a:rPr lang="en-US" sz="1400" b="0" kern="0" dirty="0" smtClean="0"/>
              <a:t>.</a:t>
            </a:r>
            <a:endParaRPr lang="en-US" sz="1400" kern="0" dirty="0" smtClean="0"/>
          </a:p>
        </p:txBody>
      </p:sp>
      <p:sp>
        <p:nvSpPr>
          <p:cNvPr id="17" name="Text Placeholder 14"/>
          <p:cNvSpPr txBox="1">
            <a:spLocks/>
          </p:cNvSpPr>
          <p:nvPr/>
        </p:nvSpPr>
        <p:spPr>
          <a:xfrm flipH="1">
            <a:off x="866798" y="4786307"/>
            <a:ext cx="4772002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933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933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933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933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933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933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933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933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933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pPr marL="169329" indent="0" algn="just">
              <a:lnSpc>
                <a:spcPct val="150000"/>
              </a:lnSpc>
            </a:pPr>
            <a:r>
              <a:rPr lang="en-US" sz="1400" b="0" kern="0" dirty="0" smtClean="0"/>
              <a:t>	</a:t>
            </a:r>
            <a:r>
              <a:rPr lang="en-US" sz="1400" kern="0" dirty="0" smtClean="0"/>
              <a:t>C11 </a:t>
            </a:r>
            <a:r>
              <a:rPr lang="en-US" sz="1400" b="0" kern="0" dirty="0" err="1" smtClean="0"/>
              <a:t>adalah</a:t>
            </a:r>
            <a:r>
              <a:rPr lang="en-US" sz="1400" b="0" kern="0" dirty="0" smtClean="0"/>
              <a:t> </a:t>
            </a:r>
            <a:r>
              <a:rPr lang="en-US" sz="1400" b="0" kern="0" dirty="0" err="1" smtClean="0"/>
              <a:t>bahasa</a:t>
            </a:r>
            <a:r>
              <a:rPr lang="en-US" sz="1400" b="0" kern="0" dirty="0" smtClean="0"/>
              <a:t> C </a:t>
            </a:r>
            <a:r>
              <a:rPr lang="en-US" sz="1400" b="0" kern="0" dirty="0" err="1" smtClean="0"/>
              <a:t>versi</a:t>
            </a:r>
            <a:r>
              <a:rPr lang="en-US" sz="1400" b="0" kern="0" dirty="0" smtClean="0"/>
              <a:t> </a:t>
            </a:r>
            <a:r>
              <a:rPr lang="en-US" sz="1400" b="0" kern="0" dirty="0" err="1" smtClean="0"/>
              <a:t>tahun</a:t>
            </a:r>
            <a:r>
              <a:rPr lang="en-US" sz="1400" b="0" kern="0" dirty="0" smtClean="0"/>
              <a:t> 2011. </a:t>
            </a:r>
            <a:r>
              <a:rPr lang="id-ID" sz="1400" b="0" dirty="0"/>
              <a:t>Pada versi ini ditambahkan beberapa fitur dan library seperti </a:t>
            </a:r>
            <a:r>
              <a:rPr lang="id-ID" sz="1400" b="0" i="1" dirty="0"/>
              <a:t>generic macros</a:t>
            </a:r>
            <a:r>
              <a:rPr lang="id-ID" sz="1400" b="0" dirty="0"/>
              <a:t>, </a:t>
            </a:r>
            <a:r>
              <a:rPr lang="id-ID" sz="1400" b="0" i="1" dirty="0"/>
              <a:t>anonymous structures</a:t>
            </a:r>
            <a:r>
              <a:rPr lang="id-ID" sz="1400" b="0" dirty="0"/>
              <a:t>, peningkatan dukungan terhadap unicode, </a:t>
            </a:r>
            <a:r>
              <a:rPr lang="id-ID" sz="1400" b="0" i="1" dirty="0"/>
              <a:t>atomic operation</a:t>
            </a:r>
            <a:r>
              <a:rPr lang="id-ID" sz="1400" b="0" dirty="0"/>
              <a:t>, multi-threading, dll.</a:t>
            </a:r>
            <a:endParaRPr lang="en-US" sz="1400" kern="0" dirty="0" smtClean="0"/>
          </a:p>
        </p:txBody>
      </p:sp>
      <p:sp>
        <p:nvSpPr>
          <p:cNvPr id="18" name="Text Placeholder 14"/>
          <p:cNvSpPr txBox="1">
            <a:spLocks/>
          </p:cNvSpPr>
          <p:nvPr/>
        </p:nvSpPr>
        <p:spPr>
          <a:xfrm flipH="1">
            <a:off x="6220834" y="4786307"/>
            <a:ext cx="4928451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933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933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933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933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933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933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933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933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933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pPr marL="169329" indent="0" algn="just">
              <a:lnSpc>
                <a:spcPct val="150000"/>
              </a:lnSpc>
            </a:pPr>
            <a:r>
              <a:rPr lang="en-US" sz="1400" b="0" kern="0" dirty="0" smtClean="0"/>
              <a:t>	</a:t>
            </a:r>
            <a:r>
              <a:rPr lang="id-ID" sz="1400" dirty="0"/>
              <a:t>C18</a:t>
            </a:r>
            <a:r>
              <a:rPr lang="id-ID" sz="1400" b="0" dirty="0"/>
              <a:t> adalah versi bahasa pemrograman C yang terbit pada bulan Juni 2018. </a:t>
            </a:r>
            <a:r>
              <a:rPr lang="id-ID" sz="1400" dirty="0"/>
              <a:t>C18</a:t>
            </a:r>
            <a:r>
              <a:rPr lang="id-ID" sz="1400" b="0" dirty="0"/>
              <a:t> adalah versi yang menjadi standar saat ini.</a:t>
            </a:r>
            <a:endParaRPr lang="en-US" sz="1400" kern="0" dirty="0" smtClean="0"/>
          </a:p>
        </p:txBody>
      </p:sp>
    </p:spTree>
    <p:extLst>
      <p:ext uri="{BB962C8B-B14F-4D97-AF65-F5344CB8AC3E}">
        <p14:creationId xmlns:p14="http://schemas.microsoft.com/office/powerpoint/2010/main" val="325534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747864" y="2630699"/>
            <a:ext cx="10707536" cy="3727767"/>
          </a:xfrm>
        </p:spPr>
        <p:txBody>
          <a:bodyPr/>
          <a:lstStyle/>
          <a:p>
            <a:pPr marL="169329" indent="0" algn="just">
              <a:lnSpc>
                <a:spcPct val="150000"/>
              </a:lnSpc>
              <a:buNone/>
            </a:pPr>
            <a:r>
              <a:rPr lang="en-US" sz="1400" dirty="0" smtClean="0"/>
              <a:t>Ada </a:t>
            </a:r>
            <a:r>
              <a:rPr lang="en-US" sz="1400" dirty="0" err="1" smtClean="0"/>
              <a:t>beberapa</a:t>
            </a:r>
            <a:r>
              <a:rPr lang="en-US" sz="1400" dirty="0" smtClean="0"/>
              <a:t> program </a:t>
            </a:r>
            <a:r>
              <a:rPr lang="en-US" sz="1400" dirty="0" err="1" smtClean="0"/>
              <a:t>dasar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membuat</a:t>
            </a:r>
            <a:r>
              <a:rPr lang="en-US" sz="1400" dirty="0" smtClean="0"/>
              <a:t> program C, </a:t>
            </a:r>
            <a:r>
              <a:rPr lang="en-US" sz="1400" dirty="0" err="1" smtClean="0"/>
              <a:t>dan</a:t>
            </a:r>
            <a:r>
              <a:rPr lang="en-US" sz="1400" dirty="0" smtClean="0"/>
              <a:t> di </a:t>
            </a:r>
            <a:r>
              <a:rPr lang="en-US" sz="1400" dirty="0" err="1" smtClean="0"/>
              <a:t>setiap</a:t>
            </a:r>
            <a:r>
              <a:rPr lang="en-US" sz="1400" dirty="0" smtClean="0"/>
              <a:t> program </a:t>
            </a:r>
            <a:r>
              <a:rPr lang="en-US" sz="1400" dirty="0" err="1" smtClean="0"/>
              <a:t>terdapat</a:t>
            </a:r>
            <a:r>
              <a:rPr lang="en-US" sz="1400" dirty="0" smtClean="0"/>
              <a:t> </a:t>
            </a:r>
            <a:r>
              <a:rPr lang="en-US" sz="1400" dirty="0" err="1" smtClean="0"/>
              <a:t>fungsi</a:t>
            </a:r>
            <a:r>
              <a:rPr lang="en-US" sz="1400" dirty="0" smtClean="0"/>
              <a:t>/</a:t>
            </a:r>
            <a:r>
              <a:rPr lang="en-US" sz="1400" dirty="0" err="1" smtClean="0"/>
              <a:t>perintah</a:t>
            </a:r>
            <a:r>
              <a:rPr lang="en-US" sz="1400" dirty="0" smtClean="0"/>
              <a:t> yang </a:t>
            </a:r>
            <a:r>
              <a:rPr lang="en-US" sz="1400" dirty="0" err="1" smtClean="0"/>
              <a:t>digunakan</a:t>
            </a:r>
            <a:r>
              <a:rPr lang="en-US" sz="1400" dirty="0" smtClean="0"/>
              <a:t> agar program </a:t>
            </a:r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 smtClean="0"/>
              <a:t>berjalan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baik</a:t>
            </a:r>
            <a:r>
              <a:rPr lang="en-US" sz="1400" dirty="0" smtClean="0"/>
              <a:t> di </a:t>
            </a:r>
            <a:r>
              <a:rPr lang="en-US" sz="1400" dirty="0" err="1" smtClean="0"/>
              <a:t>antaranya</a:t>
            </a:r>
            <a:r>
              <a:rPr lang="en-US" sz="1400" dirty="0" smtClean="0"/>
              <a:t> </a:t>
            </a:r>
            <a:r>
              <a:rPr lang="en-US" sz="1400" dirty="0" err="1" smtClean="0"/>
              <a:t>adalah</a:t>
            </a:r>
            <a:r>
              <a:rPr lang="en-US" sz="1400" dirty="0" smtClean="0"/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1400" dirty="0" err="1"/>
              <a:t>p</a:t>
            </a:r>
            <a:r>
              <a:rPr lang="en-US" sz="1400" dirty="0" err="1" smtClean="0"/>
              <a:t>rintf</a:t>
            </a:r>
            <a:endParaRPr lang="en-US" sz="1400" dirty="0" smtClean="0"/>
          </a:p>
          <a:p>
            <a:pPr algn="just">
              <a:lnSpc>
                <a:spcPct val="150000"/>
              </a:lnSpc>
            </a:pPr>
            <a:r>
              <a:rPr lang="en-US" sz="1400" dirty="0" err="1"/>
              <a:t>s</a:t>
            </a:r>
            <a:r>
              <a:rPr lang="en-US" sz="1400" dirty="0" err="1" smtClean="0"/>
              <a:t>canf</a:t>
            </a:r>
            <a:endParaRPr lang="en-US" sz="1400" dirty="0" smtClean="0"/>
          </a:p>
          <a:p>
            <a:pPr algn="just">
              <a:lnSpc>
                <a:spcPct val="150000"/>
              </a:lnSpc>
            </a:pPr>
            <a:r>
              <a:rPr lang="en-US" sz="1400" dirty="0" err="1" smtClean="0"/>
              <a:t>Deklarasi</a:t>
            </a:r>
            <a:r>
              <a:rPr lang="en-US" sz="1400" dirty="0" smtClean="0"/>
              <a:t> variable/</a:t>
            </a:r>
            <a:r>
              <a:rPr lang="en-US" sz="1400" dirty="0" err="1" smtClean="0"/>
              <a:t>konstanta</a:t>
            </a:r>
            <a:endParaRPr lang="en-US" sz="1400" dirty="0" smtClean="0"/>
          </a:p>
          <a:p>
            <a:pPr algn="just">
              <a:lnSpc>
                <a:spcPct val="150000"/>
              </a:lnSpc>
            </a:pPr>
            <a:r>
              <a:rPr lang="en-US" sz="1400" dirty="0" smtClean="0"/>
              <a:t>If…else…</a:t>
            </a:r>
          </a:p>
          <a:p>
            <a:pPr algn="just">
              <a:lnSpc>
                <a:spcPct val="150000"/>
              </a:lnSpc>
            </a:pPr>
            <a:r>
              <a:rPr lang="en-US" sz="1400" dirty="0" smtClean="0"/>
              <a:t>Switch(case)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747864" y="524834"/>
            <a:ext cx="10707536" cy="892000"/>
          </a:xfrm>
        </p:spPr>
        <p:txBody>
          <a:bodyPr/>
          <a:lstStyle/>
          <a:p>
            <a:r>
              <a:rPr lang="en-US" dirty="0" smtClean="0"/>
              <a:t>B. </a:t>
            </a:r>
            <a:r>
              <a:rPr lang="en-US" sz="3200" dirty="0" smtClean="0"/>
              <a:t>CONTOH PROGRAM BAHASA C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5686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747864" y="2630699"/>
            <a:ext cx="10707536" cy="3727767"/>
          </a:xfrm>
        </p:spPr>
        <p:txBody>
          <a:bodyPr/>
          <a:lstStyle/>
          <a:p>
            <a:pPr marL="512229" indent="-342900" algn="just">
              <a:lnSpc>
                <a:spcPct val="150000"/>
              </a:lnSpc>
              <a:buAutoNum type="arabicPeriod"/>
            </a:pPr>
            <a:r>
              <a:rPr lang="en-US" sz="1800" b="1" dirty="0" err="1" smtClean="0"/>
              <a:t>Fungsi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printf</a:t>
            </a:r>
            <a:endParaRPr lang="en-US" sz="1800" b="1" dirty="0" smtClean="0"/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400" dirty="0" smtClean="0"/>
              <a:t>	</a:t>
            </a:r>
            <a:r>
              <a:rPr lang="id-ID" sz="1400" dirty="0" smtClean="0"/>
              <a:t>Fungsi</a:t>
            </a:r>
            <a:r>
              <a:rPr lang="id-ID" sz="1400" dirty="0"/>
              <a:t> </a:t>
            </a:r>
            <a:r>
              <a:rPr lang="id-ID" sz="1400" b="1" dirty="0"/>
              <a:t>printf</a:t>
            </a:r>
            <a:r>
              <a:rPr lang="id-ID" sz="1400" dirty="0"/>
              <a:t> merupakan fungsi yang terdapat pada pemrograman bahasa C yang berguna untuk menampilkan keluaran/</a:t>
            </a:r>
            <a:r>
              <a:rPr lang="id-ID" sz="1400" i="1" dirty="0"/>
              <a:t>output</a:t>
            </a:r>
            <a:r>
              <a:rPr lang="id-ID" sz="1400" dirty="0"/>
              <a:t> ke layar monitor. Fungsi ini sangat umum digunakan untuk membuat sebuah program dengan bahasa pemrograman C. Berikut contoh </a:t>
            </a:r>
            <a:r>
              <a:rPr lang="id-ID" sz="1400" dirty="0" smtClean="0"/>
              <a:t>program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output</a:t>
            </a:r>
            <a:r>
              <a:rPr lang="id-ID" sz="1400" dirty="0" smtClean="0"/>
              <a:t>nya</a:t>
            </a:r>
            <a:r>
              <a:rPr lang="id-ID" sz="1400" dirty="0"/>
              <a:t>,</a:t>
            </a:r>
            <a:endParaRPr lang="en-US" sz="1400" b="1" dirty="0" smtClean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747864" y="524834"/>
            <a:ext cx="10707536" cy="892000"/>
          </a:xfrm>
        </p:spPr>
        <p:txBody>
          <a:bodyPr/>
          <a:lstStyle/>
          <a:p>
            <a:r>
              <a:rPr lang="en-US" dirty="0" smtClean="0"/>
              <a:t>B. </a:t>
            </a:r>
            <a:r>
              <a:rPr lang="en-US" sz="3200" dirty="0" smtClean="0"/>
              <a:t>CONTOH PROGRAM BAHASA C</a:t>
            </a:r>
            <a:endParaRPr lang="id-ID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33" y="4268280"/>
            <a:ext cx="4690533" cy="20901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632" y="4268280"/>
            <a:ext cx="5353768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3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747864" y="2630699"/>
            <a:ext cx="10707536" cy="3727767"/>
          </a:xfrm>
        </p:spPr>
        <p:txBody>
          <a:bodyPr/>
          <a:lstStyle/>
          <a:p>
            <a:pPr marL="169329" indent="0" algn="just">
              <a:lnSpc>
                <a:spcPct val="150000"/>
              </a:lnSpc>
              <a:buNone/>
            </a:pPr>
            <a:r>
              <a:rPr lang="en-US" sz="1800" b="1" dirty="0" smtClean="0"/>
              <a:t>2. </a:t>
            </a:r>
            <a:r>
              <a:rPr lang="en-US" sz="1800" b="1" dirty="0" err="1" smtClean="0"/>
              <a:t>Fungsi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scanf</a:t>
            </a:r>
            <a:endParaRPr lang="en-US" sz="1800" b="1" dirty="0" smtClean="0"/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400" dirty="0" smtClean="0"/>
              <a:t>	</a:t>
            </a:r>
            <a:r>
              <a:rPr lang="id-ID" sz="1400" dirty="0"/>
              <a:t>Fungsi </a:t>
            </a:r>
            <a:r>
              <a:rPr lang="id-ID" sz="1400" b="1" dirty="0"/>
              <a:t>scanf</a:t>
            </a:r>
            <a:r>
              <a:rPr lang="id-ID" sz="1400" dirty="0"/>
              <a:t> merupakan fungsi yang digunakan untuk memasukkan/</a:t>
            </a:r>
            <a:r>
              <a:rPr lang="id-ID" sz="1400" i="1" dirty="0"/>
              <a:t>input</a:t>
            </a:r>
            <a:r>
              <a:rPr lang="id-ID" sz="1400" dirty="0"/>
              <a:t> berbagai jenis data dalam bahasa pemrograman C dengan menggunakan </a:t>
            </a:r>
            <a:r>
              <a:rPr lang="id-ID" sz="1400" i="1" dirty="0"/>
              <a:t>keyboard</a:t>
            </a:r>
            <a:r>
              <a:rPr lang="id-ID" sz="1400" dirty="0"/>
              <a:t>. Fungsi ini sangat umum digunakan dalam bahasa pemrograman C. Berikut contoh </a:t>
            </a:r>
            <a:r>
              <a:rPr lang="id-ID" sz="1400" dirty="0" smtClean="0"/>
              <a:t>program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output</a:t>
            </a:r>
            <a:r>
              <a:rPr lang="id-ID" sz="1400" dirty="0" smtClean="0"/>
              <a:t>nya</a:t>
            </a:r>
            <a:r>
              <a:rPr lang="id-ID" sz="1400" dirty="0"/>
              <a:t>,</a:t>
            </a:r>
            <a:endParaRPr lang="en-US" sz="1400" b="1" dirty="0" smtClean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747864" y="524834"/>
            <a:ext cx="10707536" cy="892000"/>
          </a:xfrm>
        </p:spPr>
        <p:txBody>
          <a:bodyPr/>
          <a:lstStyle/>
          <a:p>
            <a:r>
              <a:rPr lang="en-US" dirty="0" smtClean="0"/>
              <a:t>B. </a:t>
            </a:r>
            <a:r>
              <a:rPr lang="en-US" sz="3200" dirty="0" smtClean="0"/>
              <a:t>CONTOH PROGRAM BAHASA C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67" y="4304278"/>
            <a:ext cx="4768850" cy="20541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496" y="4304278"/>
            <a:ext cx="54197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4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Programming Lesson by Slidesgo</Template>
  <TotalTime>424</TotalTime>
  <Words>209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Anaheim</vt:lpstr>
      <vt:lpstr>Arial</vt:lpstr>
      <vt:lpstr>Barlow</vt:lpstr>
      <vt:lpstr>Barlow Condensed ExtraBold</vt:lpstr>
      <vt:lpstr>Nunito Light</vt:lpstr>
      <vt:lpstr>Overpass Mono</vt:lpstr>
      <vt:lpstr>Proxima Nova</vt:lpstr>
      <vt:lpstr>Proxima Nova Semibold</vt:lpstr>
      <vt:lpstr>Raleway Thin</vt:lpstr>
      <vt:lpstr>Roboto</vt:lpstr>
      <vt:lpstr>Roboto Condensed Light</vt:lpstr>
      <vt:lpstr>Programming Lesson by Slidesgo</vt:lpstr>
      <vt:lpstr>Slidesgo Final Pages</vt:lpstr>
      <vt:lpstr>Pemrograman C</vt:lpstr>
      <vt:lpstr>A. PENGENALAN BAHASA PEMROGRAMAN C</vt:lpstr>
      <vt:lpstr>A. PENGENALAN BAHASA PEMROGRAMAN C</vt:lpstr>
      <vt:lpstr>A. PENGENALAN BAHASA PEMROGRAMAN C</vt:lpstr>
      <vt:lpstr>A. PENGENALAN BAHASA PEMROGRAMAN C</vt:lpstr>
      <vt:lpstr>ANSI C dan ISO C</vt:lpstr>
      <vt:lpstr>B. CONTOH PROGRAM BAHASA C</vt:lpstr>
      <vt:lpstr>B. CONTOH PROGRAM BAHASA C</vt:lpstr>
      <vt:lpstr>B. CONTOH PROGRAM BAHASA C</vt:lpstr>
      <vt:lpstr>B. CONTOH PROGRAM BAHASA C</vt:lpstr>
      <vt:lpstr>B. CONTOH PROGRAM BAHASA C</vt:lpstr>
      <vt:lpstr>LATIHAN SOAL</vt:lpstr>
      <vt:lpstr>LATIHAN SOAL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C</dc:title>
  <dc:creator>USER</dc:creator>
  <cp:lastModifiedBy>USER</cp:lastModifiedBy>
  <cp:revision>34</cp:revision>
  <dcterms:created xsi:type="dcterms:W3CDTF">2021-09-06T01:06:59Z</dcterms:created>
  <dcterms:modified xsi:type="dcterms:W3CDTF">2021-09-06T13:18:50Z</dcterms:modified>
</cp:coreProperties>
</file>