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76"/>
  </p:notesMasterIdLst>
  <p:sldIdLst>
    <p:sldId id="256" r:id="rId2"/>
    <p:sldId id="321" r:id="rId3"/>
    <p:sldId id="257" r:id="rId4"/>
    <p:sldId id="320" r:id="rId5"/>
    <p:sldId id="323" r:id="rId6"/>
    <p:sldId id="324" r:id="rId7"/>
    <p:sldId id="325" r:id="rId8"/>
    <p:sldId id="322" r:id="rId9"/>
    <p:sldId id="319" r:id="rId10"/>
    <p:sldId id="283" r:id="rId11"/>
    <p:sldId id="273" r:id="rId12"/>
    <p:sldId id="258" r:id="rId13"/>
    <p:sldId id="274" r:id="rId14"/>
    <p:sldId id="286" r:id="rId15"/>
    <p:sldId id="275" r:id="rId16"/>
    <p:sldId id="259" r:id="rId17"/>
    <p:sldId id="260" r:id="rId18"/>
    <p:sldId id="261" r:id="rId19"/>
    <p:sldId id="263" r:id="rId20"/>
    <p:sldId id="277" r:id="rId21"/>
    <p:sldId id="276" r:id="rId22"/>
    <p:sldId id="285" r:id="rId23"/>
    <p:sldId id="278" r:id="rId24"/>
    <p:sldId id="279" r:id="rId25"/>
    <p:sldId id="280" r:id="rId26"/>
    <p:sldId id="281" r:id="rId27"/>
    <p:sldId id="282" r:id="rId28"/>
    <p:sldId id="287"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2" r:id="rId42"/>
    <p:sldId id="303" r:id="rId43"/>
    <p:sldId id="304" r:id="rId44"/>
    <p:sldId id="305" r:id="rId45"/>
    <p:sldId id="306" r:id="rId46"/>
    <p:sldId id="307" r:id="rId47"/>
    <p:sldId id="308" r:id="rId48"/>
    <p:sldId id="309" r:id="rId49"/>
    <p:sldId id="310" r:id="rId50"/>
    <p:sldId id="262" r:id="rId51"/>
    <p:sldId id="264" r:id="rId52"/>
    <p:sldId id="265" r:id="rId53"/>
    <p:sldId id="266" r:id="rId54"/>
    <p:sldId id="267" r:id="rId55"/>
    <p:sldId id="269" r:id="rId56"/>
    <p:sldId id="284" r:id="rId57"/>
    <p:sldId id="326" r:id="rId58"/>
    <p:sldId id="270" r:id="rId59"/>
    <p:sldId id="271" r:id="rId60"/>
    <p:sldId id="272" r:id="rId61"/>
    <p:sldId id="268" r:id="rId62"/>
    <p:sldId id="315" r:id="rId63"/>
    <p:sldId id="311" r:id="rId64"/>
    <p:sldId id="312" r:id="rId65"/>
    <p:sldId id="314" r:id="rId66"/>
    <p:sldId id="313" r:id="rId67"/>
    <p:sldId id="316" r:id="rId68"/>
    <p:sldId id="317" r:id="rId69"/>
    <p:sldId id="318" r:id="rId70"/>
    <p:sldId id="327" r:id="rId71"/>
    <p:sldId id="331" r:id="rId72"/>
    <p:sldId id="328" r:id="rId73"/>
    <p:sldId id="329" r:id="rId74"/>
    <p:sldId id="330"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33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5CBF4-CF6B-014A-970D-19EEDD961C37}" type="datetimeFigureOut">
              <a:rPr lang="en-US" smtClean="0"/>
              <a:pPr/>
              <a:t>6/26/2013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B266E-C90F-B946-9720-25C47294EB30}" type="slidenum">
              <a:rPr lang="en-US" smtClean="0"/>
              <a:pPr/>
              <a:t>‹#›</a:t>
            </a:fld>
            <a:endParaRPr lang="en-US"/>
          </a:p>
        </p:txBody>
      </p:sp>
    </p:spTree>
    <p:extLst>
      <p:ext uri="{BB962C8B-B14F-4D97-AF65-F5344CB8AC3E}">
        <p14:creationId xmlns:p14="http://schemas.microsoft.com/office/powerpoint/2010/main" val="38851878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Deductive</a:t>
            </a:r>
            <a:r>
              <a:rPr lang="en-US" baseline="0" dirty="0" smtClean="0"/>
              <a:t> and inductive (validity guarantees truth preservation – If the premises are true the conclusion must be true vs. inductive and </a:t>
            </a:r>
            <a:r>
              <a:rPr lang="en-US" baseline="0" dirty="0" err="1" smtClean="0"/>
              <a:t>abductive</a:t>
            </a:r>
            <a:r>
              <a:rPr lang="en-US" baseline="0" dirty="0" smtClean="0"/>
              <a:t> arguments can only make the conclusion likely or probable if they are strong inductive or </a:t>
            </a:r>
            <a:r>
              <a:rPr lang="en-US" baseline="0" dirty="0" err="1" smtClean="0"/>
              <a:t>abductive</a:t>
            </a:r>
            <a:r>
              <a:rPr lang="en-US" baseline="0" dirty="0" smtClean="0"/>
              <a:t> arguments… maybe mention in the context of ‘proving.’</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3</a:t>
            </a:fld>
            <a:endParaRPr lang="en-US"/>
          </a:p>
        </p:txBody>
      </p:sp>
    </p:spTree>
    <p:extLst>
      <p:ext uri="{BB962C8B-B14F-4D97-AF65-F5344CB8AC3E}">
        <p14:creationId xmlns:p14="http://schemas.microsoft.com/office/powerpoint/2010/main" val="3105356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it Is</a:t>
            </a:r>
            <a:r>
              <a:rPr lang="en-US" baseline="0" dirty="0" smtClean="0"/>
              <a:t> raining, then the ground is wet….</a:t>
            </a:r>
          </a:p>
          <a:p>
            <a:r>
              <a:rPr lang="en-US" baseline="0" dirty="0" smtClean="0"/>
              <a:t>If I have won the lottery, I have bought a ticket…..</a:t>
            </a:r>
            <a:endParaRPr lang="en-US" dirty="0"/>
          </a:p>
        </p:txBody>
      </p:sp>
      <p:sp>
        <p:nvSpPr>
          <p:cNvPr id="4" name="Slide Number Placeholder 3"/>
          <p:cNvSpPr>
            <a:spLocks noGrp="1"/>
          </p:cNvSpPr>
          <p:nvPr>
            <p:ph type="sldNum" sz="quarter" idx="10"/>
          </p:nvPr>
        </p:nvSpPr>
        <p:spPr/>
        <p:txBody>
          <a:bodyPr/>
          <a:lstStyle/>
          <a:p>
            <a:fld id="{A8B28916-2F3D-2246-A123-BF80D4F02DDE}" type="slidenum">
              <a:rPr lang="en-US" smtClean="0"/>
              <a:pPr/>
              <a:t>15</a:t>
            </a:fld>
            <a:endParaRPr lang="en-US"/>
          </a:p>
        </p:txBody>
      </p:sp>
    </p:spTree>
    <p:extLst>
      <p:ext uri="{BB962C8B-B14F-4D97-AF65-F5344CB8AC3E}">
        <p14:creationId xmlns:p14="http://schemas.microsoft.com/office/powerpoint/2010/main" val="1960865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Principle of charity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16</a:t>
            </a:fld>
            <a:endParaRPr lang="en-US"/>
          </a:p>
        </p:txBody>
      </p:sp>
    </p:spTree>
    <p:extLst>
      <p:ext uri="{BB962C8B-B14F-4D97-AF65-F5344CB8AC3E}">
        <p14:creationId xmlns:p14="http://schemas.microsoft.com/office/powerpoint/2010/main" val="3317064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is invalid, all rational beings are immoral, but the class of humans that are immoral may be distinct</a:t>
            </a:r>
            <a:r>
              <a:rPr lang="en-US" baseline="0" dirty="0" smtClean="0"/>
              <a:t> from the class of humans that are rational.  The second is valid but not sound, and involves a combination of class logic and propositional logic</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17</a:t>
            </a:fld>
            <a:endParaRPr lang="en-US"/>
          </a:p>
        </p:txBody>
      </p:sp>
    </p:spTree>
    <p:extLst>
      <p:ext uri="{BB962C8B-B14F-4D97-AF65-F5344CB8AC3E}">
        <p14:creationId xmlns:p14="http://schemas.microsoft.com/office/powerpoint/2010/main" val="487564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18</a:t>
            </a:fld>
            <a:endParaRPr lang="en-US"/>
          </a:p>
        </p:txBody>
      </p:sp>
    </p:spTree>
    <p:extLst>
      <p:ext uri="{BB962C8B-B14F-4D97-AF65-F5344CB8AC3E}">
        <p14:creationId xmlns:p14="http://schemas.microsoft.com/office/powerpoint/2010/main" val="365121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it Is</a:t>
            </a:r>
            <a:r>
              <a:rPr lang="en-US" baseline="0" dirty="0" smtClean="0"/>
              <a:t> raining, then the ground is wet….</a:t>
            </a:r>
          </a:p>
          <a:p>
            <a:r>
              <a:rPr lang="en-US" baseline="0" dirty="0" smtClean="0"/>
              <a:t>If I have won the lottery, I have bought a ticket…..</a:t>
            </a:r>
            <a:endParaRPr lang="en-US" dirty="0" smtClean="0"/>
          </a:p>
          <a:p>
            <a:endParaRPr lang="en-US" dirty="0"/>
          </a:p>
        </p:txBody>
      </p:sp>
      <p:sp>
        <p:nvSpPr>
          <p:cNvPr id="4" name="Slide Number Placeholder 3"/>
          <p:cNvSpPr>
            <a:spLocks noGrp="1"/>
          </p:cNvSpPr>
          <p:nvPr>
            <p:ph type="sldNum" sz="quarter" idx="10"/>
          </p:nvPr>
        </p:nvSpPr>
        <p:spPr/>
        <p:txBody>
          <a:bodyPr/>
          <a:lstStyle/>
          <a:p>
            <a:fld id="{A8B28916-2F3D-2246-A123-BF80D4F02DDE}" type="slidenum">
              <a:rPr lang="en-US" smtClean="0"/>
              <a:pPr/>
              <a:t>20</a:t>
            </a:fld>
            <a:endParaRPr lang="en-US"/>
          </a:p>
        </p:txBody>
      </p:sp>
    </p:spTree>
    <p:extLst>
      <p:ext uri="{BB962C8B-B14F-4D97-AF65-F5344CB8AC3E}">
        <p14:creationId xmlns:p14="http://schemas.microsoft.com/office/powerpoint/2010/main" val="367370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2600" dirty="0" smtClean="0"/>
              <a:t>Use pictures</a:t>
            </a:r>
            <a:r>
              <a:rPr lang="en-US" sz="2600" baseline="0" dirty="0" smtClean="0"/>
              <a:t> of a waterslide that works but doesn’t have people at the bottom.  A good waterslide is one that is structured so that IF people go down it, they will come out the other end!!!!  </a:t>
            </a:r>
            <a:r>
              <a:rPr lang="en-US" sz="2600" dirty="0" smtClean="0"/>
              <a:t>If </a:t>
            </a:r>
            <a:r>
              <a:rPr lang="en-US" sz="2600" dirty="0" smtClean="0"/>
              <a:t>a terrorist were president, we ought to impeach them; Barrack Obama is not a terrorist and is president, therefore it is false that we should impeach him.  </a:t>
            </a:r>
          </a:p>
          <a:p>
            <a:pPr lvl="1">
              <a:lnSpc>
                <a:spcPct val="80000"/>
              </a:lnSpc>
            </a:pPr>
            <a:r>
              <a:rPr lang="en-US" sz="2600" dirty="0" smtClean="0"/>
              <a:t>This is an argument with true premises and a true conclusion, but it is not logically valid.  Compare: If Hitler is not a strong leader, then we should impeach him, Hitler is a strong leader, therefore we should not impeach him.</a:t>
            </a:r>
          </a:p>
          <a:p>
            <a:endParaRPr lang="en-US" dirty="0"/>
          </a:p>
        </p:txBody>
      </p:sp>
      <p:sp>
        <p:nvSpPr>
          <p:cNvPr id="4" name="Slide Number Placeholder 3"/>
          <p:cNvSpPr>
            <a:spLocks noGrp="1"/>
          </p:cNvSpPr>
          <p:nvPr>
            <p:ph type="sldNum" sz="quarter" idx="10"/>
          </p:nvPr>
        </p:nvSpPr>
        <p:spPr/>
        <p:txBody>
          <a:bodyPr/>
          <a:lstStyle/>
          <a:p>
            <a:fld id="{A8B28916-2F3D-2246-A123-BF80D4F02DDE}" type="slidenum">
              <a:rPr lang="en-US" smtClean="0"/>
              <a:pPr/>
              <a:t>21</a:t>
            </a:fld>
            <a:endParaRPr lang="en-US"/>
          </a:p>
        </p:txBody>
      </p:sp>
    </p:spTree>
    <p:extLst>
      <p:ext uri="{BB962C8B-B14F-4D97-AF65-F5344CB8AC3E}">
        <p14:creationId xmlns:p14="http://schemas.microsoft.com/office/powerpoint/2010/main" val="2233972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Calculator</a:t>
            </a:r>
            <a:r>
              <a:rPr lang="en-US" baseline="0" dirty="0" smtClean="0"/>
              <a:t>s can process information, so the first argument is false.  Valid, not sound</a:t>
            </a:r>
          </a:p>
          <a:p>
            <a:r>
              <a:rPr lang="en-US" baseline="0" dirty="0" smtClean="0"/>
              <a:t>Invalid, the </a:t>
            </a:r>
            <a:r>
              <a:rPr lang="en-US" baseline="0" dirty="0" err="1" smtClean="0"/>
              <a:t>polician</a:t>
            </a:r>
            <a:r>
              <a:rPr lang="en-US" baseline="0" dirty="0" smtClean="0"/>
              <a:t> could be mistaken</a:t>
            </a:r>
          </a:p>
          <a:p>
            <a:r>
              <a:rPr lang="en-US" baseline="0" dirty="0" smtClean="0"/>
              <a:t>Invalid We could have gone to war to genocide a certain race</a:t>
            </a:r>
          </a:p>
          <a:p>
            <a:r>
              <a:rPr lang="en-US" baseline="0" dirty="0" smtClean="0"/>
              <a:t>Valid, and SOUND!!!!</a:t>
            </a:r>
          </a:p>
          <a:p>
            <a:endParaRPr lang="en-US" dirty="0"/>
          </a:p>
        </p:txBody>
      </p:sp>
      <p:sp>
        <p:nvSpPr>
          <p:cNvPr id="4" name="Slide Number Placeholder 3"/>
          <p:cNvSpPr>
            <a:spLocks noGrp="1"/>
          </p:cNvSpPr>
          <p:nvPr>
            <p:ph type="sldNum" sz="quarter" idx="10"/>
          </p:nvPr>
        </p:nvSpPr>
        <p:spPr/>
        <p:txBody>
          <a:bodyPr/>
          <a:lstStyle/>
          <a:p>
            <a:fld id="{A8B28916-2F3D-2246-A123-BF80D4F02DDE}" type="slidenum">
              <a:rPr lang="en-US" smtClean="0"/>
              <a:pPr/>
              <a:t>22</a:t>
            </a:fld>
            <a:endParaRPr lang="en-US"/>
          </a:p>
        </p:txBody>
      </p:sp>
    </p:spTree>
    <p:extLst>
      <p:ext uri="{BB962C8B-B14F-4D97-AF65-F5344CB8AC3E}">
        <p14:creationId xmlns:p14="http://schemas.microsoft.com/office/powerpoint/2010/main" val="4247428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1200" dirty="0" smtClean="0"/>
              <a:t>For example; race, gender, sexual orientation, and religion are not relevant, in general, to determining job performance.</a:t>
            </a:r>
            <a:r>
              <a:rPr lang="en-US" sz="1200" baseline="0" dirty="0" smtClean="0"/>
              <a:t>  </a:t>
            </a:r>
            <a:r>
              <a:rPr lang="en-US" sz="2600" dirty="0" smtClean="0"/>
              <a:t>Many informal fallacies are a result of a failure of relevancy of the premises to the conclusion…</a:t>
            </a:r>
          </a:p>
          <a:p>
            <a:pPr lvl="1">
              <a:lnSpc>
                <a:spcPct val="80000"/>
              </a:lnSpc>
            </a:pPr>
            <a:endParaRPr lang="en-US" sz="2600" dirty="0" smtClean="0"/>
          </a:p>
          <a:p>
            <a:endParaRPr lang="en-US" dirty="0"/>
          </a:p>
        </p:txBody>
      </p:sp>
      <p:sp>
        <p:nvSpPr>
          <p:cNvPr id="4" name="Slide Number Placeholder 3"/>
          <p:cNvSpPr>
            <a:spLocks noGrp="1"/>
          </p:cNvSpPr>
          <p:nvPr>
            <p:ph type="sldNum" sz="quarter" idx="10"/>
          </p:nvPr>
        </p:nvSpPr>
        <p:spPr/>
        <p:txBody>
          <a:bodyPr/>
          <a:lstStyle/>
          <a:p>
            <a:fld id="{A8B28916-2F3D-2246-A123-BF80D4F02DDE}" type="slidenum">
              <a:rPr lang="en-US" smtClean="0"/>
              <a:pPr/>
              <a:t>23</a:t>
            </a:fld>
            <a:endParaRPr lang="en-US"/>
          </a:p>
        </p:txBody>
      </p:sp>
    </p:spTree>
    <p:extLst>
      <p:ext uri="{BB962C8B-B14F-4D97-AF65-F5344CB8AC3E}">
        <p14:creationId xmlns:p14="http://schemas.microsoft.com/office/powerpoint/2010/main" val="3456788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 Charlie Sheen tells you that the economy cannot survive another mortgage crisis because the banks will collapse if a large amount of the population defaults on their debt, and you challenge this claim on the grounds that Charlie Sheen is a known drug addict and spouse abuser, then you are committing the (personal form of the) ad hominem fallacy.  If you seek to challenge someone’s claim purely on the grounds of their theoretical position or affiliation, then you are committing the circumstantial form of the ad hominem fallacy: His views on welfare cannot be trusted because he is a democrat.  Her views on war cannot be trusted because she is a republican</a:t>
            </a:r>
            <a:endParaRPr lang="en-US" dirty="0"/>
          </a:p>
        </p:txBody>
      </p:sp>
      <p:sp>
        <p:nvSpPr>
          <p:cNvPr id="4" name="Slide Number Placeholder 3"/>
          <p:cNvSpPr>
            <a:spLocks noGrp="1"/>
          </p:cNvSpPr>
          <p:nvPr>
            <p:ph type="sldNum" sz="quarter" idx="10"/>
          </p:nvPr>
        </p:nvSpPr>
        <p:spPr/>
        <p:txBody>
          <a:bodyPr/>
          <a:lstStyle/>
          <a:p>
            <a:fld id="{B45892C0-A700-3E4F-93E5-4541FBBCDA3B}" type="slidenum">
              <a:rPr lang="en-US" smtClean="0"/>
              <a:pPr/>
              <a:t>24</a:t>
            </a:fld>
            <a:endParaRPr lang="en-US"/>
          </a:p>
        </p:txBody>
      </p:sp>
    </p:spTree>
    <p:extLst>
      <p:ext uri="{BB962C8B-B14F-4D97-AF65-F5344CB8AC3E}">
        <p14:creationId xmlns:p14="http://schemas.microsoft.com/office/powerpoint/2010/main" val="1184251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argument should give you a reason to accept the truth of the conclusion, it </a:t>
            </a:r>
            <a:endParaRPr lang="en-US" dirty="0"/>
          </a:p>
        </p:txBody>
      </p:sp>
      <p:sp>
        <p:nvSpPr>
          <p:cNvPr id="4" name="Slide Number Placeholder 3"/>
          <p:cNvSpPr>
            <a:spLocks noGrp="1"/>
          </p:cNvSpPr>
          <p:nvPr>
            <p:ph type="sldNum" sz="quarter" idx="10"/>
          </p:nvPr>
        </p:nvSpPr>
        <p:spPr/>
        <p:txBody>
          <a:bodyPr/>
          <a:lstStyle/>
          <a:p>
            <a:fld id="{A8B28916-2F3D-2246-A123-BF80D4F02DDE}" type="slidenum">
              <a:rPr lang="en-US" smtClean="0"/>
              <a:pPr/>
              <a:t>26</a:t>
            </a:fld>
            <a:endParaRPr lang="en-US"/>
          </a:p>
        </p:txBody>
      </p:sp>
    </p:spTree>
    <p:extLst>
      <p:ext uri="{BB962C8B-B14F-4D97-AF65-F5344CB8AC3E}">
        <p14:creationId xmlns:p14="http://schemas.microsoft.com/office/powerpoint/2010/main" val="263915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can you tell if a water</a:t>
            </a:r>
            <a:r>
              <a:rPr lang="en-US" baseline="0" dirty="0" smtClean="0"/>
              <a:t> slide is people preserving without jumping in it? Look at it’s structure!</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4</a:t>
            </a:fld>
            <a:endParaRPr lang="en-US"/>
          </a:p>
        </p:txBody>
      </p:sp>
    </p:spTree>
    <p:extLst>
      <p:ext uri="{BB962C8B-B14F-4D97-AF65-F5344CB8AC3E}">
        <p14:creationId xmlns:p14="http://schemas.microsoft.com/office/powerpoint/2010/main" val="1530944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8AD9B8-355E-44CD-8778-B9192199E0C8}" type="slidenum">
              <a:rPr lang="en-US"/>
              <a:pPr/>
              <a:t>34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qualities of being composed of people, having strong leadership, etc., show that businesses and basketball teams are fairly similar entities even though they exist for different purposes).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(compare 50 basketball teams and 50 businesses, and all the successful ones bear those qualities in common).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(compare college, high school, professional, and amateur teams to local, corporate, and foreign businesses).  </a:t>
            </a:r>
          </a:p>
          <a:p>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40</a:t>
            </a:fld>
            <a:endParaRPr lang="en-US"/>
          </a:p>
        </p:txBody>
      </p:sp>
    </p:spTree>
    <p:extLst>
      <p:ext uri="{BB962C8B-B14F-4D97-AF65-F5344CB8AC3E}">
        <p14:creationId xmlns:p14="http://schemas.microsoft.com/office/powerpoint/2010/main" val="1682015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Premises are true,</a:t>
            </a:r>
            <a:r>
              <a:rPr lang="en-US" baseline="0" dirty="0" smtClean="0"/>
              <a:t> but does the conclusion follow?  A counterexample is an instance of an argument with the same form as the argument under consideration where the premises are true and the conclusion is false.  If this is possible, then the argument is not logically valid, and can tell us nothing about the conclusion.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50</a:t>
            </a:fld>
            <a:endParaRPr lang="en-US"/>
          </a:p>
        </p:txBody>
      </p:sp>
    </p:spTree>
    <p:extLst>
      <p:ext uri="{BB962C8B-B14F-4D97-AF65-F5344CB8AC3E}">
        <p14:creationId xmlns:p14="http://schemas.microsoft.com/office/powerpoint/2010/main" val="249753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COUNTER</a:t>
            </a:r>
            <a:r>
              <a:rPr lang="en-US" baseline="0" dirty="0" smtClean="0"/>
              <a:t> EXAMPLE IS AN INSTANCE OF THE SAME LOGICAL FORM OF AN ARGUMENT YOU ARE CONSIDERING WHERE THE PREMISES ARE TRUE AND THE CONCLUSION FALSE.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51</a:t>
            </a:fld>
            <a:endParaRPr lang="en-US"/>
          </a:p>
        </p:txBody>
      </p:sp>
    </p:spTree>
    <p:extLst>
      <p:ext uri="{BB962C8B-B14F-4D97-AF65-F5344CB8AC3E}">
        <p14:creationId xmlns:p14="http://schemas.microsoft.com/office/powerpoint/2010/main" val="118560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 valid?  Is it sound?</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52</a:t>
            </a:fld>
            <a:endParaRPr lang="en-US"/>
          </a:p>
        </p:txBody>
      </p:sp>
    </p:spTree>
    <p:extLst>
      <p:ext uri="{BB962C8B-B14F-4D97-AF65-F5344CB8AC3E}">
        <p14:creationId xmlns:p14="http://schemas.microsoft.com/office/powerpoint/2010/main" val="3053520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General</a:t>
            </a:r>
            <a:r>
              <a:rPr lang="en-US" baseline="0" dirty="0" smtClean="0"/>
              <a:t> moral principles, apply them to the situation, come to moral conclusions.  </a:t>
            </a:r>
            <a:r>
              <a:rPr lang="en-US" dirty="0" smtClean="0"/>
              <a:t>(lying is in general wrong) (using people in general is wrong)</a:t>
            </a:r>
          </a:p>
          <a:p>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53</a:t>
            </a:fld>
            <a:endParaRPr lang="en-US"/>
          </a:p>
        </p:txBody>
      </p:sp>
    </p:spTree>
    <p:extLst>
      <p:ext uri="{BB962C8B-B14F-4D97-AF65-F5344CB8AC3E}">
        <p14:creationId xmlns:p14="http://schemas.microsoft.com/office/powerpoint/2010/main" val="1600075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a bad argument is ‘my culture regards X to be wrong, therefore X is wrong.’  Since the entire culture might be right or wrong, and it is being assumed to be right, no reason has been given establishing the truth of the conclusion.  To be autonomous is to live in a way that you determine according to your own projects and desires.  One’s wellbeing refers to one’s overall health and happiness.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54</a:t>
            </a:fld>
            <a:endParaRPr lang="en-US"/>
          </a:p>
        </p:txBody>
      </p:sp>
    </p:spTree>
    <p:extLst>
      <p:ext uri="{BB962C8B-B14F-4D97-AF65-F5344CB8AC3E}">
        <p14:creationId xmlns:p14="http://schemas.microsoft.com/office/powerpoint/2010/main" val="2981070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 Genome Project</a:t>
            </a:r>
            <a:r>
              <a:rPr lang="en-US" baseline="0" dirty="0" smtClean="0"/>
              <a:t> have mapped the human genome) MENTION: </a:t>
            </a:r>
            <a:r>
              <a:rPr lang="en-US" dirty="0" smtClean="0"/>
              <a:t>Carrie Bell,</a:t>
            </a:r>
            <a:r>
              <a:rPr lang="en-US" baseline="0" dirty="0" smtClean="0"/>
              <a:t> who lived with her mother in a colony for epileptics and the feeble minded had a child who was declared an imbecile at 6 months old, and the state wished to sterilize in order to prevent her brining more imbeciles into the world.  Justice Holmes said, quote; “Three generations of imbeciles is enough!” Rejection of immigrants might also part of a state mandated eugenic movement, as well as general discrimination against the groups the state does not desire to reproduce in the population.  These are all violations of autonomy.  But it seems to be the state violating autonomy in a misguided understanding and application of eugenics.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55</a:t>
            </a:fld>
            <a:endParaRPr lang="en-US"/>
          </a:p>
        </p:txBody>
      </p:sp>
    </p:spTree>
    <p:extLst>
      <p:ext uri="{BB962C8B-B14F-4D97-AF65-F5344CB8AC3E}">
        <p14:creationId xmlns:p14="http://schemas.microsoft.com/office/powerpoint/2010/main" val="1119506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56</a:t>
            </a:fld>
            <a:endParaRPr lang="en-US"/>
          </a:p>
        </p:txBody>
      </p:sp>
    </p:spTree>
    <p:extLst>
      <p:ext uri="{BB962C8B-B14F-4D97-AF65-F5344CB8AC3E}">
        <p14:creationId xmlns:p14="http://schemas.microsoft.com/office/powerpoint/2010/main" val="1419252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Decreaes</a:t>
            </a:r>
            <a:r>
              <a:rPr lang="en-US" baseline="0" dirty="0" smtClean="0"/>
              <a:t> wellbeing and increases suffering in a population, and neglects the autonomy of individuals (the right to live according to your own desires, interests, and projects)  but what does this is the way improving the genetic population was done in these examples.  Does post HGP eugenics to cure diseases in infants violate anyone’s autonomy, especially if private rather than State enforced?  Does it </a:t>
            </a:r>
            <a:r>
              <a:rPr lang="en-US" baseline="0" dirty="0" err="1" smtClean="0"/>
              <a:t>descrease</a:t>
            </a:r>
            <a:r>
              <a:rPr lang="en-US" baseline="0" dirty="0" smtClean="0"/>
              <a:t> anyone’s </a:t>
            </a:r>
            <a:r>
              <a:rPr lang="en-US" baseline="0" dirty="0" err="1" smtClean="0"/>
              <a:t>wellbeibng</a:t>
            </a:r>
            <a:r>
              <a:rPr lang="en-US" baseline="0" dirty="0" smtClean="0"/>
              <a:t>?  Could it lead to </a:t>
            </a:r>
            <a:r>
              <a:rPr lang="en-US" baseline="0" dirty="0" err="1" smtClean="0"/>
              <a:t>eithier</a:t>
            </a:r>
            <a:r>
              <a:rPr lang="en-US" baseline="0" dirty="0" smtClean="0"/>
              <a:t> of these things?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58</a:t>
            </a:fld>
            <a:endParaRPr lang="en-US"/>
          </a:p>
        </p:txBody>
      </p:sp>
    </p:spTree>
    <p:extLst>
      <p:ext uri="{BB962C8B-B14F-4D97-AF65-F5344CB8AC3E}">
        <p14:creationId xmlns:p14="http://schemas.microsoft.com/office/powerpoint/2010/main" val="245766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a:t>
            </a:r>
            <a:r>
              <a:rPr lang="en-US" baseline="0" dirty="0" smtClean="0"/>
              <a:t>1 a water slide that preserves </a:t>
            </a:r>
            <a:r>
              <a:rPr lang="en-US" baseline="0" dirty="0" smtClean="0"/>
              <a:t>people (people in, people out</a:t>
            </a:r>
            <a:r>
              <a:rPr lang="en-US" baseline="0" dirty="0" smtClean="0"/>
              <a:t>) with people at the bottom, 2 a waterslide that preserves people but there’s no one in it, and a water slide 3) alongside one that drops people and one where people get stuck and people get into the pool from the other direction (there are already people in the pool).  Then write next to each –1  corresponds to a valid, truth preserving argument (Draw people at the bottom), 2 corresponds to a valid argument with a false conclusion, 3 corresponds to a invalid argument with a false conclusion, and 4 corresponds to an invalid argument with a true conclusion. </a:t>
            </a:r>
          </a:p>
          <a:p>
            <a:r>
              <a:rPr lang="en-US" baseline="0" dirty="0" smtClean="0"/>
              <a:t>The purpose of evaluating the waterslide is you want to safely reach the bottom and have fun with the people there, you want the waterslide to bring you and the others to the bottom.  The purpose of evaluating an argument is to see if it gives you a reason to accept the conclusion as true.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5</a:t>
            </a:fld>
            <a:endParaRPr lang="en-US"/>
          </a:p>
        </p:txBody>
      </p:sp>
    </p:spTree>
    <p:extLst>
      <p:ext uri="{BB962C8B-B14F-4D97-AF65-F5344CB8AC3E}">
        <p14:creationId xmlns:p14="http://schemas.microsoft.com/office/powerpoint/2010/main" val="12091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we already do it: screening followed by abortion, pre-implantation genetic diagnosis through in vitro fertilization followed by implantation of a healthy embryo and rejection of one that carries the faulty gene, and gene therapy.</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59</a:t>
            </a:fld>
            <a:endParaRPr lang="en-US"/>
          </a:p>
        </p:txBody>
      </p:sp>
    </p:spTree>
    <p:extLst>
      <p:ext uri="{BB962C8B-B14F-4D97-AF65-F5344CB8AC3E}">
        <p14:creationId xmlns:p14="http://schemas.microsoft.com/office/powerpoint/2010/main" val="1449809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Diversity would be maintained,</a:t>
            </a:r>
            <a:r>
              <a:rPr lang="en-US" baseline="0" dirty="0" smtClean="0"/>
              <a:t> artistic people would select artistic genes, athletes athletic genes, etc.  To say that new life would be better without the disease is different from saying that current life with the disease is bad, inferior, or wrong.  Or is it?  Genetic engineering only for the wealthy is a real risk, but perhaps only initially?</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60</a:t>
            </a:fld>
            <a:endParaRPr lang="en-US"/>
          </a:p>
        </p:txBody>
      </p:sp>
    </p:spTree>
    <p:extLst>
      <p:ext uri="{BB962C8B-B14F-4D97-AF65-F5344CB8AC3E}">
        <p14:creationId xmlns:p14="http://schemas.microsoft.com/office/powerpoint/2010/main" val="41952306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difference</a:t>
            </a:r>
            <a:r>
              <a:rPr lang="en-US" baseline="0" dirty="0" smtClean="0"/>
              <a:t> between being a pick up artist and meeting women over a few drinks?  It seems to be one of motive.  If you want to get to know a woman and find out who they are, what their values are, and vice versa, the motive is not meaningless (or negatively meaningful) impaired sex.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74</a:t>
            </a:fld>
            <a:endParaRPr lang="en-US"/>
          </a:p>
        </p:txBody>
      </p:sp>
    </p:spTree>
    <p:extLst>
      <p:ext uri="{BB962C8B-B14F-4D97-AF65-F5344CB8AC3E}">
        <p14:creationId xmlns:p14="http://schemas.microsoft.com/office/powerpoint/2010/main" val="127679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you can have a working circuit</a:t>
            </a:r>
            <a:r>
              <a:rPr lang="en-US" baseline="0" dirty="0" smtClean="0"/>
              <a:t> – the circuit </a:t>
            </a:r>
            <a:r>
              <a:rPr lang="en-US" baseline="0" dirty="0" err="1" smtClean="0"/>
              <a:t>casues</a:t>
            </a:r>
            <a:r>
              <a:rPr lang="en-US" baseline="0" dirty="0" smtClean="0"/>
              <a:t> the </a:t>
            </a:r>
            <a:r>
              <a:rPr lang="en-US" baseline="0" dirty="0" err="1" smtClean="0"/>
              <a:t>electrivity</a:t>
            </a:r>
            <a:r>
              <a:rPr lang="en-US" baseline="0" dirty="0" smtClean="0"/>
              <a:t> because it is current preserving, or a broken circuit no light, or a broken circuit with a light.  Emphasis the broken circuit with a light or the waterslide that is broken with people at the bottom as </a:t>
            </a:r>
            <a:r>
              <a:rPr lang="en-US" baseline="0" dirty="0" err="1" smtClean="0"/>
              <a:t>anologous</a:t>
            </a:r>
            <a:r>
              <a:rPr lang="en-US" baseline="0" dirty="0" smtClean="0"/>
              <a:t> to the way a valid argument can have a true conclusion.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7</a:t>
            </a:fld>
            <a:endParaRPr lang="en-US"/>
          </a:p>
        </p:txBody>
      </p:sp>
    </p:spTree>
    <p:extLst>
      <p:ext uri="{BB962C8B-B14F-4D97-AF65-F5344CB8AC3E}">
        <p14:creationId xmlns:p14="http://schemas.microsoft.com/office/powerpoint/2010/main" val="2453263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preserves </a:t>
            </a:r>
            <a:r>
              <a:rPr lang="en-US" dirty="0" smtClean="0"/>
              <a:t>electricity or current </a:t>
            </a:r>
            <a:r>
              <a:rPr lang="en-US" dirty="0" smtClean="0"/>
              <a:t>in a circuit</a:t>
            </a:r>
            <a:r>
              <a:rPr lang="en-US" baseline="0" dirty="0" smtClean="0"/>
              <a:t> is it’s structure, what preserves people in a waterslide is it’s structure, and what preserves truth in an argument is its structure!  Not whether there are people at the bottom of the waterslide, or whether the </a:t>
            </a:r>
            <a:r>
              <a:rPr lang="en-US" baseline="0" dirty="0" err="1" smtClean="0"/>
              <a:t>lightbulb</a:t>
            </a:r>
            <a:r>
              <a:rPr lang="en-US" baseline="0" dirty="0" smtClean="0"/>
              <a:t> happens to be on (draw a double circuit for an alarm clock with a backup battery or lightning for the circuit example, and not whether the conclusion is true or false for an argument.  When we want to know whether these things are good, whether they perform their function or what they are intended to do, we want to know about their structure.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8</a:t>
            </a:fld>
            <a:endParaRPr lang="en-US"/>
          </a:p>
        </p:txBody>
      </p:sp>
    </p:spTree>
    <p:extLst>
      <p:ext uri="{BB962C8B-B14F-4D97-AF65-F5344CB8AC3E}">
        <p14:creationId xmlns:p14="http://schemas.microsoft.com/office/powerpoint/2010/main" val="85100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Self fulfilling prophecies.</a:t>
            </a:r>
            <a:r>
              <a:rPr lang="en-US" baseline="0" dirty="0" smtClean="0"/>
              <a:t>  Emphasize that believing something is distinct form that thing being true. </a:t>
            </a:r>
            <a:r>
              <a:rPr lang="en-US" dirty="0" smtClean="0"/>
              <a:t>When belief causes an action that changes reality to correspond to that belief, something is not made true simply be believing, but by belief causing an action which causes a change in the world.</a:t>
            </a:r>
          </a:p>
          <a:p>
            <a:endParaRPr lang="en-US" dirty="0"/>
          </a:p>
        </p:txBody>
      </p:sp>
      <p:sp>
        <p:nvSpPr>
          <p:cNvPr id="4" name="Slide Number Placeholder 3"/>
          <p:cNvSpPr>
            <a:spLocks noGrp="1"/>
          </p:cNvSpPr>
          <p:nvPr>
            <p:ph type="sldNum" sz="quarter" idx="10"/>
          </p:nvPr>
        </p:nvSpPr>
        <p:spPr/>
        <p:txBody>
          <a:bodyPr/>
          <a:lstStyle/>
          <a:p>
            <a:fld id="{A8B28916-2F3D-2246-A123-BF80D4F02DDE}" type="slidenum">
              <a:rPr lang="en-US" smtClean="0"/>
              <a:pPr/>
              <a:t>10</a:t>
            </a:fld>
            <a:endParaRPr lang="en-US"/>
          </a:p>
        </p:txBody>
      </p:sp>
    </p:spTree>
    <p:extLst>
      <p:ext uri="{BB962C8B-B14F-4D97-AF65-F5344CB8AC3E}">
        <p14:creationId xmlns:p14="http://schemas.microsoft.com/office/powerpoint/2010/main" val="3720002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Symbolize</a:t>
            </a:r>
            <a:r>
              <a:rPr lang="en-US" baseline="0" dirty="0" smtClean="0"/>
              <a:t> these – the second is modus </a:t>
            </a:r>
            <a:r>
              <a:rPr lang="en-US" baseline="0" dirty="0" err="1" smtClean="0"/>
              <a:t>tonens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12</a:t>
            </a:fld>
            <a:endParaRPr lang="en-US"/>
          </a:p>
        </p:txBody>
      </p:sp>
    </p:spTree>
    <p:extLst>
      <p:ext uri="{BB962C8B-B14F-4D97-AF65-F5344CB8AC3E}">
        <p14:creationId xmlns:p14="http://schemas.microsoft.com/office/powerpoint/2010/main" val="3015237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13</a:t>
            </a:fld>
            <a:endParaRPr lang="en-US"/>
          </a:p>
        </p:txBody>
      </p:sp>
    </p:spTree>
    <p:extLst>
      <p:ext uri="{BB962C8B-B14F-4D97-AF65-F5344CB8AC3E}">
        <p14:creationId xmlns:p14="http://schemas.microsoft.com/office/powerpoint/2010/main" val="4023073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Scientist Collage!!! </a:t>
            </a:r>
            <a:endParaRPr lang="en-US" dirty="0"/>
          </a:p>
        </p:txBody>
      </p:sp>
      <p:sp>
        <p:nvSpPr>
          <p:cNvPr id="4" name="Slide Number Placeholder 3"/>
          <p:cNvSpPr>
            <a:spLocks noGrp="1"/>
          </p:cNvSpPr>
          <p:nvPr>
            <p:ph type="sldNum" sz="quarter" idx="10"/>
          </p:nvPr>
        </p:nvSpPr>
        <p:spPr/>
        <p:txBody>
          <a:bodyPr/>
          <a:lstStyle/>
          <a:p>
            <a:fld id="{B02B266E-C90F-B946-9720-25C47294EB30}" type="slidenum">
              <a:rPr lang="en-US" smtClean="0"/>
              <a:pPr/>
              <a:t>14</a:t>
            </a:fld>
            <a:endParaRPr lang="en-US"/>
          </a:p>
        </p:txBody>
      </p:sp>
    </p:spTree>
    <p:extLst>
      <p:ext uri="{BB962C8B-B14F-4D97-AF65-F5344CB8AC3E}">
        <p14:creationId xmlns:p14="http://schemas.microsoft.com/office/powerpoint/2010/main" val="236457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55A44B1-458E-6C4F-A020-7AE0BB31B8FB}" type="datetimeFigureOut">
              <a:rPr lang="en-US" smtClean="0"/>
              <a:pPr/>
              <a:t>6/26/2013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754ED01-E2A0-4C1E-8E21-014B99041579}"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A44B1-458E-6C4F-A020-7AE0BB31B8FB}"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FBC-1DC0-2748-9FCC-07976A06DD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A44B1-458E-6C4F-A020-7AE0BB31B8FB}"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FBC-1DC0-2748-9FCC-07976A06DD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5A44B1-458E-6C4F-A020-7AE0BB31B8FB}"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FBC-1DC0-2748-9FCC-07976A06DD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5A44B1-458E-6C4F-A020-7AE0BB31B8FB}" type="datetimeFigureOut">
              <a:rPr lang="en-US" smtClean="0"/>
              <a:pPr/>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FBC-1DC0-2748-9FCC-07976A06DD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55A44B1-458E-6C4F-A020-7AE0BB31B8FB}" type="datetimeFigureOut">
              <a:rPr lang="en-US" smtClean="0"/>
              <a:pPr/>
              <a:t>6/26/2013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34FBC-1DC0-2748-9FCC-07976A06DD6C}"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5A44B1-458E-6C4F-A020-7AE0BB31B8FB}" type="datetimeFigureOut">
              <a:rPr lang="en-US" smtClean="0"/>
              <a:pPr/>
              <a:t>6/26/2013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34FBC-1DC0-2748-9FCC-07976A06DD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5A44B1-458E-6C4F-A020-7AE0BB31B8FB}" type="datetimeFigureOut">
              <a:rPr lang="en-US" smtClean="0"/>
              <a:pPr/>
              <a:t>6/26/2013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34FBC-1DC0-2748-9FCC-07976A06DD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A44B1-458E-6C4F-A020-7AE0BB31B8FB}" type="datetimeFigureOut">
              <a:rPr lang="en-US" smtClean="0"/>
              <a:pPr/>
              <a:t>6/26/2013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34FBC-1DC0-2748-9FCC-07976A06DD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55A44B1-458E-6C4F-A020-7AE0BB31B8FB}" type="datetimeFigureOut">
              <a:rPr lang="en-US" smtClean="0"/>
              <a:pPr/>
              <a:t>6/26/2013</a:t>
            </a:fld>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5A44B1-458E-6C4F-A020-7AE0BB31B8FB}" type="datetimeFigureOut">
              <a:rPr lang="en-US" smtClean="0"/>
              <a:pPr/>
              <a:t>6/26/2013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5B834FBC-1DC0-2748-9FCC-07976A06DD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55A44B1-458E-6C4F-A020-7AE0BB31B8FB}" type="datetimeFigureOut">
              <a:rPr lang="en-US" smtClean="0"/>
              <a:pPr/>
              <a:t>6/26/2013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B834FBC-1DC0-2748-9FCC-07976A06DD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bjs.gov/index.cfm?ty=tp&amp;tid=317"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Arguments and Moral Skepticism</a:t>
            </a:r>
            <a:endParaRPr lang="en-US" dirty="0"/>
          </a:p>
        </p:txBody>
      </p:sp>
      <p:sp>
        <p:nvSpPr>
          <p:cNvPr id="3" name="Subtitle 2"/>
          <p:cNvSpPr>
            <a:spLocks noGrp="1"/>
          </p:cNvSpPr>
          <p:nvPr>
            <p:ph type="subTitle" idx="1"/>
          </p:nvPr>
        </p:nvSpPr>
        <p:spPr/>
        <p:txBody>
          <a:bodyPr/>
          <a:lstStyle/>
          <a:p>
            <a:r>
              <a:rPr lang="en-US" dirty="0" smtClean="0"/>
              <a:t>Daniel Hampikian</a:t>
            </a:r>
            <a:endParaRPr lang="en-US" dirty="0"/>
          </a:p>
        </p:txBody>
      </p:sp>
    </p:spTree>
    <p:extLst>
      <p:ext uri="{BB962C8B-B14F-4D97-AF65-F5344CB8AC3E}">
        <p14:creationId xmlns:p14="http://schemas.microsoft.com/office/powerpoint/2010/main" val="1466543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Deductive Arguments: Truth</a:t>
            </a:r>
            <a:endParaRPr lang="en-US" dirty="0"/>
          </a:p>
        </p:txBody>
      </p:sp>
      <p:sp>
        <p:nvSpPr>
          <p:cNvPr id="3" name="Content Placeholder 2"/>
          <p:cNvSpPr>
            <a:spLocks noGrp="1"/>
          </p:cNvSpPr>
          <p:nvPr>
            <p:ph idx="1"/>
          </p:nvPr>
        </p:nvSpPr>
        <p:spPr/>
        <p:txBody>
          <a:bodyPr>
            <a:normAutofit fontScale="92500"/>
          </a:bodyPr>
          <a:lstStyle/>
          <a:p>
            <a:r>
              <a:rPr lang="en-US" dirty="0" smtClean="0"/>
              <a:t>Whether a statement is true is distinct from whether or not you or anyone else believes it.  </a:t>
            </a:r>
          </a:p>
          <a:p>
            <a:r>
              <a:rPr lang="en-US" dirty="0" smtClean="0"/>
              <a:t>A statement is true just in case reality is the way that it describes.  Truth is determined by objective states of affairs.  (Assumes a theory of truth called the correspondence theory)</a:t>
            </a:r>
          </a:p>
          <a:p>
            <a:r>
              <a:rPr lang="en-US" dirty="0" smtClean="0"/>
              <a:t>Other considerations:	</a:t>
            </a:r>
          </a:p>
          <a:p>
            <a:pPr lvl="1"/>
            <a:r>
              <a:rPr lang="en-US" dirty="0" smtClean="0"/>
              <a:t>True for me just means belief</a:t>
            </a:r>
          </a:p>
          <a:p>
            <a:pPr lvl="1"/>
            <a:r>
              <a:rPr lang="en-US" dirty="0" smtClean="0"/>
              <a:t>Self fulfilling prophecies</a:t>
            </a:r>
          </a:p>
        </p:txBody>
      </p:sp>
    </p:spTree>
    <p:extLst>
      <p:ext uri="{BB962C8B-B14F-4D97-AF65-F5344CB8AC3E}">
        <p14:creationId xmlns:p14="http://schemas.microsoft.com/office/powerpoint/2010/main" val="2386239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Arguments</a:t>
            </a:r>
            <a:endParaRPr lang="en-US" dirty="0"/>
          </a:p>
        </p:txBody>
      </p:sp>
      <p:sp>
        <p:nvSpPr>
          <p:cNvPr id="3" name="Content Placeholder 2"/>
          <p:cNvSpPr>
            <a:spLocks noGrp="1"/>
          </p:cNvSpPr>
          <p:nvPr>
            <p:ph idx="1"/>
          </p:nvPr>
        </p:nvSpPr>
        <p:spPr/>
        <p:txBody>
          <a:bodyPr>
            <a:normAutofit lnSpcReduction="10000"/>
          </a:bodyPr>
          <a:lstStyle/>
          <a:p>
            <a:r>
              <a:rPr lang="en-US" dirty="0" smtClean="0"/>
              <a:t>Deductive arguments: if the argument is sound, the conclusion is guaranteed to be true</a:t>
            </a:r>
          </a:p>
          <a:p>
            <a:r>
              <a:rPr lang="en-US" dirty="0" smtClean="0"/>
              <a:t>Inductive argument: if the argument is strong, the conclusion is probable or plausible</a:t>
            </a:r>
          </a:p>
          <a:p>
            <a:r>
              <a:rPr lang="en-US" dirty="0" err="1" smtClean="0"/>
              <a:t>Abductive</a:t>
            </a:r>
            <a:r>
              <a:rPr lang="en-US" dirty="0" smtClean="0"/>
              <a:t> arguments: if the explanation is the best possible explanation, then it is likely to be true.  </a:t>
            </a:r>
            <a:endParaRPr lang="en-US" dirty="0"/>
          </a:p>
        </p:txBody>
      </p:sp>
    </p:spTree>
    <p:extLst>
      <p:ext uri="{BB962C8B-B14F-4D97-AF65-F5344CB8AC3E}">
        <p14:creationId xmlns:p14="http://schemas.microsoft.com/office/powerpoint/2010/main" val="2710737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deduction </a:t>
            </a:r>
            <a:endParaRPr lang="en-US" dirty="0"/>
          </a:p>
        </p:txBody>
      </p:sp>
      <p:sp>
        <p:nvSpPr>
          <p:cNvPr id="3" name="Content Placeholder 2"/>
          <p:cNvSpPr>
            <a:spLocks noGrp="1"/>
          </p:cNvSpPr>
          <p:nvPr>
            <p:ph idx="1"/>
          </p:nvPr>
        </p:nvSpPr>
        <p:spPr/>
        <p:txBody>
          <a:bodyPr>
            <a:normAutofit lnSpcReduction="10000"/>
          </a:bodyPr>
          <a:lstStyle/>
          <a:p>
            <a:r>
              <a:rPr lang="en-US" dirty="0" smtClean="0"/>
              <a:t>All cats are mammals</a:t>
            </a:r>
          </a:p>
          <a:p>
            <a:r>
              <a:rPr lang="en-US" dirty="0" smtClean="0"/>
              <a:t>All mammals are animals</a:t>
            </a:r>
          </a:p>
          <a:p>
            <a:r>
              <a:rPr lang="en-US" dirty="0" smtClean="0"/>
              <a:t>Therefore all cats are animals</a:t>
            </a:r>
          </a:p>
          <a:p>
            <a:endParaRPr lang="en-US" dirty="0"/>
          </a:p>
          <a:p>
            <a:r>
              <a:rPr lang="en-US" dirty="0" smtClean="0"/>
              <a:t>If morality is what God wills, then genocide would be moral if God willed it</a:t>
            </a:r>
          </a:p>
          <a:p>
            <a:r>
              <a:rPr lang="en-US" dirty="0" smtClean="0"/>
              <a:t>Genocide would not be moral if God willed it</a:t>
            </a:r>
          </a:p>
          <a:p>
            <a:r>
              <a:rPr lang="en-US" dirty="0" smtClean="0"/>
              <a:t>Therefore morality is not what God wills</a:t>
            </a:r>
          </a:p>
          <a:p>
            <a:endParaRPr lang="en-US" dirty="0"/>
          </a:p>
        </p:txBody>
      </p:sp>
    </p:spTree>
    <p:extLst>
      <p:ext uri="{BB962C8B-B14F-4D97-AF65-F5344CB8AC3E}">
        <p14:creationId xmlns:p14="http://schemas.microsoft.com/office/powerpoint/2010/main" val="3627789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Deductive Arguments: Logical Form</a:t>
            </a:r>
            <a:endParaRPr lang="en-US" dirty="0"/>
          </a:p>
        </p:txBody>
      </p:sp>
      <p:sp>
        <p:nvSpPr>
          <p:cNvPr id="3" name="Content Placeholder 2"/>
          <p:cNvSpPr>
            <a:spLocks noGrp="1"/>
          </p:cNvSpPr>
          <p:nvPr>
            <p:ph idx="1"/>
          </p:nvPr>
        </p:nvSpPr>
        <p:spPr>
          <a:xfrm>
            <a:off x="1043492" y="2323652"/>
            <a:ext cx="6777317" cy="3961738"/>
          </a:xfrm>
        </p:spPr>
        <p:txBody>
          <a:bodyPr>
            <a:normAutofit fontScale="85000" lnSpcReduction="20000"/>
          </a:bodyPr>
          <a:lstStyle/>
          <a:p>
            <a:r>
              <a:rPr lang="en-US" dirty="0" smtClean="0"/>
              <a:t>Validity is a property of logical form.  To say an argument is valid is to say it is truth preserving (if the premises are true, the conclusion must be true).  This argument is valid: </a:t>
            </a:r>
          </a:p>
          <a:p>
            <a:pPr lvl="1"/>
            <a:r>
              <a:rPr lang="en-US" dirty="0" smtClean="0"/>
              <a:t>All A’s are B’s</a:t>
            </a:r>
          </a:p>
          <a:p>
            <a:pPr lvl="1"/>
            <a:r>
              <a:rPr lang="en-US" dirty="0" smtClean="0"/>
              <a:t>All B’s are C’s </a:t>
            </a:r>
          </a:p>
          <a:p>
            <a:pPr marL="457200" lvl="1" indent="0">
              <a:buNone/>
            </a:pPr>
            <a:r>
              <a:rPr lang="en-US" dirty="0" smtClean="0"/>
              <a:t>---------------------------------------</a:t>
            </a:r>
          </a:p>
          <a:p>
            <a:pPr marL="457200" lvl="1" indent="0">
              <a:buNone/>
            </a:pPr>
            <a:r>
              <a:rPr lang="en-US" dirty="0" smtClean="0"/>
              <a:t>All A’s are C’s</a:t>
            </a:r>
          </a:p>
          <a:p>
            <a:pPr marL="457200" lvl="1" indent="0">
              <a:buNone/>
            </a:pPr>
            <a:r>
              <a:rPr lang="en-US" dirty="0" smtClean="0"/>
              <a:t>***Substitute any premises into these variables and it will still be valid even if the conclusion is false:</a:t>
            </a:r>
          </a:p>
          <a:p>
            <a:pPr marL="457200" lvl="1" indent="0">
              <a:buNone/>
            </a:pPr>
            <a:endParaRPr lang="en-US" dirty="0" smtClean="0"/>
          </a:p>
          <a:p>
            <a:pPr marL="457200" lvl="1" indent="0">
              <a:buNone/>
            </a:pPr>
            <a:r>
              <a:rPr lang="en-US" dirty="0" smtClean="0"/>
              <a:t>All cats are beings who perform experiments</a:t>
            </a:r>
          </a:p>
          <a:p>
            <a:pPr marL="457200" lvl="1" indent="0">
              <a:buNone/>
            </a:pPr>
            <a:r>
              <a:rPr lang="en-US" dirty="0" smtClean="0"/>
              <a:t>All beings who perform experiments are scientists</a:t>
            </a:r>
            <a:endParaRPr lang="en-US" dirty="0"/>
          </a:p>
          <a:p>
            <a:pPr marL="457200" lvl="1" indent="0">
              <a:buNone/>
            </a:pPr>
            <a:r>
              <a:rPr lang="en-US" dirty="0" smtClean="0"/>
              <a:t>Therefore all cats are scientists. </a:t>
            </a:r>
          </a:p>
        </p:txBody>
      </p:sp>
    </p:spTree>
    <p:extLst>
      <p:ext uri="{BB962C8B-B14F-4D97-AF65-F5344CB8AC3E}">
        <p14:creationId xmlns:p14="http://schemas.microsoft.com/office/powerpoint/2010/main" val="101549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95"/>
            <a:ext cx="3817642" cy="4364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642" y="-1"/>
            <a:ext cx="5326358" cy="523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355888"/>
            <a:ext cx="1995305" cy="250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305" y="4386658"/>
            <a:ext cx="1822337" cy="247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6500" y="4386658"/>
            <a:ext cx="3737499" cy="247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7642" y="4376737"/>
            <a:ext cx="2014029" cy="2491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140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049"/>
            <a:ext cx="8229600" cy="697209"/>
          </a:xfrm>
        </p:spPr>
        <p:txBody>
          <a:bodyPr>
            <a:normAutofit fontScale="90000"/>
          </a:bodyPr>
          <a:lstStyle/>
          <a:p>
            <a:r>
              <a:rPr lang="en-US" dirty="0" smtClean="0"/>
              <a:t>Deductive Arguments: Invalidity</a:t>
            </a:r>
            <a:endParaRPr lang="en-US" dirty="0"/>
          </a:p>
        </p:txBody>
      </p:sp>
      <p:sp>
        <p:nvSpPr>
          <p:cNvPr id="3" name="Content Placeholder 2"/>
          <p:cNvSpPr>
            <a:spLocks noGrp="1"/>
          </p:cNvSpPr>
          <p:nvPr>
            <p:ph idx="1"/>
          </p:nvPr>
        </p:nvSpPr>
        <p:spPr>
          <a:xfrm>
            <a:off x="457200" y="1153258"/>
            <a:ext cx="8229600" cy="5429385"/>
          </a:xfrm>
        </p:spPr>
        <p:txBody>
          <a:bodyPr>
            <a:normAutofit fontScale="92500"/>
          </a:bodyPr>
          <a:lstStyle/>
          <a:p>
            <a:r>
              <a:rPr lang="en-US" dirty="0" smtClean="0"/>
              <a:t>Deductive invalidity is the property of an argument where its premises might be true and the conclusion false.  </a:t>
            </a:r>
          </a:p>
          <a:p>
            <a:pPr marL="0" indent="0">
              <a:buNone/>
            </a:pPr>
            <a:endParaRPr lang="en-US" dirty="0" smtClean="0"/>
          </a:p>
          <a:p>
            <a:r>
              <a:rPr lang="en-US" dirty="0" smtClean="0"/>
              <a:t>This argument is invalid: </a:t>
            </a:r>
          </a:p>
          <a:p>
            <a:endParaRPr lang="en-US" dirty="0"/>
          </a:p>
          <a:p>
            <a:r>
              <a:rPr lang="en-US" dirty="0"/>
              <a:t>If (P) </a:t>
            </a:r>
            <a:r>
              <a:rPr lang="en-US" dirty="0" smtClean="0"/>
              <a:t>the soul does not exist, </a:t>
            </a:r>
            <a:r>
              <a:rPr lang="en-US" dirty="0"/>
              <a:t>then </a:t>
            </a:r>
            <a:r>
              <a:rPr lang="en-US" dirty="0" smtClean="0"/>
              <a:t>(Q) death harms us.  </a:t>
            </a:r>
            <a:endParaRPr lang="en-US" dirty="0"/>
          </a:p>
          <a:p>
            <a:r>
              <a:rPr lang="en-US" dirty="0" smtClean="0"/>
              <a:t>(Q) Death </a:t>
            </a:r>
            <a:r>
              <a:rPr lang="en-US" dirty="0"/>
              <a:t>does </a:t>
            </a:r>
            <a:r>
              <a:rPr lang="en-US" dirty="0" smtClean="0"/>
              <a:t>harm </a:t>
            </a:r>
            <a:r>
              <a:rPr lang="en-US" dirty="0"/>
              <a:t>us.  </a:t>
            </a:r>
          </a:p>
          <a:p>
            <a:r>
              <a:rPr lang="en-US" dirty="0" smtClean="0"/>
              <a:t>Therefore </a:t>
            </a:r>
            <a:r>
              <a:rPr lang="en-US" dirty="0"/>
              <a:t>(P) the </a:t>
            </a:r>
            <a:r>
              <a:rPr lang="en-US" dirty="0" smtClean="0"/>
              <a:t>soul does not exist.  </a:t>
            </a:r>
          </a:p>
          <a:p>
            <a:endParaRPr lang="en-US" dirty="0"/>
          </a:p>
          <a:p>
            <a:r>
              <a:rPr lang="en-US" dirty="0"/>
              <a:t>If P, then Q (T)</a:t>
            </a:r>
          </a:p>
          <a:p>
            <a:r>
              <a:rPr lang="en-US" dirty="0"/>
              <a:t>Q</a:t>
            </a:r>
            <a:r>
              <a:rPr lang="en-US" dirty="0" smtClean="0"/>
              <a:t>, (T)</a:t>
            </a:r>
            <a:endParaRPr lang="en-US" dirty="0"/>
          </a:p>
          <a:p>
            <a:r>
              <a:rPr lang="en-US" dirty="0"/>
              <a:t>Therefore </a:t>
            </a:r>
            <a:r>
              <a:rPr lang="en-US" dirty="0" smtClean="0"/>
              <a:t>P </a:t>
            </a:r>
            <a:r>
              <a:rPr lang="en-US" dirty="0"/>
              <a:t>(F)</a:t>
            </a:r>
          </a:p>
          <a:p>
            <a:endParaRPr lang="en-US" dirty="0" smtClean="0"/>
          </a:p>
          <a:p>
            <a:pPr marL="0" indent="0">
              <a:buNone/>
            </a:pPr>
            <a:endParaRPr lang="en-US" dirty="0"/>
          </a:p>
        </p:txBody>
      </p:sp>
    </p:spTree>
    <p:extLst>
      <p:ext uri="{BB962C8B-B14F-4D97-AF65-F5344CB8AC3E}">
        <p14:creationId xmlns:p14="http://schemas.microsoft.com/office/powerpoint/2010/main" val="4203960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Enthymemes </a:t>
            </a:r>
            <a:endParaRPr lang="en-US" dirty="0"/>
          </a:p>
        </p:txBody>
      </p:sp>
      <p:sp>
        <p:nvSpPr>
          <p:cNvPr id="3" name="Content Placeholder 2"/>
          <p:cNvSpPr>
            <a:spLocks noGrp="1"/>
          </p:cNvSpPr>
          <p:nvPr>
            <p:ph idx="1"/>
          </p:nvPr>
        </p:nvSpPr>
        <p:spPr/>
        <p:txBody>
          <a:bodyPr/>
          <a:lstStyle/>
          <a:p>
            <a:r>
              <a:rPr lang="en-US" dirty="0" smtClean="0"/>
              <a:t>If Jupiter is a planet in our solar system, then it orbits our sun</a:t>
            </a:r>
          </a:p>
          <a:p>
            <a:r>
              <a:rPr lang="en-US" dirty="0" smtClean="0"/>
              <a:t>Jupiter is a planet</a:t>
            </a:r>
          </a:p>
          <a:p>
            <a:r>
              <a:rPr lang="en-US" dirty="0" smtClean="0"/>
              <a:t>Therefore Jupiter </a:t>
            </a:r>
            <a:r>
              <a:rPr lang="en-US" dirty="0"/>
              <a:t>o</a:t>
            </a:r>
            <a:r>
              <a:rPr lang="en-US" dirty="0" smtClean="0"/>
              <a:t>rbits our sun</a:t>
            </a:r>
          </a:p>
          <a:p>
            <a:pPr lvl="1"/>
            <a:r>
              <a:rPr lang="en-US" dirty="0" smtClean="0"/>
              <a:t>An enthymeme is an unstated premise or conclusion in an argument</a:t>
            </a:r>
          </a:p>
          <a:p>
            <a:pPr lvl="1"/>
            <a:r>
              <a:rPr lang="en-US" dirty="0" smtClean="0"/>
              <a:t>If we add “Jupiter is in our solar system”… then,</a:t>
            </a:r>
          </a:p>
        </p:txBody>
      </p:sp>
    </p:spTree>
    <p:extLst>
      <p:ext uri="{BB962C8B-B14F-4D97-AF65-F5344CB8AC3E}">
        <p14:creationId xmlns:p14="http://schemas.microsoft.com/office/powerpoint/2010/main" val="1545933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a:t>
            </a:r>
            <a:r>
              <a:rPr lang="en-US" dirty="0"/>
              <a:t>rational </a:t>
            </a:r>
            <a:r>
              <a:rPr lang="en-US" dirty="0" smtClean="0"/>
              <a:t>beings are </a:t>
            </a:r>
            <a:r>
              <a:rPr lang="en-US" dirty="0"/>
              <a:t>humans</a:t>
            </a:r>
          </a:p>
          <a:p>
            <a:r>
              <a:rPr lang="en-US" dirty="0" smtClean="0"/>
              <a:t>Some humans are immoral</a:t>
            </a:r>
            <a:endParaRPr lang="en-US" dirty="0"/>
          </a:p>
          <a:p>
            <a:r>
              <a:rPr lang="en-US" dirty="0" smtClean="0"/>
              <a:t>Therefore some</a:t>
            </a:r>
            <a:r>
              <a:rPr lang="en-US" dirty="0"/>
              <a:t> </a:t>
            </a:r>
            <a:r>
              <a:rPr lang="en-US" dirty="0" smtClean="0"/>
              <a:t>rational beings are immoral</a:t>
            </a:r>
          </a:p>
          <a:p>
            <a:pPr marL="68580" indent="0">
              <a:buNone/>
            </a:pPr>
            <a:endParaRPr lang="en-US" dirty="0"/>
          </a:p>
          <a:p>
            <a:r>
              <a:rPr lang="en-US" dirty="0"/>
              <a:t>I choose to act morally</a:t>
            </a:r>
          </a:p>
          <a:p>
            <a:r>
              <a:rPr lang="en-US" dirty="0" smtClean="0"/>
              <a:t>If I choose to act morally, then I am doing what I want</a:t>
            </a:r>
          </a:p>
          <a:p>
            <a:r>
              <a:rPr lang="en-US" dirty="0" smtClean="0"/>
              <a:t>All people who do what they want are acting selfishly</a:t>
            </a:r>
          </a:p>
          <a:p>
            <a:r>
              <a:rPr lang="en-US" dirty="0" smtClean="0"/>
              <a:t>Therefore I am acting selfishly</a:t>
            </a:r>
          </a:p>
        </p:txBody>
      </p:sp>
    </p:spTree>
    <p:extLst>
      <p:ext uri="{BB962C8B-B14F-4D97-AF65-F5344CB8AC3E}">
        <p14:creationId xmlns:p14="http://schemas.microsoft.com/office/powerpoint/2010/main" val="1425447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Affirming the consequent </a:t>
            </a:r>
            <a:endParaRPr lang="en-US" dirty="0"/>
          </a:p>
        </p:txBody>
      </p:sp>
      <p:sp>
        <p:nvSpPr>
          <p:cNvPr id="3" name="Content Placeholder 2"/>
          <p:cNvSpPr>
            <a:spLocks noGrp="1"/>
          </p:cNvSpPr>
          <p:nvPr>
            <p:ph idx="1"/>
          </p:nvPr>
        </p:nvSpPr>
        <p:spPr/>
        <p:txBody>
          <a:bodyPr>
            <a:normAutofit/>
          </a:bodyPr>
          <a:lstStyle/>
          <a:p>
            <a:r>
              <a:rPr lang="en-US" dirty="0" smtClean="0"/>
              <a:t>If you win the lottery, you have bought a lottery ticket</a:t>
            </a:r>
          </a:p>
          <a:p>
            <a:r>
              <a:rPr lang="en-US" dirty="0" smtClean="0"/>
              <a:t>You </a:t>
            </a:r>
            <a:r>
              <a:rPr lang="en-US" dirty="0"/>
              <a:t>h</a:t>
            </a:r>
            <a:r>
              <a:rPr lang="en-US" dirty="0" smtClean="0"/>
              <a:t>ave bought a lottery ticket</a:t>
            </a:r>
          </a:p>
          <a:p>
            <a:r>
              <a:rPr lang="en-US" dirty="0" smtClean="0"/>
              <a:t>Therefore you will win the lottery</a:t>
            </a:r>
          </a:p>
          <a:p>
            <a:pPr lvl="1"/>
            <a:r>
              <a:rPr lang="en-US" dirty="0" smtClean="0"/>
              <a:t>Affirming the consequent is a formal fallacy</a:t>
            </a:r>
          </a:p>
          <a:p>
            <a:pPr marL="457200" lvl="1" indent="0">
              <a:buNone/>
            </a:pPr>
            <a:endParaRPr lang="en-US" dirty="0" smtClean="0"/>
          </a:p>
        </p:txBody>
      </p:sp>
    </p:spTree>
    <p:extLst>
      <p:ext uri="{BB962C8B-B14F-4D97-AF65-F5344CB8AC3E}">
        <p14:creationId xmlns:p14="http://schemas.microsoft.com/office/powerpoint/2010/main" val="594650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Denying the Antecedent </a:t>
            </a:r>
            <a:endParaRPr lang="en-US" dirty="0"/>
          </a:p>
        </p:txBody>
      </p:sp>
      <p:sp>
        <p:nvSpPr>
          <p:cNvPr id="3" name="Content Placeholder 2"/>
          <p:cNvSpPr>
            <a:spLocks noGrp="1"/>
          </p:cNvSpPr>
          <p:nvPr>
            <p:ph idx="1"/>
          </p:nvPr>
        </p:nvSpPr>
        <p:spPr/>
        <p:txBody>
          <a:bodyPr>
            <a:normAutofit/>
          </a:bodyPr>
          <a:lstStyle/>
          <a:p>
            <a:r>
              <a:rPr lang="en-US" dirty="0" smtClean="0"/>
              <a:t>If the earth is flat, people will believe the earth is flat</a:t>
            </a:r>
          </a:p>
          <a:p>
            <a:r>
              <a:rPr lang="en-US" dirty="0" smtClean="0"/>
              <a:t>The earth is not flat,</a:t>
            </a:r>
          </a:p>
          <a:p>
            <a:r>
              <a:rPr lang="en-US" dirty="0" smtClean="0"/>
              <a:t>Therefore people will not believe the earth is flat</a:t>
            </a:r>
          </a:p>
          <a:p>
            <a:pPr lvl="1"/>
            <a:r>
              <a:rPr lang="en-US" dirty="0" smtClean="0"/>
              <a:t>Denying the antecedent is a formal fallacy </a:t>
            </a:r>
          </a:p>
          <a:p>
            <a:pPr lvl="1"/>
            <a:endParaRPr lang="en-US" dirty="0"/>
          </a:p>
        </p:txBody>
      </p:sp>
    </p:spTree>
    <p:extLst>
      <p:ext uri="{BB962C8B-B14F-4D97-AF65-F5344CB8AC3E}">
        <p14:creationId xmlns:p14="http://schemas.microsoft.com/office/powerpoint/2010/main" val="4016904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Class</a:t>
            </a:r>
            <a:endParaRPr lang="en-US" dirty="0"/>
          </a:p>
        </p:txBody>
      </p:sp>
      <p:sp>
        <p:nvSpPr>
          <p:cNvPr id="3" name="Content Placeholder 2"/>
          <p:cNvSpPr>
            <a:spLocks noGrp="1"/>
          </p:cNvSpPr>
          <p:nvPr>
            <p:ph idx="1"/>
          </p:nvPr>
        </p:nvSpPr>
        <p:spPr/>
        <p:txBody>
          <a:bodyPr/>
          <a:lstStyle/>
          <a:p>
            <a:r>
              <a:rPr lang="en-US" dirty="0" smtClean="0"/>
              <a:t>What an argument is (overview)</a:t>
            </a:r>
          </a:p>
          <a:p>
            <a:r>
              <a:rPr lang="en-US" dirty="0" smtClean="0"/>
              <a:t>Truth</a:t>
            </a:r>
            <a:endParaRPr lang="en-US" dirty="0"/>
          </a:p>
          <a:p>
            <a:r>
              <a:rPr lang="en-US" dirty="0" smtClean="0"/>
              <a:t>Validity and Soundness</a:t>
            </a:r>
          </a:p>
          <a:p>
            <a:r>
              <a:rPr lang="en-US" dirty="0" smtClean="0"/>
              <a:t>In Class Exercises: Determining Validity and Soundness</a:t>
            </a:r>
          </a:p>
          <a:p>
            <a:r>
              <a:rPr lang="en-US" dirty="0" smtClean="0"/>
              <a:t>Fallacies</a:t>
            </a:r>
          </a:p>
          <a:p>
            <a:r>
              <a:rPr lang="en-US" dirty="0" smtClean="0"/>
              <a:t>Induction</a:t>
            </a:r>
          </a:p>
          <a:p>
            <a:r>
              <a:rPr lang="en-US" dirty="0" smtClean="0"/>
              <a:t>Moral Skepticism</a:t>
            </a:r>
          </a:p>
          <a:p>
            <a:endParaRPr lang="en-US" dirty="0" smtClean="0"/>
          </a:p>
        </p:txBody>
      </p:sp>
    </p:spTree>
    <p:extLst>
      <p:ext uri="{BB962C8B-B14F-4D97-AF65-F5344CB8AC3E}">
        <p14:creationId xmlns:p14="http://schemas.microsoft.com/office/powerpoint/2010/main" val="3803095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900" y="457200"/>
            <a:ext cx="7024744" cy="1143000"/>
          </a:xfrm>
        </p:spPr>
        <p:txBody>
          <a:bodyPr/>
          <a:lstStyle/>
          <a:p>
            <a:r>
              <a:rPr lang="en-US" dirty="0" smtClean="0"/>
              <a:t>Formal Fallacies</a:t>
            </a:r>
            <a:endParaRPr lang="en-US" dirty="0"/>
          </a:p>
        </p:txBody>
      </p:sp>
      <p:sp>
        <p:nvSpPr>
          <p:cNvPr id="3" name="Content Placeholder 2"/>
          <p:cNvSpPr>
            <a:spLocks noGrp="1"/>
          </p:cNvSpPr>
          <p:nvPr>
            <p:ph idx="1"/>
          </p:nvPr>
        </p:nvSpPr>
        <p:spPr>
          <a:xfrm>
            <a:off x="181422" y="1600200"/>
            <a:ext cx="8721222" cy="4525963"/>
          </a:xfrm>
        </p:spPr>
        <p:txBody>
          <a:bodyPr>
            <a:normAutofit/>
          </a:bodyPr>
          <a:lstStyle/>
          <a:p>
            <a:r>
              <a:rPr lang="en-US" dirty="0"/>
              <a:t>2 common invalid argument forms that are tempting when inferring from conditionals, or if then </a:t>
            </a:r>
            <a:r>
              <a:rPr lang="en-US" dirty="0" smtClean="0"/>
              <a:t>statements are the following fallacies:</a:t>
            </a:r>
          </a:p>
          <a:p>
            <a:endParaRPr lang="en-US" dirty="0"/>
          </a:p>
          <a:p>
            <a:pPr lvl="1"/>
            <a:r>
              <a:rPr lang="en-US" dirty="0"/>
              <a:t>If X then Y					If X then Y</a:t>
            </a:r>
          </a:p>
          <a:p>
            <a:pPr lvl="1"/>
            <a:r>
              <a:rPr lang="en-US" dirty="0"/>
              <a:t>Y							</a:t>
            </a:r>
            <a:r>
              <a:rPr lang="en-US" dirty="0" smtClean="0"/>
              <a:t>Not </a:t>
            </a:r>
            <a:r>
              <a:rPr lang="en-US" dirty="0"/>
              <a:t>X</a:t>
            </a:r>
          </a:p>
          <a:p>
            <a:pPr lvl="1"/>
            <a:r>
              <a:rPr lang="en-US" dirty="0"/>
              <a:t>-----------						------------</a:t>
            </a:r>
          </a:p>
          <a:p>
            <a:pPr lvl="1"/>
            <a:r>
              <a:rPr lang="en-US" dirty="0"/>
              <a:t>Therefore </a:t>
            </a:r>
            <a:r>
              <a:rPr lang="en-US" dirty="0" smtClean="0"/>
              <a:t>X </a:t>
            </a:r>
            <a:r>
              <a:rPr lang="en-US" dirty="0"/>
              <a:t>			</a:t>
            </a:r>
            <a:r>
              <a:rPr lang="en-US" dirty="0" smtClean="0"/>
              <a:t>            </a:t>
            </a:r>
            <a:r>
              <a:rPr lang="en-US" dirty="0"/>
              <a:t> </a:t>
            </a:r>
            <a:r>
              <a:rPr lang="en-US" dirty="0" smtClean="0"/>
              <a:t>     Therefore </a:t>
            </a:r>
            <a:r>
              <a:rPr lang="en-US" dirty="0"/>
              <a:t>not </a:t>
            </a:r>
            <a:r>
              <a:rPr lang="en-US" dirty="0" smtClean="0"/>
              <a:t>Y</a:t>
            </a:r>
          </a:p>
          <a:p>
            <a:pPr marL="457200" lvl="1" indent="0">
              <a:buNone/>
            </a:pPr>
            <a:r>
              <a:rPr lang="en-US" dirty="0" smtClean="0"/>
              <a:t>(affirming the consequent)          (denying the antecedent)</a:t>
            </a:r>
            <a:endParaRPr lang="en-US" dirty="0"/>
          </a:p>
        </p:txBody>
      </p:sp>
    </p:spTree>
    <p:extLst>
      <p:ext uri="{BB962C8B-B14F-4D97-AF65-F5344CB8AC3E}">
        <p14:creationId xmlns:p14="http://schemas.microsoft.com/office/powerpoint/2010/main" val="2188716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2065"/>
          </a:xfrm>
        </p:spPr>
        <p:txBody>
          <a:bodyPr/>
          <a:lstStyle/>
          <a:p>
            <a:pPr fontAlgn="auto">
              <a:spcAft>
                <a:spcPts val="0"/>
              </a:spcAft>
              <a:defRPr/>
            </a:pPr>
            <a:r>
              <a:rPr lang="en-US" dirty="0" smtClean="0"/>
              <a:t>Validity and Soundness</a:t>
            </a:r>
            <a:endParaRPr lang="en-US" dirty="0"/>
          </a:p>
        </p:txBody>
      </p:sp>
      <p:sp>
        <p:nvSpPr>
          <p:cNvPr id="3" name="Content Placeholder 2"/>
          <p:cNvSpPr>
            <a:spLocks noGrp="1"/>
          </p:cNvSpPr>
          <p:nvPr>
            <p:ph idx="1"/>
          </p:nvPr>
        </p:nvSpPr>
        <p:spPr>
          <a:xfrm>
            <a:off x="457200" y="1255436"/>
            <a:ext cx="8229600" cy="5930854"/>
          </a:xfrm>
        </p:spPr>
        <p:txBody>
          <a:bodyPr>
            <a:noAutofit/>
          </a:bodyPr>
          <a:lstStyle/>
          <a:p>
            <a:pPr>
              <a:lnSpc>
                <a:spcPct val="80000"/>
              </a:lnSpc>
            </a:pPr>
            <a:r>
              <a:rPr lang="en-US" sz="2200" dirty="0" smtClean="0"/>
              <a:t>An argument is sound just in case it is logically valid and the premises are true.  An argument may be valid but not be sound, or have true premises and true conclusions but not be sound.  Consider this example:</a:t>
            </a:r>
          </a:p>
          <a:p>
            <a:pPr>
              <a:lnSpc>
                <a:spcPct val="80000"/>
              </a:lnSpc>
            </a:pPr>
            <a:r>
              <a:rPr lang="en-US" sz="2200" dirty="0" smtClean="0"/>
              <a:t>If (P) a terrorist were president, then (Q) we ought to impeach them; </a:t>
            </a:r>
          </a:p>
          <a:p>
            <a:pPr>
              <a:lnSpc>
                <a:spcPct val="80000"/>
              </a:lnSpc>
            </a:pPr>
            <a:r>
              <a:rPr lang="en-US" sz="2200" dirty="0" smtClean="0"/>
              <a:t>(P) a terrorist is president; </a:t>
            </a:r>
          </a:p>
          <a:p>
            <a:pPr>
              <a:lnSpc>
                <a:spcPct val="80000"/>
              </a:lnSpc>
            </a:pPr>
            <a:r>
              <a:rPr lang="en-US" sz="2200" dirty="0"/>
              <a:t>T</a:t>
            </a:r>
            <a:r>
              <a:rPr lang="en-US" sz="2200" dirty="0" smtClean="0"/>
              <a:t>herefore (Q) we ought to impeach him.  </a:t>
            </a:r>
          </a:p>
          <a:p>
            <a:pPr marL="0" indent="0">
              <a:lnSpc>
                <a:spcPct val="80000"/>
              </a:lnSpc>
              <a:buNone/>
            </a:pPr>
            <a:endParaRPr lang="en-US" sz="2200" dirty="0" smtClean="0"/>
          </a:p>
          <a:p>
            <a:pPr>
              <a:lnSpc>
                <a:spcPct val="80000"/>
              </a:lnSpc>
            </a:pPr>
            <a:r>
              <a:rPr lang="en-US" sz="2200" dirty="0" smtClean="0"/>
              <a:t>This is a logically valid argument, but not a sound argument.  </a:t>
            </a:r>
          </a:p>
          <a:p>
            <a:pPr marL="0" indent="0">
              <a:lnSpc>
                <a:spcPct val="80000"/>
              </a:lnSpc>
              <a:buNone/>
            </a:pPr>
            <a:endParaRPr lang="en-US" sz="2200" dirty="0" smtClean="0"/>
          </a:p>
          <a:p>
            <a:pPr>
              <a:lnSpc>
                <a:spcPct val="80000"/>
              </a:lnSpc>
            </a:pPr>
            <a:r>
              <a:rPr lang="en-US" sz="2200" dirty="0" smtClean="0"/>
              <a:t>If P, then Q (T)</a:t>
            </a:r>
          </a:p>
          <a:p>
            <a:pPr>
              <a:lnSpc>
                <a:spcPct val="80000"/>
              </a:lnSpc>
            </a:pPr>
            <a:r>
              <a:rPr lang="en-US" sz="2200" dirty="0"/>
              <a:t>P</a:t>
            </a:r>
            <a:r>
              <a:rPr lang="en-US" sz="2200" dirty="0" smtClean="0"/>
              <a:t>, (F)</a:t>
            </a:r>
          </a:p>
          <a:p>
            <a:pPr>
              <a:lnSpc>
                <a:spcPct val="80000"/>
              </a:lnSpc>
            </a:pPr>
            <a:r>
              <a:rPr lang="en-US" sz="2200" dirty="0"/>
              <a:t>T</a:t>
            </a:r>
            <a:r>
              <a:rPr lang="en-US" sz="2200" dirty="0" smtClean="0"/>
              <a:t>herefore Q (F)</a:t>
            </a:r>
            <a:endParaRPr lang="en-US" sz="2200" dirty="0"/>
          </a:p>
        </p:txBody>
      </p:sp>
    </p:spTree>
    <p:extLst>
      <p:ext uri="{BB962C8B-B14F-4D97-AF65-F5344CB8AC3E}">
        <p14:creationId xmlns:p14="http://schemas.microsoft.com/office/powerpoint/2010/main" val="1529163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2560"/>
            <a:ext cx="8229600" cy="7072844"/>
          </a:xfrm>
        </p:spPr>
        <p:txBody>
          <a:bodyPr>
            <a:normAutofit/>
          </a:bodyPr>
          <a:lstStyle/>
          <a:p>
            <a:r>
              <a:rPr lang="en-US" sz="1700" dirty="0" smtClean="0"/>
              <a:t>If machines can process information, then they can think</a:t>
            </a:r>
          </a:p>
          <a:p>
            <a:r>
              <a:rPr lang="en-US" sz="1700" dirty="0" smtClean="0"/>
              <a:t>Machines can process information</a:t>
            </a:r>
          </a:p>
          <a:p>
            <a:r>
              <a:rPr lang="en-US" sz="1700" dirty="0" smtClean="0"/>
              <a:t>------------------------------------------------</a:t>
            </a:r>
          </a:p>
          <a:p>
            <a:r>
              <a:rPr lang="en-US" sz="1700" dirty="0" smtClean="0"/>
              <a:t>Therefore they can think</a:t>
            </a:r>
          </a:p>
          <a:p>
            <a:pPr marL="0" indent="0">
              <a:buNone/>
            </a:pPr>
            <a:endParaRPr lang="en-US" sz="1700" dirty="0" smtClean="0"/>
          </a:p>
          <a:p>
            <a:r>
              <a:rPr lang="en-US" sz="1700" dirty="0" smtClean="0"/>
              <a:t>If the politician deliberately lies, then they will say false information</a:t>
            </a:r>
          </a:p>
          <a:p>
            <a:r>
              <a:rPr lang="en-US" sz="1700" dirty="0" smtClean="0"/>
              <a:t>The politician says false information</a:t>
            </a:r>
          </a:p>
          <a:p>
            <a:r>
              <a:rPr lang="en-US" sz="1700" dirty="0" smtClean="0"/>
              <a:t>---------------------------------------------------</a:t>
            </a:r>
          </a:p>
          <a:p>
            <a:r>
              <a:rPr lang="en-US" sz="1700" dirty="0" smtClean="0"/>
              <a:t>Therefore the politician deliberately lies</a:t>
            </a:r>
          </a:p>
          <a:p>
            <a:pPr marL="0" indent="0">
              <a:buNone/>
            </a:pPr>
            <a:endParaRPr lang="en-US" sz="1700" dirty="0" smtClean="0"/>
          </a:p>
          <a:p>
            <a:r>
              <a:rPr lang="en-US" sz="1700" dirty="0" smtClean="0"/>
              <a:t>If we went to war for economic gain, then the war was unjust, </a:t>
            </a:r>
          </a:p>
          <a:p>
            <a:r>
              <a:rPr lang="en-US" sz="1700" dirty="0" smtClean="0"/>
              <a:t>We did not go to war for economic reasons, </a:t>
            </a:r>
          </a:p>
          <a:p>
            <a:r>
              <a:rPr lang="en-US" sz="1700" dirty="0" smtClean="0"/>
              <a:t>----------------------------------------------------</a:t>
            </a:r>
          </a:p>
          <a:p>
            <a:r>
              <a:rPr lang="en-US" sz="1700" dirty="0" smtClean="0"/>
              <a:t>Therefore the war was not unjust</a:t>
            </a:r>
          </a:p>
          <a:p>
            <a:pPr marL="0" indent="0">
              <a:buNone/>
            </a:pPr>
            <a:endParaRPr lang="en-US" sz="1700" dirty="0" smtClean="0"/>
          </a:p>
          <a:p>
            <a:r>
              <a:rPr lang="en-US" sz="1700" dirty="0" smtClean="0"/>
              <a:t>If I get an A in the course, I have kept up with the readings</a:t>
            </a:r>
          </a:p>
          <a:p>
            <a:r>
              <a:rPr lang="en-US" sz="1700" dirty="0" smtClean="0"/>
              <a:t>I have not kept up with the readings</a:t>
            </a:r>
          </a:p>
          <a:p>
            <a:r>
              <a:rPr lang="en-US" sz="1700" dirty="0" smtClean="0"/>
              <a:t>--------------------------------------------------------</a:t>
            </a:r>
          </a:p>
          <a:p>
            <a:r>
              <a:rPr lang="en-US" sz="1700" dirty="0" smtClean="0"/>
              <a:t>Therefore I do not get an A in the course</a:t>
            </a:r>
          </a:p>
          <a:p>
            <a:pPr marL="0" indent="0">
              <a:buNone/>
            </a:pPr>
            <a:endParaRPr lang="en-US" dirty="0" smtClean="0"/>
          </a:p>
          <a:p>
            <a:pPr marL="0" indent="0">
              <a:buNone/>
            </a:pPr>
            <a:endParaRPr lang="en-US" dirty="0"/>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3438702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020"/>
            <a:ext cx="7024744" cy="1282897"/>
          </a:xfrm>
        </p:spPr>
        <p:txBody>
          <a:bodyPr/>
          <a:lstStyle/>
          <a:p>
            <a:pPr fontAlgn="auto">
              <a:spcAft>
                <a:spcPts val="0"/>
              </a:spcAft>
              <a:defRPr/>
            </a:pPr>
            <a:r>
              <a:rPr lang="en-US" dirty="0" smtClean="0"/>
              <a:t>Relevancy</a:t>
            </a:r>
            <a:endParaRPr lang="en-US" dirty="0"/>
          </a:p>
        </p:txBody>
      </p:sp>
      <p:sp>
        <p:nvSpPr>
          <p:cNvPr id="3" name="Content Placeholder 2"/>
          <p:cNvSpPr>
            <a:spLocks noGrp="1"/>
          </p:cNvSpPr>
          <p:nvPr>
            <p:ph idx="1"/>
          </p:nvPr>
        </p:nvSpPr>
        <p:spPr>
          <a:xfrm>
            <a:off x="457200" y="1100832"/>
            <a:ext cx="8229600" cy="5050654"/>
          </a:xfrm>
        </p:spPr>
        <p:txBody>
          <a:bodyPr>
            <a:noAutofit/>
          </a:bodyPr>
          <a:lstStyle/>
          <a:p>
            <a:pPr>
              <a:lnSpc>
                <a:spcPct val="80000"/>
              </a:lnSpc>
            </a:pPr>
            <a:r>
              <a:rPr lang="en-US" sz="2600" dirty="0" smtClean="0"/>
              <a:t>The premises or evidence must not only be true and validly support the conclusion, the premises or evidence must also be relevant to the conclusion or claim.  This argument contains irrelevant premises:</a:t>
            </a:r>
          </a:p>
          <a:p>
            <a:pPr marL="0" indent="0">
              <a:lnSpc>
                <a:spcPct val="80000"/>
              </a:lnSpc>
              <a:buNone/>
            </a:pPr>
            <a:endParaRPr lang="en-US" sz="2600" dirty="0" smtClean="0"/>
          </a:p>
          <a:p>
            <a:pPr>
              <a:lnSpc>
                <a:spcPct val="80000"/>
              </a:lnSpc>
            </a:pPr>
            <a:r>
              <a:rPr lang="en-US" sz="2600" dirty="0" smtClean="0"/>
              <a:t>X is Y gender, race, or sexual orientation.  </a:t>
            </a:r>
          </a:p>
          <a:p>
            <a:pPr>
              <a:lnSpc>
                <a:spcPct val="80000"/>
              </a:lnSpc>
            </a:pPr>
            <a:r>
              <a:rPr lang="en-US" sz="2600" dirty="0" smtClean="0"/>
              <a:t>If X is Y gender race, or sexual orientation, then they cannot perform job Z well.  </a:t>
            </a:r>
          </a:p>
          <a:p>
            <a:pPr>
              <a:lnSpc>
                <a:spcPct val="80000"/>
              </a:lnSpc>
            </a:pPr>
            <a:r>
              <a:rPr lang="en-US" sz="2600" dirty="0" smtClean="0"/>
              <a:t>------------------------------------------------------</a:t>
            </a:r>
            <a:endParaRPr lang="en-US" sz="2600" dirty="0"/>
          </a:p>
          <a:p>
            <a:pPr>
              <a:lnSpc>
                <a:spcPct val="80000"/>
              </a:lnSpc>
            </a:pPr>
            <a:r>
              <a:rPr lang="en-US" sz="2600" dirty="0" smtClean="0"/>
              <a:t>Therefore X cannot perform job Z well.</a:t>
            </a:r>
          </a:p>
          <a:p>
            <a:pPr>
              <a:lnSpc>
                <a:spcPct val="80000"/>
              </a:lnSpc>
            </a:pPr>
            <a:endParaRPr lang="en-US" sz="2600" dirty="0"/>
          </a:p>
          <a:p>
            <a:pPr>
              <a:lnSpc>
                <a:spcPct val="80000"/>
              </a:lnSpc>
            </a:pPr>
            <a:r>
              <a:rPr lang="en-US" sz="2600" dirty="0" smtClean="0"/>
              <a:t>Informal Fallacies are often the result of a failure of relevance </a:t>
            </a:r>
          </a:p>
        </p:txBody>
      </p:sp>
    </p:spTree>
    <p:extLst>
      <p:ext uri="{BB962C8B-B14F-4D97-AF65-F5344CB8AC3E}">
        <p14:creationId xmlns:p14="http://schemas.microsoft.com/office/powerpoint/2010/main" val="181471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6164"/>
            <a:ext cx="7024744" cy="1143000"/>
          </a:xfrm>
        </p:spPr>
        <p:txBody>
          <a:bodyPr/>
          <a:lstStyle/>
          <a:p>
            <a:pPr fontAlgn="auto">
              <a:spcAft>
                <a:spcPts val="0"/>
              </a:spcAft>
              <a:defRPr/>
            </a:pPr>
            <a:r>
              <a:rPr lang="en-US" dirty="0" smtClean="0"/>
              <a:t>Ad Hominem</a:t>
            </a:r>
            <a:endParaRPr lang="en-US" dirty="0"/>
          </a:p>
        </p:txBody>
      </p:sp>
      <p:sp>
        <p:nvSpPr>
          <p:cNvPr id="3" name="Content Placeholder 2"/>
          <p:cNvSpPr>
            <a:spLocks noGrp="1"/>
          </p:cNvSpPr>
          <p:nvPr>
            <p:ph idx="1"/>
          </p:nvPr>
        </p:nvSpPr>
        <p:spPr/>
        <p:txBody>
          <a:bodyPr>
            <a:normAutofit fontScale="92500"/>
          </a:bodyPr>
          <a:lstStyle/>
          <a:p>
            <a:pPr>
              <a:lnSpc>
                <a:spcPct val="80000"/>
              </a:lnSpc>
            </a:pPr>
            <a:r>
              <a:rPr lang="en-US" sz="3600" dirty="0" smtClean="0"/>
              <a:t>The character, credentials, reputation, position, or office of an individual is used to challenge the soundness or plausibility of his or her claim.</a:t>
            </a:r>
          </a:p>
          <a:p>
            <a:pPr>
              <a:lnSpc>
                <a:spcPct val="80000"/>
              </a:lnSpc>
            </a:pPr>
            <a:r>
              <a:rPr lang="en-US" sz="3600" dirty="0" smtClean="0"/>
              <a:t>These factors are, in general, irrelevant to the soundness of any particular claim.</a:t>
            </a:r>
          </a:p>
          <a:p>
            <a:pPr>
              <a:lnSpc>
                <a:spcPct val="80000"/>
              </a:lnSpc>
            </a:pPr>
            <a:endParaRPr lang="en-US" sz="2200" dirty="0" smtClean="0"/>
          </a:p>
        </p:txBody>
      </p:sp>
    </p:spTree>
    <p:extLst>
      <p:ext uri="{BB962C8B-B14F-4D97-AF65-F5344CB8AC3E}">
        <p14:creationId xmlns:p14="http://schemas.microsoft.com/office/powerpoint/2010/main" val="37348961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bwMode="auto">
          <a:xfrm>
            <a:off x="457200" y="274638"/>
            <a:ext cx="8229600" cy="891578"/>
          </a:xfrm>
          <a:noFill/>
        </p:spPr>
        <p:txBody>
          <a:bodyPr wrap="square" lIns="91440" tIns="45720" rIns="91440" bIns="45720" numCol="1" anchorCtr="0" compatLnSpc="1">
            <a:prstTxWarp prst="textNoShape">
              <a:avLst/>
            </a:prstTxWarp>
          </a:bodyPr>
          <a:lstStyle/>
          <a:p>
            <a:r>
              <a:rPr lang="en-US" dirty="0" smtClean="0">
                <a:ln>
                  <a:noFill/>
                </a:ln>
                <a:effectLst/>
              </a:rPr>
              <a:t>Slippery Slope</a:t>
            </a:r>
          </a:p>
        </p:txBody>
      </p:sp>
      <p:sp>
        <p:nvSpPr>
          <p:cNvPr id="21507" name="Rectangle 3"/>
          <p:cNvSpPr>
            <a:spLocks noGrp="1"/>
          </p:cNvSpPr>
          <p:nvPr>
            <p:ph type="body" idx="1"/>
          </p:nvPr>
        </p:nvSpPr>
        <p:spPr>
          <a:xfrm>
            <a:off x="457200" y="1166216"/>
            <a:ext cx="8229600" cy="4959947"/>
          </a:xfrm>
        </p:spPr>
        <p:txBody>
          <a:bodyPr>
            <a:normAutofit fontScale="85000" lnSpcReduction="20000"/>
          </a:bodyPr>
          <a:lstStyle/>
          <a:p>
            <a:r>
              <a:rPr lang="en-US" sz="2400" dirty="0" smtClean="0"/>
              <a:t>This is the fallacy of assuming or arguing that if an action or event were to obtain it would start a long and dubious causal chain leading to disastrous results that don’t actually follow.  Because the causal chain is dubious, the end being disastrous is not relevant to the morality of the initial action or event.  </a:t>
            </a:r>
          </a:p>
          <a:p>
            <a:pPr lvl="1"/>
            <a:r>
              <a:rPr lang="en-US" sz="2200" dirty="0" smtClean="0"/>
              <a:t>Ex: The government regulating health care will lead to the government completely controlling health care, which will lead to the government controlling other businesses, which will lead to the government regulating which products we can buy, which will lead to the government controlling other aspects of our personal life including our income and freedom of choice and expression, which will result in a communist militant state massacring its citizens.  </a:t>
            </a:r>
          </a:p>
          <a:p>
            <a:pPr lvl="1"/>
            <a:r>
              <a:rPr lang="en-US" dirty="0" smtClean="0"/>
              <a:t>Compare: The government not regulating health care will result in many people being refused treatment, which will result in the poor and sick dying because of this refusal of treatment, which will result in the loss of family members and a rise of criminality in lower socioeconomic classes who will then rise up and wage a class war on the rich who can afford such treatment, resulting in the utter destruction of our society.  </a:t>
            </a:r>
            <a:endParaRPr lang="en-US" sz="2200" dirty="0" smtClean="0"/>
          </a:p>
        </p:txBody>
      </p:sp>
    </p:spTree>
    <p:extLst>
      <p:ext uri="{BB962C8B-B14F-4D97-AF65-F5344CB8AC3E}">
        <p14:creationId xmlns:p14="http://schemas.microsoft.com/office/powerpoint/2010/main" val="4113946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Deductive Arguments: Circularity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Finally, a good argument should help determine whether or not the conclusion is true rather than assuming that it is true.</a:t>
            </a:r>
          </a:p>
          <a:p>
            <a:r>
              <a:rPr lang="en-US" dirty="0" smtClean="0"/>
              <a:t>Circular arguments assume the conclusion in the premises, and so do not help to establish whether or not the conclusion is true.    </a:t>
            </a:r>
          </a:p>
          <a:p>
            <a:r>
              <a:rPr lang="en-US" dirty="0" smtClean="0"/>
              <a:t>A circular argument: God exists because it is written he exists in X holy doctrine.  This doctrine must be true, because it was inspired by God.</a:t>
            </a:r>
          </a:p>
        </p:txBody>
      </p:sp>
    </p:spTree>
    <p:extLst>
      <p:ext uri="{BB962C8B-B14F-4D97-AF65-F5344CB8AC3E}">
        <p14:creationId xmlns:p14="http://schemas.microsoft.com/office/powerpoint/2010/main" val="3039355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Good deductive arguments are:</a:t>
            </a:r>
            <a:endParaRPr lang="en-US" dirty="0"/>
          </a:p>
        </p:txBody>
      </p:sp>
      <p:sp>
        <p:nvSpPr>
          <p:cNvPr id="3" name="Content Placeholder 2"/>
          <p:cNvSpPr>
            <a:spLocks noGrp="1"/>
          </p:cNvSpPr>
          <p:nvPr>
            <p:ph idx="1"/>
          </p:nvPr>
        </p:nvSpPr>
        <p:spPr/>
        <p:txBody>
          <a:bodyPr/>
          <a:lstStyle/>
          <a:p>
            <a:r>
              <a:rPr lang="en-US" dirty="0" smtClean="0"/>
              <a:t>Relevant</a:t>
            </a:r>
          </a:p>
          <a:p>
            <a:r>
              <a:rPr lang="en-US" dirty="0" smtClean="0"/>
              <a:t>Sound</a:t>
            </a:r>
          </a:p>
          <a:p>
            <a:r>
              <a:rPr lang="en-US" dirty="0" smtClean="0"/>
              <a:t>Non-circular</a:t>
            </a:r>
          </a:p>
          <a:p>
            <a:endParaRPr lang="en-US" dirty="0"/>
          </a:p>
          <a:p>
            <a:endParaRPr lang="en-US" dirty="0"/>
          </a:p>
        </p:txBody>
      </p:sp>
    </p:spTree>
    <p:extLst>
      <p:ext uri="{BB962C8B-B14F-4D97-AF65-F5344CB8AC3E}">
        <p14:creationId xmlns:p14="http://schemas.microsoft.com/office/powerpoint/2010/main" val="188307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smtClean="0"/>
              <a:t>Overview of Induction</a:t>
            </a:r>
          </a:p>
        </p:txBody>
      </p:sp>
      <p:sp>
        <p:nvSpPr>
          <p:cNvPr id="15362" name="Rectangle 3"/>
          <p:cNvSpPr>
            <a:spLocks noGrp="1" noChangeArrowheads="1"/>
          </p:cNvSpPr>
          <p:nvPr>
            <p:ph idx="1"/>
          </p:nvPr>
        </p:nvSpPr>
        <p:spPr/>
        <p:txBody>
          <a:bodyPr>
            <a:normAutofit fontScale="85000" lnSpcReduction="10000"/>
          </a:bodyPr>
          <a:lstStyle/>
          <a:p>
            <a:pPr>
              <a:lnSpc>
                <a:spcPct val="90000"/>
              </a:lnSpc>
            </a:pPr>
            <a:r>
              <a:rPr lang="en-US" sz="2800" smtClean="0"/>
              <a:t>Induction is a form of reasoning in which if the premises are true and the conclusion is supported by those premises, the conclusion is justifiably considered probable or likely to a certain degree, but not certain.  Most scientific reasoning and all empirical reasoning is inductive. </a:t>
            </a:r>
          </a:p>
          <a:p>
            <a:pPr>
              <a:lnSpc>
                <a:spcPct val="90000"/>
              </a:lnSpc>
            </a:pPr>
            <a:r>
              <a:rPr lang="en-US" sz="2800" smtClean="0"/>
              <a:t>This stands in contrast to deduction, which is a form of reasoning where if the premises are true and the argument valid, the conclusion must be true. </a:t>
            </a:r>
          </a:p>
        </p:txBody>
      </p:sp>
    </p:spTree>
    <p:extLst>
      <p:ext uri="{BB962C8B-B14F-4D97-AF65-F5344CB8AC3E}">
        <p14:creationId xmlns:p14="http://schemas.microsoft.com/office/powerpoint/2010/main" val="3825297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fontAlgn="auto">
              <a:spcAft>
                <a:spcPts val="0"/>
              </a:spcAft>
              <a:defRPr/>
            </a:pPr>
            <a:r>
              <a:rPr lang="en-US" sz="4000"/>
              <a:t>Classification and arbitration continued</a:t>
            </a:r>
          </a:p>
        </p:txBody>
      </p:sp>
      <p:sp>
        <p:nvSpPr>
          <p:cNvPr id="5123" name="Rectangle 3"/>
          <p:cNvSpPr>
            <a:spLocks noGrp="1" noChangeArrowheads="1"/>
          </p:cNvSpPr>
          <p:nvPr>
            <p:ph idx="1"/>
          </p:nvPr>
        </p:nvSpPr>
        <p:spPr/>
        <p:txBody>
          <a:bodyPr>
            <a:normAutofit fontScale="77500" lnSpcReduction="20000"/>
          </a:bodyPr>
          <a:lstStyle/>
          <a:p>
            <a:pPr marL="420624" indent="-384048" fontAlgn="auto">
              <a:spcAft>
                <a:spcPts val="0"/>
              </a:spcAft>
              <a:buFont typeface="Wingdings 2"/>
              <a:buChar char=""/>
              <a:defRPr/>
            </a:pPr>
            <a:r>
              <a:rPr lang="en-US" sz="2800" dirty="0"/>
              <a:t>Induction can similarly (for our purposes) be divided into four general patterns of inference: causative reasoning, analogical reasoning, generalizing, and explanatory reasoning.  </a:t>
            </a:r>
          </a:p>
          <a:p>
            <a:pPr marL="420624" indent="-384048" fontAlgn="auto">
              <a:spcAft>
                <a:spcPts val="0"/>
              </a:spcAft>
              <a:buFont typeface="Wingdings 2"/>
              <a:buChar char=""/>
              <a:defRPr/>
            </a:pPr>
            <a:r>
              <a:rPr lang="en-US" sz="2800" dirty="0"/>
              <a:t>To evaluate inductive arguments and claims, and to be able to form good inductive inferences and explain those inferences to others, we must first determine what makes each of these forms of inferences (not valid, but) reliable or trustworthy.</a:t>
            </a:r>
          </a:p>
        </p:txBody>
      </p:sp>
    </p:spTree>
    <p:extLst>
      <p:ext uri="{BB962C8B-B14F-4D97-AF65-F5344CB8AC3E}">
        <p14:creationId xmlns:p14="http://schemas.microsoft.com/office/powerpoint/2010/main" val="304619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argument 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Propositions</a:t>
            </a:r>
          </a:p>
          <a:p>
            <a:pPr lvl="1"/>
            <a:r>
              <a:rPr lang="en-US" dirty="0" smtClean="0"/>
              <a:t>Not the same as sentences: Cogito Ergo Sum, I think therefore I exist</a:t>
            </a:r>
          </a:p>
          <a:p>
            <a:r>
              <a:rPr lang="en-US" dirty="0" smtClean="0"/>
              <a:t>Premises </a:t>
            </a:r>
          </a:p>
          <a:p>
            <a:pPr lvl="1"/>
            <a:r>
              <a:rPr lang="en-US" dirty="0" smtClean="0"/>
              <a:t>Indicator words: since, because, for, if, follows from, given that, provided that, and assuming that</a:t>
            </a:r>
          </a:p>
          <a:p>
            <a:r>
              <a:rPr lang="en-US" dirty="0" smtClean="0"/>
              <a:t>Conclusion</a:t>
            </a:r>
          </a:p>
          <a:p>
            <a:pPr lvl="1"/>
            <a:r>
              <a:rPr lang="en-US" dirty="0" smtClean="0"/>
              <a:t>Indicator words: thus, therefore, hence, so, then, consequently, as a result, shows that, means that, implies that, establishes that, can be concluded that</a:t>
            </a:r>
          </a:p>
          <a:p>
            <a:pPr marL="457200" lvl="1" indent="0">
              <a:buNone/>
            </a:pPr>
            <a:endParaRPr lang="en-US" dirty="0" smtClean="0"/>
          </a:p>
        </p:txBody>
      </p:sp>
    </p:spTree>
    <p:extLst>
      <p:ext uri="{BB962C8B-B14F-4D97-AF65-F5344CB8AC3E}">
        <p14:creationId xmlns:p14="http://schemas.microsoft.com/office/powerpoint/2010/main" val="243254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fontAlgn="auto">
              <a:spcAft>
                <a:spcPts val="0"/>
              </a:spcAft>
              <a:defRPr/>
            </a:pPr>
            <a:endParaRPr lang="en-US" sz="4000" dirty="0"/>
          </a:p>
        </p:txBody>
      </p:sp>
      <p:sp>
        <p:nvSpPr>
          <p:cNvPr id="18434" name="Rectangle 3"/>
          <p:cNvSpPr>
            <a:spLocks noGrp="1" noChangeArrowheads="1"/>
          </p:cNvSpPr>
          <p:nvPr>
            <p:ph idx="1"/>
          </p:nvPr>
        </p:nvSpPr>
        <p:spPr>
          <a:xfrm>
            <a:off x="457200" y="919753"/>
            <a:ext cx="8229600" cy="5557247"/>
          </a:xfrm>
        </p:spPr>
        <p:txBody>
          <a:bodyPr/>
          <a:lstStyle/>
          <a:p>
            <a:pPr>
              <a:lnSpc>
                <a:spcPct val="80000"/>
              </a:lnSpc>
            </a:pPr>
            <a:r>
              <a:rPr lang="en-US" sz="2400" dirty="0" smtClean="0"/>
              <a:t>In general, a reliable or trustworthy inductive inference is one in which if the premises or evidential claims are (very likely to be) true, then the conclusion must be highly probable.</a:t>
            </a:r>
          </a:p>
          <a:p>
            <a:pPr>
              <a:lnSpc>
                <a:spcPct val="80000"/>
              </a:lnSpc>
            </a:pPr>
            <a:r>
              <a:rPr lang="en-US" sz="2400" dirty="0" smtClean="0"/>
              <a:t>To determine the reliability of any particular inductive inference, then, it is necessary to understand what factors increase the likelihood of the conclusion for each form of inductive reasoning, and what factors lead to errors or mistakes within these forms of induction. </a:t>
            </a:r>
          </a:p>
          <a:p>
            <a:pPr>
              <a:lnSpc>
                <a:spcPct val="80000"/>
              </a:lnSpc>
            </a:pPr>
            <a:r>
              <a:rPr lang="en-US" sz="2400" dirty="0" smtClean="0"/>
              <a:t>This chapter discusses those factors, which we can call ‘reliability conditions’, for the causative and analogical forms of inductive reasoning. The next chapter will discuss the reliability conditions for generalizing and explanatory reasoning. </a:t>
            </a:r>
          </a:p>
        </p:txBody>
      </p:sp>
    </p:spTree>
    <p:extLst>
      <p:ext uri="{BB962C8B-B14F-4D97-AF65-F5344CB8AC3E}">
        <p14:creationId xmlns:p14="http://schemas.microsoft.com/office/powerpoint/2010/main" val="3646316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043490" y="375321"/>
            <a:ext cx="7024744" cy="1143000"/>
          </a:xfrm>
        </p:spPr>
        <p:txBody>
          <a:bodyPr/>
          <a:lstStyle/>
          <a:p>
            <a:r>
              <a:rPr lang="en-US" dirty="0" smtClean="0"/>
              <a:t>Causative reasoning</a:t>
            </a:r>
          </a:p>
        </p:txBody>
      </p:sp>
      <p:sp>
        <p:nvSpPr>
          <p:cNvPr id="19458" name="Rectangle 3"/>
          <p:cNvSpPr>
            <a:spLocks noGrp="1" noChangeArrowheads="1"/>
          </p:cNvSpPr>
          <p:nvPr>
            <p:ph idx="1"/>
          </p:nvPr>
        </p:nvSpPr>
        <p:spPr>
          <a:xfrm>
            <a:off x="457200" y="1600200"/>
            <a:ext cx="7467600" cy="4648200"/>
          </a:xfrm>
        </p:spPr>
        <p:txBody>
          <a:bodyPr/>
          <a:lstStyle/>
          <a:p>
            <a:pPr>
              <a:lnSpc>
                <a:spcPct val="80000"/>
              </a:lnSpc>
            </a:pPr>
            <a:r>
              <a:rPr lang="en-US" sz="2600" dirty="0" smtClean="0"/>
              <a:t>As David Hume explicitly argued, a cause is not something we can observe, rather we can only observe one event occurring after another.  We must establish a casual relation by a process of reasoning, rather than by mere observation of temporal sequences.   </a:t>
            </a:r>
          </a:p>
          <a:p>
            <a:pPr>
              <a:lnSpc>
                <a:spcPct val="80000"/>
              </a:lnSpc>
            </a:pPr>
            <a:r>
              <a:rPr lang="en-US" sz="2600" dirty="0" smtClean="0"/>
              <a:t>A good causal argument is one that establishes that an event caused or produced the </a:t>
            </a:r>
            <a:r>
              <a:rPr lang="en-US" sz="2600" i="1" dirty="0" smtClean="0"/>
              <a:t>consequent</a:t>
            </a:r>
            <a:r>
              <a:rPr lang="en-US" sz="2600" dirty="0" smtClean="0"/>
              <a:t> event in question, such that because the prior event happened it is necessary that the consequent event should occur</a:t>
            </a:r>
            <a:r>
              <a:rPr lang="en-US" sz="2000" dirty="0" smtClean="0"/>
              <a:t>.</a:t>
            </a:r>
          </a:p>
        </p:txBody>
      </p:sp>
    </p:spTree>
    <p:extLst>
      <p:ext uri="{BB962C8B-B14F-4D97-AF65-F5344CB8AC3E}">
        <p14:creationId xmlns:p14="http://schemas.microsoft.com/office/powerpoint/2010/main" val="3930919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35679"/>
            <a:ext cx="7024744" cy="1143000"/>
          </a:xfrm>
        </p:spPr>
        <p:txBody>
          <a:bodyPr>
            <a:normAutofit/>
          </a:bodyPr>
          <a:lstStyle/>
          <a:p>
            <a:pPr fontAlgn="auto">
              <a:spcAft>
                <a:spcPts val="0"/>
              </a:spcAft>
              <a:defRPr/>
            </a:pPr>
            <a:r>
              <a:rPr lang="en-US" dirty="0" smtClean="0"/>
              <a:t>Causative reasoning</a:t>
            </a:r>
            <a:endParaRPr lang="en-US" dirty="0"/>
          </a:p>
        </p:txBody>
      </p:sp>
      <p:sp>
        <p:nvSpPr>
          <p:cNvPr id="20482" name="Content Placeholder 2"/>
          <p:cNvSpPr>
            <a:spLocks noGrp="1"/>
          </p:cNvSpPr>
          <p:nvPr>
            <p:ph idx="1"/>
          </p:nvPr>
        </p:nvSpPr>
        <p:spPr>
          <a:xfrm>
            <a:off x="598530" y="2170664"/>
            <a:ext cx="7737090" cy="4377407"/>
          </a:xfrm>
        </p:spPr>
        <p:txBody>
          <a:bodyPr>
            <a:normAutofit/>
          </a:bodyPr>
          <a:lstStyle/>
          <a:p>
            <a:pPr>
              <a:lnSpc>
                <a:spcPct val="80000"/>
              </a:lnSpc>
            </a:pPr>
            <a:r>
              <a:rPr lang="en-US" dirty="0" smtClean="0"/>
              <a:t>Consequent events that bear a causal relation to the prior event that produced them must be distinguished from </a:t>
            </a:r>
            <a:r>
              <a:rPr lang="en-US" i="1" dirty="0" smtClean="0"/>
              <a:t>subsequent</a:t>
            </a:r>
            <a:r>
              <a:rPr lang="en-US" dirty="0" smtClean="0"/>
              <a:t> events that merely happen after a prior event, with no causal connection between the two.  </a:t>
            </a:r>
          </a:p>
          <a:p>
            <a:pPr marL="68580" indent="0">
              <a:lnSpc>
                <a:spcPct val="80000"/>
              </a:lnSpc>
              <a:buNone/>
            </a:pPr>
            <a:endParaRPr lang="en-US" dirty="0" smtClean="0"/>
          </a:p>
          <a:p>
            <a:pPr>
              <a:lnSpc>
                <a:spcPct val="80000"/>
              </a:lnSpc>
            </a:pPr>
            <a:r>
              <a:rPr lang="en-US" dirty="0" smtClean="0"/>
              <a:t>Note that often there are a series of events and prior conditions that are necessary for the consequent event to be caused or produced by the prior event.  </a:t>
            </a:r>
          </a:p>
          <a:p>
            <a:endParaRPr lang="en-US" dirty="0" smtClean="0"/>
          </a:p>
        </p:txBody>
      </p:sp>
    </p:spTree>
    <p:extLst>
      <p:ext uri="{BB962C8B-B14F-4D97-AF65-F5344CB8AC3E}">
        <p14:creationId xmlns:p14="http://schemas.microsoft.com/office/powerpoint/2010/main" val="3689359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mtClean="0"/>
              <a:t>Determining causation</a:t>
            </a:r>
          </a:p>
        </p:txBody>
      </p:sp>
      <p:sp>
        <p:nvSpPr>
          <p:cNvPr id="21506" name="Rectangle 3"/>
          <p:cNvSpPr>
            <a:spLocks noGrp="1" noChangeArrowheads="1"/>
          </p:cNvSpPr>
          <p:nvPr>
            <p:ph idx="1"/>
          </p:nvPr>
        </p:nvSpPr>
        <p:spPr/>
        <p:txBody>
          <a:bodyPr/>
          <a:lstStyle/>
          <a:p>
            <a:r>
              <a:rPr lang="en-US" smtClean="0"/>
              <a:t>John Stuart Mill’s methods of agreement, difference, agreement and difference, and concomitant variations (or correspondence) are ways to distinguish events with casual connections from mere temporal sequences of events.  </a:t>
            </a:r>
          </a:p>
          <a:p>
            <a:r>
              <a:rPr lang="en-US" smtClean="0"/>
              <a:t>Think of these as four conditions of reliability for causative reasoning.</a:t>
            </a:r>
          </a:p>
        </p:txBody>
      </p:sp>
    </p:spTree>
    <p:extLst>
      <p:ext uri="{BB962C8B-B14F-4D97-AF65-F5344CB8AC3E}">
        <p14:creationId xmlns:p14="http://schemas.microsoft.com/office/powerpoint/2010/main" val="120159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043490" y="178778"/>
            <a:ext cx="7024744" cy="1143000"/>
          </a:xfrm>
        </p:spPr>
        <p:txBody>
          <a:bodyPr/>
          <a:lstStyle/>
          <a:p>
            <a:r>
              <a:rPr lang="en-US" dirty="0" smtClean="0"/>
              <a:t>Agreement and Difference</a:t>
            </a:r>
          </a:p>
        </p:txBody>
      </p:sp>
      <p:sp>
        <p:nvSpPr>
          <p:cNvPr id="9219" name="Rectangle 3"/>
          <p:cNvSpPr>
            <a:spLocks noGrp="1" noChangeArrowheads="1"/>
          </p:cNvSpPr>
          <p:nvPr>
            <p:ph idx="1"/>
          </p:nvPr>
        </p:nvSpPr>
        <p:spPr>
          <a:xfrm>
            <a:off x="627727" y="1599164"/>
            <a:ext cx="8204236" cy="4839107"/>
          </a:xfrm>
        </p:spPr>
        <p:txBody>
          <a:bodyPr>
            <a:normAutofit lnSpcReduction="10000"/>
          </a:bodyPr>
          <a:lstStyle/>
          <a:p>
            <a:pPr marL="420624" indent="-384048" fontAlgn="auto">
              <a:lnSpc>
                <a:spcPct val="80000"/>
              </a:lnSpc>
              <a:spcAft>
                <a:spcPts val="0"/>
              </a:spcAft>
              <a:buFont typeface="Wingdings 2"/>
              <a:buChar char=""/>
              <a:defRPr/>
            </a:pPr>
            <a:r>
              <a:rPr lang="en-US" sz="2400" dirty="0"/>
              <a:t>If there is a genuine causal relation between one event and another, than there must be a common prior factor that is the cause of the consequent event.</a:t>
            </a:r>
          </a:p>
          <a:p>
            <a:pPr marL="420624" indent="-384048" fontAlgn="auto">
              <a:lnSpc>
                <a:spcPct val="80000"/>
              </a:lnSpc>
              <a:spcAft>
                <a:spcPts val="0"/>
              </a:spcAft>
              <a:buFont typeface="Wingdings 2"/>
              <a:buChar char=""/>
              <a:defRPr/>
            </a:pPr>
            <a:r>
              <a:rPr lang="en-US" sz="2400" dirty="0"/>
              <a:t>This common prior factor must be present in all cases where the consequent event occurs prior to that event.  </a:t>
            </a:r>
          </a:p>
          <a:p>
            <a:pPr marL="420624" indent="-384048" fontAlgn="auto">
              <a:lnSpc>
                <a:spcPct val="80000"/>
              </a:lnSpc>
              <a:spcAft>
                <a:spcPts val="0"/>
              </a:spcAft>
              <a:buFont typeface="Wingdings 2"/>
              <a:buChar char=""/>
              <a:defRPr/>
            </a:pPr>
            <a:r>
              <a:rPr lang="en-US" sz="2400" dirty="0"/>
              <a:t>This common prior factor must also not be present in all cases in which the event does not occur.  </a:t>
            </a:r>
          </a:p>
          <a:p>
            <a:pPr marL="420624" indent="-384048" fontAlgn="auto">
              <a:lnSpc>
                <a:spcPct val="80000"/>
              </a:lnSpc>
              <a:spcAft>
                <a:spcPts val="0"/>
              </a:spcAft>
              <a:buFont typeface="Wingdings 2"/>
              <a:buChar char=""/>
              <a:defRPr/>
            </a:pPr>
            <a:r>
              <a:rPr lang="en-US" sz="2400" dirty="0"/>
              <a:t>Since there are many common prior factors and many differing prior factors for any given event, to determine causation we must combine these two methods and factor out any common prior elements that are present when the consequent event does not occur, and examine which events are common only and always when the consequent event does occur.</a:t>
            </a:r>
          </a:p>
        </p:txBody>
      </p:sp>
    </p:spTree>
    <p:extLst>
      <p:ext uri="{BB962C8B-B14F-4D97-AF65-F5344CB8AC3E}">
        <p14:creationId xmlns:p14="http://schemas.microsoft.com/office/powerpoint/2010/main" val="4048212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fontAlgn="auto">
              <a:spcAft>
                <a:spcPts val="0"/>
              </a:spcAft>
              <a:defRPr/>
            </a:pPr>
            <a:r>
              <a:rPr lang="en-US" sz="4000"/>
              <a:t> Concomitant variations (correlations)</a:t>
            </a:r>
          </a:p>
        </p:txBody>
      </p:sp>
      <p:sp>
        <p:nvSpPr>
          <p:cNvPr id="10243" name="Rectangle 3"/>
          <p:cNvSpPr>
            <a:spLocks noGrp="1" noChangeArrowheads="1"/>
          </p:cNvSpPr>
          <p:nvPr>
            <p:ph idx="1"/>
          </p:nvPr>
        </p:nvSpPr>
        <p:spPr/>
        <p:txBody>
          <a:bodyPr>
            <a:normAutofit fontScale="85000" lnSpcReduction="20000"/>
          </a:bodyPr>
          <a:lstStyle/>
          <a:p>
            <a:pPr marL="420624" indent="-384048" fontAlgn="auto">
              <a:spcAft>
                <a:spcPts val="0"/>
              </a:spcAft>
              <a:buFont typeface="Wingdings 2"/>
              <a:buChar char=""/>
              <a:defRPr/>
            </a:pPr>
            <a:r>
              <a:rPr lang="en-US" sz="2800" dirty="0"/>
              <a:t>The next reliability condition for causative reasoning is used primarily when we cannot control for negative instances and there is a continuous flow of events.</a:t>
            </a:r>
          </a:p>
          <a:p>
            <a:pPr marL="420624" indent="-384048" fontAlgn="auto">
              <a:spcAft>
                <a:spcPts val="0"/>
              </a:spcAft>
              <a:buFont typeface="Wingdings 2"/>
              <a:buChar char=""/>
              <a:defRPr/>
            </a:pPr>
            <a:r>
              <a:rPr lang="en-US" sz="2800" dirty="0"/>
              <a:t>The method of concomitant variations is Mill’s name for the reasoning process of determining whether or not there is </a:t>
            </a:r>
            <a:r>
              <a:rPr lang="en-US" sz="2800" dirty="0" smtClean="0"/>
              <a:t>a natural </a:t>
            </a:r>
            <a:r>
              <a:rPr lang="en-US" sz="2800" dirty="0"/>
              <a:t>correlation between the changes in two entities.  If there is a strong correlation between these changes, it is likely that there is a causal relation.   </a:t>
            </a:r>
          </a:p>
        </p:txBody>
      </p:sp>
    </p:spTree>
    <p:extLst>
      <p:ext uri="{BB962C8B-B14F-4D97-AF65-F5344CB8AC3E}">
        <p14:creationId xmlns:p14="http://schemas.microsoft.com/office/powerpoint/2010/main" val="1676031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fontAlgn="auto">
              <a:spcAft>
                <a:spcPts val="0"/>
              </a:spcAft>
              <a:defRPr/>
            </a:pPr>
            <a:r>
              <a:rPr lang="en-US" sz="4000"/>
              <a:t>Necessary and sufficient conditions</a:t>
            </a:r>
          </a:p>
        </p:txBody>
      </p:sp>
      <p:sp>
        <p:nvSpPr>
          <p:cNvPr id="25602" name="Rectangle 3"/>
          <p:cNvSpPr>
            <a:spLocks noGrp="1" noChangeArrowheads="1"/>
          </p:cNvSpPr>
          <p:nvPr>
            <p:ph idx="1"/>
          </p:nvPr>
        </p:nvSpPr>
        <p:spPr/>
        <p:txBody>
          <a:bodyPr/>
          <a:lstStyle/>
          <a:p>
            <a:r>
              <a:rPr lang="en-US" smtClean="0"/>
              <a:t>Causes are always (naturally) necessary conditions of the consequent event.</a:t>
            </a:r>
          </a:p>
          <a:p>
            <a:r>
              <a:rPr lang="en-US" smtClean="0"/>
              <a:t>Sufficient conditions are the sum of the necessary conditions that inevitably result in the consequent event.  </a:t>
            </a:r>
          </a:p>
          <a:p>
            <a:r>
              <a:rPr lang="en-US" smtClean="0"/>
              <a:t>Are all necessary conditions also causes of any consequent event that they are causally downstream from?</a:t>
            </a:r>
          </a:p>
        </p:txBody>
      </p:sp>
    </p:spTree>
    <p:extLst>
      <p:ext uri="{BB962C8B-B14F-4D97-AF65-F5344CB8AC3E}">
        <p14:creationId xmlns:p14="http://schemas.microsoft.com/office/powerpoint/2010/main" val="260862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043490" y="456164"/>
            <a:ext cx="7024744" cy="1143000"/>
          </a:xfrm>
        </p:spPr>
        <p:txBody>
          <a:bodyPr>
            <a:normAutofit fontScale="90000"/>
          </a:bodyPr>
          <a:lstStyle/>
          <a:p>
            <a:r>
              <a:rPr lang="en-US" dirty="0" smtClean="0"/>
              <a:t>Proximate and remote causes</a:t>
            </a:r>
          </a:p>
        </p:txBody>
      </p:sp>
      <p:sp>
        <p:nvSpPr>
          <p:cNvPr id="12291" name="Rectangle 3"/>
          <p:cNvSpPr>
            <a:spLocks noGrp="1" noChangeArrowheads="1"/>
          </p:cNvSpPr>
          <p:nvPr>
            <p:ph idx="1"/>
          </p:nvPr>
        </p:nvSpPr>
        <p:spPr>
          <a:xfrm>
            <a:off x="656924" y="1927102"/>
            <a:ext cx="7532714" cy="4248383"/>
          </a:xfrm>
        </p:spPr>
        <p:txBody>
          <a:bodyPr>
            <a:normAutofit fontScale="92500" lnSpcReduction="10000"/>
          </a:bodyPr>
          <a:lstStyle/>
          <a:p>
            <a:pPr marL="420624" indent="-384048" fontAlgn="auto">
              <a:lnSpc>
                <a:spcPct val="90000"/>
              </a:lnSpc>
              <a:spcAft>
                <a:spcPts val="0"/>
              </a:spcAft>
              <a:buFont typeface="Wingdings 2"/>
              <a:buChar char=""/>
              <a:defRPr/>
            </a:pPr>
            <a:r>
              <a:rPr lang="en-US" sz="2800" dirty="0"/>
              <a:t>Proximate causes are events which immediately trigger the consequent event.</a:t>
            </a:r>
          </a:p>
          <a:p>
            <a:pPr marL="420624" indent="-384048" fontAlgn="auto">
              <a:lnSpc>
                <a:spcPct val="90000"/>
              </a:lnSpc>
              <a:spcAft>
                <a:spcPts val="0"/>
              </a:spcAft>
              <a:buFont typeface="Wingdings 2"/>
              <a:buChar char=""/>
              <a:defRPr/>
            </a:pPr>
            <a:r>
              <a:rPr lang="en-US" sz="2800" dirty="0"/>
              <a:t>Remote causes are those prior background conditions that are casually downstream from the proximate cause.</a:t>
            </a:r>
          </a:p>
          <a:p>
            <a:pPr marL="420624" indent="-384048" fontAlgn="auto">
              <a:lnSpc>
                <a:spcPct val="90000"/>
              </a:lnSpc>
              <a:spcAft>
                <a:spcPts val="0"/>
              </a:spcAft>
              <a:buFont typeface="Wingdings 2"/>
              <a:buChar char=""/>
              <a:defRPr/>
            </a:pPr>
            <a:r>
              <a:rPr lang="en-US" sz="2800" dirty="0"/>
              <a:t>Most events will have multiple causes, and some will be periphery remote causes while others will be the main proximate causes.  A good or reliable causal inference is one which takes this into account rather than citing one event as the only cause of the consequent event.  </a:t>
            </a:r>
          </a:p>
        </p:txBody>
      </p:sp>
    </p:spTree>
    <p:extLst>
      <p:ext uri="{BB962C8B-B14F-4D97-AF65-F5344CB8AC3E}">
        <p14:creationId xmlns:p14="http://schemas.microsoft.com/office/powerpoint/2010/main" val="2001474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fontAlgn="auto">
              <a:spcAft>
                <a:spcPts val="0"/>
              </a:spcAft>
              <a:defRPr/>
            </a:pPr>
            <a:r>
              <a:rPr lang="en-US" sz="4000"/>
              <a:t>Common mistakes in causal reasoning</a:t>
            </a:r>
          </a:p>
        </p:txBody>
      </p:sp>
      <p:sp>
        <p:nvSpPr>
          <p:cNvPr id="27650" name="Rectangle 3"/>
          <p:cNvSpPr>
            <a:spLocks noGrp="1" noChangeArrowheads="1"/>
          </p:cNvSpPr>
          <p:nvPr>
            <p:ph idx="1"/>
          </p:nvPr>
        </p:nvSpPr>
        <p:spPr/>
        <p:txBody>
          <a:bodyPr/>
          <a:lstStyle/>
          <a:p>
            <a:pPr>
              <a:lnSpc>
                <a:spcPct val="90000"/>
              </a:lnSpc>
            </a:pPr>
            <a:r>
              <a:rPr lang="en-US" smtClean="0"/>
              <a:t>Confusing cause and effect in cases where there is concomitant variation.</a:t>
            </a:r>
          </a:p>
          <a:p>
            <a:pPr>
              <a:lnSpc>
                <a:spcPct val="90000"/>
              </a:lnSpc>
            </a:pPr>
            <a:r>
              <a:rPr lang="en-US" smtClean="0"/>
              <a:t>Failing to distinguishing between statistical correlation and causal connection (both kinds of subsuming errors are possible).</a:t>
            </a:r>
          </a:p>
          <a:p>
            <a:pPr>
              <a:lnSpc>
                <a:spcPct val="90000"/>
              </a:lnSpc>
            </a:pPr>
            <a:r>
              <a:rPr lang="en-US" smtClean="0"/>
              <a:t>Mistaking psychological connections for causal connections when the causal and the psychological are at odds (the gambler’s fallacy, for instance).</a:t>
            </a:r>
          </a:p>
        </p:txBody>
      </p:sp>
    </p:spTree>
    <p:extLst>
      <p:ext uri="{BB962C8B-B14F-4D97-AF65-F5344CB8AC3E}">
        <p14:creationId xmlns:p14="http://schemas.microsoft.com/office/powerpoint/2010/main" val="120665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043490" y="456164"/>
            <a:ext cx="7024744" cy="1143000"/>
          </a:xfrm>
        </p:spPr>
        <p:txBody>
          <a:bodyPr/>
          <a:lstStyle/>
          <a:p>
            <a:r>
              <a:rPr lang="en-US" dirty="0" smtClean="0"/>
              <a:t>Analogical reasoning</a:t>
            </a:r>
          </a:p>
        </p:txBody>
      </p:sp>
      <p:sp>
        <p:nvSpPr>
          <p:cNvPr id="14339" name="Rectangle 3"/>
          <p:cNvSpPr>
            <a:spLocks noGrp="1" noChangeArrowheads="1"/>
          </p:cNvSpPr>
          <p:nvPr>
            <p:ph idx="1"/>
          </p:nvPr>
        </p:nvSpPr>
        <p:spPr>
          <a:xfrm>
            <a:off x="671522" y="1795709"/>
            <a:ext cx="7605706" cy="4379776"/>
          </a:xfrm>
        </p:spPr>
        <p:txBody>
          <a:bodyPr>
            <a:normAutofit fontScale="92500" lnSpcReduction="10000"/>
          </a:bodyPr>
          <a:lstStyle/>
          <a:p>
            <a:pPr marL="420624" indent="-384048" fontAlgn="auto">
              <a:lnSpc>
                <a:spcPct val="90000"/>
              </a:lnSpc>
              <a:spcAft>
                <a:spcPts val="0"/>
              </a:spcAft>
              <a:buFont typeface="Wingdings 2"/>
              <a:buChar char=""/>
              <a:defRPr/>
            </a:pPr>
            <a:r>
              <a:rPr lang="en-US" sz="2400" dirty="0"/>
              <a:t>Reasoning by analogy is a form of inductive inference in which two entities that are alike in many respects are, because of these similarities, inferred to be alike in some further respect.</a:t>
            </a:r>
          </a:p>
          <a:p>
            <a:pPr marL="420624" indent="-384048" fontAlgn="auto">
              <a:lnSpc>
                <a:spcPct val="90000"/>
              </a:lnSpc>
              <a:spcAft>
                <a:spcPts val="0"/>
              </a:spcAft>
              <a:buFont typeface="Wingdings 2"/>
              <a:buChar char=""/>
              <a:defRPr/>
            </a:pPr>
            <a:r>
              <a:rPr lang="en-US" sz="2400" dirty="0"/>
              <a:t>For instance, a successful basketball team and a successful company might both require good teamwork, strong leadership, excellent communication, and be composed of people who work towards a common goal.  It might be inferred, because of these common properties, that a successful basketball team and a successful business also have in common a healthy and vigorous competitive attitude among the people who compose them.  </a:t>
            </a:r>
          </a:p>
        </p:txBody>
      </p:sp>
    </p:spTree>
    <p:extLst>
      <p:ext uri="{BB962C8B-B14F-4D97-AF65-F5344CB8AC3E}">
        <p14:creationId xmlns:p14="http://schemas.microsoft.com/office/powerpoint/2010/main" val="223669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 slides can be people-preserving, or not…</a:t>
            </a:r>
            <a:endParaRPr lang="en-US" dirty="0"/>
          </a:p>
        </p:txBody>
      </p:sp>
      <p:pic>
        <p:nvPicPr>
          <p:cNvPr id="4" name="Content Placeholder 3"/>
          <p:cNvPicPr>
            <a:picLocks noGrp="1" noChangeAspect="1"/>
          </p:cNvPicPr>
          <p:nvPr>
            <p:ph idx="1"/>
          </p:nvPr>
        </p:nvPicPr>
        <p:blipFill>
          <a:blip r:embed="rId3"/>
          <a:srcRect t="8322" b="8322"/>
          <a:stretch>
            <a:fillRect/>
          </a:stretch>
        </p:blipFill>
        <p:spPr/>
      </p:pic>
    </p:spTree>
    <p:extLst>
      <p:ext uri="{BB962C8B-B14F-4D97-AF65-F5344CB8AC3E}">
        <p14:creationId xmlns:p14="http://schemas.microsoft.com/office/powerpoint/2010/main" val="37735836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43490" y="633484"/>
            <a:ext cx="7024744" cy="1143000"/>
          </a:xfrm>
        </p:spPr>
        <p:txBody>
          <a:bodyPr>
            <a:normAutofit fontScale="90000"/>
          </a:bodyPr>
          <a:lstStyle/>
          <a:p>
            <a:pPr fontAlgn="auto">
              <a:spcAft>
                <a:spcPts val="0"/>
              </a:spcAft>
              <a:defRPr/>
            </a:pPr>
            <a:r>
              <a:rPr lang="en-US" sz="4000" dirty="0"/>
              <a:t>Factors that make analogical arguments </a:t>
            </a:r>
            <a:r>
              <a:rPr lang="en-US" sz="4000" dirty="0" smtClean="0"/>
              <a:t>reliable</a:t>
            </a:r>
            <a:endParaRPr lang="en-US" sz="4000" dirty="0"/>
          </a:p>
        </p:txBody>
      </p:sp>
      <p:sp>
        <p:nvSpPr>
          <p:cNvPr id="29698" name="Rectangle 3"/>
          <p:cNvSpPr>
            <a:spLocks noGrp="1" noChangeArrowheads="1"/>
          </p:cNvSpPr>
          <p:nvPr>
            <p:ph idx="1"/>
          </p:nvPr>
        </p:nvSpPr>
        <p:spPr>
          <a:xfrm>
            <a:off x="627726" y="1956300"/>
            <a:ext cx="7853877" cy="4248383"/>
          </a:xfrm>
        </p:spPr>
        <p:txBody>
          <a:bodyPr>
            <a:noAutofit/>
          </a:bodyPr>
          <a:lstStyle/>
          <a:p>
            <a:pPr>
              <a:lnSpc>
                <a:spcPct val="80000"/>
              </a:lnSpc>
            </a:pPr>
            <a:r>
              <a:rPr lang="en-US" dirty="0" smtClean="0"/>
              <a:t>Resemblance: the more similarities that the two entities have in common besides the factor that is being analogically inferred, the more probable the conclusion</a:t>
            </a:r>
          </a:p>
          <a:p>
            <a:pPr>
              <a:lnSpc>
                <a:spcPct val="80000"/>
              </a:lnSpc>
            </a:pPr>
            <a:r>
              <a:rPr lang="en-US" dirty="0" smtClean="0"/>
              <a:t>Quantity: the more individual entities from the two cases being compared that are examined (and that bear the relevant resemblances), the more likely the conclusion</a:t>
            </a:r>
          </a:p>
          <a:p>
            <a:pPr>
              <a:lnSpc>
                <a:spcPct val="80000"/>
              </a:lnSpc>
            </a:pPr>
            <a:r>
              <a:rPr lang="en-US" dirty="0" smtClean="0"/>
              <a:t> Quality: the greater the difference in the kinds of subclasses of entities being compared among the number of entities being compared, the stronger the inference becomes</a:t>
            </a:r>
          </a:p>
        </p:txBody>
      </p:sp>
    </p:spTree>
    <p:extLst>
      <p:ext uri="{BB962C8B-B14F-4D97-AF65-F5344CB8AC3E}">
        <p14:creationId xmlns:p14="http://schemas.microsoft.com/office/powerpoint/2010/main" val="1112970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a:ea typeface="+mj-ea"/>
                <a:cs typeface="+mj-cs"/>
              </a:rPr>
              <a:t>Generalization</a:t>
            </a:r>
          </a:p>
        </p:txBody>
      </p:sp>
      <p:sp>
        <p:nvSpPr>
          <p:cNvPr id="14338" name="Rectangle 3"/>
          <p:cNvSpPr>
            <a:spLocks noGrp="1" noChangeArrowheads="1"/>
          </p:cNvSpPr>
          <p:nvPr>
            <p:ph idx="1"/>
          </p:nvPr>
        </p:nvSpPr>
        <p:spPr/>
        <p:txBody>
          <a:bodyPr/>
          <a:lstStyle/>
          <a:p>
            <a:pPr eaLnBrk="1" hangingPunct="1"/>
            <a:r>
              <a:rPr lang="en-US">
                <a:latin typeface="Book Antiqua" charset="0"/>
              </a:rPr>
              <a:t>Reliability factors:</a:t>
            </a:r>
          </a:p>
          <a:p>
            <a:pPr lvl="1" eaLnBrk="1" hangingPunct="1"/>
            <a:r>
              <a:rPr lang="en-US">
                <a:latin typeface="Book Antiqua" charset="0"/>
              </a:rPr>
              <a:t>Size (depending on what type of thing is being generalized about) and emergent statistical regularities</a:t>
            </a:r>
          </a:p>
          <a:p>
            <a:pPr lvl="1" eaLnBrk="1" hangingPunct="1"/>
            <a:r>
              <a:rPr lang="en-US">
                <a:latin typeface="Book Antiqua" charset="0"/>
              </a:rPr>
              <a:t>Randomness of the sample selection for the generalization and of the source of statistical information.</a:t>
            </a:r>
          </a:p>
          <a:p>
            <a:pPr lvl="1" eaLnBrk="1" hangingPunct="1"/>
            <a:r>
              <a:rPr lang="en-US">
                <a:latin typeface="Book Antiqua" charset="0"/>
              </a:rPr>
              <a:t>Stratification (inclusion of all relevant subclasses)</a:t>
            </a:r>
          </a:p>
        </p:txBody>
      </p:sp>
    </p:spTree>
    <p:extLst>
      <p:ext uri="{BB962C8B-B14F-4D97-AF65-F5344CB8AC3E}">
        <p14:creationId xmlns:p14="http://schemas.microsoft.com/office/powerpoint/2010/main" val="4275039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Explanatory </a:t>
            </a:r>
            <a:r>
              <a:rPr lang="en-US" dirty="0" smtClean="0">
                <a:ea typeface="+mj-ea"/>
                <a:cs typeface="+mj-cs"/>
              </a:rPr>
              <a:t>Reasoning (IBE)</a:t>
            </a:r>
            <a:endParaRPr lang="en-US" dirty="0">
              <a:ea typeface="+mj-ea"/>
              <a:cs typeface="+mj-cs"/>
            </a:endParaRPr>
          </a:p>
        </p:txBody>
      </p:sp>
      <p:sp>
        <p:nvSpPr>
          <p:cNvPr id="15362" name="Rectangle 3"/>
          <p:cNvSpPr>
            <a:spLocks noGrp="1" noChangeArrowheads="1"/>
          </p:cNvSpPr>
          <p:nvPr>
            <p:ph idx="1"/>
          </p:nvPr>
        </p:nvSpPr>
        <p:spPr/>
        <p:txBody>
          <a:bodyPr/>
          <a:lstStyle/>
          <a:p>
            <a:pPr eaLnBrk="1" hangingPunct="1"/>
            <a:r>
              <a:rPr lang="en-US">
                <a:latin typeface="Book Antiqua" charset="0"/>
              </a:rPr>
              <a:t>Reliability factors</a:t>
            </a:r>
          </a:p>
          <a:p>
            <a:pPr lvl="1" eaLnBrk="1" hangingPunct="1"/>
            <a:r>
              <a:rPr lang="en-US">
                <a:latin typeface="Book Antiqua" charset="0"/>
              </a:rPr>
              <a:t>Consistency</a:t>
            </a:r>
          </a:p>
          <a:p>
            <a:pPr lvl="1" eaLnBrk="1" hangingPunct="1"/>
            <a:r>
              <a:rPr lang="en-US">
                <a:latin typeface="Book Antiqua" charset="0"/>
              </a:rPr>
              <a:t>Plausibility</a:t>
            </a:r>
          </a:p>
          <a:p>
            <a:pPr lvl="1" eaLnBrk="1" hangingPunct="1"/>
            <a:r>
              <a:rPr lang="en-US">
                <a:latin typeface="Book Antiqua" charset="0"/>
              </a:rPr>
              <a:t>Comprehensiveness</a:t>
            </a:r>
          </a:p>
          <a:p>
            <a:pPr lvl="1" eaLnBrk="1" hangingPunct="1"/>
            <a:r>
              <a:rPr lang="en-US">
                <a:latin typeface="Book Antiqua" charset="0"/>
              </a:rPr>
              <a:t>Simplicity</a:t>
            </a:r>
          </a:p>
          <a:p>
            <a:pPr lvl="1" eaLnBrk="1" hangingPunct="1"/>
            <a:r>
              <a:rPr lang="en-US">
                <a:latin typeface="Book Antiqua" charset="0"/>
              </a:rPr>
              <a:t>Predictability</a:t>
            </a:r>
          </a:p>
        </p:txBody>
      </p:sp>
    </p:spTree>
    <p:extLst>
      <p:ext uri="{BB962C8B-B14F-4D97-AF65-F5344CB8AC3E}">
        <p14:creationId xmlns:p14="http://schemas.microsoft.com/office/powerpoint/2010/main" val="1193846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Inductive Reasoning Concluded</a:t>
            </a:r>
            <a:endParaRPr lang="en-US" dirty="0">
              <a:ea typeface="+mj-ea"/>
              <a:cs typeface="+mj-cs"/>
            </a:endParaRPr>
          </a:p>
        </p:txBody>
      </p:sp>
      <p:sp>
        <p:nvSpPr>
          <p:cNvPr id="16386" name="Content Placeholder 2"/>
          <p:cNvSpPr>
            <a:spLocks noGrp="1"/>
          </p:cNvSpPr>
          <p:nvPr>
            <p:ph idx="1"/>
          </p:nvPr>
        </p:nvSpPr>
        <p:spPr>
          <a:xfrm>
            <a:off x="335761" y="2323652"/>
            <a:ext cx="7912269" cy="4158417"/>
          </a:xfrm>
        </p:spPr>
        <p:txBody>
          <a:bodyPr>
            <a:normAutofit lnSpcReduction="10000"/>
          </a:bodyPr>
          <a:lstStyle/>
          <a:p>
            <a:pPr eaLnBrk="1" hangingPunct="1">
              <a:lnSpc>
                <a:spcPct val="90000"/>
              </a:lnSpc>
            </a:pPr>
            <a:r>
              <a:rPr lang="en-US" sz="2200" dirty="0">
                <a:latin typeface="Book Antiqua" charset="0"/>
              </a:rPr>
              <a:t>All four types of inductive reasoning mutually support each other when applied to the same inference.  </a:t>
            </a:r>
          </a:p>
          <a:p>
            <a:pPr lvl="1" eaLnBrk="1" hangingPunct="1">
              <a:lnSpc>
                <a:spcPct val="90000"/>
              </a:lnSpc>
            </a:pPr>
            <a:r>
              <a:rPr lang="en-US" sz="2200" dirty="0">
                <a:latin typeface="Book Antiqua" charset="0"/>
              </a:rPr>
              <a:t>Often you begin an inductive inference or argument with a temporal succession, correlation, hypothetical guess as to why something occurred or is the case, or an unsupported analogy or generalization.  </a:t>
            </a:r>
          </a:p>
          <a:p>
            <a:pPr lvl="1" eaLnBrk="1" hangingPunct="1">
              <a:lnSpc>
                <a:spcPct val="90000"/>
              </a:lnSpc>
            </a:pPr>
            <a:r>
              <a:rPr lang="en-US" sz="2200" dirty="0">
                <a:latin typeface="Book Antiqua" charset="0"/>
              </a:rPr>
              <a:t>Then you determine whether the inference or argument can be made stronger or more likely to be true (or if it is someone else's claim, you judge its reliability or trustworthiness by determining if they make it stronger) by determining whether the conclusion is supported by what makes each individual form of inductive reasoning more reliable, and by seeing whether the other forms of induction also support that inference.</a:t>
            </a:r>
          </a:p>
        </p:txBody>
      </p:sp>
    </p:spTree>
    <p:extLst>
      <p:ext uri="{BB962C8B-B14F-4D97-AF65-F5344CB8AC3E}">
        <p14:creationId xmlns:p14="http://schemas.microsoft.com/office/powerpoint/2010/main" val="1019654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dirty="0">
              <a:ea typeface="+mj-ea"/>
              <a:cs typeface="+mj-cs"/>
            </a:endParaRPr>
          </a:p>
        </p:txBody>
      </p:sp>
      <p:sp>
        <p:nvSpPr>
          <p:cNvPr id="17410" name="Content Placeholder 2"/>
          <p:cNvSpPr>
            <a:spLocks noGrp="1"/>
          </p:cNvSpPr>
          <p:nvPr>
            <p:ph idx="1"/>
          </p:nvPr>
        </p:nvSpPr>
        <p:spPr>
          <a:xfrm>
            <a:off x="467146" y="817558"/>
            <a:ext cx="8291824" cy="6648377"/>
          </a:xfrm>
        </p:spPr>
        <p:txBody>
          <a:bodyPr>
            <a:normAutofit/>
          </a:bodyPr>
          <a:lstStyle/>
          <a:p>
            <a:pPr eaLnBrk="1" hangingPunct="1">
              <a:lnSpc>
                <a:spcPct val="90000"/>
              </a:lnSpc>
            </a:pPr>
            <a:r>
              <a:rPr lang="en-US" sz="1600" dirty="0">
                <a:latin typeface="Book Antiqua" charset="0"/>
              </a:rPr>
              <a:t>If you begin, for instance, with a temporal succession of events and a correlation between a </a:t>
            </a:r>
            <a:r>
              <a:rPr lang="en-US" sz="1600" dirty="0" smtClean="0">
                <a:latin typeface="Book Antiqua" charset="0"/>
              </a:rPr>
              <a:t>polluted water </a:t>
            </a:r>
            <a:r>
              <a:rPr lang="en-US" sz="1600" dirty="0">
                <a:latin typeface="Book Antiqua" charset="0"/>
              </a:rPr>
              <a:t>source and a disease, you might form a hypothesis that drinking from the </a:t>
            </a:r>
            <a:r>
              <a:rPr lang="en-US" sz="1600" dirty="0" smtClean="0">
                <a:latin typeface="Book Antiqua" charset="0"/>
              </a:rPr>
              <a:t>polluted water </a:t>
            </a:r>
            <a:r>
              <a:rPr lang="en-US" sz="1600" dirty="0">
                <a:latin typeface="Book Antiqua" charset="0"/>
              </a:rPr>
              <a:t>source is causing the disease.   </a:t>
            </a:r>
          </a:p>
          <a:p>
            <a:pPr eaLnBrk="1" hangingPunct="1">
              <a:lnSpc>
                <a:spcPct val="90000"/>
              </a:lnSpc>
            </a:pPr>
            <a:r>
              <a:rPr lang="en-US" sz="1600" dirty="0">
                <a:latin typeface="Book Antiqua" charset="0"/>
              </a:rPr>
              <a:t>To support this inference you would need to see if all and only cases of the illness are people who drink from </a:t>
            </a:r>
            <a:r>
              <a:rPr lang="en-US" sz="1600" dirty="0" smtClean="0">
                <a:latin typeface="Book Antiqua" charset="0"/>
              </a:rPr>
              <a:t>that </a:t>
            </a:r>
            <a:r>
              <a:rPr lang="en-US" sz="1600" dirty="0">
                <a:latin typeface="Book Antiqua" charset="0"/>
              </a:rPr>
              <a:t>water source.  We might then form an analogy between other cases of illness similar to this one that were caused by </a:t>
            </a:r>
            <a:r>
              <a:rPr lang="en-US" sz="1600" dirty="0" smtClean="0">
                <a:latin typeface="Book Antiqua" charset="0"/>
              </a:rPr>
              <a:t>a similar </a:t>
            </a:r>
            <a:r>
              <a:rPr lang="en-US" sz="1600" dirty="0">
                <a:latin typeface="Book Antiqua" charset="0"/>
              </a:rPr>
              <a:t>water source</a:t>
            </a:r>
          </a:p>
          <a:p>
            <a:pPr eaLnBrk="1" hangingPunct="1">
              <a:lnSpc>
                <a:spcPct val="90000"/>
              </a:lnSpc>
            </a:pPr>
            <a:r>
              <a:rPr lang="en-US" sz="1600" dirty="0">
                <a:latin typeface="Book Antiqua" charset="0"/>
              </a:rPr>
              <a:t>Next we might generalize that all people who drink the water will get sick based on the sample of people who do get sick because that sample includes people form out of town, women, children, people of different ages, people who eat different foods, </a:t>
            </a:r>
            <a:r>
              <a:rPr lang="en-US" sz="1600" dirty="0" err="1">
                <a:latin typeface="Book Antiqua" charset="0"/>
              </a:rPr>
              <a:t>etc</a:t>
            </a:r>
            <a:r>
              <a:rPr lang="en-US" sz="1600" dirty="0">
                <a:latin typeface="Book Antiqua" charset="0"/>
              </a:rPr>
              <a:t>, and so is properly randomized and stratified and has an appropriate size.  </a:t>
            </a:r>
          </a:p>
          <a:p>
            <a:pPr eaLnBrk="1" hangingPunct="1">
              <a:lnSpc>
                <a:spcPct val="90000"/>
              </a:lnSpc>
            </a:pPr>
            <a:r>
              <a:rPr lang="en-US" sz="1600" dirty="0">
                <a:latin typeface="Book Antiqua" charset="0"/>
              </a:rPr>
              <a:t>Then you might further support this inference by forming a hypothesis about what it is in the water that is causing that illness (microorganisms, for instance bacteria), and test that hypothesis by </a:t>
            </a:r>
          </a:p>
          <a:p>
            <a:pPr lvl="1" eaLnBrk="1" hangingPunct="1">
              <a:lnSpc>
                <a:spcPct val="90000"/>
              </a:lnSpc>
            </a:pPr>
            <a:r>
              <a:rPr lang="en-US" sz="1600" dirty="0">
                <a:latin typeface="Book Antiqua" charset="0"/>
              </a:rPr>
              <a:t>seeing if it is consistent with the bulk of other hypothesis and we accept, </a:t>
            </a:r>
          </a:p>
          <a:p>
            <a:pPr lvl="1" eaLnBrk="1" hangingPunct="1">
              <a:lnSpc>
                <a:spcPct val="90000"/>
              </a:lnSpc>
            </a:pPr>
            <a:r>
              <a:rPr lang="en-US" sz="1600" dirty="0">
                <a:latin typeface="Book Antiqua" charset="0"/>
              </a:rPr>
              <a:t>by determining if it is plausible, </a:t>
            </a:r>
          </a:p>
          <a:p>
            <a:pPr lvl="1" eaLnBrk="1" hangingPunct="1">
              <a:lnSpc>
                <a:spcPct val="90000"/>
              </a:lnSpc>
            </a:pPr>
            <a:r>
              <a:rPr lang="en-US" sz="1600" dirty="0">
                <a:latin typeface="Book Antiqua" charset="0"/>
              </a:rPr>
              <a:t>by determining if the hypothesis is, or can be made, comprehensive (what do the microorganisms do to the body to cause the illness?),</a:t>
            </a:r>
          </a:p>
          <a:p>
            <a:pPr lvl="1" eaLnBrk="1" hangingPunct="1">
              <a:lnSpc>
                <a:spcPct val="90000"/>
              </a:lnSpc>
            </a:pPr>
            <a:r>
              <a:rPr lang="en-US" sz="1600" dirty="0">
                <a:latin typeface="Book Antiqua" charset="0"/>
              </a:rPr>
              <a:t>and by seeing whether it is the simplest possible explanation (the microorganisms are just that, not also a punishment from God or the Devil on the specific population) and whether we can predict events (such as the illness and the specific effects the microorganism has on the body) from that explanation to confirm it empirically.   </a:t>
            </a:r>
          </a:p>
        </p:txBody>
      </p:sp>
    </p:spTree>
    <p:extLst>
      <p:ext uri="{BB962C8B-B14F-4D97-AF65-F5344CB8AC3E}">
        <p14:creationId xmlns:p14="http://schemas.microsoft.com/office/powerpoint/2010/main" val="1580622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4285"/>
            <a:ext cx="7024744" cy="1143000"/>
          </a:xfrm>
        </p:spPr>
        <p:txBody>
          <a:bodyPr/>
          <a:lstStyle/>
          <a:p>
            <a:pPr eaLnBrk="1" fontAlgn="auto" hangingPunct="1">
              <a:spcAft>
                <a:spcPts val="0"/>
              </a:spcAft>
              <a:defRPr/>
            </a:pPr>
            <a:r>
              <a:rPr lang="en-US" dirty="0" smtClean="0">
                <a:ea typeface="+mj-ea"/>
                <a:cs typeface="+mj-cs"/>
              </a:rPr>
              <a:t>Induction Concluded</a:t>
            </a:r>
            <a:endParaRPr lang="en-US" dirty="0">
              <a:ea typeface="+mj-ea"/>
              <a:cs typeface="+mj-cs"/>
            </a:endParaRPr>
          </a:p>
        </p:txBody>
      </p:sp>
      <p:sp>
        <p:nvSpPr>
          <p:cNvPr id="18434" name="Content Placeholder 2"/>
          <p:cNvSpPr>
            <a:spLocks noGrp="1"/>
          </p:cNvSpPr>
          <p:nvPr>
            <p:ph idx="1"/>
          </p:nvPr>
        </p:nvSpPr>
        <p:spPr>
          <a:xfrm>
            <a:off x="744512" y="2073094"/>
            <a:ext cx="7323722" cy="4116990"/>
          </a:xfrm>
        </p:spPr>
        <p:txBody>
          <a:bodyPr>
            <a:normAutofit fontScale="92500" lnSpcReduction="10000"/>
          </a:bodyPr>
          <a:lstStyle/>
          <a:p>
            <a:pPr eaLnBrk="1" hangingPunct="1"/>
            <a:r>
              <a:rPr lang="en-US" sz="2400" dirty="0">
                <a:latin typeface="Book Antiqua" charset="0"/>
              </a:rPr>
              <a:t>What makes an analogical inference more likely to be true is whether an explanatory hypothesis, which will involve causal reasoning and generalizing over entities of the kind being compared, explains the underlying structure that makes that analogy hold of the entities being compared.</a:t>
            </a:r>
          </a:p>
          <a:p>
            <a:pPr eaLnBrk="1" hangingPunct="1"/>
            <a:r>
              <a:rPr lang="en-US" sz="2400" dirty="0">
                <a:latin typeface="Book Antiqua" charset="0"/>
              </a:rPr>
              <a:t>Similarly, what makes a causal inference more likely to be true is whether an analogy can be drawn, whether the generalization over events of that type can be supported, and whether an explanatory hypothesis supports the inference that one event causes another by offering an explanation of why this occurs.  </a:t>
            </a:r>
          </a:p>
        </p:txBody>
      </p:sp>
    </p:spTree>
    <p:extLst>
      <p:ext uri="{BB962C8B-B14F-4D97-AF65-F5344CB8AC3E}">
        <p14:creationId xmlns:p14="http://schemas.microsoft.com/office/powerpoint/2010/main" val="1850528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874" y="456164"/>
            <a:ext cx="7024744" cy="1143000"/>
          </a:xfrm>
        </p:spPr>
        <p:txBody>
          <a:bodyPr/>
          <a:lstStyle/>
          <a:p>
            <a:pPr eaLnBrk="1" fontAlgn="auto" hangingPunct="1">
              <a:spcAft>
                <a:spcPts val="0"/>
              </a:spcAft>
              <a:defRPr/>
            </a:pPr>
            <a:r>
              <a:rPr lang="en-US" dirty="0" smtClean="0">
                <a:ea typeface="+mj-ea"/>
                <a:cs typeface="+mj-cs"/>
              </a:rPr>
              <a:t>Induction Concluded</a:t>
            </a:r>
            <a:endParaRPr lang="en-US" dirty="0">
              <a:ea typeface="+mj-ea"/>
              <a:cs typeface="+mj-cs"/>
            </a:endParaRPr>
          </a:p>
        </p:txBody>
      </p:sp>
      <p:sp>
        <p:nvSpPr>
          <p:cNvPr id="19458" name="Content Placeholder 2"/>
          <p:cNvSpPr>
            <a:spLocks noGrp="1"/>
          </p:cNvSpPr>
          <p:nvPr>
            <p:ph idx="1"/>
          </p:nvPr>
        </p:nvSpPr>
        <p:spPr>
          <a:xfrm>
            <a:off x="467145" y="1854106"/>
            <a:ext cx="7985261" cy="4496570"/>
          </a:xfrm>
        </p:spPr>
        <p:txBody>
          <a:bodyPr>
            <a:normAutofit lnSpcReduction="10000"/>
          </a:bodyPr>
          <a:lstStyle/>
          <a:p>
            <a:pPr eaLnBrk="1" hangingPunct="1">
              <a:lnSpc>
                <a:spcPct val="90000"/>
              </a:lnSpc>
            </a:pPr>
            <a:r>
              <a:rPr lang="en-US" sz="2200" dirty="0">
                <a:latin typeface="Book Antiqua" charset="0"/>
              </a:rPr>
              <a:t>A generalization is similarly more likely to hold over the population if it is supported by an explanation of the causal factors that make that generalization true, and if an analogy can be drawn between other populations that the generalization also holds for.</a:t>
            </a:r>
          </a:p>
          <a:p>
            <a:pPr eaLnBrk="1" hangingPunct="1">
              <a:lnSpc>
                <a:spcPct val="90000"/>
              </a:lnSpc>
            </a:pPr>
            <a:r>
              <a:rPr lang="en-US" sz="2200" dirty="0">
                <a:latin typeface="Book Antiqua" charset="0"/>
              </a:rPr>
              <a:t>Finally an explanatory hypothesis is more likely to be true just in case a well supported causal inference(s) confirms that explanation and a well supported generalization(s) that fits with the collective independent body of accepted scientific knowledge we have about the world (hypothesis are often about what causes an event to occur and generalizes over all events of that type), and whether an analogy can be drawn between other events of a similar type that have the relevant underlying structure to explain why that analogy occurs. </a:t>
            </a:r>
          </a:p>
        </p:txBody>
      </p:sp>
    </p:spTree>
    <p:extLst>
      <p:ext uri="{BB962C8B-B14F-4D97-AF65-F5344CB8AC3E}">
        <p14:creationId xmlns:p14="http://schemas.microsoft.com/office/powerpoint/2010/main" val="3428627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Assessing an argument</a:t>
            </a:r>
            <a:endParaRPr lang="en-US" dirty="0">
              <a:ea typeface="+mj-ea"/>
              <a:cs typeface="+mj-cs"/>
            </a:endParaRPr>
          </a:p>
        </p:txBody>
      </p:sp>
      <p:sp>
        <p:nvSpPr>
          <p:cNvPr id="20482" name="Content Placeholder 2"/>
          <p:cNvSpPr>
            <a:spLocks noGrp="1"/>
          </p:cNvSpPr>
          <p:nvPr>
            <p:ph idx="1"/>
          </p:nvPr>
        </p:nvSpPr>
        <p:spPr/>
        <p:txBody>
          <a:bodyPr>
            <a:normAutofit lnSpcReduction="10000"/>
          </a:bodyPr>
          <a:lstStyle/>
          <a:p>
            <a:pPr eaLnBrk="1" hangingPunct="1"/>
            <a:r>
              <a:rPr lang="en-US">
                <a:latin typeface="Book Antiqua" charset="0"/>
              </a:rPr>
              <a:t>Deductive parts </a:t>
            </a:r>
          </a:p>
          <a:p>
            <a:pPr lvl="1" eaLnBrk="1" hangingPunct="1"/>
            <a:r>
              <a:rPr lang="en-US">
                <a:latin typeface="Book Antiqua" charset="0"/>
              </a:rPr>
              <a:t>Do any categorical syllogisms in the argument violate any of the rules for validity (or is there a counter example that can be demonstrated with circle diagrams?)</a:t>
            </a:r>
          </a:p>
          <a:p>
            <a:pPr lvl="1" eaLnBrk="1" hangingPunct="1"/>
            <a:r>
              <a:rPr lang="en-US">
                <a:latin typeface="Book Antiqua" charset="0"/>
              </a:rPr>
              <a:t>Are all sentential inferences valid (according to simplified truth tables or can a counter example in which the premises are true an the conclusion false be demonstrated)?</a:t>
            </a:r>
          </a:p>
          <a:p>
            <a:pPr lvl="1" eaLnBrk="1" hangingPunct="1"/>
            <a:r>
              <a:rPr lang="en-US">
                <a:latin typeface="Book Antiqua" charset="0"/>
              </a:rPr>
              <a:t>Are the premises true?</a:t>
            </a:r>
          </a:p>
          <a:p>
            <a:pPr lvl="1" eaLnBrk="1" hangingPunct="1"/>
            <a:endParaRPr lang="en-US">
              <a:latin typeface="Book Antiqua" charset="0"/>
            </a:endParaRPr>
          </a:p>
        </p:txBody>
      </p:sp>
    </p:spTree>
    <p:extLst>
      <p:ext uri="{BB962C8B-B14F-4D97-AF65-F5344CB8AC3E}">
        <p14:creationId xmlns:p14="http://schemas.microsoft.com/office/powerpoint/2010/main" val="2235753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268503"/>
            <a:ext cx="7024744" cy="1143000"/>
          </a:xfrm>
        </p:spPr>
        <p:txBody>
          <a:bodyPr/>
          <a:lstStyle/>
          <a:p>
            <a:pPr eaLnBrk="1" fontAlgn="auto" hangingPunct="1">
              <a:spcAft>
                <a:spcPts val="0"/>
              </a:spcAft>
              <a:defRPr/>
            </a:pPr>
            <a:r>
              <a:rPr lang="en-US" dirty="0" smtClean="0">
                <a:ea typeface="+mj-ea"/>
                <a:cs typeface="+mj-cs"/>
              </a:rPr>
              <a:t>Assessing an argument</a:t>
            </a:r>
            <a:endParaRPr lang="en-US" dirty="0">
              <a:ea typeface="+mj-ea"/>
              <a:cs typeface="+mj-cs"/>
            </a:endParaRPr>
          </a:p>
        </p:txBody>
      </p:sp>
      <p:sp>
        <p:nvSpPr>
          <p:cNvPr id="3" name="Content Placeholder 2"/>
          <p:cNvSpPr>
            <a:spLocks noGrp="1"/>
          </p:cNvSpPr>
          <p:nvPr>
            <p:ph idx="1"/>
          </p:nvPr>
        </p:nvSpPr>
        <p:spPr>
          <a:xfrm>
            <a:off x="744512" y="1635117"/>
            <a:ext cx="7503518" cy="4773955"/>
          </a:xfrm>
        </p:spPr>
        <p:txBody>
          <a:bodyPr>
            <a:normAutofit fontScale="92500" lnSpcReduction="20000"/>
          </a:bodyPr>
          <a:lstStyle/>
          <a:p>
            <a:pPr marL="548640" indent="-411480" eaLnBrk="1" fontAlgn="auto" hangingPunct="1">
              <a:spcAft>
                <a:spcPts val="0"/>
              </a:spcAft>
              <a:buClr>
                <a:schemeClr val="tx1">
                  <a:shade val="95000"/>
                </a:schemeClr>
              </a:buClr>
              <a:buFont typeface="Wingdings 2"/>
              <a:buChar char=""/>
              <a:defRPr/>
            </a:pPr>
            <a:r>
              <a:rPr lang="en-US" sz="2000" dirty="0" smtClean="0">
                <a:ea typeface="+mn-ea"/>
                <a:cs typeface="+mn-cs"/>
              </a:rPr>
              <a:t>Inductive parts</a:t>
            </a:r>
          </a:p>
          <a:p>
            <a:pPr marL="868680" lvl="1" indent="-283464" eaLnBrk="1" fontAlgn="auto" hangingPunct="1">
              <a:spcAft>
                <a:spcPts val="0"/>
              </a:spcAft>
              <a:buFont typeface="Wingdings 2"/>
              <a:buChar char=""/>
              <a:defRPr/>
            </a:pPr>
            <a:r>
              <a:rPr lang="en-US" sz="2000" dirty="0" smtClean="0">
                <a:ea typeface="+mn-ea"/>
              </a:rPr>
              <a:t>Are causal claims supported by the method of agreement of prior factors and the lack of the cause in all cases when the effect does not occur and correlation?</a:t>
            </a:r>
          </a:p>
          <a:p>
            <a:pPr marL="868680" lvl="1" indent="-283464" eaLnBrk="1" fontAlgn="auto" hangingPunct="1">
              <a:spcAft>
                <a:spcPts val="0"/>
              </a:spcAft>
              <a:buFont typeface="Wingdings 2"/>
              <a:buChar char=""/>
              <a:defRPr/>
            </a:pPr>
            <a:r>
              <a:rPr lang="en-US" sz="2000" dirty="0" smtClean="0">
                <a:ea typeface="+mn-ea"/>
              </a:rPr>
              <a:t>Are analogical claims supported by the two cases sharing many other similarities and by a large and diverse number of cases compared</a:t>
            </a:r>
          </a:p>
          <a:p>
            <a:pPr marL="868680" lvl="1" indent="-283464" eaLnBrk="1" fontAlgn="auto" hangingPunct="1">
              <a:spcAft>
                <a:spcPts val="0"/>
              </a:spcAft>
              <a:buFont typeface="Wingdings 2"/>
              <a:buChar char=""/>
              <a:defRPr/>
            </a:pPr>
            <a:r>
              <a:rPr lang="en-US" sz="2000" dirty="0" smtClean="0">
                <a:ea typeface="+mn-ea"/>
              </a:rPr>
              <a:t>Are generalizations based an appropriately large sample of the population that is randomized and properly stratified?</a:t>
            </a:r>
          </a:p>
          <a:p>
            <a:pPr marL="868680" lvl="1" indent="-283464" eaLnBrk="1" fontAlgn="auto" hangingPunct="1">
              <a:spcAft>
                <a:spcPts val="0"/>
              </a:spcAft>
              <a:buFont typeface="Wingdings 2"/>
              <a:buChar char=""/>
              <a:defRPr/>
            </a:pPr>
            <a:r>
              <a:rPr lang="en-US" sz="2000" dirty="0" smtClean="0">
                <a:ea typeface="+mn-ea"/>
              </a:rPr>
              <a:t>Are explanatory hypothesis </a:t>
            </a:r>
          </a:p>
          <a:p>
            <a:pPr marL="1133856" lvl="2" eaLnBrk="1" fontAlgn="auto" hangingPunct="1">
              <a:spcAft>
                <a:spcPts val="0"/>
              </a:spcAft>
              <a:buFont typeface="Wingdings"/>
              <a:buChar char=""/>
              <a:defRPr/>
            </a:pPr>
            <a:r>
              <a:rPr lang="en-US" sz="2000" dirty="0" smtClean="0">
                <a:ea typeface="+mn-ea"/>
              </a:rPr>
              <a:t>Comprehensive</a:t>
            </a:r>
          </a:p>
          <a:p>
            <a:pPr marL="1133856" lvl="2" eaLnBrk="1" fontAlgn="auto" hangingPunct="1">
              <a:spcAft>
                <a:spcPts val="0"/>
              </a:spcAft>
              <a:buFont typeface="Wingdings"/>
              <a:buChar char=""/>
              <a:defRPr/>
            </a:pPr>
            <a:r>
              <a:rPr lang="en-US" sz="2000" dirty="0" smtClean="0">
                <a:ea typeface="+mn-ea"/>
              </a:rPr>
              <a:t>Allow for predictions</a:t>
            </a:r>
          </a:p>
          <a:p>
            <a:pPr marL="1133856" lvl="2" eaLnBrk="1" fontAlgn="auto" hangingPunct="1">
              <a:spcAft>
                <a:spcPts val="0"/>
              </a:spcAft>
              <a:buFont typeface="Wingdings"/>
              <a:buChar char=""/>
              <a:defRPr/>
            </a:pPr>
            <a:r>
              <a:rPr lang="en-US" sz="2000" dirty="0" smtClean="0">
                <a:ea typeface="+mn-ea"/>
              </a:rPr>
              <a:t>Consistent with scientific knowledge</a:t>
            </a:r>
          </a:p>
          <a:p>
            <a:pPr marL="1133856" lvl="2" eaLnBrk="1" fontAlgn="auto" hangingPunct="1">
              <a:spcAft>
                <a:spcPts val="0"/>
              </a:spcAft>
              <a:buFont typeface="Wingdings"/>
              <a:buChar char=""/>
              <a:defRPr/>
            </a:pPr>
            <a:r>
              <a:rPr lang="en-US" sz="2000" dirty="0" smtClean="0">
                <a:ea typeface="+mn-ea"/>
              </a:rPr>
              <a:t>As simple as possible</a:t>
            </a:r>
          </a:p>
          <a:p>
            <a:pPr marL="1133856" lvl="2" eaLnBrk="1" fontAlgn="auto" hangingPunct="1">
              <a:spcAft>
                <a:spcPts val="0"/>
              </a:spcAft>
              <a:buFont typeface="Wingdings"/>
              <a:buChar char=""/>
              <a:defRPr/>
            </a:pPr>
            <a:r>
              <a:rPr lang="en-US" sz="2000" dirty="0" smtClean="0">
                <a:ea typeface="+mn-ea"/>
              </a:rPr>
              <a:t>Plausible</a:t>
            </a:r>
          </a:p>
          <a:p>
            <a:pPr marL="1133856" lvl="2" eaLnBrk="1" fontAlgn="auto" hangingPunct="1">
              <a:spcAft>
                <a:spcPts val="0"/>
              </a:spcAft>
              <a:buFont typeface="Wingdings"/>
              <a:buChar char=""/>
              <a:defRPr/>
            </a:pPr>
            <a:endParaRPr lang="en-US" dirty="0" smtClean="0">
              <a:ea typeface="+mn-ea"/>
            </a:endParaRPr>
          </a:p>
          <a:p>
            <a:pPr marL="1133856" lvl="2" eaLnBrk="1" fontAlgn="auto" hangingPunct="1">
              <a:spcAft>
                <a:spcPts val="0"/>
              </a:spcAft>
              <a:buFont typeface="Wingdings"/>
              <a:buChar char=""/>
              <a:defRPr/>
            </a:pPr>
            <a:endParaRPr lang="en-US" dirty="0" smtClean="0">
              <a:ea typeface="+mn-ea"/>
            </a:endParaRPr>
          </a:p>
          <a:p>
            <a:pPr marL="1133856" lvl="2" eaLnBrk="1" fontAlgn="auto" hangingPunct="1">
              <a:spcAft>
                <a:spcPts val="0"/>
              </a:spcAft>
              <a:buFont typeface="Wingdings"/>
              <a:buChar char=""/>
              <a:defRPr/>
            </a:pPr>
            <a:endParaRPr lang="en-US" dirty="0" smtClean="0">
              <a:ea typeface="+mn-ea"/>
            </a:endParaRPr>
          </a:p>
          <a:p>
            <a:pPr marL="1133856" lvl="2" eaLnBrk="1" fontAlgn="auto" hangingPunct="1">
              <a:spcAft>
                <a:spcPts val="0"/>
              </a:spcAft>
              <a:buFont typeface="Wingdings"/>
              <a:buChar char=""/>
              <a:defRPr/>
            </a:pPr>
            <a:endParaRPr lang="en-US" dirty="0" smtClean="0">
              <a:ea typeface="+mn-ea"/>
            </a:endParaRPr>
          </a:p>
          <a:p>
            <a:pPr marL="868680" lvl="1" indent="-283464" eaLnBrk="1" fontAlgn="auto" hangingPunct="1">
              <a:spcAft>
                <a:spcPts val="0"/>
              </a:spcAft>
              <a:buFont typeface="Wingdings 2"/>
              <a:buChar char=""/>
              <a:defRPr/>
            </a:pPr>
            <a:endParaRPr lang="en-US" dirty="0" smtClean="0">
              <a:ea typeface="+mn-ea"/>
            </a:endParaRPr>
          </a:p>
          <a:p>
            <a:pPr marL="548640" indent="-411480" eaLnBrk="1" fontAlgn="auto" hangingPunct="1">
              <a:spcAft>
                <a:spcPts val="0"/>
              </a:spcAft>
              <a:buClr>
                <a:schemeClr val="tx1">
                  <a:shade val="95000"/>
                </a:schemeClr>
              </a:buClr>
              <a:buFont typeface="Wingdings 2"/>
              <a:buChar char=""/>
              <a:defRPr/>
            </a:pPr>
            <a:endParaRPr lang="en-US" dirty="0">
              <a:ea typeface="+mn-ea"/>
              <a:cs typeface="+mn-cs"/>
            </a:endParaRPr>
          </a:p>
        </p:txBody>
      </p:sp>
    </p:spTree>
    <p:extLst>
      <p:ext uri="{BB962C8B-B14F-4D97-AF65-F5344CB8AC3E}">
        <p14:creationId xmlns:p14="http://schemas.microsoft.com/office/powerpoint/2010/main" val="1146089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wrong with this argument?</a:t>
            </a:r>
            <a:endParaRPr lang="en-US" dirty="0"/>
          </a:p>
        </p:txBody>
      </p:sp>
      <p:sp>
        <p:nvSpPr>
          <p:cNvPr id="3" name="Content Placeholder 2"/>
          <p:cNvSpPr>
            <a:spLocks noGrp="1"/>
          </p:cNvSpPr>
          <p:nvPr>
            <p:ph idx="1"/>
          </p:nvPr>
        </p:nvSpPr>
        <p:spPr/>
        <p:txBody>
          <a:bodyPr/>
          <a:lstStyle/>
          <a:p>
            <a:r>
              <a:rPr lang="en-US" dirty="0" smtClean="0"/>
              <a:t>90% of people polled favor capital punishment as a justified punishment for convicted murderers.  </a:t>
            </a:r>
          </a:p>
          <a:p>
            <a:r>
              <a:rPr lang="en-US" dirty="0" smtClean="0"/>
              <a:t>Therefore, the death penalty is morally justified.  </a:t>
            </a:r>
            <a:endParaRPr lang="en-US" dirty="0"/>
          </a:p>
        </p:txBody>
      </p:sp>
    </p:spTree>
    <p:extLst>
      <p:ext uri="{BB962C8B-B14F-4D97-AF65-F5344CB8AC3E}">
        <p14:creationId xmlns:p14="http://schemas.microsoft.com/office/powerpoint/2010/main" val="22591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a:t>
            </a:r>
            <a:r>
              <a:rPr lang="en-US" b="1" dirty="0" smtClean="0"/>
              <a:t>F</a:t>
            </a:r>
            <a:r>
              <a:rPr lang="en-US" dirty="0" smtClean="0"/>
              <a:t> people were to go in…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65079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456164"/>
            <a:ext cx="7024744" cy="1143000"/>
          </a:xfrm>
        </p:spPr>
        <p:txBody>
          <a:bodyPr/>
          <a:lstStyle/>
          <a:p>
            <a:r>
              <a:rPr lang="en-US" dirty="0" smtClean="0"/>
              <a:t>Moral Skepticism </a:t>
            </a:r>
            <a:endParaRPr lang="en-US" dirty="0"/>
          </a:p>
        </p:txBody>
      </p:sp>
      <p:sp>
        <p:nvSpPr>
          <p:cNvPr id="3" name="Content Placeholder 2"/>
          <p:cNvSpPr>
            <a:spLocks noGrp="1"/>
          </p:cNvSpPr>
          <p:nvPr>
            <p:ph idx="1"/>
          </p:nvPr>
        </p:nvSpPr>
        <p:spPr>
          <a:xfrm>
            <a:off x="656924" y="1854105"/>
            <a:ext cx="7605706" cy="4277581"/>
          </a:xfrm>
        </p:spPr>
        <p:txBody>
          <a:bodyPr>
            <a:normAutofit fontScale="92500" lnSpcReduction="10000"/>
          </a:bodyPr>
          <a:lstStyle/>
          <a:p>
            <a:r>
              <a:rPr lang="en-US" dirty="0" smtClean="0"/>
              <a:t>The view that because different cultures have different moral norms, and because different people have different moral opinions, that there is not such thing as objective moral truths. </a:t>
            </a:r>
          </a:p>
          <a:p>
            <a:r>
              <a:rPr lang="en-US" dirty="0" smtClean="0"/>
              <a:t>The cultural difference argument:</a:t>
            </a:r>
          </a:p>
          <a:p>
            <a:pPr lvl="1"/>
            <a:r>
              <a:rPr lang="en-US" dirty="0" smtClean="0"/>
              <a:t>In some societies, X is generally believed to be morally acceptable</a:t>
            </a:r>
          </a:p>
          <a:p>
            <a:pPr lvl="1"/>
            <a:r>
              <a:rPr lang="en-US" dirty="0" smtClean="0"/>
              <a:t>In other societies, X is generally believed to be morally wrong</a:t>
            </a:r>
          </a:p>
          <a:p>
            <a:pPr lvl="1"/>
            <a:r>
              <a:rPr lang="en-US" dirty="0" smtClean="0"/>
              <a:t>Therefore, for all X, X is neither right or wrong, but only a matter of opinion.</a:t>
            </a:r>
          </a:p>
          <a:p>
            <a:pPr lvl="2"/>
            <a:r>
              <a:rPr lang="en-US" dirty="0" smtClean="0"/>
              <a:t>Note: not a claim about what we can know about morality…</a:t>
            </a:r>
            <a:endParaRPr lang="en-US" dirty="0"/>
          </a:p>
        </p:txBody>
      </p:sp>
    </p:spTree>
    <p:extLst>
      <p:ext uri="{BB962C8B-B14F-4D97-AF65-F5344CB8AC3E}">
        <p14:creationId xmlns:p14="http://schemas.microsoft.com/office/powerpoint/2010/main" val="2770830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counterexample to this form of argument: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some societies, people believe(d) the earth was flat</a:t>
            </a:r>
          </a:p>
          <a:p>
            <a:r>
              <a:rPr lang="en-US" dirty="0" smtClean="0"/>
              <a:t>In other societies, people believe the earth is round,</a:t>
            </a:r>
          </a:p>
          <a:p>
            <a:r>
              <a:rPr lang="en-US" dirty="0" smtClean="0"/>
              <a:t>Therefore the earth is neither objectively flat nor round, the shape of the earth is merely a matter of opinion.</a:t>
            </a:r>
          </a:p>
          <a:p>
            <a:pPr lvl="1"/>
            <a:r>
              <a:rPr lang="en-US" dirty="0" smtClean="0"/>
              <a:t>Subjective and objective </a:t>
            </a:r>
          </a:p>
          <a:p>
            <a:pPr lvl="1"/>
            <a:r>
              <a:rPr lang="en-US" dirty="0" smtClean="0"/>
              <a:t>The apparent structure of moral claims is different from mere claims of opinions </a:t>
            </a:r>
            <a:endParaRPr lang="en-US" dirty="0"/>
          </a:p>
        </p:txBody>
      </p:sp>
    </p:spTree>
    <p:extLst>
      <p:ext uri="{BB962C8B-B14F-4D97-AF65-F5344CB8AC3E}">
        <p14:creationId xmlns:p14="http://schemas.microsoft.com/office/powerpoint/2010/main" val="4044957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this argument is not valid, but…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Is its conclusion, that morality is only a matter of opinions that exist only in our minds, true?</a:t>
            </a:r>
          </a:p>
          <a:p>
            <a:r>
              <a:rPr lang="en-US" dirty="0" smtClean="0"/>
              <a:t>Are there different arguments for this conclusion?</a:t>
            </a:r>
            <a:endParaRPr lang="en-US" dirty="0"/>
          </a:p>
          <a:p>
            <a:r>
              <a:rPr lang="en-US" dirty="0" smtClean="0"/>
              <a:t>The provability argument: </a:t>
            </a:r>
          </a:p>
          <a:p>
            <a:pPr lvl="1"/>
            <a:r>
              <a:rPr lang="en-US" dirty="0" smtClean="0"/>
              <a:t>If morality were objective, then there ought to be some way of proving moral truths</a:t>
            </a:r>
          </a:p>
          <a:p>
            <a:pPr lvl="1"/>
            <a:r>
              <a:rPr lang="en-US" dirty="0" smtClean="0"/>
              <a:t>There is no way of proving moral truths</a:t>
            </a:r>
          </a:p>
          <a:p>
            <a:pPr lvl="1"/>
            <a:r>
              <a:rPr lang="en-US" dirty="0" smtClean="0"/>
              <a:t>Therefore morality is not objective.</a:t>
            </a:r>
          </a:p>
          <a:p>
            <a:pPr lvl="1"/>
            <a:endParaRPr lang="en-US" dirty="0"/>
          </a:p>
          <a:p>
            <a:pPr lvl="1"/>
            <a:r>
              <a:rPr lang="en-US" dirty="0" smtClean="0"/>
              <a:t>Is it valid?  Is it sound? </a:t>
            </a:r>
          </a:p>
        </p:txBody>
      </p:sp>
    </p:spTree>
    <p:extLst>
      <p:ext uri="{BB962C8B-B14F-4D97-AF65-F5344CB8AC3E}">
        <p14:creationId xmlns:p14="http://schemas.microsoft.com/office/powerpoint/2010/main" val="2267571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Moral ‘proofs’ are just sound (or strong) arguments applying moral principles to facts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argue that Jones is a bad man</a:t>
            </a:r>
          </a:p>
          <a:p>
            <a:pPr lvl="1"/>
            <a:r>
              <a:rPr lang="en-US" dirty="0" smtClean="0"/>
              <a:t>Habitual liar </a:t>
            </a:r>
          </a:p>
          <a:p>
            <a:pPr lvl="1"/>
            <a:r>
              <a:rPr lang="en-US" dirty="0" smtClean="0"/>
              <a:t>Manipulates people</a:t>
            </a:r>
          </a:p>
          <a:p>
            <a:pPr lvl="1"/>
            <a:r>
              <a:rPr lang="en-US" dirty="0" smtClean="0"/>
              <a:t>Breaks agreements and laws</a:t>
            </a:r>
          </a:p>
          <a:p>
            <a:pPr lvl="1"/>
            <a:r>
              <a:rPr lang="en-US" dirty="0" smtClean="0"/>
              <a:t>Is cruel to others</a:t>
            </a:r>
          </a:p>
          <a:p>
            <a:r>
              <a:rPr lang="en-US" dirty="0" smtClean="0"/>
              <a:t>To argue a test is unfair </a:t>
            </a:r>
          </a:p>
          <a:p>
            <a:pPr lvl="1"/>
            <a:r>
              <a:rPr lang="en-US" dirty="0" smtClean="0"/>
              <a:t>The test is too long (no others students finished)</a:t>
            </a:r>
          </a:p>
          <a:p>
            <a:pPr lvl="1"/>
            <a:r>
              <a:rPr lang="en-US" dirty="0" smtClean="0"/>
              <a:t>The test covered material not covered in class</a:t>
            </a:r>
          </a:p>
          <a:p>
            <a:pPr lvl="1"/>
            <a:r>
              <a:rPr lang="en-US" dirty="0" smtClean="0"/>
              <a:t>The test stressed trivial matters not stressed by the teacher</a:t>
            </a:r>
          </a:p>
          <a:p>
            <a:pPr lvl="1"/>
            <a:endParaRPr lang="en-US" dirty="0"/>
          </a:p>
        </p:txBody>
      </p:sp>
    </p:spTree>
    <p:extLst>
      <p:ext uri="{BB962C8B-B14F-4D97-AF65-F5344CB8AC3E}">
        <p14:creationId xmlns:p14="http://schemas.microsoft.com/office/powerpoint/2010/main" val="4231111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Moral claims are not just opinions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provide arguments as reasons justifying our moral claims</a:t>
            </a:r>
          </a:p>
          <a:p>
            <a:r>
              <a:rPr lang="en-US" dirty="0"/>
              <a:t>T</a:t>
            </a:r>
            <a:r>
              <a:rPr lang="en-US" dirty="0" smtClean="0"/>
              <a:t>hese arguments can be better or worse depending on their logical structure and the truth of their premises</a:t>
            </a:r>
          </a:p>
          <a:p>
            <a:r>
              <a:rPr lang="en-US" dirty="0" smtClean="0"/>
              <a:t>The assessment of arguments is (or should be) independent of cultural standards and personal opinions.  </a:t>
            </a:r>
          </a:p>
          <a:p>
            <a:r>
              <a:rPr lang="en-US" dirty="0" smtClean="0"/>
              <a:t>Two kinds of moral reasons that are independent of culture and personal opinions are reasons based on wellbeing reasons based on autonomy.  </a:t>
            </a:r>
          </a:p>
        </p:txBody>
      </p:sp>
    </p:spTree>
    <p:extLst>
      <p:ext uri="{BB962C8B-B14F-4D97-AF65-F5344CB8AC3E}">
        <p14:creationId xmlns:p14="http://schemas.microsoft.com/office/powerpoint/2010/main" val="937329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HGP Eugenics </a:t>
            </a:r>
            <a:endParaRPr lang="en-US" dirty="0"/>
          </a:p>
        </p:txBody>
      </p:sp>
      <p:sp>
        <p:nvSpPr>
          <p:cNvPr id="3" name="Content Placeholder 2"/>
          <p:cNvSpPr>
            <a:spLocks noGrp="1"/>
          </p:cNvSpPr>
          <p:nvPr>
            <p:ph idx="1"/>
          </p:nvPr>
        </p:nvSpPr>
        <p:spPr/>
        <p:txBody>
          <a:bodyPr>
            <a:normAutofit fontScale="92500"/>
          </a:bodyPr>
          <a:lstStyle/>
          <a:p>
            <a:r>
              <a:rPr lang="en-US" dirty="0" smtClean="0"/>
              <a:t>The science of improving the genetic composition of a population (usually a human population). </a:t>
            </a:r>
          </a:p>
          <a:p>
            <a:r>
              <a:rPr lang="en-US" dirty="0" smtClean="0"/>
              <a:t>Ridley is an advocate, who acknowledges the sad history of</a:t>
            </a:r>
          </a:p>
          <a:p>
            <a:pPr lvl="1"/>
            <a:r>
              <a:rPr lang="en-US" dirty="0" smtClean="0"/>
              <a:t>Eugenic sterilization laws resulting in compulsory sterilization of more than 100,000 Americans following 1927 </a:t>
            </a:r>
            <a:r>
              <a:rPr lang="en-US" i="1" dirty="0" smtClean="0"/>
              <a:t>Buck v. Bell.</a:t>
            </a:r>
          </a:p>
          <a:p>
            <a:pPr lvl="1"/>
            <a:r>
              <a:rPr lang="en-US" dirty="0" smtClean="0"/>
              <a:t>And Hitler’s misguided eugenic project that resulted in the murder of millions of people</a:t>
            </a:r>
          </a:p>
        </p:txBody>
      </p:sp>
    </p:spTree>
    <p:extLst>
      <p:ext uri="{BB962C8B-B14F-4D97-AF65-F5344CB8AC3E}">
        <p14:creationId xmlns:p14="http://schemas.microsoft.com/office/powerpoint/2010/main" val="4277705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argument against:</a:t>
            </a:r>
            <a:endParaRPr lang="en-US" dirty="0"/>
          </a:p>
        </p:txBody>
      </p:sp>
      <p:sp>
        <p:nvSpPr>
          <p:cNvPr id="3" name="Content Placeholder 2"/>
          <p:cNvSpPr>
            <a:spLocks noGrp="1"/>
          </p:cNvSpPr>
          <p:nvPr>
            <p:ph idx="1"/>
          </p:nvPr>
        </p:nvSpPr>
        <p:spPr/>
        <p:txBody>
          <a:bodyPr/>
          <a:lstStyle/>
          <a:p>
            <a:r>
              <a:rPr lang="en-US" dirty="0" smtClean="0"/>
              <a:t>In the past, eugenics has been used to justify the state enforced sterilization of thousands and the death of millions</a:t>
            </a:r>
          </a:p>
          <a:p>
            <a:r>
              <a:rPr lang="en-US" dirty="0" smtClean="0"/>
              <a:t>Eugenics is unjustified because of these past ways of practicing population ‘improvement.’</a:t>
            </a:r>
          </a:p>
          <a:p>
            <a:r>
              <a:rPr lang="en-US" dirty="0" smtClean="0"/>
              <a:t>Therefore genetic engineering is, as a form of eugenics, is unjustified. </a:t>
            </a:r>
            <a:endParaRPr lang="en-US" dirty="0"/>
          </a:p>
        </p:txBody>
      </p:sp>
    </p:spTree>
    <p:extLst>
      <p:ext uri="{BB962C8B-B14F-4D97-AF65-F5344CB8AC3E}">
        <p14:creationId xmlns:p14="http://schemas.microsoft.com/office/powerpoint/2010/main" val="3939880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Genetic Fallacy</a:t>
            </a:r>
            <a:endParaRPr lang="en-US" dirty="0"/>
          </a:p>
        </p:txBody>
      </p:sp>
      <p:sp>
        <p:nvSpPr>
          <p:cNvPr id="3" name="Content Placeholder 2"/>
          <p:cNvSpPr>
            <a:spLocks noGrp="1"/>
          </p:cNvSpPr>
          <p:nvPr>
            <p:ph idx="1"/>
          </p:nvPr>
        </p:nvSpPr>
        <p:spPr>
          <a:xfrm>
            <a:off x="1043492" y="2323652"/>
            <a:ext cx="6777317" cy="3839664"/>
          </a:xfrm>
        </p:spPr>
        <p:txBody>
          <a:bodyPr>
            <a:normAutofit lnSpcReduction="10000"/>
          </a:bodyPr>
          <a:lstStyle/>
          <a:p>
            <a:r>
              <a:rPr lang="en-US" dirty="0" smtClean="0"/>
              <a:t>The fallacy of concluding from the past origin of something its current meaning or value.</a:t>
            </a:r>
          </a:p>
          <a:p>
            <a:r>
              <a:rPr lang="en-US" dirty="0" smtClean="0"/>
              <a:t>Compare: medicine originated from doctor’s applying, among other things, bloodletting techniques (leaches, bleeding, etc.) which were actually harmful to the sick.</a:t>
            </a:r>
          </a:p>
          <a:p>
            <a:r>
              <a:rPr lang="en-US" dirty="0" smtClean="0"/>
              <a:t>So current medical treatment is harmful to the sick.  </a:t>
            </a:r>
            <a:endParaRPr lang="en-US" dirty="0"/>
          </a:p>
        </p:txBody>
      </p:sp>
    </p:spTree>
    <p:extLst>
      <p:ext uri="{BB962C8B-B14F-4D97-AF65-F5344CB8AC3E}">
        <p14:creationId xmlns:p14="http://schemas.microsoft.com/office/powerpoint/2010/main" val="894649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Similarly…</a:t>
            </a:r>
            <a:endParaRPr lang="en-US" dirty="0"/>
          </a:p>
        </p:txBody>
      </p:sp>
      <p:sp>
        <p:nvSpPr>
          <p:cNvPr id="3" name="Content Placeholder 2"/>
          <p:cNvSpPr>
            <a:spLocks noGrp="1"/>
          </p:cNvSpPr>
          <p:nvPr>
            <p:ph idx="1"/>
          </p:nvPr>
        </p:nvSpPr>
        <p:spPr/>
        <p:txBody>
          <a:bodyPr/>
          <a:lstStyle/>
          <a:p>
            <a:r>
              <a:rPr lang="en-US" dirty="0" smtClean="0"/>
              <a:t>The murder of innocents and misguided notions of inferior and superior races is what made the eugenic program of Hitler wrong, and</a:t>
            </a:r>
          </a:p>
          <a:p>
            <a:r>
              <a:rPr lang="en-US" dirty="0" smtClean="0"/>
              <a:t>The government coercion of sterilization, rather than eugenics itself, is what made the sterilization of below average intelligence Americans wrong (would it have been wrong if they volunteered?).</a:t>
            </a:r>
            <a:endParaRPr lang="en-US" dirty="0"/>
          </a:p>
        </p:txBody>
      </p:sp>
    </p:spTree>
    <p:extLst>
      <p:ext uri="{BB962C8B-B14F-4D97-AF65-F5344CB8AC3E}">
        <p14:creationId xmlns:p14="http://schemas.microsoft.com/office/powerpoint/2010/main" val="189955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argument for eugenics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nothing intrinsically wrong with eugenics, if genetic engineering is not incorporated into politics in a way that involves violations of autonomy.</a:t>
            </a:r>
          </a:p>
          <a:p>
            <a:r>
              <a:rPr lang="en-US" dirty="0" smtClean="0"/>
              <a:t>And there is a lot to be gained:</a:t>
            </a:r>
          </a:p>
          <a:p>
            <a:pPr lvl="1"/>
            <a:r>
              <a:rPr lang="en-US" dirty="0" smtClean="0"/>
              <a:t>Prevention of Huntington’s disease, down syndrome, anencephaly, and many other genetic disorders</a:t>
            </a:r>
          </a:p>
          <a:p>
            <a:pPr lvl="1"/>
            <a:r>
              <a:rPr lang="en-US" dirty="0" smtClean="0"/>
              <a:t>Increased chance of intelligence, strength, beauty, etc.</a:t>
            </a:r>
          </a:p>
          <a:p>
            <a:pPr lvl="1"/>
            <a:endParaRPr lang="en-US" dirty="0"/>
          </a:p>
        </p:txBody>
      </p:sp>
    </p:spTree>
    <p:extLst>
      <p:ext uri="{BB962C8B-B14F-4D97-AF65-F5344CB8AC3E}">
        <p14:creationId xmlns:p14="http://schemas.microsoft.com/office/powerpoint/2010/main" val="66163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circuit can be electricity preserving, or not…</a:t>
            </a:r>
            <a:endParaRPr lang="en-US" dirty="0"/>
          </a:p>
        </p:txBody>
      </p:sp>
      <p:pic>
        <p:nvPicPr>
          <p:cNvPr id="7" name="Content Placeholder 6"/>
          <p:cNvPicPr>
            <a:picLocks noGrp="1" noChangeAspect="1"/>
          </p:cNvPicPr>
          <p:nvPr>
            <p:ph idx="1"/>
          </p:nvPr>
        </p:nvPicPr>
        <p:blipFill>
          <a:blip r:embed="rId2"/>
          <a:srcRect t="12627" b="12627"/>
          <a:stretch>
            <a:fillRect/>
          </a:stretch>
        </p:blipFill>
        <p:spPr>
          <a:xfrm>
            <a:off x="4960640" y="4532193"/>
            <a:ext cx="3725556" cy="1928918"/>
          </a:xfrm>
        </p:spPr>
      </p:pic>
      <p:pic>
        <p:nvPicPr>
          <p:cNvPr id="8" name="Picture 7"/>
          <p:cNvPicPr>
            <a:picLocks noChangeAspect="1"/>
          </p:cNvPicPr>
          <p:nvPr/>
        </p:nvPicPr>
        <p:blipFill>
          <a:blip r:embed="rId3"/>
          <a:stretch>
            <a:fillRect/>
          </a:stretch>
        </p:blipFill>
        <p:spPr>
          <a:xfrm>
            <a:off x="1043490" y="2278656"/>
            <a:ext cx="3289300" cy="2463800"/>
          </a:xfrm>
          <a:prstGeom prst="rect">
            <a:avLst/>
          </a:prstGeom>
        </p:spPr>
      </p:pic>
    </p:spTree>
    <p:extLst>
      <p:ext uri="{BB962C8B-B14F-4D97-AF65-F5344CB8AC3E}">
        <p14:creationId xmlns:p14="http://schemas.microsoft.com/office/powerpoint/2010/main" val="33110850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Essentially, a benefits argument</a:t>
            </a:r>
            <a:endParaRPr lang="en-US" dirty="0"/>
          </a:p>
        </p:txBody>
      </p:sp>
      <p:sp>
        <p:nvSpPr>
          <p:cNvPr id="3" name="Content Placeholder 2"/>
          <p:cNvSpPr>
            <a:spLocks noGrp="1"/>
          </p:cNvSpPr>
          <p:nvPr>
            <p:ph idx="1"/>
          </p:nvPr>
        </p:nvSpPr>
        <p:spPr>
          <a:xfrm>
            <a:off x="1043492" y="2323652"/>
            <a:ext cx="6777317" cy="3764237"/>
          </a:xfrm>
        </p:spPr>
        <p:txBody>
          <a:bodyPr>
            <a:normAutofit/>
          </a:bodyPr>
          <a:lstStyle/>
          <a:p>
            <a:r>
              <a:rPr lang="en-US" dirty="0" smtClean="0"/>
              <a:t>Greater benefits for society, with no likely harms.  But consider:</a:t>
            </a:r>
          </a:p>
          <a:p>
            <a:pPr lvl="1"/>
            <a:r>
              <a:rPr lang="en-US" dirty="0"/>
              <a:t>T</a:t>
            </a:r>
            <a:r>
              <a:rPr lang="en-US" dirty="0" smtClean="0"/>
              <a:t>he message that people with genetic disorders should be eliminated?</a:t>
            </a:r>
          </a:p>
          <a:p>
            <a:pPr lvl="1"/>
            <a:r>
              <a:rPr lang="en-US" dirty="0" smtClean="0"/>
              <a:t>Decreased diversity?</a:t>
            </a:r>
          </a:p>
          <a:p>
            <a:pPr lvl="1"/>
            <a:r>
              <a:rPr lang="en-US" dirty="0" smtClean="0"/>
              <a:t>Genetic engineering only for the wealthy?</a:t>
            </a:r>
          </a:p>
          <a:p>
            <a:pPr lvl="2"/>
            <a:r>
              <a:rPr lang="en-US" dirty="0" smtClean="0"/>
              <a:t>Or is this a slippery slope fallacy?</a:t>
            </a:r>
            <a:endParaRPr lang="en-US" dirty="0"/>
          </a:p>
          <a:p>
            <a:pPr lvl="2"/>
            <a:r>
              <a:rPr lang="en-US" dirty="0" smtClean="0"/>
              <a:t>Could this be something wrong about the way it is practiced, rather than something that makes it wrong in general?</a:t>
            </a:r>
          </a:p>
          <a:p>
            <a:pPr lvl="2"/>
            <a:endParaRPr lang="en-US" dirty="0" smtClean="0"/>
          </a:p>
          <a:p>
            <a:pPr lvl="1"/>
            <a:endParaRPr lang="en-US" dirty="0"/>
          </a:p>
        </p:txBody>
      </p:sp>
    </p:spTree>
    <p:extLst>
      <p:ext uri="{BB962C8B-B14F-4D97-AF65-F5344CB8AC3E}">
        <p14:creationId xmlns:p14="http://schemas.microsoft.com/office/powerpoint/2010/main" val="7388062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Ought we genetically engineer humans?</a:t>
            </a:r>
            <a:endParaRPr lang="en-US" dirty="0"/>
          </a:p>
        </p:txBody>
      </p:sp>
      <p:sp>
        <p:nvSpPr>
          <p:cNvPr id="3" name="Content Placeholder 2"/>
          <p:cNvSpPr>
            <a:spLocks noGrp="1"/>
          </p:cNvSpPr>
          <p:nvPr>
            <p:ph idx="1"/>
          </p:nvPr>
        </p:nvSpPr>
        <p:spPr/>
        <p:txBody>
          <a:bodyPr/>
          <a:lstStyle/>
          <a:p>
            <a:r>
              <a:rPr lang="en-US" dirty="0" smtClean="0"/>
              <a:t>What, if anything, is the genetic engineering of humans morally permissible for?  Consider whether you think it is permissible for the prevention of diseases, the enhancement of strength, beauty, intelligence, or none of the above</a:t>
            </a:r>
            <a:r>
              <a:rPr lang="en-US" dirty="0"/>
              <a:t>.</a:t>
            </a:r>
          </a:p>
        </p:txBody>
      </p:sp>
    </p:spTree>
    <p:extLst>
      <p:ext uri="{BB962C8B-B14F-4D97-AF65-F5344CB8AC3E}">
        <p14:creationId xmlns:p14="http://schemas.microsoft.com/office/powerpoint/2010/main" val="3802252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Alcohol, Drugs, and Rape</a:t>
            </a:r>
            <a:endParaRPr lang="en-US" dirty="0"/>
          </a:p>
        </p:txBody>
      </p:sp>
      <p:sp>
        <p:nvSpPr>
          <p:cNvPr id="3" name="Content Placeholder 2"/>
          <p:cNvSpPr>
            <a:spLocks noGrp="1"/>
          </p:cNvSpPr>
          <p:nvPr>
            <p:ph idx="1"/>
          </p:nvPr>
        </p:nvSpPr>
        <p:spPr>
          <a:xfrm>
            <a:off x="1043492" y="2323652"/>
            <a:ext cx="6777317" cy="4012425"/>
          </a:xfrm>
        </p:spPr>
        <p:txBody>
          <a:bodyPr>
            <a:normAutofit fontScale="92500" lnSpcReduction="20000"/>
          </a:bodyPr>
          <a:lstStyle/>
          <a:p>
            <a:r>
              <a:rPr lang="en-US" dirty="0" smtClean="0"/>
              <a:t>The central issues: </a:t>
            </a:r>
          </a:p>
          <a:p>
            <a:pPr lvl="1"/>
            <a:r>
              <a:rPr lang="en-US" dirty="0" smtClean="0"/>
              <a:t>Often times rape involves consuming alcohol and/or drugs both by the rapist and the victim.  The moral issue at stake is the question of whether (and to what extent) the fact that the victim has been voluntarily drinking or taking drugs should effect our determination of whether a rape has occurred.</a:t>
            </a:r>
          </a:p>
          <a:p>
            <a:pPr lvl="1"/>
            <a:r>
              <a:rPr lang="en-US" dirty="0" smtClean="0"/>
              <a:t>A related issue is the extent to which alcohol or drug impaired sex, if classified as a rape, should be punished in comparison to physically or psychologically forced rape not involving alcohol or drugs.  Should impaired sex be criminalized?</a:t>
            </a:r>
            <a:endParaRPr lang="en-US" dirty="0"/>
          </a:p>
        </p:txBody>
      </p:sp>
    </p:spTree>
    <p:extLst>
      <p:ext uri="{BB962C8B-B14F-4D97-AF65-F5344CB8AC3E}">
        <p14:creationId xmlns:p14="http://schemas.microsoft.com/office/powerpoint/2010/main" val="16341556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and Statistics</a:t>
            </a:r>
            <a:endParaRPr lang="en-US" dirty="0"/>
          </a:p>
        </p:txBody>
      </p:sp>
      <p:sp>
        <p:nvSpPr>
          <p:cNvPr id="3" name="Content Placeholder 2"/>
          <p:cNvSpPr>
            <a:spLocks noGrp="1"/>
          </p:cNvSpPr>
          <p:nvPr>
            <p:ph idx="1"/>
          </p:nvPr>
        </p:nvSpPr>
        <p:spPr/>
        <p:txBody>
          <a:bodyPr>
            <a:normAutofit/>
          </a:bodyPr>
          <a:lstStyle/>
          <a:p>
            <a:r>
              <a:rPr lang="en-US" dirty="0" smtClean="0"/>
              <a:t>Rape: forced sexual intercourse including both </a:t>
            </a:r>
            <a:r>
              <a:rPr lang="en-US" i="1" dirty="0" smtClean="0"/>
              <a:t>psychological coercion </a:t>
            </a:r>
            <a:r>
              <a:rPr lang="en-US" dirty="0" smtClean="0"/>
              <a:t>as well as physical force.  Forced sexual intercourse means penetration by the offender(s).  Includes attempted rapes, which includes verbal threats of rape. (Bureau of Justice statistics)</a:t>
            </a:r>
            <a:endParaRPr lang="en-US" dirty="0" smtClean="0">
              <a:hlinkClick r:id="rId2"/>
            </a:endParaRPr>
          </a:p>
          <a:p>
            <a:r>
              <a:rPr lang="en-US" dirty="0" smtClean="0">
                <a:hlinkClick r:id="rId2"/>
              </a:rPr>
              <a:t>http</a:t>
            </a:r>
            <a:r>
              <a:rPr lang="en-US" dirty="0">
                <a:hlinkClick r:id="rId2"/>
              </a:rPr>
              <a:t>://www.bjs.gov/index.cfm?ty=tp&amp;tid=</a:t>
            </a:r>
            <a:r>
              <a:rPr lang="en-US" dirty="0" smtClean="0">
                <a:hlinkClick r:id="rId2"/>
              </a:rPr>
              <a:t>317</a:t>
            </a:r>
            <a:r>
              <a:rPr lang="en-US" dirty="0" smtClean="0"/>
              <a:t> </a:t>
            </a:r>
            <a:endParaRPr lang="en-US" dirty="0"/>
          </a:p>
        </p:txBody>
      </p:sp>
    </p:spTree>
    <p:extLst>
      <p:ext uri="{BB962C8B-B14F-4D97-AF65-F5344CB8AC3E}">
        <p14:creationId xmlns:p14="http://schemas.microsoft.com/office/powerpoint/2010/main" val="2272874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43492" y="1027664"/>
            <a:ext cx="6777317" cy="5693567"/>
          </a:xfrm>
        </p:spPr>
        <p:txBody>
          <a:bodyPr>
            <a:normAutofit/>
          </a:bodyPr>
          <a:lstStyle/>
          <a:p>
            <a:pPr marL="68580" indent="0">
              <a:buNone/>
            </a:pPr>
            <a:r>
              <a:rPr lang="en-US" dirty="0" smtClean="0"/>
              <a:t>Rape is one of the most under-reported crimes - 75-95 percent of rape crimes are never reported.</a:t>
            </a:r>
          </a:p>
          <a:p>
            <a:pPr marL="68580" indent="0">
              <a:buNone/>
            </a:pPr>
            <a:endParaRPr lang="en-US" dirty="0" smtClean="0"/>
          </a:p>
          <a:p>
            <a:pPr marL="68580" indent="0">
              <a:buNone/>
            </a:pPr>
            <a:r>
              <a:rPr lang="en-US" dirty="0" smtClean="0"/>
              <a:t>The CDC in 1995 found that 20% of 5,000 women on 138 college campuses experienced a rape (not an attempted rape). The National Institute of Justice and the Bureau of Justice statistics confirmed this study, holding that approximately 1/5 to /41 quarter of women in higher education facilities is likely the current statistic of women raped.  </a:t>
            </a:r>
          </a:p>
          <a:p>
            <a:pPr marL="68580" indent="0">
              <a:buNone/>
            </a:pPr>
            <a:endParaRPr lang="en-US" dirty="0"/>
          </a:p>
        </p:txBody>
      </p:sp>
    </p:spTree>
    <p:extLst>
      <p:ext uri="{BB962C8B-B14F-4D97-AF65-F5344CB8AC3E}">
        <p14:creationId xmlns:p14="http://schemas.microsoft.com/office/powerpoint/2010/main" val="1940130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43492" y="1153438"/>
            <a:ext cx="6777317" cy="4679192"/>
          </a:xfrm>
        </p:spPr>
        <p:txBody>
          <a:bodyPr>
            <a:normAutofit lnSpcReduction="10000"/>
          </a:bodyPr>
          <a:lstStyle/>
          <a:p>
            <a:pPr marL="68580" indent="0">
              <a:buNone/>
            </a:pPr>
            <a:r>
              <a:rPr lang="en-US" dirty="0"/>
              <a:t>As of 2005, 1 in 6 women reported a rape in the US and 1 in 33 men in the US. There were far more unreported rapes.  </a:t>
            </a:r>
          </a:p>
          <a:p>
            <a:pPr marL="68580" indent="0">
              <a:buNone/>
            </a:pPr>
            <a:endParaRPr lang="en-US" dirty="0"/>
          </a:p>
          <a:p>
            <a:pPr marL="68580" indent="0">
              <a:buNone/>
            </a:pPr>
            <a:r>
              <a:rPr lang="en-US" dirty="0"/>
              <a:t>Of those reported, 38% are raped by a friend or acquaintance, 28% by an intimate, 7% by a relative, and 26% by a stranger.  </a:t>
            </a:r>
          </a:p>
          <a:p>
            <a:pPr marL="68580" indent="0">
              <a:buNone/>
            </a:pPr>
            <a:endParaRPr lang="en-US" dirty="0"/>
          </a:p>
          <a:p>
            <a:pPr marL="68580" indent="0">
              <a:buNone/>
            </a:pPr>
            <a:r>
              <a:rPr lang="en-US" dirty="0"/>
              <a:t>In 47% of all REPORTED rapes, both the victim and the perpetrator had been drinking.  30.9% of rapes occur in the perpetrators home, 26.6 percent of rapes occur in the victim’s homes.  </a:t>
            </a:r>
          </a:p>
          <a:p>
            <a:endParaRPr lang="en-US" dirty="0"/>
          </a:p>
        </p:txBody>
      </p:sp>
    </p:spTree>
    <p:extLst>
      <p:ext uri="{BB962C8B-B14F-4D97-AF65-F5344CB8AC3E}">
        <p14:creationId xmlns:p14="http://schemas.microsoft.com/office/powerpoint/2010/main" val="23844876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Actus</a:t>
            </a:r>
            <a:r>
              <a:rPr lang="en-US" dirty="0" smtClean="0"/>
              <a:t> Reus and </a:t>
            </a:r>
            <a:r>
              <a:rPr lang="en-US" dirty="0" err="1" smtClean="0"/>
              <a:t>Mens</a:t>
            </a:r>
            <a:r>
              <a:rPr lang="en-US" dirty="0" smtClean="0"/>
              <a:t> Rea</a:t>
            </a:r>
            <a:endParaRPr lang="en-US" dirty="0"/>
          </a:p>
        </p:txBody>
      </p:sp>
      <p:sp>
        <p:nvSpPr>
          <p:cNvPr id="3" name="Content Placeholder 2"/>
          <p:cNvSpPr>
            <a:spLocks noGrp="1"/>
          </p:cNvSpPr>
          <p:nvPr>
            <p:ph idx="1"/>
          </p:nvPr>
        </p:nvSpPr>
        <p:spPr/>
        <p:txBody>
          <a:bodyPr/>
          <a:lstStyle/>
          <a:p>
            <a:r>
              <a:rPr lang="en-US" dirty="0" smtClean="0"/>
              <a:t>A man is guilty of rape if he not only commits the </a:t>
            </a:r>
            <a:r>
              <a:rPr lang="en-US" dirty="0" err="1" smtClean="0"/>
              <a:t>actus</a:t>
            </a:r>
            <a:r>
              <a:rPr lang="en-US" dirty="0" smtClean="0"/>
              <a:t> </a:t>
            </a:r>
            <a:r>
              <a:rPr lang="en-US" dirty="0" err="1" smtClean="0"/>
              <a:t>reus</a:t>
            </a:r>
            <a:r>
              <a:rPr lang="en-US" dirty="0" smtClean="0"/>
              <a:t> of rape (sex without his partners consent), but does so with the requisite </a:t>
            </a:r>
            <a:r>
              <a:rPr lang="en-US" dirty="0" err="1" smtClean="0"/>
              <a:t>mens</a:t>
            </a:r>
            <a:r>
              <a:rPr lang="en-US" dirty="0" smtClean="0"/>
              <a:t> </a:t>
            </a:r>
            <a:r>
              <a:rPr lang="en-US" dirty="0" err="1" smtClean="0"/>
              <a:t>rea</a:t>
            </a:r>
            <a:r>
              <a:rPr lang="en-US" dirty="0" smtClean="0"/>
              <a:t> (guilty mind) – intentionally, knowingly, recklessly, or negligently.  </a:t>
            </a:r>
          </a:p>
          <a:p>
            <a:r>
              <a:rPr lang="en-US" dirty="0" smtClean="0"/>
              <a:t>The article by N. Dixon focuses on situations where the after a woman has been drinking she acquiesces to sex.  </a:t>
            </a:r>
            <a:endParaRPr lang="en-US" dirty="0"/>
          </a:p>
        </p:txBody>
      </p:sp>
    </p:spTree>
    <p:extLst>
      <p:ext uri="{BB962C8B-B14F-4D97-AF65-F5344CB8AC3E}">
        <p14:creationId xmlns:p14="http://schemas.microsoft.com/office/powerpoint/2010/main" val="2384096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clear cases:</a:t>
            </a:r>
            <a:endParaRPr lang="en-US" dirty="0"/>
          </a:p>
        </p:txBody>
      </p:sp>
      <p:sp>
        <p:nvSpPr>
          <p:cNvPr id="3" name="Content Placeholder 2"/>
          <p:cNvSpPr>
            <a:spLocks noGrp="1"/>
          </p:cNvSpPr>
          <p:nvPr>
            <p:ph idx="1"/>
          </p:nvPr>
        </p:nvSpPr>
        <p:spPr/>
        <p:txBody>
          <a:bodyPr/>
          <a:lstStyle/>
          <a:p>
            <a:r>
              <a:rPr lang="en-US" dirty="0" smtClean="0"/>
              <a:t>Fraternity gang rape (for instance the 1988 Florida State University fraternity members having sex with a passed out 18 year old woman with an almost lethal blood alcohol level and then dumping her at a different fraternity).  </a:t>
            </a:r>
          </a:p>
          <a:p>
            <a:r>
              <a:rPr lang="en-US" dirty="0" smtClean="0"/>
              <a:t>Regretted sexual encounter</a:t>
            </a:r>
            <a:endParaRPr lang="en-US" dirty="0"/>
          </a:p>
        </p:txBody>
      </p:sp>
    </p:spTree>
    <p:extLst>
      <p:ext uri="{BB962C8B-B14F-4D97-AF65-F5344CB8AC3E}">
        <p14:creationId xmlns:p14="http://schemas.microsoft.com/office/powerpoint/2010/main" val="42178245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Impaired sex and </a:t>
            </a:r>
            <a:r>
              <a:rPr lang="en-US" dirty="0" err="1" smtClean="0"/>
              <a:t>mens</a:t>
            </a:r>
            <a:r>
              <a:rPr lang="en-US" dirty="0" smtClean="0"/>
              <a:t> </a:t>
            </a:r>
            <a:r>
              <a:rPr lang="en-US" dirty="0" err="1" smtClean="0"/>
              <a:t>rea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Speech slurred, unsteady on feet, a woman has sex with a man after going home with him and acquiescing while drunk, but cannot even remember having sex the next day or the acquiescence.</a:t>
            </a:r>
          </a:p>
          <a:p>
            <a:r>
              <a:rPr lang="en-US" dirty="0" smtClean="0"/>
              <a:t>What is important in such cases is the role of the man in helping or not helping the woman get into the impaired state.  </a:t>
            </a:r>
          </a:p>
          <a:p>
            <a:r>
              <a:rPr lang="en-US" dirty="0" smtClean="0"/>
              <a:t>If a man uses such a strategy it implies that he doubts she would agree were she sober, and disregarding those doubts meets the </a:t>
            </a:r>
            <a:r>
              <a:rPr lang="en-US" dirty="0" err="1" smtClean="0"/>
              <a:t>mens</a:t>
            </a:r>
            <a:r>
              <a:rPr lang="en-US" dirty="0" smtClean="0"/>
              <a:t> </a:t>
            </a:r>
            <a:r>
              <a:rPr lang="en-US" dirty="0" err="1" smtClean="0"/>
              <a:t>rea</a:t>
            </a:r>
            <a:r>
              <a:rPr lang="en-US" dirty="0" smtClean="0"/>
              <a:t> of rape.  </a:t>
            </a:r>
          </a:p>
          <a:p>
            <a:endParaRPr lang="en-US" dirty="0"/>
          </a:p>
        </p:txBody>
      </p:sp>
    </p:spTree>
    <p:extLst>
      <p:ext uri="{BB962C8B-B14F-4D97-AF65-F5344CB8AC3E}">
        <p14:creationId xmlns:p14="http://schemas.microsoft.com/office/powerpoint/2010/main" val="1173701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feminist response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Roiphe</a:t>
            </a:r>
            <a:r>
              <a:rPr lang="en-US" dirty="0" smtClean="0"/>
              <a:t> and </a:t>
            </a:r>
            <a:r>
              <a:rPr lang="en-US" dirty="0" err="1" smtClean="0"/>
              <a:t>Paglia</a:t>
            </a:r>
            <a:r>
              <a:rPr lang="en-US" dirty="0" smtClean="0"/>
              <a:t> claim that women, as autonomous adults who know the risks of alcohol consumption are responsible for minimizing the danger of impaired sex.</a:t>
            </a:r>
          </a:p>
          <a:p>
            <a:r>
              <a:rPr lang="en-US" dirty="0" smtClean="0"/>
              <a:t>To regard this solely as a matter of the man’s responsibility is to degrade women as beings who cannot make autonomous decisions about sex and alcohol.  </a:t>
            </a:r>
          </a:p>
          <a:p>
            <a:r>
              <a:rPr lang="en-US" dirty="0" smtClean="0"/>
              <a:t>Since women are partially responsible given that they have a duty to make their sexual wishes known to their partners, impaired sex is in many cases not best described as rape.</a:t>
            </a:r>
            <a:endParaRPr lang="en-US" dirty="0"/>
          </a:p>
        </p:txBody>
      </p:sp>
    </p:spTree>
    <p:extLst>
      <p:ext uri="{BB962C8B-B14F-4D97-AF65-F5344CB8AC3E}">
        <p14:creationId xmlns:p14="http://schemas.microsoft.com/office/powerpoint/2010/main" val="51077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and Bad Circuits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326301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Pineau</a:t>
            </a:r>
            <a:r>
              <a:rPr lang="en-US" dirty="0" smtClean="0"/>
              <a:t> approach: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Communicative sexuality: it is never reasonable to assume that a woman consents to aggressive </a:t>
            </a:r>
            <a:r>
              <a:rPr lang="en-US" dirty="0" err="1" smtClean="0"/>
              <a:t>noncommunicative</a:t>
            </a:r>
            <a:r>
              <a:rPr lang="en-US" dirty="0" smtClean="0"/>
              <a:t> sex.  In general, the burden is on the man to ask and ensure that their female partners consent, which is impossible for many cases of impaired sex.</a:t>
            </a:r>
          </a:p>
          <a:p>
            <a:r>
              <a:rPr lang="en-US" dirty="0" smtClean="0"/>
              <a:t>Men should then refrain from sex when they cannot be sure that a ‘yes’ is sincere – reflecting lasting values and desires.  </a:t>
            </a:r>
          </a:p>
        </p:txBody>
      </p:sp>
    </p:spTree>
    <p:extLst>
      <p:ext uri="{BB962C8B-B14F-4D97-AF65-F5344CB8AC3E}">
        <p14:creationId xmlns:p14="http://schemas.microsoft.com/office/powerpoint/2010/main" val="3018966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argument for criminalizing impaired sex</a:t>
            </a:r>
            <a:endParaRPr lang="en-US" dirty="0"/>
          </a:p>
        </p:txBody>
      </p:sp>
      <p:sp>
        <p:nvSpPr>
          <p:cNvPr id="3" name="Content Placeholder 2"/>
          <p:cNvSpPr>
            <a:spLocks noGrp="1"/>
          </p:cNvSpPr>
          <p:nvPr>
            <p:ph idx="1"/>
          </p:nvPr>
        </p:nvSpPr>
        <p:spPr/>
        <p:txBody>
          <a:bodyPr/>
          <a:lstStyle/>
          <a:p>
            <a:r>
              <a:rPr lang="en-US" dirty="0" smtClean="0"/>
              <a:t>This relatively minor restriction on men’s sexual freedom would then need to be weighed against the gain of the (greater chance of) prevention of the enormous harm of rape.</a:t>
            </a:r>
          </a:p>
          <a:p>
            <a:pPr marL="68580" indent="0">
              <a:buNone/>
            </a:pPr>
            <a:r>
              <a:rPr lang="en-US" dirty="0" smtClean="0"/>
              <a:t>  </a:t>
            </a:r>
            <a:endParaRPr lang="en-US" dirty="0"/>
          </a:p>
        </p:txBody>
      </p:sp>
    </p:spTree>
    <p:extLst>
      <p:ext uri="{BB962C8B-B14F-4D97-AF65-F5344CB8AC3E}">
        <p14:creationId xmlns:p14="http://schemas.microsoft.com/office/powerpoint/2010/main" val="25941644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arguments against criminalizing impaired sex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Drawing of boundaries: what constitutes impaired sex as opposed to consensual tipsy sex?  How can men conform their behavior to a boundary with no clear distinction?</a:t>
            </a:r>
          </a:p>
          <a:p>
            <a:r>
              <a:rPr lang="en-US" dirty="0" smtClean="0"/>
              <a:t>Suppose we make it a certain blood alcohol level, and hold men responsible for finding out someone else's blood alcohol level before having sex or else abstain.  </a:t>
            </a:r>
          </a:p>
          <a:p>
            <a:r>
              <a:rPr lang="en-US" dirty="0" smtClean="0"/>
              <a:t>Does this constitute an unjust impediment of the government into our sex lives?</a:t>
            </a:r>
          </a:p>
        </p:txBody>
      </p:sp>
    </p:spTree>
    <p:extLst>
      <p:ext uri="{BB962C8B-B14F-4D97-AF65-F5344CB8AC3E}">
        <p14:creationId xmlns:p14="http://schemas.microsoft.com/office/powerpoint/2010/main" val="32272118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Conviction and punishment</a:t>
            </a:r>
            <a:endParaRPr lang="en-US" dirty="0"/>
          </a:p>
        </p:txBody>
      </p:sp>
      <p:sp>
        <p:nvSpPr>
          <p:cNvPr id="3" name="Content Placeholder 2"/>
          <p:cNvSpPr>
            <a:spLocks noGrp="1"/>
          </p:cNvSpPr>
          <p:nvPr>
            <p:ph idx="1"/>
          </p:nvPr>
        </p:nvSpPr>
        <p:spPr>
          <a:xfrm>
            <a:off x="1043492" y="2323652"/>
            <a:ext cx="6777317" cy="3804712"/>
          </a:xfrm>
        </p:spPr>
        <p:txBody>
          <a:bodyPr>
            <a:normAutofit fontScale="92500" lnSpcReduction="20000"/>
          </a:bodyPr>
          <a:lstStyle/>
          <a:p>
            <a:r>
              <a:rPr lang="en-US" dirty="0" smtClean="0"/>
              <a:t>Measuring of blood alcohol of a woman at the time of a rape would also be impossible for many cases</a:t>
            </a:r>
          </a:p>
          <a:p>
            <a:r>
              <a:rPr lang="en-US" dirty="0" smtClean="0"/>
              <a:t>Perhaps a better option is education and moral disapproval – making it clear to others that by having sex with someone who is significantly impaired by alcohol or drugs , you prevent someone from being able to make a fully autonomous decision reflecting their deeply held wishes and values.  </a:t>
            </a:r>
          </a:p>
          <a:p>
            <a:r>
              <a:rPr lang="en-US" dirty="0" smtClean="0"/>
              <a:t>If they can’t consent, then any sexual activity is a kind of rape (forced rather than consenting sex).</a:t>
            </a:r>
            <a:endParaRPr lang="en-US" dirty="0"/>
          </a:p>
        </p:txBody>
      </p:sp>
    </p:spTree>
    <p:extLst>
      <p:ext uri="{BB962C8B-B14F-4D97-AF65-F5344CB8AC3E}">
        <p14:creationId xmlns:p14="http://schemas.microsoft.com/office/powerpoint/2010/main" val="7331044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class peer based learning exercise: </a:t>
            </a:r>
            <a:endParaRPr lang="en-US" dirty="0"/>
          </a:p>
        </p:txBody>
      </p:sp>
      <p:sp>
        <p:nvSpPr>
          <p:cNvPr id="3" name="Content Placeholder 2"/>
          <p:cNvSpPr>
            <a:spLocks noGrp="1"/>
          </p:cNvSpPr>
          <p:nvPr>
            <p:ph idx="1"/>
          </p:nvPr>
        </p:nvSpPr>
        <p:spPr/>
        <p:txBody>
          <a:bodyPr/>
          <a:lstStyle/>
          <a:p>
            <a:r>
              <a:rPr lang="en-US" dirty="0" smtClean="0"/>
              <a:t>Do you think that so called ‘pick up artists,’ or men who attend bars with the explicit and sole purpose of having sex with impaired women are doing something akin to rape?  Consider whether they meet the </a:t>
            </a:r>
            <a:r>
              <a:rPr lang="en-US" dirty="0" err="1" smtClean="0"/>
              <a:t>mens</a:t>
            </a:r>
            <a:r>
              <a:rPr lang="en-US" dirty="0" smtClean="0"/>
              <a:t> </a:t>
            </a:r>
            <a:r>
              <a:rPr lang="en-US" dirty="0" err="1" smtClean="0"/>
              <a:t>rea</a:t>
            </a:r>
            <a:r>
              <a:rPr lang="en-US" dirty="0" smtClean="0"/>
              <a:t> and the </a:t>
            </a:r>
            <a:r>
              <a:rPr lang="en-US" dirty="0" err="1" smtClean="0"/>
              <a:t>actus</a:t>
            </a:r>
            <a:r>
              <a:rPr lang="en-US" dirty="0" smtClean="0"/>
              <a:t> </a:t>
            </a:r>
            <a:r>
              <a:rPr lang="en-US" dirty="0" err="1" smtClean="0"/>
              <a:t>reus</a:t>
            </a:r>
            <a:r>
              <a:rPr lang="en-US" dirty="0" smtClean="0"/>
              <a:t> of rape if they are successful.  </a:t>
            </a:r>
            <a:endParaRPr lang="en-US" dirty="0"/>
          </a:p>
        </p:txBody>
      </p:sp>
      <p:pic>
        <p:nvPicPr>
          <p:cNvPr id="4" name="Picture 3"/>
          <p:cNvPicPr>
            <a:picLocks noChangeAspect="1"/>
          </p:cNvPicPr>
          <p:nvPr/>
        </p:nvPicPr>
        <p:blipFill>
          <a:blip r:embed="rId3"/>
          <a:stretch>
            <a:fillRect/>
          </a:stretch>
        </p:blipFill>
        <p:spPr>
          <a:xfrm>
            <a:off x="2070897" y="5016500"/>
            <a:ext cx="4406900" cy="1841500"/>
          </a:xfrm>
          <a:prstGeom prst="rect">
            <a:avLst/>
          </a:prstGeom>
        </p:spPr>
      </p:pic>
    </p:spTree>
    <p:extLst>
      <p:ext uri="{BB962C8B-B14F-4D97-AF65-F5344CB8AC3E}">
        <p14:creationId xmlns:p14="http://schemas.microsoft.com/office/powerpoint/2010/main" val="290493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262208"/>
            <a:ext cx="7024744" cy="1143000"/>
          </a:xfrm>
        </p:spPr>
        <p:txBody>
          <a:bodyPr>
            <a:normAutofit fontScale="90000"/>
          </a:bodyPr>
          <a:lstStyle/>
          <a:p>
            <a:r>
              <a:rPr lang="en-US" dirty="0" smtClean="0"/>
              <a:t>Like a good waterslide, a good argument preserves something…</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This is truth.</a:t>
            </a:r>
          </a:p>
          <a:p>
            <a:r>
              <a:rPr lang="en-US" dirty="0" smtClean="0"/>
              <a:t>A good argument is one where if the premises are true, it’s structure ensures that the conclusion will be true.</a:t>
            </a:r>
          </a:p>
          <a:p>
            <a:r>
              <a:rPr lang="en-US" dirty="0" smtClean="0"/>
              <a:t>Truth goes in and inevitably comes out of a good argument, just as people go in and inevitably come out of a good waterslide.</a:t>
            </a:r>
            <a:endParaRPr lang="en-US" dirty="0"/>
          </a:p>
        </p:txBody>
      </p:sp>
    </p:spTree>
    <p:extLst>
      <p:ext uri="{BB962C8B-B14F-4D97-AF65-F5344CB8AC3E}">
        <p14:creationId xmlns:p14="http://schemas.microsoft.com/office/powerpoint/2010/main" val="2865369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good argument has these 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Truth</a:t>
            </a:r>
          </a:p>
          <a:p>
            <a:r>
              <a:rPr lang="en-US" dirty="0" smtClean="0"/>
              <a:t>Logical </a:t>
            </a:r>
            <a:r>
              <a:rPr lang="en-US" dirty="0"/>
              <a:t>Validity</a:t>
            </a:r>
          </a:p>
          <a:p>
            <a:pPr lvl="1"/>
            <a:r>
              <a:rPr lang="en-US" dirty="0"/>
              <a:t>Not the same as truth</a:t>
            </a:r>
          </a:p>
          <a:p>
            <a:pPr lvl="1"/>
            <a:r>
              <a:rPr lang="en-US" dirty="0"/>
              <a:t>If the premises are true…</a:t>
            </a:r>
          </a:p>
          <a:p>
            <a:pPr lvl="1"/>
            <a:r>
              <a:rPr lang="en-US" dirty="0"/>
              <a:t>Without validity, an argument…</a:t>
            </a:r>
          </a:p>
          <a:p>
            <a:r>
              <a:rPr lang="en-US" dirty="0"/>
              <a:t>Soundness</a:t>
            </a:r>
          </a:p>
          <a:p>
            <a:pPr lvl="1"/>
            <a:r>
              <a:rPr lang="en-US" dirty="0"/>
              <a:t>Must be logically valid and the premises </a:t>
            </a:r>
            <a:r>
              <a:rPr lang="en-US" dirty="0" smtClean="0"/>
              <a:t>true, which guarantees the truth of the conclusion</a:t>
            </a:r>
            <a:endParaRPr lang="en-US" dirty="0"/>
          </a:p>
          <a:p>
            <a:endParaRPr lang="en-US" dirty="0"/>
          </a:p>
        </p:txBody>
      </p:sp>
    </p:spTree>
    <p:extLst>
      <p:ext uri="{BB962C8B-B14F-4D97-AF65-F5344CB8AC3E}">
        <p14:creationId xmlns:p14="http://schemas.microsoft.com/office/powerpoint/2010/main" val="1960016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9598</TotalTime>
  <Words>6878</Words>
  <Application>Microsoft Office PowerPoint</Application>
  <PresentationFormat>On-screen Show (4:3)</PresentationFormat>
  <Paragraphs>442</Paragraphs>
  <Slides>74</Slides>
  <Notes>32</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Austin</vt:lpstr>
      <vt:lpstr>Arguments and Moral Skepticism</vt:lpstr>
      <vt:lpstr>Structure of the Class</vt:lpstr>
      <vt:lpstr>An argument is…</vt:lpstr>
      <vt:lpstr>Water slides can be people-preserving, or not…</vt:lpstr>
      <vt:lpstr>IF people were to go in…</vt:lpstr>
      <vt:lpstr>A circuit can be electricity preserving, or not…</vt:lpstr>
      <vt:lpstr>Good and Bad Circuits </vt:lpstr>
      <vt:lpstr>Like a good waterslide, a good argument preserves something…</vt:lpstr>
      <vt:lpstr>A good argument has these properties:</vt:lpstr>
      <vt:lpstr>Deductive Arguments: Truth</vt:lpstr>
      <vt:lpstr>Categories of Arguments</vt:lpstr>
      <vt:lpstr>Examples of deduction </vt:lpstr>
      <vt:lpstr>Deductive Arguments: Logical Form</vt:lpstr>
      <vt:lpstr>PowerPoint Presentation</vt:lpstr>
      <vt:lpstr>Deductive Arguments: Invalidity</vt:lpstr>
      <vt:lpstr>Enthymemes </vt:lpstr>
      <vt:lpstr>Examples</vt:lpstr>
      <vt:lpstr>Affirming the consequent </vt:lpstr>
      <vt:lpstr>Denying the Antecedent </vt:lpstr>
      <vt:lpstr>Formal Fallacies</vt:lpstr>
      <vt:lpstr>Validity and Soundness</vt:lpstr>
      <vt:lpstr>PowerPoint Presentation</vt:lpstr>
      <vt:lpstr>Relevancy</vt:lpstr>
      <vt:lpstr>Ad Hominem</vt:lpstr>
      <vt:lpstr>Slippery Slope</vt:lpstr>
      <vt:lpstr>Deductive Arguments: Circularity</vt:lpstr>
      <vt:lpstr>Good deductive arguments are:</vt:lpstr>
      <vt:lpstr>Overview of Induction</vt:lpstr>
      <vt:lpstr>Classification and arbitration continued</vt:lpstr>
      <vt:lpstr>PowerPoint Presentation</vt:lpstr>
      <vt:lpstr>Causative reasoning</vt:lpstr>
      <vt:lpstr>Causative reasoning</vt:lpstr>
      <vt:lpstr>Determining causation</vt:lpstr>
      <vt:lpstr>Agreement and Difference</vt:lpstr>
      <vt:lpstr> Concomitant variations (correlations)</vt:lpstr>
      <vt:lpstr>Necessary and sufficient conditions</vt:lpstr>
      <vt:lpstr>Proximate and remote causes</vt:lpstr>
      <vt:lpstr>Common mistakes in causal reasoning</vt:lpstr>
      <vt:lpstr>Analogical reasoning</vt:lpstr>
      <vt:lpstr>Factors that make analogical arguments reliable</vt:lpstr>
      <vt:lpstr>Generalization</vt:lpstr>
      <vt:lpstr>Explanatory Reasoning (IBE)</vt:lpstr>
      <vt:lpstr>Inductive Reasoning Concluded</vt:lpstr>
      <vt:lpstr>PowerPoint Presentation</vt:lpstr>
      <vt:lpstr>Induction Concluded</vt:lpstr>
      <vt:lpstr>Induction Concluded</vt:lpstr>
      <vt:lpstr>Assessing an argument</vt:lpstr>
      <vt:lpstr>Assessing an argument</vt:lpstr>
      <vt:lpstr>What’s wrong with this argument?</vt:lpstr>
      <vt:lpstr>Moral Skepticism </vt:lpstr>
      <vt:lpstr>A counterexample to this form of argument:</vt:lpstr>
      <vt:lpstr>So this argument is not valid, but…</vt:lpstr>
      <vt:lpstr>Moral ‘proofs’ are just sound (or strong) arguments applying moral principles to facts</vt:lpstr>
      <vt:lpstr>Moral claims are not just opinions</vt:lpstr>
      <vt:lpstr>Post HGP Eugenics </vt:lpstr>
      <vt:lpstr>An argument against:</vt:lpstr>
      <vt:lpstr>The Genetic Fallacy</vt:lpstr>
      <vt:lpstr>Similarly…</vt:lpstr>
      <vt:lpstr>The argument for eugenics</vt:lpstr>
      <vt:lpstr>Essentially, a benefits argument</vt:lpstr>
      <vt:lpstr>Ought we genetically engineer humans?</vt:lpstr>
      <vt:lpstr>Alcohol, Drugs, and Rape</vt:lpstr>
      <vt:lpstr>Terminology and Statistics</vt:lpstr>
      <vt:lpstr>PowerPoint Presentation</vt:lpstr>
      <vt:lpstr>PowerPoint Presentation</vt:lpstr>
      <vt:lpstr>Actus Reus and Mens Rea</vt:lpstr>
      <vt:lpstr>Two clear cases:</vt:lpstr>
      <vt:lpstr>Impaired sex and mens rea</vt:lpstr>
      <vt:lpstr>A feminist response</vt:lpstr>
      <vt:lpstr>The Pineau approach:</vt:lpstr>
      <vt:lpstr>An argument for criminalizing impaired sex</vt:lpstr>
      <vt:lpstr>An arguments against criminalizing impaired sex</vt:lpstr>
      <vt:lpstr>Conviction and punishment</vt:lpstr>
      <vt:lpstr>In class peer based learning exercise: </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Arguments and Moral Skepticism</dc:title>
  <dc:creator>Daniel Hampikian</dc:creator>
  <cp:lastModifiedBy>Windows User</cp:lastModifiedBy>
  <cp:revision>110</cp:revision>
  <dcterms:created xsi:type="dcterms:W3CDTF">2013-01-14T00:35:36Z</dcterms:created>
  <dcterms:modified xsi:type="dcterms:W3CDTF">2013-06-26T14:15:31Z</dcterms:modified>
</cp:coreProperties>
</file>