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4"/>
  </p:notesMasterIdLst>
  <p:sldIdLst>
    <p:sldId id="256" r:id="rId2"/>
    <p:sldId id="257" r:id="rId3"/>
    <p:sldId id="258" r:id="rId4"/>
    <p:sldId id="259" r:id="rId5"/>
    <p:sldId id="260" r:id="rId6"/>
    <p:sldId id="261" r:id="rId7"/>
    <p:sldId id="262" r:id="rId8"/>
    <p:sldId id="263" r:id="rId9"/>
    <p:sldId id="276" r:id="rId10"/>
    <p:sldId id="275" r:id="rId11"/>
    <p:sldId id="277" r:id="rId12"/>
    <p:sldId id="264" r:id="rId13"/>
    <p:sldId id="265" r:id="rId14"/>
    <p:sldId id="266" r:id="rId15"/>
    <p:sldId id="267" r:id="rId16"/>
    <p:sldId id="278" r:id="rId17"/>
    <p:sldId id="268" r:id="rId18"/>
    <p:sldId id="279" r:id="rId19"/>
    <p:sldId id="283" r:id="rId20"/>
    <p:sldId id="269" r:id="rId21"/>
    <p:sldId id="280" r:id="rId22"/>
    <p:sldId id="28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78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0256FF-B776-8D4F-A503-73D8FEB455C0}" type="datetimeFigureOut">
              <a:rPr lang="en-US" smtClean="0"/>
              <a:t>4/16/13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C29EF9-5866-104A-8ADD-4B64B3826251}" type="slidenum">
              <a:rPr lang="en-US" smtClean="0"/>
              <a:t>‹#›</a:t>
            </a:fld>
            <a:endParaRPr lang="en-US"/>
          </a:p>
        </p:txBody>
      </p:sp>
    </p:spTree>
    <p:extLst>
      <p:ext uri="{BB962C8B-B14F-4D97-AF65-F5344CB8AC3E}">
        <p14:creationId xmlns:p14="http://schemas.microsoft.com/office/powerpoint/2010/main" val="2936607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a small</a:t>
            </a:r>
            <a:r>
              <a:rPr lang="en-US" baseline="0" dirty="0" smtClean="0"/>
              <a:t> minority of adults make it to stage five.  </a:t>
            </a:r>
            <a:endParaRPr lang="en-US" dirty="0"/>
          </a:p>
        </p:txBody>
      </p:sp>
      <p:sp>
        <p:nvSpPr>
          <p:cNvPr id="4" name="Slide Number Placeholder 3"/>
          <p:cNvSpPr>
            <a:spLocks noGrp="1"/>
          </p:cNvSpPr>
          <p:nvPr>
            <p:ph type="sldNum" sz="quarter" idx="10"/>
          </p:nvPr>
        </p:nvSpPr>
        <p:spPr/>
        <p:txBody>
          <a:bodyPr/>
          <a:lstStyle/>
          <a:p>
            <a:fld id="{E5C29EF9-5866-104A-8ADD-4B64B3826251}" type="slidenum">
              <a:rPr lang="en-US" smtClean="0"/>
              <a:t>5</a:t>
            </a:fld>
            <a:endParaRPr lang="en-US"/>
          </a:p>
        </p:txBody>
      </p:sp>
    </p:spTree>
    <p:extLst>
      <p:ext uri="{BB962C8B-B14F-4D97-AF65-F5344CB8AC3E}">
        <p14:creationId xmlns:p14="http://schemas.microsoft.com/office/powerpoint/2010/main" val="178522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Metion</a:t>
            </a:r>
            <a:r>
              <a:rPr lang="en-US" baseline="0" dirty="0" smtClean="0"/>
              <a:t> the hospital </a:t>
            </a:r>
            <a:r>
              <a:rPr lang="en-US" baseline="0" dirty="0" err="1" smtClean="0"/>
              <a:t>pateint</a:t>
            </a:r>
            <a:r>
              <a:rPr lang="en-US" baseline="0" dirty="0" smtClean="0"/>
              <a:t> (Stocker), the dutiful mother questioning whether she should love her child (</a:t>
            </a:r>
            <a:r>
              <a:rPr lang="en-US" baseline="0" dirty="0" err="1" smtClean="0"/>
              <a:t>Slote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5C29EF9-5866-104A-8ADD-4B64B3826251}" type="slidenum">
              <a:rPr lang="en-US" smtClean="0"/>
              <a:t>14</a:t>
            </a:fld>
            <a:endParaRPr lang="en-US"/>
          </a:p>
        </p:txBody>
      </p:sp>
    </p:spTree>
    <p:extLst>
      <p:ext uri="{BB962C8B-B14F-4D97-AF65-F5344CB8AC3E}">
        <p14:creationId xmlns:p14="http://schemas.microsoft.com/office/powerpoint/2010/main" val="2044361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Procedure</a:t>
            </a:r>
            <a:r>
              <a:rPr lang="en-US" baseline="0" dirty="0" smtClean="0"/>
              <a:t> for research: start by just searching </a:t>
            </a:r>
            <a:r>
              <a:rPr lang="en-US" baseline="0" dirty="0" err="1" smtClean="0"/>
              <a:t>google</a:t>
            </a:r>
            <a:r>
              <a:rPr lang="en-US" baseline="0" dirty="0" smtClean="0"/>
              <a:t>, </a:t>
            </a:r>
            <a:r>
              <a:rPr lang="en-US" baseline="0" dirty="0" err="1" smtClean="0"/>
              <a:t>wikipedia</a:t>
            </a:r>
            <a:r>
              <a:rPr lang="en-US" baseline="0" dirty="0" smtClean="0"/>
              <a:t>, scholarly journals and books, </a:t>
            </a:r>
            <a:r>
              <a:rPr lang="en-US" baseline="0" dirty="0" err="1" smtClean="0"/>
              <a:t>rty</a:t>
            </a:r>
            <a:r>
              <a:rPr lang="en-US" baseline="0" dirty="0" smtClean="0"/>
              <a:t> to find peer </a:t>
            </a:r>
            <a:r>
              <a:rPr lang="en-US" baseline="0" dirty="0" err="1" smtClean="0"/>
              <a:t>frevied</a:t>
            </a:r>
            <a:r>
              <a:rPr lang="en-US" baseline="0" dirty="0" smtClean="0"/>
              <a:t> </a:t>
            </a:r>
            <a:r>
              <a:rPr lang="en-US" baseline="0" dirty="0" err="1" smtClean="0"/>
              <a:t>studeis</a:t>
            </a:r>
            <a:r>
              <a:rPr lang="en-US" baseline="0" dirty="0" smtClean="0"/>
              <a:t> and avoid popular media and opinionated biased sources.  Decide after a preliminary search what statistics are most relevant to the issue, and think about the best way to find them and compare them.  Ask an expert.  Then search again, this time going to the sources </a:t>
            </a:r>
            <a:r>
              <a:rPr lang="en-US" baseline="0" dirty="0" err="1" smtClean="0"/>
              <a:t>recmoneded</a:t>
            </a:r>
            <a:r>
              <a:rPr lang="en-US" baseline="0" dirty="0" smtClean="0"/>
              <a:t> to you from the neutral peer </a:t>
            </a:r>
            <a:r>
              <a:rPr lang="en-US" baseline="0" dirty="0" err="1" smtClean="0"/>
              <a:t>revied</a:t>
            </a:r>
            <a:r>
              <a:rPr lang="en-US" baseline="0" dirty="0" smtClean="0"/>
              <a:t> journals, books, and the expert that your </a:t>
            </a:r>
            <a:r>
              <a:rPr lang="en-US" baseline="0" dirty="0" err="1" smtClean="0"/>
              <a:t>intial</a:t>
            </a:r>
            <a:r>
              <a:rPr lang="en-US" baseline="0" dirty="0" smtClean="0"/>
              <a:t> search resulted in.  Gather as much data as you can stand, and then think about what it means to the moral issue.  All this is to be done after you diced precisely what the issue is.  </a:t>
            </a:r>
            <a:endParaRPr lang="en-US" dirty="0"/>
          </a:p>
        </p:txBody>
      </p:sp>
      <p:sp>
        <p:nvSpPr>
          <p:cNvPr id="4" name="Slide Number Placeholder 3"/>
          <p:cNvSpPr>
            <a:spLocks noGrp="1"/>
          </p:cNvSpPr>
          <p:nvPr>
            <p:ph type="sldNum" sz="quarter" idx="10"/>
          </p:nvPr>
        </p:nvSpPr>
        <p:spPr/>
        <p:txBody>
          <a:bodyPr/>
          <a:lstStyle/>
          <a:p>
            <a:fld id="{E5C29EF9-5866-104A-8ADD-4B64B3826251}" type="slidenum">
              <a:rPr lang="en-US" smtClean="0"/>
              <a:t>19</a:t>
            </a:fld>
            <a:endParaRPr lang="en-US"/>
          </a:p>
        </p:txBody>
      </p:sp>
    </p:spTree>
    <p:extLst>
      <p:ext uri="{BB962C8B-B14F-4D97-AF65-F5344CB8AC3E}">
        <p14:creationId xmlns:p14="http://schemas.microsoft.com/office/powerpoint/2010/main" val="3881604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www.ncbi.nlm.nih.gov</a:t>
            </a:r>
            <a:r>
              <a:rPr lang="en-US" dirty="0" smtClean="0"/>
              <a:t>/</a:t>
            </a:r>
            <a:r>
              <a:rPr lang="en-US" dirty="0" err="1" smtClean="0"/>
              <a:t>pmc</a:t>
            </a:r>
            <a:r>
              <a:rPr lang="en-US" dirty="0" smtClean="0"/>
              <a:t>/articles/PMC2759797/#bib1 (possessing</a:t>
            </a:r>
            <a:r>
              <a:rPr lang="en-US" baseline="0" dirty="0" smtClean="0"/>
              <a:t> a gun makes you almost 5 times as likely to get shot when being robbed by someone with a gun).  See: http://</a:t>
            </a:r>
            <a:r>
              <a:rPr lang="en-US" baseline="0" dirty="0" err="1" smtClean="0"/>
              <a:t>lewrockwell.com</a:t>
            </a:r>
            <a:r>
              <a:rPr lang="en-US" baseline="0" dirty="0" smtClean="0"/>
              <a:t>/orig13/newman-d1.1.1.html for a critique of the statistical interpretation, and of course it itself is subject to a </a:t>
            </a:r>
            <a:r>
              <a:rPr lang="en-US" baseline="0" dirty="0" err="1" smtClean="0"/>
              <a:t>critizque</a:t>
            </a:r>
            <a:r>
              <a:rPr lang="en-US" baseline="0" dirty="0" smtClean="0"/>
              <a:t> because it does not take into account total homicide due to gun versus total homicide and developed nation socioeconomic status as well as gun restriction for ownership laws and enforcement of those laws.  Both of these are flawed pictures.  More guns means more gun deaths, of course. And America has the most per capita.  Notice too that we do have laws requiring you not to drink and drive, this is the point of restrictive laws.  </a:t>
            </a:r>
            <a:endParaRPr lang="en-US" dirty="0"/>
          </a:p>
        </p:txBody>
      </p:sp>
      <p:sp>
        <p:nvSpPr>
          <p:cNvPr id="4" name="Slide Number Placeholder 3"/>
          <p:cNvSpPr>
            <a:spLocks noGrp="1"/>
          </p:cNvSpPr>
          <p:nvPr>
            <p:ph type="sldNum" sz="quarter" idx="10"/>
          </p:nvPr>
        </p:nvSpPr>
        <p:spPr/>
        <p:txBody>
          <a:bodyPr/>
          <a:lstStyle/>
          <a:p>
            <a:fld id="{E5C29EF9-5866-104A-8ADD-4B64B3826251}" type="slidenum">
              <a:rPr lang="en-US" smtClean="0"/>
              <a:t>20</a:t>
            </a:fld>
            <a:endParaRPr lang="en-US"/>
          </a:p>
        </p:txBody>
      </p:sp>
    </p:spTree>
    <p:extLst>
      <p:ext uri="{BB962C8B-B14F-4D97-AF65-F5344CB8AC3E}">
        <p14:creationId xmlns:p14="http://schemas.microsoft.com/office/powerpoint/2010/main" val="398055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EC5D0D51-024B-AF4C-A3FF-261C2D6898BC}"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5DAEC-66B2-A241-A9A5-DBA5A266F0A0}"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C5D0D51-024B-AF4C-A3FF-261C2D6898BC}" type="datetimeFigureOut">
              <a:rPr lang="en-US" smtClean="0"/>
              <a:t>4/16/13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A5DAEC-66B2-A241-A9A5-DBA5A266F0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D0D51-024B-AF4C-A3FF-261C2D6898BC}" type="datetimeFigureOut">
              <a:rPr lang="en-US" smtClean="0"/>
              <a:t>4/16/13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A5DAEC-66B2-A241-A9A5-DBA5A266F0A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D0D51-024B-AF4C-A3FF-261C2D6898BC}"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5DAEC-66B2-A241-A9A5-DBA5A266F0A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C5D0D51-024B-AF4C-A3FF-261C2D6898BC}"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5DAEC-66B2-A241-A9A5-DBA5A266F0A0}"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C5D0D51-024B-AF4C-A3FF-261C2D6898BC}"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5DAEC-66B2-A241-A9A5-DBA5A266F0A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C5D0D51-024B-AF4C-A3FF-261C2D6898BC}"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5DAEC-66B2-A241-A9A5-DBA5A266F0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C5D0D51-024B-AF4C-A3FF-261C2D6898BC}"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5DAEC-66B2-A241-A9A5-DBA5A266F0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EC5D0D51-024B-AF4C-A3FF-261C2D6898BC}" type="datetimeFigureOut">
              <a:rPr lang="en-US" smtClean="0"/>
              <a:t>4/16/13</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DAA5DAEC-66B2-A241-A9A5-DBA5A266F0A0}"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EC5D0D51-024B-AF4C-A3FF-261C2D6898BC}" type="datetimeFigureOut">
              <a:rPr lang="en-US" smtClean="0"/>
              <a:t>4/16/13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DAA5DAEC-66B2-A241-A9A5-DBA5A266F0A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C5D0D51-024B-AF4C-A3FF-261C2D6898BC}"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5DAEC-66B2-A241-A9A5-DBA5A266F0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EC5D0D51-024B-AF4C-A3FF-261C2D6898BC}" type="datetimeFigureOut">
              <a:rPr lang="en-US" smtClean="0"/>
              <a:t>4/16/13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A5DAEC-66B2-A241-A9A5-DBA5A266F0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C5D0D51-024B-AF4C-A3FF-261C2D6898BC}"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5DAEC-66B2-A241-A9A5-DBA5A266F0A0}"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C5D0D51-024B-AF4C-A3FF-261C2D6898BC}"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5DAEC-66B2-A241-A9A5-DBA5A266F0A0}"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C5D0D51-024B-AF4C-A3FF-261C2D6898BC}" type="datetimeFigureOut">
              <a:rPr lang="en-US" smtClean="0"/>
              <a:t>4/16/13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A5DAEC-66B2-A241-A9A5-DBA5A266F0A0}"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EC5D0D51-024B-AF4C-A3FF-261C2D6898BC}" type="datetimeFigureOut">
              <a:rPr lang="en-US" smtClean="0"/>
              <a:t>4/16/13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DAA5DAEC-66B2-A241-A9A5-DBA5A266F0A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nytimes.com/2013/04/09/us/politics/obama-in-connecticut-to-push-for-gun-control.html?pagewanted=1&amp;_r=0" TargetMode="External"/><Relationship Id="rId4" Type="http://schemas.openxmlformats.org/officeDocument/2006/relationships/hyperlink" Target="http://www.nbc.com/saturday-night-live/video/gun-control-cold-open/n35538/" TargetMode="External"/><Relationship Id="rId5" Type="http://schemas.openxmlformats.org/officeDocument/2006/relationships/hyperlink" Target="http://ac360.blogs.cnn.com/2013/04/10/buying-guns-no-questions-asked/?hpt=ac_t4" TargetMode="External"/><Relationship Id="rId6" Type="http://schemas.openxmlformats.org/officeDocument/2006/relationships/hyperlink" Target="http://www.unodc.org/documents/data-and-analysis/IHS-rates-05012009.pdf" TargetMode="External"/><Relationship Id="rId1" Type="http://schemas.openxmlformats.org/officeDocument/2006/relationships/slideLayout" Target="../slideLayouts/slideLayout2.xml"/><Relationship Id="rId2" Type="http://schemas.openxmlformats.org/officeDocument/2006/relationships/hyperlink" Target="http://www.cdc.gov/nchs/fastats/injury.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bi.nlm.nih.gov/pmc/articles/PMC2759797/%23bib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9569" y="1507769"/>
            <a:ext cx="5724862" cy="1846961"/>
          </a:xfrm>
        </p:spPr>
        <p:txBody>
          <a:bodyPr/>
          <a:lstStyle/>
          <a:p>
            <a:r>
              <a:rPr lang="en-US" dirty="0"/>
              <a:t>Feminism and the Ethics of Care</a:t>
            </a:r>
          </a:p>
        </p:txBody>
      </p:sp>
      <p:sp>
        <p:nvSpPr>
          <p:cNvPr id="3" name="Subtitle 2"/>
          <p:cNvSpPr>
            <a:spLocks noGrp="1"/>
          </p:cNvSpPr>
          <p:nvPr>
            <p:ph type="subTitle" idx="1"/>
          </p:nvPr>
        </p:nvSpPr>
        <p:spPr/>
        <p:txBody>
          <a:bodyPr/>
          <a:lstStyle/>
          <a:p>
            <a:endParaRPr lang="en-US" dirty="0" smtClean="0"/>
          </a:p>
          <a:p>
            <a:endParaRPr lang="en-US" dirty="0"/>
          </a:p>
          <a:p>
            <a:r>
              <a:rPr lang="en-US" dirty="0" smtClean="0"/>
              <a:t>Dr. Daniel Hampikian</a:t>
            </a:r>
            <a:endParaRPr lang="en-US" dirty="0"/>
          </a:p>
        </p:txBody>
      </p:sp>
    </p:spTree>
    <p:extLst>
      <p:ext uri="{BB962C8B-B14F-4D97-AF65-F5344CB8AC3E}">
        <p14:creationId xmlns:p14="http://schemas.microsoft.com/office/powerpoint/2010/main" val="234778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Empathize is To</a:t>
            </a:r>
            <a:endParaRPr lang="en-US" dirty="0"/>
          </a:p>
        </p:txBody>
      </p:sp>
      <p:sp>
        <p:nvSpPr>
          <p:cNvPr id="3" name="Content Placeholder 2"/>
          <p:cNvSpPr>
            <a:spLocks noGrp="1"/>
          </p:cNvSpPr>
          <p:nvPr>
            <p:ph idx="1"/>
          </p:nvPr>
        </p:nvSpPr>
        <p:spPr/>
        <p:txBody>
          <a:bodyPr/>
          <a:lstStyle/>
          <a:p>
            <a:r>
              <a:rPr lang="en-US" dirty="0" smtClean="0"/>
              <a:t>Not just sympathize with others, but literally feel emotions and thoughts more appropriate to the situation of another</a:t>
            </a:r>
          </a:p>
          <a:p>
            <a:r>
              <a:rPr lang="en-US" dirty="0" smtClean="0"/>
              <a:t>Feeling bad for someone who slips (or slips up) in a pageant versus literally feeling their embarrassment.  </a:t>
            </a:r>
          </a:p>
          <a:p>
            <a:r>
              <a:rPr lang="en-US" dirty="0" smtClean="0"/>
              <a:t>(There are neurological studies indicating that empathy is part of a larger perception-action neurological mechanism found in social mammals) </a:t>
            </a:r>
          </a:p>
          <a:p>
            <a:endParaRPr lang="en-US" dirty="0"/>
          </a:p>
        </p:txBody>
      </p:sp>
    </p:spTree>
    <p:extLst>
      <p:ext uri="{BB962C8B-B14F-4D97-AF65-F5344CB8AC3E}">
        <p14:creationId xmlns:p14="http://schemas.microsoft.com/office/powerpoint/2010/main" val="366488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Caring and Empathizing</a:t>
            </a:r>
            <a:endParaRPr lang="en-US" dirty="0"/>
          </a:p>
        </p:txBody>
      </p:sp>
      <p:sp>
        <p:nvSpPr>
          <p:cNvPr id="3" name="Content Placeholder 2"/>
          <p:cNvSpPr>
            <a:spLocks noGrp="1"/>
          </p:cNvSpPr>
          <p:nvPr>
            <p:ph idx="1"/>
          </p:nvPr>
        </p:nvSpPr>
        <p:spPr/>
        <p:txBody>
          <a:bodyPr/>
          <a:lstStyle/>
          <a:p>
            <a:r>
              <a:rPr lang="en-US" dirty="0" smtClean="0"/>
              <a:t>Are often a better guide as to what you should do and how you should do it in close and personal relationships. </a:t>
            </a:r>
          </a:p>
          <a:p>
            <a:r>
              <a:rPr lang="en-US" dirty="0" smtClean="0"/>
              <a:t>Are central to the feminist way of understanding morality more in terms of the concrete personal relationships of people rather than impartial theories of morality applied to particular situations. </a:t>
            </a:r>
          </a:p>
        </p:txBody>
      </p:sp>
    </p:spTree>
    <p:extLst>
      <p:ext uri="{BB962C8B-B14F-4D97-AF65-F5344CB8AC3E}">
        <p14:creationId xmlns:p14="http://schemas.microsoft.com/office/powerpoint/2010/main" val="2272621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Differences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general) Women tend to score higher than men on tests that measure empathy</a:t>
            </a:r>
          </a:p>
          <a:p>
            <a:r>
              <a:rPr lang="en-US" dirty="0" smtClean="0"/>
              <a:t>Women have a lower tendency than men to enjoy seeing people punished who have treated them unfairly</a:t>
            </a:r>
          </a:p>
          <a:p>
            <a:r>
              <a:rPr lang="en-US" dirty="0" smtClean="0"/>
              <a:t>Women seem to care more about close personal relationships, whereas men care more about larger networks of shallow relationships  </a:t>
            </a:r>
          </a:p>
          <a:p>
            <a:r>
              <a:rPr lang="en-US" dirty="0" smtClean="0"/>
              <a:t>There are differences in the way that women and men think about ethics, but they are not very great and will vary for individuals (most men are slightly more justice oriented, most women are slightly more caring oriented). </a:t>
            </a:r>
            <a:endParaRPr lang="en-US" dirty="0"/>
          </a:p>
        </p:txBody>
      </p:sp>
    </p:spTree>
    <p:extLst>
      <p:ext uri="{BB962C8B-B14F-4D97-AF65-F5344CB8AC3E}">
        <p14:creationId xmlns:p14="http://schemas.microsoft.com/office/powerpoint/2010/main" val="901344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and Social Factors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Probably both contribute to create these small differences.</a:t>
            </a:r>
          </a:p>
          <a:p>
            <a:r>
              <a:rPr lang="en-US" dirty="0" smtClean="0"/>
              <a:t>Optimum reproductive strategies (for passing on genes) differ </a:t>
            </a:r>
          </a:p>
          <a:p>
            <a:r>
              <a:rPr lang="en-US" dirty="0"/>
              <a:t>M</a:t>
            </a:r>
            <a:r>
              <a:rPr lang="en-US" dirty="0" smtClean="0"/>
              <a:t>en can father thousands of children, women have a far more finite number.  So men’s optimum gene passing strategy involves maximize impregnation with multiple partners, for women it will be to invest heavily in each child and have sex only with men willing to stick around </a:t>
            </a:r>
          </a:p>
          <a:p>
            <a:r>
              <a:rPr lang="en-US" dirty="0"/>
              <a:t>I</a:t>
            </a:r>
            <a:r>
              <a:rPr lang="en-US" dirty="0" smtClean="0"/>
              <a:t>t is important to understand this is not a claim about what people should do, only what might have contributed to our genetically primed characteristics due to the activities of our distant genetic ancestors</a:t>
            </a:r>
            <a:endParaRPr lang="en-US" dirty="0"/>
          </a:p>
        </p:txBody>
      </p:sp>
    </p:spTree>
    <p:extLst>
      <p:ext uri="{BB962C8B-B14F-4D97-AF65-F5344CB8AC3E}">
        <p14:creationId xmlns:p14="http://schemas.microsoft.com/office/powerpoint/2010/main" val="395395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moral judgment</a:t>
            </a:r>
            <a:endParaRPr lang="en-US" dirty="0"/>
          </a:p>
        </p:txBody>
      </p:sp>
      <p:sp>
        <p:nvSpPr>
          <p:cNvPr id="3" name="Content Placeholder 2"/>
          <p:cNvSpPr>
            <a:spLocks noGrp="1"/>
          </p:cNvSpPr>
          <p:nvPr>
            <p:ph idx="1"/>
          </p:nvPr>
        </p:nvSpPr>
        <p:spPr/>
        <p:txBody>
          <a:bodyPr>
            <a:normAutofit lnSpcReduction="10000"/>
          </a:bodyPr>
          <a:lstStyle/>
          <a:p>
            <a:r>
              <a:rPr lang="en-US" dirty="0" smtClean="0"/>
              <a:t>Family and friends: being a loving parent is not motived purely by wanting to do your duty (</a:t>
            </a:r>
            <a:r>
              <a:rPr lang="en-US" dirty="0"/>
              <a:t>A</a:t>
            </a:r>
            <a:r>
              <a:rPr lang="en-US" dirty="0" smtClean="0"/>
              <a:t>nnette </a:t>
            </a:r>
            <a:r>
              <a:rPr lang="en-US" dirty="0" err="1" smtClean="0"/>
              <a:t>Baier</a:t>
            </a:r>
            <a:r>
              <a:rPr lang="en-US" dirty="0" smtClean="0"/>
              <a:t>), sometimes being impartial and treating people equally are antagonistic to being loving.  </a:t>
            </a:r>
          </a:p>
          <a:p>
            <a:r>
              <a:rPr lang="en-US" dirty="0" smtClean="0"/>
              <a:t>The ethics of care begins with a conception of the moral life as a network of relationships with specific people, attending to their needs, and maintaining their trust.  It is suited to describe such relationships.  </a:t>
            </a:r>
          </a:p>
          <a:p>
            <a:r>
              <a:rPr lang="en-US" dirty="0" smtClean="0"/>
              <a:t>From an impartial point of view, we ought to promote the interests of everyone alike.  But the ethics of care confirms the priority of our family and friends. </a:t>
            </a:r>
            <a:endParaRPr lang="en-US" dirty="0"/>
          </a:p>
        </p:txBody>
      </p:sp>
    </p:spTree>
    <p:extLst>
      <p:ext uri="{BB962C8B-B14F-4D97-AF65-F5344CB8AC3E}">
        <p14:creationId xmlns:p14="http://schemas.microsoft.com/office/powerpoint/2010/main" val="3571559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Caring for Children and Animals</a:t>
            </a:r>
            <a:endParaRPr lang="en-US" dirty="0"/>
          </a:p>
        </p:txBody>
      </p:sp>
      <p:sp>
        <p:nvSpPr>
          <p:cNvPr id="3" name="Content Placeholder 2"/>
          <p:cNvSpPr>
            <a:spLocks noGrp="1"/>
          </p:cNvSpPr>
          <p:nvPr>
            <p:ph idx="1"/>
          </p:nvPr>
        </p:nvSpPr>
        <p:spPr>
          <a:xfrm>
            <a:off x="726141" y="1586753"/>
            <a:ext cx="7691719" cy="4866489"/>
          </a:xfrm>
        </p:spPr>
        <p:txBody>
          <a:bodyPr>
            <a:normAutofit/>
          </a:bodyPr>
          <a:lstStyle/>
          <a:p>
            <a:r>
              <a:rPr lang="en-US" dirty="0" smtClean="0"/>
              <a:t>The ethics of care appeals to intuition and feeling rather than on principle.  Our emotional responses to (close) humans are different than our responses to children in distant countries who need our help and (distant) animals, and most people do not care about the suffering of livestock.  </a:t>
            </a:r>
          </a:p>
          <a:p>
            <a:r>
              <a:rPr lang="en-US" dirty="0" smtClean="0"/>
              <a:t>A relationship of care exists between one’s children and one’s pets, but not distant livestock.  (</a:t>
            </a:r>
            <a:r>
              <a:rPr lang="en-US" dirty="0" err="1" smtClean="0"/>
              <a:t>Nel</a:t>
            </a:r>
            <a:r>
              <a:rPr lang="en-US" dirty="0" smtClean="0"/>
              <a:t> </a:t>
            </a:r>
            <a:r>
              <a:rPr lang="en-US" dirty="0" err="1" smtClean="0"/>
              <a:t>Noddings</a:t>
            </a:r>
            <a:r>
              <a:rPr lang="en-US" dirty="0" smtClean="0"/>
              <a:t>)</a:t>
            </a:r>
          </a:p>
        </p:txBody>
      </p:sp>
    </p:spTree>
    <p:extLst>
      <p:ext uri="{BB962C8B-B14F-4D97-AF65-F5344CB8AC3E}">
        <p14:creationId xmlns:p14="http://schemas.microsoft.com/office/powerpoint/2010/main" val="2615329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Objections</a:t>
            </a:r>
            <a:endParaRPr lang="en-US" dirty="0"/>
          </a:p>
        </p:txBody>
      </p:sp>
      <p:sp>
        <p:nvSpPr>
          <p:cNvPr id="3" name="Content Placeholder 2"/>
          <p:cNvSpPr>
            <a:spLocks noGrp="1"/>
          </p:cNvSpPr>
          <p:nvPr>
            <p:ph idx="1"/>
          </p:nvPr>
        </p:nvSpPr>
        <p:spPr>
          <a:xfrm>
            <a:off x="726141" y="1586753"/>
            <a:ext cx="7691719" cy="4683418"/>
          </a:xfrm>
        </p:spPr>
        <p:txBody>
          <a:bodyPr>
            <a:normAutofit lnSpcReduction="10000"/>
          </a:bodyPr>
          <a:lstStyle/>
          <a:p>
            <a:r>
              <a:rPr lang="en-US" dirty="0"/>
              <a:t>However, intuitions are not always reliable (many thought slavery was acceptable and the subordination of women was God’s plan, a relationship of care would not have existed between slaves or women for such people even though it should have).  </a:t>
            </a:r>
          </a:p>
          <a:p>
            <a:r>
              <a:rPr lang="en-US" dirty="0"/>
              <a:t>Second, animals and children dying in far away countries need our help even if they cannot respond to us personally (which only would affect our satisfaction at helping).  </a:t>
            </a:r>
          </a:p>
          <a:p>
            <a:r>
              <a:rPr lang="en-US" dirty="0" smtClean="0"/>
              <a:t>Caring is by nature bias. This can lead to unjustified preferential treatment.  </a:t>
            </a:r>
            <a:endParaRPr lang="en-US" dirty="0"/>
          </a:p>
        </p:txBody>
      </p:sp>
    </p:spTree>
    <p:extLst>
      <p:ext uri="{BB962C8B-B14F-4D97-AF65-F5344CB8AC3E}">
        <p14:creationId xmlns:p14="http://schemas.microsoft.com/office/powerpoint/2010/main" val="409986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Feminism and Virtue</a:t>
            </a:r>
            <a:endParaRPr lang="en-US" dirty="0"/>
          </a:p>
        </p:txBody>
      </p:sp>
      <p:sp>
        <p:nvSpPr>
          <p:cNvPr id="3" name="Content Placeholder 2"/>
          <p:cNvSpPr>
            <a:spLocks noGrp="1"/>
          </p:cNvSpPr>
          <p:nvPr>
            <p:ph idx="1"/>
          </p:nvPr>
        </p:nvSpPr>
        <p:spPr/>
        <p:txBody>
          <a:bodyPr>
            <a:normAutofit lnSpcReduction="10000"/>
          </a:bodyPr>
          <a:lstStyle/>
          <a:p>
            <a:r>
              <a:rPr lang="en-US" dirty="0" smtClean="0"/>
              <a:t>Many feminists believe that moral philosophy incorporates a male oriented bias.  This bias overlooks considerations of care and empathy that a feminist alternative must supplement in order to completely understand morality and moral relations.  </a:t>
            </a:r>
          </a:p>
          <a:p>
            <a:r>
              <a:rPr lang="en-US" dirty="0" smtClean="0"/>
              <a:t>The contrast between being a certain kind of person (like a loving parent or caring friend) and doing your duty is part of a larger conflict between virtue ethics (the ethics of care is best understood to be a part of the ethics of virtue) and theories of obligation that emphasize impartially doing one’s duty and fulfilling one’s obligations.  </a:t>
            </a:r>
          </a:p>
          <a:p>
            <a:pPr marL="0" indent="0">
              <a:buNone/>
            </a:pPr>
            <a:endParaRPr lang="en-US" dirty="0"/>
          </a:p>
        </p:txBody>
      </p:sp>
    </p:spTree>
    <p:extLst>
      <p:ext uri="{BB962C8B-B14F-4D97-AF65-F5344CB8AC3E}">
        <p14:creationId xmlns:p14="http://schemas.microsoft.com/office/powerpoint/2010/main" val="198310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62065"/>
            <a:ext cx="7691719" cy="1143000"/>
          </a:xfrm>
        </p:spPr>
        <p:txBody>
          <a:bodyPr/>
          <a:lstStyle/>
          <a:p>
            <a:r>
              <a:rPr lang="en-US" dirty="0" smtClean="0"/>
              <a:t>Gun Control</a:t>
            </a:r>
            <a:endParaRPr lang="en-US" dirty="0"/>
          </a:p>
        </p:txBody>
      </p:sp>
      <p:sp>
        <p:nvSpPr>
          <p:cNvPr id="3" name="Content Placeholder 2"/>
          <p:cNvSpPr>
            <a:spLocks noGrp="1"/>
          </p:cNvSpPr>
          <p:nvPr>
            <p:ph idx="1"/>
          </p:nvPr>
        </p:nvSpPr>
        <p:spPr>
          <a:xfrm>
            <a:off x="726141" y="800934"/>
            <a:ext cx="7691719" cy="5357819"/>
          </a:xfrm>
        </p:spPr>
        <p:txBody>
          <a:bodyPr>
            <a:normAutofit lnSpcReduction="10000"/>
          </a:bodyPr>
          <a:lstStyle/>
          <a:p>
            <a:endParaRPr lang="en-US" dirty="0" smtClean="0">
              <a:hlinkClick r:id="rId2"/>
            </a:endParaRPr>
          </a:p>
          <a:p>
            <a:r>
              <a:rPr lang="en-US" dirty="0" smtClean="0">
                <a:hlinkClick r:id="rId3"/>
              </a:rPr>
              <a:t>http://www.nytimes.com/2013/04/09/us/politics/obama-in-connecticut-to-push-for-gun-control.html?pagewanted=1&amp;_r=0</a:t>
            </a:r>
            <a:r>
              <a:rPr lang="en-US" dirty="0" smtClean="0"/>
              <a:t>  (Obama’s Speech)</a:t>
            </a:r>
          </a:p>
          <a:p>
            <a:r>
              <a:rPr lang="en-US" dirty="0" smtClean="0">
                <a:hlinkClick r:id="rId4"/>
              </a:rPr>
              <a:t>http</a:t>
            </a:r>
            <a:r>
              <a:rPr lang="en-US" dirty="0">
                <a:hlinkClick r:id="rId4"/>
              </a:rPr>
              <a:t>://www.nbc.com/saturday-night-live/video/gun-control-cold-open/n35538</a:t>
            </a:r>
            <a:r>
              <a:rPr lang="en-US" dirty="0" smtClean="0">
                <a:hlinkClick r:id="rId4"/>
              </a:rPr>
              <a:t>/</a:t>
            </a:r>
            <a:r>
              <a:rPr lang="en-US" dirty="0" smtClean="0"/>
              <a:t> (SNL Sketch) </a:t>
            </a:r>
            <a:endParaRPr lang="en-US" dirty="0" smtClean="0"/>
          </a:p>
          <a:p>
            <a:r>
              <a:rPr lang="en-US" dirty="0" smtClean="0">
                <a:hlinkClick r:id="rId5"/>
              </a:rPr>
              <a:t>http</a:t>
            </a:r>
            <a:r>
              <a:rPr lang="en-US" dirty="0">
                <a:hlinkClick r:id="rId5"/>
              </a:rPr>
              <a:t>://ac360.blogs.cnn.com/2013/04/10/buying-guns-no-questions-asked/?hpt=</a:t>
            </a:r>
            <a:r>
              <a:rPr lang="en-US" dirty="0" smtClean="0">
                <a:hlinkClick r:id="rId5"/>
              </a:rPr>
              <a:t>ac_t4</a:t>
            </a:r>
            <a:r>
              <a:rPr lang="en-US" dirty="0" smtClean="0"/>
              <a:t> (CNN) </a:t>
            </a:r>
            <a:endParaRPr lang="en-US" dirty="0"/>
          </a:p>
          <a:p>
            <a:r>
              <a:rPr lang="en-US" dirty="0" smtClean="0">
                <a:hlinkClick r:id="rId6"/>
              </a:rPr>
              <a:t>http://www.unodc.org/documents/data-and-analysis/IHS-rates-05012009.pdf</a:t>
            </a:r>
            <a:r>
              <a:rPr lang="en-US" dirty="0" smtClean="0"/>
              <a:t> (UN Statistics)</a:t>
            </a:r>
          </a:p>
          <a:p>
            <a:r>
              <a:rPr lang="en-US" dirty="0" smtClean="0">
                <a:hlinkClick r:id="rId2"/>
              </a:rPr>
              <a:t>http://www.cdc.gov/nchs/fastats/injury.htm</a:t>
            </a:r>
            <a:r>
              <a:rPr lang="en-US" dirty="0" smtClean="0"/>
              <a:t> (CDC)</a:t>
            </a:r>
          </a:p>
          <a:p>
            <a:pPr marL="0" indent="0">
              <a:buNone/>
            </a:pPr>
            <a:endParaRPr lang="en-US" dirty="0"/>
          </a:p>
        </p:txBody>
      </p:sp>
    </p:spTree>
    <p:extLst>
      <p:ext uri="{BB962C8B-B14F-4D97-AF65-F5344CB8AC3E}">
        <p14:creationId xmlns:p14="http://schemas.microsoft.com/office/powerpoint/2010/main" val="2037641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Gun Control: A Case Study</a:t>
            </a:r>
            <a:endParaRPr lang="en-US" dirty="0"/>
          </a:p>
        </p:txBody>
      </p:sp>
      <p:sp>
        <p:nvSpPr>
          <p:cNvPr id="3" name="Content Placeholder 2"/>
          <p:cNvSpPr>
            <a:spLocks noGrp="1"/>
          </p:cNvSpPr>
          <p:nvPr>
            <p:ph idx="1"/>
          </p:nvPr>
        </p:nvSpPr>
        <p:spPr>
          <a:xfrm>
            <a:off x="726141" y="1918568"/>
            <a:ext cx="7691719" cy="4571999"/>
          </a:xfrm>
        </p:spPr>
        <p:txBody>
          <a:bodyPr>
            <a:normAutofit fontScale="92500" lnSpcReduction="20000"/>
          </a:bodyPr>
          <a:lstStyle/>
          <a:p>
            <a:r>
              <a:rPr lang="en-US" dirty="0"/>
              <a:t>(</a:t>
            </a:r>
            <a:r>
              <a:rPr lang="en-US" dirty="0" smtClean="0"/>
              <a:t>CDC) (</a:t>
            </a:r>
            <a:r>
              <a:rPr lang="en-US" dirty="0"/>
              <a:t>Rounding to the nearest thousand) 19,000 out of 38,000 suicides are caused by discharge of a firearm, and  11,000 out of 16,000 deaths by assault (homicide) are caused by discharge of a firearm.  </a:t>
            </a:r>
          </a:p>
          <a:p>
            <a:r>
              <a:rPr lang="en-US" dirty="0" smtClean="0"/>
              <a:t>(UN) The </a:t>
            </a:r>
            <a:r>
              <a:rPr lang="en-US" dirty="0"/>
              <a:t>US homicide rate (per 100,000) is 5 to (for example of a highly restrictive gun control country of similar developed nation and average socioeconomic status) the UK’s 1.6 (per 100,000) </a:t>
            </a:r>
          </a:p>
          <a:p>
            <a:r>
              <a:rPr lang="en-US" dirty="0"/>
              <a:t>Comparing just gun ownership to intentional homicide is not enough, you want to know how many deaths are caused by gun ownership to total homicide and compare that to the restrictiveness of the laws determining who can own a gun and under what circumstances. </a:t>
            </a:r>
          </a:p>
          <a:p>
            <a:endParaRPr lang="en-US" dirty="0"/>
          </a:p>
        </p:txBody>
      </p:sp>
    </p:spTree>
    <p:extLst>
      <p:ext uri="{BB962C8B-B14F-4D97-AF65-F5344CB8AC3E}">
        <p14:creationId xmlns:p14="http://schemas.microsoft.com/office/powerpoint/2010/main" val="77175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Male and Female Ways of Thinking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Initially, the feminist movement of the 1960 and 70s denied that women and men differ psychologically (the only difference were because of oppressive social conditioning)</a:t>
            </a:r>
          </a:p>
          <a:p>
            <a:r>
              <a:rPr lang="en-US" dirty="0" smtClean="0"/>
              <a:t>If men and women think differently, this could be (and was) used as a basis for discriminating against women:</a:t>
            </a:r>
          </a:p>
          <a:p>
            <a:pPr lvl="1"/>
            <a:r>
              <a:rPr lang="en-US" dirty="0" smtClean="0"/>
              <a:t>Aristotle: Women ought to be ruled by men because they are not as rational.</a:t>
            </a:r>
          </a:p>
          <a:p>
            <a:pPr lvl="1"/>
            <a:r>
              <a:rPr lang="en-US" dirty="0" smtClean="0"/>
              <a:t>Kant: Agreed and added that women lacked “civil personality” and should have no voice in public life.</a:t>
            </a:r>
          </a:p>
          <a:p>
            <a:pPr lvl="1"/>
            <a:r>
              <a:rPr lang="en-US" dirty="0" smtClean="0"/>
              <a:t>Jean-Jacques Rousseau held that women possess different virtues (fit for the home) then men (who had virtues that fit them for leadership.  </a:t>
            </a:r>
          </a:p>
        </p:txBody>
      </p:sp>
    </p:spTree>
    <p:extLst>
      <p:ext uri="{BB962C8B-B14F-4D97-AF65-F5344CB8AC3E}">
        <p14:creationId xmlns:p14="http://schemas.microsoft.com/office/powerpoint/2010/main" val="2155510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314979"/>
            <a:ext cx="7691719" cy="760561"/>
          </a:xfrm>
        </p:spPr>
        <p:txBody>
          <a:bodyPr/>
          <a:lstStyle/>
          <a:p>
            <a:r>
              <a:rPr lang="en-US" dirty="0" smtClean="0"/>
              <a:t>In Class Peer Based Learning Activity</a:t>
            </a:r>
            <a:endParaRPr lang="en-US" dirty="0"/>
          </a:p>
        </p:txBody>
      </p:sp>
      <p:sp>
        <p:nvSpPr>
          <p:cNvPr id="3" name="Content Placeholder 2"/>
          <p:cNvSpPr>
            <a:spLocks noGrp="1"/>
          </p:cNvSpPr>
          <p:nvPr>
            <p:ph idx="1"/>
          </p:nvPr>
        </p:nvSpPr>
        <p:spPr>
          <a:xfrm>
            <a:off x="726141" y="934563"/>
            <a:ext cx="7691719" cy="4571999"/>
          </a:xfrm>
        </p:spPr>
        <p:txBody>
          <a:bodyPr/>
          <a:lstStyle/>
          <a:p>
            <a:endParaRPr lang="en-US" dirty="0" smtClean="0"/>
          </a:p>
          <a:p>
            <a:r>
              <a:rPr lang="en-US" dirty="0" smtClean="0"/>
              <a:t>Is there a difference between the way that masculine justice oriented and feminine care oriented moral thought will regard the issue of gun control in the US?</a:t>
            </a:r>
            <a:endParaRPr lang="en-US" dirty="0"/>
          </a:p>
        </p:txBody>
      </p:sp>
      <p:pic>
        <p:nvPicPr>
          <p:cNvPr id="4" name="Picture 3"/>
          <p:cNvPicPr>
            <a:picLocks noChangeAspect="1"/>
          </p:cNvPicPr>
          <p:nvPr/>
        </p:nvPicPr>
        <p:blipFill>
          <a:blip r:embed="rId3"/>
          <a:stretch>
            <a:fillRect/>
          </a:stretch>
        </p:blipFill>
        <p:spPr>
          <a:xfrm>
            <a:off x="0" y="2980237"/>
            <a:ext cx="4239687" cy="3391750"/>
          </a:xfrm>
          <a:prstGeom prst="rect">
            <a:avLst/>
          </a:prstGeom>
        </p:spPr>
      </p:pic>
      <p:pic>
        <p:nvPicPr>
          <p:cNvPr id="5" name="Picture 4"/>
          <p:cNvPicPr>
            <a:picLocks noChangeAspect="1"/>
          </p:cNvPicPr>
          <p:nvPr/>
        </p:nvPicPr>
        <p:blipFill>
          <a:blip r:embed="rId4"/>
          <a:stretch>
            <a:fillRect/>
          </a:stretch>
        </p:blipFill>
        <p:spPr>
          <a:xfrm>
            <a:off x="6153918" y="2980237"/>
            <a:ext cx="2990082" cy="3877763"/>
          </a:xfrm>
          <a:prstGeom prst="rect">
            <a:avLst/>
          </a:prstGeom>
        </p:spPr>
      </p:pic>
    </p:spTree>
    <p:extLst>
      <p:ext uri="{BB962C8B-B14F-4D97-AF65-F5344CB8AC3E}">
        <p14:creationId xmlns:p14="http://schemas.microsoft.com/office/powerpoint/2010/main" val="2902391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rights are involved?</a:t>
            </a:r>
            <a:endParaRPr lang="en-US" dirty="0"/>
          </a:p>
        </p:txBody>
      </p:sp>
      <p:sp>
        <p:nvSpPr>
          <p:cNvPr id="3" name="Content Placeholder 2"/>
          <p:cNvSpPr>
            <a:spLocks noGrp="1"/>
          </p:cNvSpPr>
          <p:nvPr>
            <p:ph idx="1"/>
          </p:nvPr>
        </p:nvSpPr>
        <p:spPr/>
        <p:txBody>
          <a:bodyPr>
            <a:normAutofit lnSpcReduction="10000"/>
          </a:bodyPr>
          <a:lstStyle/>
          <a:p>
            <a:r>
              <a:rPr lang="en-US" dirty="0" smtClean="0"/>
              <a:t>The rights of innocent people to be protected against homicidal people with guns:</a:t>
            </a:r>
          </a:p>
          <a:p>
            <a:pPr lvl="1"/>
            <a:r>
              <a:rPr lang="en-US" dirty="0" smtClean="0"/>
              <a:t>This could be criminals (gun control works both ways, less criminals with guns but less gun owners able to protect themselves – however you are 4-5 times as likely to be shot in a robbery if you are carrying a gun according to a recent study in the American Journal of Public </a:t>
            </a:r>
            <a:r>
              <a:rPr lang="en-US" dirty="0" err="1" smtClean="0"/>
              <a:t>Health:</a:t>
            </a:r>
            <a:r>
              <a:rPr lang="en-US" dirty="0" err="1" smtClean="0">
                <a:hlinkClick r:id="rId2"/>
              </a:rPr>
              <a:t>http</a:t>
            </a:r>
            <a:r>
              <a:rPr lang="en-US" dirty="0">
                <a:hlinkClick r:id="rId2"/>
              </a:rPr>
              <a:t>://www.ncbi.nlm.nih.gov/pmc/articles/PMC2759797/#</a:t>
            </a:r>
            <a:r>
              <a:rPr lang="en-US" dirty="0" smtClean="0">
                <a:hlinkClick r:id="rId2"/>
              </a:rPr>
              <a:t>bib1</a:t>
            </a:r>
            <a:r>
              <a:rPr lang="en-US" dirty="0" smtClean="0"/>
              <a:t> </a:t>
            </a:r>
            <a:endParaRPr lang="en-US" dirty="0"/>
          </a:p>
          <a:p>
            <a:pPr lvl="1"/>
            <a:r>
              <a:rPr lang="en-US" dirty="0" smtClean="0"/>
              <a:t>Or it could be the government (an unlikely potential threat that must be compared to the immediate threat of the massacres and homicides currently occurring) </a:t>
            </a:r>
            <a:endParaRPr lang="en-US" dirty="0"/>
          </a:p>
        </p:txBody>
      </p:sp>
    </p:spTree>
    <p:extLst>
      <p:ext uri="{BB962C8B-B14F-4D97-AF65-F5344CB8AC3E}">
        <p14:creationId xmlns:p14="http://schemas.microsoft.com/office/powerpoint/2010/main" val="1100802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Utilitarian Reasons:</a:t>
            </a:r>
            <a:endParaRPr lang="en-US" dirty="0"/>
          </a:p>
        </p:txBody>
      </p:sp>
      <p:sp>
        <p:nvSpPr>
          <p:cNvPr id="3" name="Content Placeholder 2"/>
          <p:cNvSpPr>
            <a:spLocks noGrp="1"/>
          </p:cNvSpPr>
          <p:nvPr>
            <p:ph idx="1"/>
          </p:nvPr>
        </p:nvSpPr>
        <p:spPr/>
        <p:txBody>
          <a:bodyPr>
            <a:normAutofit fontScale="92500"/>
          </a:bodyPr>
          <a:lstStyle/>
          <a:p>
            <a:r>
              <a:rPr lang="en-US" dirty="0" smtClean="0"/>
              <a:t>Does having liberal gun control laws make homicides, suicides, and injuries more or less likely?</a:t>
            </a:r>
          </a:p>
          <a:p>
            <a:r>
              <a:rPr lang="en-US" dirty="0" smtClean="0"/>
              <a:t>Most statistical data, and common sense, seem to indicate that having higher restrictions on who can own a gun and under what circumstance reduce the overall homicides, suicides, and injuries in a society that is not threatened by totalitarian government control.  </a:t>
            </a:r>
          </a:p>
          <a:p>
            <a:r>
              <a:rPr lang="en-US" dirty="0"/>
              <a:t>I</a:t>
            </a:r>
            <a:r>
              <a:rPr lang="en-US" dirty="0" smtClean="0"/>
              <a:t>t’s just easier to kill, injure or commit suicide with a gun, and assuming these things usually happen at a person’s least rational times, why not make it harder for people who are not rational or moral to do such things?</a:t>
            </a:r>
            <a:endParaRPr lang="en-US" dirty="0"/>
          </a:p>
        </p:txBody>
      </p:sp>
    </p:spTree>
    <p:extLst>
      <p:ext uri="{BB962C8B-B14F-4D97-AF65-F5344CB8AC3E}">
        <p14:creationId xmlns:p14="http://schemas.microsoft.com/office/powerpoint/2010/main" val="354485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a:t>
            </a:r>
            <a:endParaRPr lang="en-US" dirty="0"/>
          </a:p>
        </p:txBody>
      </p:sp>
      <p:sp>
        <p:nvSpPr>
          <p:cNvPr id="3" name="Content Placeholder 2"/>
          <p:cNvSpPr>
            <a:spLocks noGrp="1"/>
          </p:cNvSpPr>
          <p:nvPr>
            <p:ph idx="1"/>
          </p:nvPr>
        </p:nvSpPr>
        <p:spPr/>
        <p:txBody>
          <a:bodyPr/>
          <a:lstStyle/>
          <a:p>
            <a:r>
              <a:rPr lang="en-US" dirty="0" smtClean="0"/>
              <a:t>Most feminists believe women think differently than men about ethics. </a:t>
            </a:r>
          </a:p>
          <a:p>
            <a:r>
              <a:rPr lang="en-US" dirty="0" smtClean="0"/>
              <a:t>However, they do no think that these ways of thinking are thereby inferior, nor do they think that these differences justify discrimination</a:t>
            </a:r>
          </a:p>
          <a:p>
            <a:r>
              <a:rPr lang="en-US" dirty="0" smtClean="0"/>
              <a:t>Female thinking it is thought can yield insight into typically male-dominated areas.  </a:t>
            </a:r>
            <a:endParaRPr lang="en-US" dirty="0"/>
          </a:p>
        </p:txBody>
      </p:sp>
    </p:spTree>
    <p:extLst>
      <p:ext uri="{BB962C8B-B14F-4D97-AF65-F5344CB8AC3E}">
        <p14:creationId xmlns:p14="http://schemas.microsoft.com/office/powerpoint/2010/main" val="294938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Kohlberg’s Stages of Moral Development</a:t>
            </a:r>
            <a:endParaRPr lang="en-US" dirty="0"/>
          </a:p>
        </p:txBody>
      </p:sp>
      <p:sp>
        <p:nvSpPr>
          <p:cNvPr id="3" name="Content Placeholder 2"/>
          <p:cNvSpPr>
            <a:spLocks noGrp="1"/>
          </p:cNvSpPr>
          <p:nvPr>
            <p:ph idx="1"/>
          </p:nvPr>
        </p:nvSpPr>
        <p:spPr/>
        <p:txBody>
          <a:bodyPr>
            <a:normAutofit/>
          </a:bodyPr>
          <a:lstStyle/>
          <a:p>
            <a:r>
              <a:rPr lang="en-US" dirty="0" err="1" smtClean="0"/>
              <a:t>Lawerence</a:t>
            </a:r>
            <a:r>
              <a:rPr lang="en-US" dirty="0" smtClean="0"/>
              <a:t> Kohlberg (1927-1987) was an educational psychologist who asked children of varying ages questions like the following dilemma to reveal their thinking about morality (Heinz’s dilemma):</a:t>
            </a:r>
          </a:p>
          <a:p>
            <a:pPr lvl="1"/>
            <a:r>
              <a:rPr lang="en-US" dirty="0" smtClean="0"/>
              <a:t>Heinz’s wife is near death, and her only hope is a drug that a pharmacist is selling for 200 dollars that Heinz does not have.  Heinz tried to pay half now and half later, the pharmacist refused to accept this offer.  Would it be wrong for Heinz to steal the drug?   </a:t>
            </a:r>
          </a:p>
          <a:p>
            <a:pPr lvl="1"/>
            <a:endParaRPr lang="en-US" dirty="0"/>
          </a:p>
        </p:txBody>
      </p:sp>
      <p:pic>
        <p:nvPicPr>
          <p:cNvPr id="4" name="Picture 3"/>
          <p:cNvPicPr>
            <a:picLocks noChangeAspect="1"/>
          </p:cNvPicPr>
          <p:nvPr/>
        </p:nvPicPr>
        <p:blipFill>
          <a:blip r:embed="rId2"/>
          <a:stretch>
            <a:fillRect/>
          </a:stretch>
        </p:blipFill>
        <p:spPr>
          <a:xfrm>
            <a:off x="6690783" y="4826000"/>
            <a:ext cx="1549400" cy="2032000"/>
          </a:xfrm>
          <a:prstGeom prst="rect">
            <a:avLst/>
          </a:prstGeom>
        </p:spPr>
      </p:pic>
    </p:spTree>
    <p:extLst>
      <p:ext uri="{BB962C8B-B14F-4D97-AF65-F5344CB8AC3E}">
        <p14:creationId xmlns:p14="http://schemas.microsoft.com/office/powerpoint/2010/main" val="111187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six stages:</a:t>
            </a:r>
            <a:endParaRPr lang="en-US" dirty="0"/>
          </a:p>
        </p:txBody>
      </p:sp>
      <p:sp>
        <p:nvSpPr>
          <p:cNvPr id="3" name="Content Placeholder 2"/>
          <p:cNvSpPr>
            <a:spLocks noGrp="1"/>
          </p:cNvSpPr>
          <p:nvPr>
            <p:ph idx="1"/>
          </p:nvPr>
        </p:nvSpPr>
        <p:spPr/>
        <p:txBody>
          <a:bodyPr>
            <a:normAutofit fontScale="92500"/>
          </a:bodyPr>
          <a:lstStyle/>
          <a:p>
            <a:r>
              <a:rPr lang="en-US" dirty="0"/>
              <a:t>Kohlberg concluded that there are six stages of moral development. </a:t>
            </a:r>
            <a:r>
              <a:rPr lang="en-US" dirty="0" smtClean="0"/>
              <a:t> As the </a:t>
            </a:r>
            <a:r>
              <a:rPr lang="en-US" dirty="0"/>
              <a:t>child </a:t>
            </a:r>
            <a:r>
              <a:rPr lang="en-US" dirty="0" smtClean="0"/>
              <a:t>develops they conceive </a:t>
            </a:r>
            <a:r>
              <a:rPr lang="en-US" dirty="0"/>
              <a:t>of right and </a:t>
            </a:r>
            <a:r>
              <a:rPr lang="en-US" dirty="0" smtClean="0"/>
              <a:t>wrong </a:t>
            </a:r>
            <a:r>
              <a:rPr lang="en-US" dirty="0"/>
              <a:t>in terms of:</a:t>
            </a:r>
          </a:p>
          <a:p>
            <a:pPr lvl="1"/>
            <a:r>
              <a:rPr lang="en-US" dirty="0"/>
              <a:t>1. obeying </a:t>
            </a:r>
            <a:r>
              <a:rPr lang="en-US" dirty="0" smtClean="0"/>
              <a:t>authority </a:t>
            </a:r>
            <a:r>
              <a:rPr lang="en-US" dirty="0"/>
              <a:t>and </a:t>
            </a:r>
            <a:r>
              <a:rPr lang="en-US" dirty="0" smtClean="0"/>
              <a:t>avoiding </a:t>
            </a:r>
            <a:r>
              <a:rPr lang="en-US" dirty="0"/>
              <a:t>punishment</a:t>
            </a:r>
          </a:p>
          <a:p>
            <a:pPr lvl="1"/>
            <a:r>
              <a:rPr lang="en-US" dirty="0"/>
              <a:t>2. satisfying one’s own </a:t>
            </a:r>
            <a:r>
              <a:rPr lang="en-US" dirty="0" smtClean="0"/>
              <a:t>desires </a:t>
            </a:r>
            <a:r>
              <a:rPr lang="en-US" dirty="0"/>
              <a:t>and letting others do the same, through fair exchange</a:t>
            </a:r>
          </a:p>
          <a:p>
            <a:pPr lvl="1"/>
            <a:r>
              <a:rPr lang="en-US" dirty="0"/>
              <a:t>3. </a:t>
            </a:r>
            <a:r>
              <a:rPr lang="en-US" dirty="0" smtClean="0"/>
              <a:t>cultivating </a:t>
            </a:r>
            <a:r>
              <a:rPr lang="en-US" dirty="0"/>
              <a:t>one’s relationships and performing the duties of one’s social roles</a:t>
            </a:r>
          </a:p>
          <a:p>
            <a:pPr lvl="1"/>
            <a:r>
              <a:rPr lang="en-US" dirty="0"/>
              <a:t>4. obeying the law and maintaining the welfare of the group</a:t>
            </a:r>
          </a:p>
          <a:p>
            <a:pPr lvl="1"/>
            <a:r>
              <a:rPr lang="en-US" dirty="0"/>
              <a:t>5. upholding the basic rights and </a:t>
            </a:r>
            <a:r>
              <a:rPr lang="en-US" dirty="0" smtClean="0"/>
              <a:t>values </a:t>
            </a:r>
            <a:r>
              <a:rPr lang="en-US" dirty="0"/>
              <a:t>of one’s society</a:t>
            </a:r>
          </a:p>
          <a:p>
            <a:pPr lvl="1"/>
            <a:r>
              <a:rPr lang="en-US" dirty="0"/>
              <a:t>6. abiding by abstract, universal moral principles</a:t>
            </a:r>
          </a:p>
          <a:p>
            <a:endParaRPr lang="en-US" dirty="0"/>
          </a:p>
        </p:txBody>
      </p:sp>
    </p:spTree>
    <p:extLst>
      <p:ext uri="{BB962C8B-B14F-4D97-AF65-F5344CB8AC3E}">
        <p14:creationId xmlns:p14="http://schemas.microsoft.com/office/powerpoint/2010/main" val="191998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Jake and Amy</a:t>
            </a:r>
            <a:endParaRPr lang="en-US" dirty="0"/>
          </a:p>
        </p:txBody>
      </p:sp>
      <p:sp>
        <p:nvSpPr>
          <p:cNvPr id="3" name="Content Placeholder 2"/>
          <p:cNvSpPr>
            <a:spLocks noGrp="1"/>
          </p:cNvSpPr>
          <p:nvPr>
            <p:ph idx="1"/>
          </p:nvPr>
        </p:nvSpPr>
        <p:spPr/>
        <p:txBody>
          <a:bodyPr>
            <a:normAutofit lnSpcReduction="10000"/>
          </a:bodyPr>
          <a:lstStyle/>
          <a:p>
            <a:r>
              <a:rPr lang="en-US" dirty="0" smtClean="0"/>
              <a:t>Jake thought that human life is more than money and that Heinz should steal the drug </a:t>
            </a:r>
          </a:p>
          <a:p>
            <a:pPr lvl="1"/>
            <a:r>
              <a:rPr lang="en-US" dirty="0" smtClean="0"/>
              <a:t>appeals to impersonal principles </a:t>
            </a:r>
          </a:p>
          <a:p>
            <a:r>
              <a:rPr lang="en-US" dirty="0"/>
              <a:t>W</a:t>
            </a:r>
            <a:r>
              <a:rPr lang="en-US" dirty="0" smtClean="0"/>
              <a:t>hereas Amy suggests that to steal and for the wife to die would both be bad, so she refuses to accept the terms the problem is posed in and suggests that Heinz should talk to the pharmacist or find some other way to make the money </a:t>
            </a:r>
          </a:p>
          <a:p>
            <a:pPr lvl="1"/>
            <a:r>
              <a:rPr lang="en-US" dirty="0" smtClean="0"/>
              <a:t>a response typical of a lower stage of moral development than Jake, despite the fact that they are the same age</a:t>
            </a:r>
            <a:endParaRPr lang="en-US" dirty="0"/>
          </a:p>
        </p:txBody>
      </p:sp>
    </p:spTree>
    <p:extLst>
      <p:ext uri="{BB962C8B-B14F-4D97-AF65-F5344CB8AC3E}">
        <p14:creationId xmlns:p14="http://schemas.microsoft.com/office/powerpoint/2010/main" val="33268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Coral Gilligan</a:t>
            </a:r>
            <a:endParaRPr lang="en-US" dirty="0"/>
          </a:p>
        </p:txBody>
      </p:sp>
      <p:sp>
        <p:nvSpPr>
          <p:cNvPr id="3" name="Content Placeholder 2"/>
          <p:cNvSpPr>
            <a:spLocks noGrp="1"/>
          </p:cNvSpPr>
          <p:nvPr>
            <p:ph idx="1"/>
          </p:nvPr>
        </p:nvSpPr>
        <p:spPr/>
        <p:txBody>
          <a:bodyPr/>
          <a:lstStyle/>
          <a:p>
            <a:r>
              <a:rPr lang="en-US" dirty="0" smtClean="0"/>
              <a:t>Her 1982 book </a:t>
            </a:r>
            <a:r>
              <a:rPr lang="en-US" i="1" dirty="0" smtClean="0"/>
              <a:t>In a Different Voice </a:t>
            </a:r>
            <a:r>
              <a:rPr lang="en-US" dirty="0" smtClean="0"/>
              <a:t>objects that Kohlberg’s assessment of Amy is wrong.  </a:t>
            </a:r>
          </a:p>
          <a:p>
            <a:r>
              <a:rPr lang="en-US" dirty="0" smtClean="0"/>
              <a:t>Amy responds in a female-typical fashion to the personal aspects of the situation.  </a:t>
            </a:r>
          </a:p>
          <a:p>
            <a:r>
              <a:rPr lang="en-US" dirty="0" smtClean="0"/>
              <a:t>This is not inferior to Jake’s male-typical response (to analyze the situation in terms of a conflict between life and property that can be resolved by logical deduction and abstract principles)</a:t>
            </a:r>
          </a:p>
        </p:txBody>
      </p:sp>
      <p:pic>
        <p:nvPicPr>
          <p:cNvPr id="4" name="Picture 3"/>
          <p:cNvPicPr>
            <a:picLocks noChangeAspect="1"/>
          </p:cNvPicPr>
          <p:nvPr/>
        </p:nvPicPr>
        <p:blipFill>
          <a:blip r:embed="rId2"/>
          <a:stretch>
            <a:fillRect/>
          </a:stretch>
        </p:blipFill>
        <p:spPr>
          <a:xfrm>
            <a:off x="5228411" y="5038924"/>
            <a:ext cx="1819075" cy="1819075"/>
          </a:xfrm>
          <a:prstGeom prst="rect">
            <a:avLst/>
          </a:prstGeom>
        </p:spPr>
      </p:pic>
    </p:spTree>
    <p:extLst>
      <p:ext uri="{BB962C8B-B14F-4D97-AF65-F5344CB8AC3E}">
        <p14:creationId xmlns:p14="http://schemas.microsoft.com/office/powerpoint/2010/main" val="353010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Male and Female </a:t>
            </a:r>
            <a:endParaRPr lang="en-US" dirty="0"/>
          </a:p>
        </p:txBody>
      </p:sp>
      <p:sp>
        <p:nvSpPr>
          <p:cNvPr id="3" name="Content Placeholder 2"/>
          <p:cNvSpPr>
            <a:spLocks noGrp="1"/>
          </p:cNvSpPr>
          <p:nvPr>
            <p:ph idx="1"/>
          </p:nvPr>
        </p:nvSpPr>
        <p:spPr/>
        <p:txBody>
          <a:bodyPr>
            <a:normAutofit lnSpcReduction="10000"/>
          </a:bodyPr>
          <a:lstStyle/>
          <a:p>
            <a:r>
              <a:rPr lang="en-US" dirty="0" smtClean="0"/>
              <a:t>Feminists like Carol Gilligan have argued that the male way of thinking is to appeal to impersonal principles in a way that involves abstracting from the details of particular situations (an ethic of principle)</a:t>
            </a:r>
          </a:p>
          <a:p>
            <a:r>
              <a:rPr lang="en-US" dirty="0" smtClean="0"/>
              <a:t>The female way of thinking is as follows:</a:t>
            </a:r>
          </a:p>
          <a:p>
            <a:r>
              <a:rPr lang="en-US" dirty="0" smtClean="0"/>
              <a:t>“Caring, empathy, feeling with others, being sensitive to each other’s feelings, all may be better guides to what morality requires in actual contexts than may abstract rules of reason, or rational calculation, or at least they may be necessary components of an adequate morality.”            -Virginia Held</a:t>
            </a:r>
            <a:endParaRPr lang="en-US" dirty="0"/>
          </a:p>
        </p:txBody>
      </p:sp>
    </p:spTree>
    <p:extLst>
      <p:ext uri="{BB962C8B-B14F-4D97-AF65-F5344CB8AC3E}">
        <p14:creationId xmlns:p14="http://schemas.microsoft.com/office/powerpoint/2010/main" val="147233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Care Is To…</a:t>
            </a:r>
            <a:endParaRPr lang="en-US" dirty="0"/>
          </a:p>
        </p:txBody>
      </p:sp>
      <p:sp>
        <p:nvSpPr>
          <p:cNvPr id="3" name="Content Placeholder 2"/>
          <p:cNvSpPr>
            <a:spLocks noGrp="1"/>
          </p:cNvSpPr>
          <p:nvPr>
            <p:ph idx="1"/>
          </p:nvPr>
        </p:nvSpPr>
        <p:spPr/>
        <p:txBody>
          <a:bodyPr/>
          <a:lstStyle/>
          <a:p>
            <a:r>
              <a:rPr lang="en-US" dirty="0" smtClean="0"/>
              <a:t>Be sensitive to and aware of the unique needs and interests of those who are near and dear</a:t>
            </a:r>
          </a:p>
          <a:p>
            <a:r>
              <a:rPr lang="en-US" dirty="0"/>
              <a:t>P</a:t>
            </a:r>
            <a:r>
              <a:rPr lang="en-US" dirty="0" smtClean="0"/>
              <a:t>rimarily through an emotional feeling of loving concern for their well-being rather than through a universal and impartial benevolence.  </a:t>
            </a:r>
            <a:endParaRPr lang="en-US" dirty="0"/>
          </a:p>
        </p:txBody>
      </p:sp>
    </p:spTree>
    <p:extLst>
      <p:ext uri="{BB962C8B-B14F-4D97-AF65-F5344CB8AC3E}">
        <p14:creationId xmlns:p14="http://schemas.microsoft.com/office/powerpoint/2010/main" val="2863826160"/>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6434</TotalTime>
  <Words>2255</Words>
  <Application>Microsoft Macintosh PowerPoint</Application>
  <PresentationFormat>On-screen Show (4:3)</PresentationFormat>
  <Paragraphs>102</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Venture</vt:lpstr>
      <vt:lpstr>Feminism and the Ethics of Care</vt:lpstr>
      <vt:lpstr>Male and Female Ways of Thinking</vt:lpstr>
      <vt:lpstr>Now</vt:lpstr>
      <vt:lpstr>Kohlberg’s Stages of Moral Development</vt:lpstr>
      <vt:lpstr>The six stages:</vt:lpstr>
      <vt:lpstr>Jake and Amy</vt:lpstr>
      <vt:lpstr>Coral Gilligan</vt:lpstr>
      <vt:lpstr>Male and Female </vt:lpstr>
      <vt:lpstr>To Care Is To…</vt:lpstr>
      <vt:lpstr>To Empathize is To</vt:lpstr>
      <vt:lpstr>Caring and Empathizing</vt:lpstr>
      <vt:lpstr>Small Differences </vt:lpstr>
      <vt:lpstr>Genetic and Social Factors</vt:lpstr>
      <vt:lpstr>Implications for moral judgment</vt:lpstr>
      <vt:lpstr>Caring for Children and Animals</vt:lpstr>
      <vt:lpstr>Objections</vt:lpstr>
      <vt:lpstr>Feminism and Virtue</vt:lpstr>
      <vt:lpstr>Gun Control</vt:lpstr>
      <vt:lpstr>Gun Control: A Case Study</vt:lpstr>
      <vt:lpstr>In Class Peer Based Learning Activity</vt:lpstr>
      <vt:lpstr>What rights are involved?</vt:lpstr>
      <vt:lpstr>Utilitarian Reasons:</vt:lpstr>
    </vt:vector>
  </TitlesOfParts>
  <Company>University of Miami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Feminism and the Ethics of Care</dc:title>
  <dc:creator>Daniel Hampikian</dc:creator>
  <cp:lastModifiedBy>Daniel Hampikian</cp:lastModifiedBy>
  <cp:revision>67</cp:revision>
  <dcterms:created xsi:type="dcterms:W3CDTF">2013-04-02T20:54:30Z</dcterms:created>
  <dcterms:modified xsi:type="dcterms:W3CDTF">2013-04-16T21:31:19Z</dcterms:modified>
</cp:coreProperties>
</file>