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257" r:id="rId3"/>
    <p:sldId id="266" r:id="rId4"/>
    <p:sldId id="258" r:id="rId5"/>
    <p:sldId id="259" r:id="rId6"/>
    <p:sldId id="261" r:id="rId7"/>
    <p:sldId id="260" r:id="rId8"/>
    <p:sldId id="262" r:id="rId9"/>
    <p:sldId id="263" r:id="rId10"/>
    <p:sldId id="264" r:id="rId11"/>
    <p:sldId id="279" r:id="rId12"/>
    <p:sldId id="280" r:id="rId13"/>
    <p:sldId id="281" r:id="rId14"/>
    <p:sldId id="282" r:id="rId15"/>
    <p:sldId id="284" r:id="rId16"/>
    <p:sldId id="283" r:id="rId17"/>
    <p:sldId id="292" r:id="rId18"/>
    <p:sldId id="265" r:id="rId19"/>
    <p:sldId id="267" r:id="rId20"/>
    <p:sldId id="285" r:id="rId21"/>
    <p:sldId id="286" r:id="rId22"/>
    <p:sldId id="268" r:id="rId23"/>
    <p:sldId id="275" r:id="rId24"/>
    <p:sldId id="288" r:id="rId25"/>
    <p:sldId id="295" r:id="rId26"/>
    <p:sldId id="269" r:id="rId27"/>
    <p:sldId id="270" r:id="rId28"/>
    <p:sldId id="271" r:id="rId29"/>
    <p:sldId id="291" r:id="rId30"/>
    <p:sldId id="290" r:id="rId31"/>
    <p:sldId id="289" r:id="rId32"/>
    <p:sldId id="272" r:id="rId33"/>
    <p:sldId id="293" r:id="rId34"/>
    <p:sldId id="296" r:id="rId35"/>
    <p:sldId id="287" r:id="rId36"/>
    <p:sldId id="273" r:id="rId37"/>
    <p:sldId id="294" r:id="rId38"/>
    <p:sldId id="274" r:id="rId39"/>
    <p:sldId id="276" r:id="rId40"/>
    <p:sldId id="277" r:id="rId41"/>
    <p:sldId id="27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720C2-0235-D547-A188-6246FD906356}" type="datetimeFigureOut">
              <a:rPr lang="en-US" smtClean="0"/>
              <a:t>6/9/13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5F385-FC85-4D44-9FE2-84377D24EFC2}" type="slidenum">
              <a:rPr lang="en-US" smtClean="0"/>
              <a:t>‹#›</a:t>
            </a:fld>
            <a:endParaRPr lang="en-US"/>
          </a:p>
        </p:txBody>
      </p:sp>
    </p:spTree>
    <p:extLst>
      <p:ext uri="{BB962C8B-B14F-4D97-AF65-F5344CB8AC3E}">
        <p14:creationId xmlns:p14="http://schemas.microsoft.com/office/powerpoint/2010/main" val="22908563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edition.cnn.com/2011/WORLD/asiapcf/03/29/bangladesh.lashing.death/index.htm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Herodotus’ History: D. King</a:t>
            </a:r>
            <a:r>
              <a:rPr lang="en-US" baseline="0" dirty="0" smtClean="0"/>
              <a:t> of Persia, the </a:t>
            </a:r>
            <a:r>
              <a:rPr lang="en-US" baseline="0" dirty="0" err="1" smtClean="0"/>
              <a:t>Callatians</a:t>
            </a:r>
            <a:r>
              <a:rPr lang="en-US" baseline="0" dirty="0" smtClean="0"/>
              <a:t> from India at the bodies of their dead fathers and the Greeks asked each at his court. For Eskimos a wife would be shared with guests, men would have more than one, dominant male had sexual access to other wives, wives could take up new partners, Infanticide was common, and elderly family members were left to die.  In America the practices of Slavery, segregation, and only white landowner male’ s having the right to vote or participate in politics, the systematic slaughter and annexation of Native Americans, in Germany Genocide. </a:t>
            </a:r>
            <a:r>
              <a:rPr lang="en-US" sz="1200" kern="1200" dirty="0" smtClean="0">
                <a:solidFill>
                  <a:schemeClr val="tx1"/>
                </a:solidFill>
                <a:effectLst/>
                <a:latin typeface="+mn-lt"/>
                <a:ea typeface="+mn-ea"/>
                <a:cs typeface="+mn-cs"/>
              </a:rPr>
              <a:t>A 14-year-old Bangladeshi girl, </a:t>
            </a:r>
            <a:r>
              <a:rPr lang="en-US" sz="1200" kern="1200" dirty="0" err="1" smtClean="0">
                <a:solidFill>
                  <a:schemeClr val="tx1"/>
                </a:solidFill>
                <a:effectLst/>
                <a:latin typeface="+mn-lt"/>
                <a:ea typeface="+mn-ea"/>
                <a:cs typeface="+mn-cs"/>
              </a:rPr>
              <a:t>Hena</a:t>
            </a:r>
            <a:r>
              <a:rPr lang="en-US" sz="1200" kern="1200" dirty="0" smtClean="0">
                <a:solidFill>
                  <a:schemeClr val="tx1"/>
                </a:solidFill>
                <a:effectLst/>
                <a:latin typeface="+mn-lt"/>
                <a:ea typeface="+mn-ea"/>
                <a:cs typeface="+mn-cs"/>
              </a:rPr>
              <a:t>, allegedly was ambushed when she went to an outdoor toilet, gagged, beaten and raped by an older man in her village (who was actually her cousin). They were caught by wife of the alleged rapist, and the wife then beat </a:t>
            </a:r>
            <a:r>
              <a:rPr lang="en-US" sz="1200" kern="1200" dirty="0" err="1" smtClean="0">
                <a:solidFill>
                  <a:schemeClr val="tx1"/>
                </a:solidFill>
                <a:effectLst/>
                <a:latin typeface="+mn-lt"/>
                <a:ea typeface="+mn-ea"/>
                <a:cs typeface="+mn-cs"/>
              </a:rPr>
              <a:t>Hena</a:t>
            </a:r>
            <a:r>
              <a:rPr lang="en-US" sz="1200" kern="1200" dirty="0" smtClean="0">
                <a:solidFill>
                  <a:schemeClr val="tx1"/>
                </a:solidFill>
                <a:effectLst/>
                <a:latin typeface="+mn-lt"/>
                <a:ea typeface="+mn-ea"/>
                <a:cs typeface="+mn-cs"/>
              </a:rPr>
              <a:t> up. An imam at a local mosque issued a fatwa saying that </a:t>
            </a:r>
            <a:r>
              <a:rPr lang="en-US" sz="1200" kern="1200" dirty="0" err="1" smtClean="0">
                <a:solidFill>
                  <a:schemeClr val="tx1"/>
                </a:solidFill>
                <a:effectLst/>
                <a:latin typeface="+mn-lt"/>
                <a:ea typeface="+mn-ea"/>
                <a:cs typeface="+mn-cs"/>
              </a:rPr>
              <a:t>Hena</a:t>
            </a:r>
            <a:r>
              <a:rPr lang="en-US" sz="1200" kern="1200" dirty="0" smtClean="0">
                <a:solidFill>
                  <a:schemeClr val="tx1"/>
                </a:solidFill>
                <a:effectLst/>
                <a:latin typeface="+mn-lt"/>
                <a:ea typeface="+mn-ea"/>
                <a:cs typeface="+mn-cs"/>
              </a:rPr>
              <a:t> was guilty of adultery and must be punished, and a village makeshift court sentenced </a:t>
            </a:r>
            <a:r>
              <a:rPr lang="en-US" sz="1200" kern="1200" dirty="0" err="1" smtClean="0">
                <a:solidFill>
                  <a:schemeClr val="tx1"/>
                </a:solidFill>
                <a:effectLst/>
                <a:latin typeface="+mn-lt"/>
                <a:ea typeface="+mn-ea"/>
                <a:cs typeface="+mn-cs"/>
              </a:rPr>
              <a:t>Hena</a:t>
            </a:r>
            <a:r>
              <a:rPr lang="en-US" sz="1200" kern="1200" dirty="0" smtClean="0">
                <a:solidFill>
                  <a:schemeClr val="tx1"/>
                </a:solidFill>
                <a:effectLst/>
                <a:latin typeface="+mn-lt"/>
                <a:ea typeface="+mn-ea"/>
                <a:cs typeface="+mn-cs"/>
              </a:rPr>
              <a:t> to 100 lashes in a public whipping.</a:t>
            </a:r>
          </a:p>
          <a:p>
            <a:r>
              <a:rPr lang="en-US" sz="1200" kern="1200" dirty="0" smtClean="0">
                <a:solidFill>
                  <a:schemeClr val="tx1"/>
                </a:solidFill>
                <a:effectLst/>
                <a:latin typeface="+mn-lt"/>
                <a:ea typeface="+mn-ea"/>
                <a:cs typeface="+mn-cs"/>
              </a:rPr>
              <a:t>Her last words were protestations of innocence. </a:t>
            </a:r>
            <a:r>
              <a:rPr lang="en-US" sz="1200" u="sng" kern="1200" dirty="0" smtClean="0">
                <a:solidFill>
                  <a:schemeClr val="tx1"/>
                </a:solidFill>
                <a:effectLst/>
                <a:latin typeface="+mn-lt"/>
                <a:ea typeface="+mn-ea"/>
                <a:cs typeface="+mn-cs"/>
                <a:hlinkClick r:id="rId3"/>
              </a:rPr>
              <a:t>An excellent CNN blog post,</a:t>
            </a:r>
            <a:r>
              <a:rPr lang="en-US" sz="1200" kern="1200" dirty="0" smtClean="0">
                <a:solidFill>
                  <a:schemeClr val="tx1"/>
                </a:solidFill>
                <a:effectLst/>
                <a:latin typeface="+mn-lt"/>
                <a:ea typeface="+mn-ea"/>
                <a:cs typeface="+mn-cs"/>
              </a:rPr>
              <a:t> based on interviews with family members, says that the parents “had no choice but to mind the imam’s order. They watched as the whip broke the skin of their youngest child and she fell unconscious to the ground.”</a:t>
            </a:r>
          </a:p>
          <a:p>
            <a:r>
              <a:rPr lang="en-US" sz="1200" kern="1200" dirty="0" err="1" smtClean="0">
                <a:solidFill>
                  <a:schemeClr val="tx1"/>
                </a:solidFill>
                <a:effectLst/>
                <a:latin typeface="+mn-lt"/>
                <a:ea typeface="+mn-ea"/>
                <a:cs typeface="+mn-cs"/>
              </a:rPr>
              <a:t>Hena</a:t>
            </a:r>
            <a:r>
              <a:rPr lang="en-US" sz="1200" kern="1200" dirty="0" smtClean="0">
                <a:solidFill>
                  <a:schemeClr val="tx1"/>
                </a:solidFill>
                <a:effectLst/>
                <a:latin typeface="+mn-lt"/>
                <a:ea typeface="+mn-ea"/>
                <a:cs typeface="+mn-cs"/>
              </a:rPr>
              <a:t> collapsed after 70 lashes and was taken to the hospital. She died a week later, by some accounts because of internal bleeding and a general loss of blood. The doctors recorded her death as a suicide. (Women and girls who are raped are typically expected to commit suicide, to spare everyone the embarrassment of an honor crime.) In Uganda the parliament</a:t>
            </a:r>
            <a:r>
              <a:rPr lang="en-US" sz="1200" kern="1200" baseline="0" dirty="0" smtClean="0">
                <a:solidFill>
                  <a:schemeClr val="tx1"/>
                </a:solidFill>
                <a:effectLst/>
                <a:latin typeface="+mn-lt"/>
                <a:ea typeface="+mn-ea"/>
                <a:cs typeface="+mn-cs"/>
              </a:rPr>
              <a:t> was recently voting on a bill mandating the death penalty for </a:t>
            </a:r>
            <a:r>
              <a:rPr lang="en-US" sz="1200" kern="1200" baseline="0" dirty="0" err="1" smtClean="0">
                <a:solidFill>
                  <a:schemeClr val="tx1"/>
                </a:solidFill>
                <a:effectLst/>
                <a:latin typeface="+mn-lt"/>
                <a:ea typeface="+mn-ea"/>
                <a:cs typeface="+mn-cs"/>
              </a:rPr>
              <a:t>homesexual</a:t>
            </a:r>
            <a:r>
              <a:rPr lang="en-US" sz="1200" kern="1200" baseline="0" dirty="0" smtClean="0">
                <a:solidFill>
                  <a:schemeClr val="tx1"/>
                </a:solidFill>
                <a:effectLst/>
                <a:latin typeface="+mn-lt"/>
                <a:ea typeface="+mn-ea"/>
                <a:cs typeface="+mn-cs"/>
              </a:rPr>
              <a:t> acts.  In south </a:t>
            </a:r>
            <a:r>
              <a:rPr lang="en-US" sz="1200" kern="1200" baseline="0" dirty="0" err="1" smtClean="0">
                <a:solidFill>
                  <a:schemeClr val="tx1"/>
                </a:solidFill>
                <a:effectLst/>
                <a:latin typeface="+mn-lt"/>
                <a:ea typeface="+mn-ea"/>
                <a:cs typeface="+mn-cs"/>
              </a:rPr>
              <a:t>africa</a:t>
            </a:r>
            <a:r>
              <a:rPr lang="en-US" sz="1200" kern="1200" baseline="0" dirty="0" smtClean="0">
                <a:solidFill>
                  <a:schemeClr val="tx1"/>
                </a:solidFill>
                <a:effectLst/>
                <a:latin typeface="+mn-lt"/>
                <a:ea typeface="+mn-ea"/>
                <a:cs typeface="+mn-cs"/>
              </a:rPr>
              <a:t> the practices of </a:t>
            </a:r>
            <a:r>
              <a:rPr lang="en-US" sz="1200" kern="1200" baseline="0" dirty="0" err="1" smtClean="0">
                <a:solidFill>
                  <a:schemeClr val="tx1"/>
                </a:solidFill>
                <a:effectLst/>
                <a:latin typeface="+mn-lt"/>
                <a:ea typeface="+mn-ea"/>
                <a:cs typeface="+mn-cs"/>
              </a:rPr>
              <a:t>incesion</a:t>
            </a:r>
            <a:r>
              <a:rPr lang="en-US" sz="1200" kern="1200" baseline="0" dirty="0" smtClean="0">
                <a:solidFill>
                  <a:schemeClr val="tx1"/>
                </a:solidFill>
                <a:effectLst/>
                <a:latin typeface="+mn-lt"/>
                <a:ea typeface="+mn-ea"/>
                <a:cs typeface="+mn-cs"/>
              </a:rPr>
              <a:t> or female </a:t>
            </a:r>
            <a:r>
              <a:rPr lang="en-US" sz="1200" kern="1200" baseline="0" dirty="0" err="1" smtClean="0">
                <a:solidFill>
                  <a:schemeClr val="tx1"/>
                </a:solidFill>
                <a:effectLst/>
                <a:latin typeface="+mn-lt"/>
                <a:ea typeface="+mn-ea"/>
                <a:cs typeface="+mn-cs"/>
              </a:rPr>
              <a:t>genetalia</a:t>
            </a:r>
            <a:r>
              <a:rPr lang="en-US" sz="1200" kern="1200" baseline="0" dirty="0" smtClean="0">
                <a:solidFill>
                  <a:schemeClr val="tx1"/>
                </a:solidFill>
                <a:effectLst/>
                <a:latin typeface="+mn-lt"/>
                <a:ea typeface="+mn-ea"/>
                <a:cs typeface="+mn-cs"/>
              </a:rPr>
              <a:t> mutilation…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2</a:t>
            </a:fld>
            <a:endParaRPr lang="en-US"/>
          </a:p>
        </p:txBody>
      </p:sp>
    </p:spTree>
    <p:extLst>
      <p:ext uri="{BB962C8B-B14F-4D97-AF65-F5344CB8AC3E}">
        <p14:creationId xmlns:p14="http://schemas.microsoft.com/office/powerpoint/2010/main" val="2323173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a:t>
            </a:r>
            <a:r>
              <a:rPr lang="en-US" baseline="0" dirty="0" smtClean="0"/>
              <a:t> first premise is false – people might just happen to have the same feelings, in which case they would also have the same moral values, it could be TF conditional.  </a:t>
            </a: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20</a:t>
            </a:fld>
            <a:endParaRPr lang="en-US"/>
          </a:p>
        </p:txBody>
      </p:sp>
    </p:spTree>
    <p:extLst>
      <p:ext uri="{BB962C8B-B14F-4D97-AF65-F5344CB8AC3E}">
        <p14:creationId xmlns:p14="http://schemas.microsoft.com/office/powerpoint/2010/main" val="2728909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we </a:t>
            </a:r>
            <a:r>
              <a:rPr lang="en-US" baseline="0" dirty="0" err="1" smtClean="0"/>
              <a:t>disaprove</a:t>
            </a:r>
            <a:r>
              <a:rPr lang="en-US" baseline="0" dirty="0" smtClean="0"/>
              <a:t> of certain immoral actions could be because they harm others, and we react emotionally to such harm.  The immorality is one thing (which is due to the fact they harm) and our reaction is another (which is due to the fact that we are biologically and culturally sensitive to harms).  Harming others might be wrong whether or not we feel that it is, but because we were raised to recognize </a:t>
            </a:r>
            <a:r>
              <a:rPr lang="en-US" baseline="0" dirty="0" err="1" smtClean="0"/>
              <a:t>hurating</a:t>
            </a:r>
            <a:r>
              <a:rPr lang="en-US" baseline="0" dirty="0" smtClean="0"/>
              <a:t> others as wrong we have an emotional reaction against such actions, and because we care about others.  Moral claims, in general, are claims we care about and involve the emotions and happiness of other people, which in order to understand we might need to be able to feel empathically ourselves.  </a:t>
            </a: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21</a:t>
            </a:fld>
            <a:endParaRPr lang="en-US"/>
          </a:p>
        </p:txBody>
      </p:sp>
    </p:spTree>
    <p:extLst>
      <p:ext uri="{BB962C8B-B14F-4D97-AF65-F5344CB8AC3E}">
        <p14:creationId xmlns:p14="http://schemas.microsoft.com/office/powerpoint/2010/main" val="3322347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Consider the disagreement over whether homosexuality is immoral between gay rights activist Foreman and reverend </a:t>
            </a:r>
            <a:r>
              <a:rPr lang="en-US" dirty="0" err="1" smtClean="0"/>
              <a:t>Falwell</a:t>
            </a:r>
            <a:r>
              <a:rPr lang="en-US" dirty="0" smtClean="0"/>
              <a:t>. </a:t>
            </a:r>
          </a:p>
          <a:p>
            <a:r>
              <a:rPr lang="en-US" dirty="0" smtClean="0"/>
              <a:t>The same</a:t>
            </a:r>
            <a:r>
              <a:rPr lang="en-US" baseline="0" dirty="0" smtClean="0"/>
              <a:t> problem arises for cultural relativism: our culture has standards that regard genocide to be immoral, hence they imply that it is true that genocide is immoral.  Nazi culture implies that it is false that genocide is immoral.  But if morality is a matter of cultural codes, there is no disagreement over whether it is true or false that genocide is immoral.  Rather, one culture regards it true and this makes it true of that culture that </a:t>
            </a:r>
            <a:r>
              <a:rPr lang="en-US" baseline="0" dirty="0" err="1" smtClean="0"/>
              <a:t>gencodie</a:t>
            </a:r>
            <a:r>
              <a:rPr lang="en-US" baseline="0" dirty="0" smtClean="0"/>
              <a:t> is immoral, and another culture regards it false and this makes it false for that culture that genocide is immoral.  But these cultures do disagree over whether it is true or false, hence cultural relativism must be false.  </a:t>
            </a: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22</a:t>
            </a:fld>
            <a:endParaRPr lang="en-US"/>
          </a:p>
        </p:txBody>
      </p:sp>
    </p:spTree>
    <p:extLst>
      <p:ext uri="{BB962C8B-B14F-4D97-AF65-F5344CB8AC3E}">
        <p14:creationId xmlns:p14="http://schemas.microsoft.com/office/powerpoint/2010/main" val="428288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25</a:t>
            </a:fld>
            <a:endParaRPr lang="en-US"/>
          </a:p>
        </p:txBody>
      </p:sp>
    </p:spTree>
    <p:extLst>
      <p:ext uri="{BB962C8B-B14F-4D97-AF65-F5344CB8AC3E}">
        <p14:creationId xmlns:p14="http://schemas.microsoft.com/office/powerpoint/2010/main" val="3813643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27</a:t>
            </a:fld>
            <a:endParaRPr lang="en-US"/>
          </a:p>
        </p:txBody>
      </p:sp>
    </p:spTree>
    <p:extLst>
      <p:ext uri="{BB962C8B-B14F-4D97-AF65-F5344CB8AC3E}">
        <p14:creationId xmlns:p14="http://schemas.microsoft.com/office/powerpoint/2010/main" val="4108189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Even worse…It is true that torturing</a:t>
            </a:r>
            <a:r>
              <a:rPr lang="en-US" baseline="0" dirty="0" smtClean="0"/>
              <a:t> children is wrong, this is not just an expression of attitude.  If a psychopath thought torturing children was good, we couldn’t say of such a belief that it is incorrect, all we could say is we disagree.  But it is incorrect, so emotivism must be false. </a:t>
            </a:r>
            <a:r>
              <a:rPr lang="en-US" dirty="0" smtClean="0"/>
              <a:t>Both can’t happen, hence the disagreement in attitude about actions and practices is a real disagreement.  </a:t>
            </a:r>
          </a:p>
          <a:p>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28</a:t>
            </a:fld>
            <a:endParaRPr lang="en-US"/>
          </a:p>
        </p:txBody>
      </p:sp>
    </p:spTree>
    <p:extLst>
      <p:ext uri="{BB962C8B-B14F-4D97-AF65-F5344CB8AC3E}">
        <p14:creationId xmlns:p14="http://schemas.microsoft.com/office/powerpoint/2010/main" val="4009607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is unlike preferences, providing reasons</a:t>
            </a:r>
            <a:r>
              <a:rPr lang="en-US" baseline="0" dirty="0" smtClean="0"/>
              <a:t> that are true in support of moral </a:t>
            </a:r>
            <a:r>
              <a:rPr lang="en-US" baseline="0" dirty="0" err="1" smtClean="0"/>
              <a:t>judgements</a:t>
            </a:r>
            <a:r>
              <a:rPr lang="en-US" baseline="0" dirty="0" smtClean="0"/>
              <a:t> is appropriate, but if they were mere preferences for behavior this would not be appropriate in the same way (any reason would do, even if it was a false one).  The nature of these reasons is that they ought to be true, rather than false deceptions, but false </a:t>
            </a:r>
            <a:r>
              <a:rPr lang="en-US" baseline="0" dirty="0" err="1" smtClean="0"/>
              <a:t>decpeciotns</a:t>
            </a:r>
            <a:r>
              <a:rPr lang="en-US" baseline="0" dirty="0" smtClean="0"/>
              <a:t> would be just as appropriate (demons possess homosexuals) as </a:t>
            </a:r>
            <a:r>
              <a:rPr lang="en-US" baseline="0" dirty="0" err="1" smtClean="0"/>
              <a:t>treu</a:t>
            </a:r>
            <a:r>
              <a:rPr lang="en-US" baseline="0" dirty="0" smtClean="0"/>
              <a:t> reasons (homosexuals have a right to live in the only way that affords them happiness) because both influence behavior.  </a:t>
            </a: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32</a:t>
            </a:fld>
            <a:endParaRPr lang="en-US"/>
          </a:p>
        </p:txBody>
      </p:sp>
    </p:spTree>
    <p:extLst>
      <p:ext uri="{BB962C8B-B14F-4D97-AF65-F5344CB8AC3E}">
        <p14:creationId xmlns:p14="http://schemas.microsoft.com/office/powerpoint/2010/main" val="403761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Descriptive laws of nature only prescribe.</a:t>
            </a:r>
            <a:r>
              <a:rPr lang="en-US" baseline="0" dirty="0" smtClean="0"/>
              <a:t>  </a:t>
            </a:r>
            <a:r>
              <a:rPr lang="en-US" baseline="0" dirty="0" err="1" smtClean="0"/>
              <a:t>Articial</a:t>
            </a:r>
            <a:r>
              <a:rPr lang="en-US" baseline="0" dirty="0" smtClean="0"/>
              <a:t> things are generally good.  Rare things are also good.  There are multiple functions for our organs – hands can be used for grabbing food, surgery, shaking hands, fighting, pointing, clapping, engineering, building, etc.  Some of these are biological, but most are </a:t>
            </a:r>
            <a:r>
              <a:rPr lang="en-US" baseline="0" dirty="0" err="1" smtClean="0"/>
              <a:t>artifiicail</a:t>
            </a:r>
            <a:r>
              <a:rPr lang="en-US" baseline="0" dirty="0" smtClean="0"/>
              <a:t> and </a:t>
            </a:r>
            <a:r>
              <a:rPr lang="en-US" baseline="0" dirty="0" err="1" smtClean="0"/>
              <a:t>benificail</a:t>
            </a:r>
            <a:r>
              <a:rPr lang="en-US" baseline="0" dirty="0" smtClean="0"/>
              <a:t> uses for them.  Pleasure and procreation are both natural uses for sexual organs.  Valid but false argument.  Remind them about what </a:t>
            </a:r>
            <a:r>
              <a:rPr lang="en-US" baseline="0" smtClean="0"/>
              <a:t>validity is.  </a:t>
            </a: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35</a:t>
            </a:fld>
            <a:endParaRPr lang="en-US"/>
          </a:p>
        </p:txBody>
      </p:sp>
    </p:spTree>
    <p:extLst>
      <p:ext uri="{BB962C8B-B14F-4D97-AF65-F5344CB8AC3E}">
        <p14:creationId xmlns:p14="http://schemas.microsoft.com/office/powerpoint/2010/main" val="677491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Cannot</a:t>
            </a:r>
            <a:r>
              <a:rPr lang="en-US" baseline="0" dirty="0" smtClean="0"/>
              <a:t> choose sexual preference, sexual urges are strong, pursuing love not just sex, </a:t>
            </a:r>
            <a:r>
              <a:rPr lang="en-US" baseline="0" dirty="0" err="1" smtClean="0"/>
              <a:t>buliding</a:t>
            </a:r>
            <a:r>
              <a:rPr lang="en-US" baseline="0" dirty="0" smtClean="0"/>
              <a:t> a life with others, wanting a family, no difference between the moral character, and no evidence that gay and </a:t>
            </a:r>
            <a:r>
              <a:rPr lang="en-US" baseline="0" dirty="0" err="1" smtClean="0"/>
              <a:t>lesbain</a:t>
            </a:r>
            <a:r>
              <a:rPr lang="en-US" baseline="0" dirty="0" smtClean="0"/>
              <a:t> couples do not make as good or better parents and member </a:t>
            </a:r>
            <a:r>
              <a:rPr lang="en-US" baseline="0" dirty="0" err="1" smtClean="0"/>
              <a:t>sof</a:t>
            </a:r>
            <a:r>
              <a:rPr lang="en-US" baseline="0" dirty="0" smtClean="0"/>
              <a:t> </a:t>
            </a:r>
            <a:r>
              <a:rPr lang="en-US" baseline="0" dirty="0" err="1" smtClean="0"/>
              <a:t>soceity</a:t>
            </a:r>
            <a:r>
              <a:rPr lang="en-US" baseline="0" dirty="0" smtClean="0"/>
              <a:t> as heterosexual couples.  Are there any good moral reasons for considering homosexuality to be immoral?  No.  And since it affords </a:t>
            </a:r>
            <a:r>
              <a:rPr lang="en-US" baseline="0" dirty="0" err="1" smtClean="0"/>
              <a:t>homosexauls</a:t>
            </a:r>
            <a:r>
              <a:rPr lang="en-US" baseline="0" dirty="0" smtClean="0"/>
              <a:t> there only chance at a happy life, and deny ting them this life would be violating their right to </a:t>
            </a:r>
            <a:r>
              <a:rPr lang="en-US" baseline="0" dirty="0" err="1" smtClean="0"/>
              <a:t>autonomny</a:t>
            </a:r>
            <a:r>
              <a:rPr lang="en-US" baseline="0" dirty="0" smtClean="0"/>
              <a:t>, there is nothing immoral about homosexuality. </a:t>
            </a:r>
            <a:r>
              <a:rPr lang="en-US" dirty="0" smtClean="0"/>
              <a:t>– consider the Ancient Greeks and animals like the </a:t>
            </a:r>
            <a:r>
              <a:rPr lang="en-US" dirty="0" err="1" smtClean="0"/>
              <a:t>BonobosHomosexuality</a:t>
            </a:r>
            <a:r>
              <a:rPr lang="en-US" dirty="0" smtClean="0"/>
              <a:t> is condemned in the bible, but the bible cannot be taken as a literal guide to morality – it says for instance, it is okay to have and beat slaves, as long as they don</a:t>
            </a:r>
            <a:r>
              <a:rPr lang="fr-FR" dirty="0" smtClean="0"/>
              <a:t>’</a:t>
            </a:r>
            <a:r>
              <a:rPr lang="en-US" dirty="0" smtClean="0"/>
              <a:t>t die. (Exodus 21:20-21)</a:t>
            </a:r>
          </a:p>
          <a:p>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36</a:t>
            </a:fld>
            <a:endParaRPr lang="en-US"/>
          </a:p>
        </p:txBody>
      </p:sp>
    </p:spTree>
    <p:extLst>
      <p:ext uri="{BB962C8B-B14F-4D97-AF65-F5344CB8AC3E}">
        <p14:creationId xmlns:p14="http://schemas.microsoft.com/office/powerpoint/2010/main" val="163366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Inconsitency</a:t>
            </a:r>
            <a:r>
              <a:rPr lang="en-US" baseline="0" dirty="0" smtClean="0"/>
              <a:t> between 3</a:t>
            </a:r>
            <a:r>
              <a:rPr lang="en-US" baseline="30000" dirty="0" smtClean="0"/>
              <a:t>rd</a:t>
            </a:r>
            <a:r>
              <a:rPr lang="en-US" baseline="0" dirty="0" smtClean="0"/>
              <a:t> and 5</a:t>
            </a:r>
            <a:r>
              <a:rPr lang="en-US" baseline="30000" dirty="0" smtClean="0"/>
              <a:t>th</a:t>
            </a:r>
            <a:r>
              <a:rPr lang="en-US" baseline="0" dirty="0" smtClean="0"/>
              <a:t> claims</a:t>
            </a: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4</a:t>
            </a:fld>
            <a:endParaRPr lang="en-US"/>
          </a:p>
        </p:txBody>
      </p:sp>
    </p:spTree>
    <p:extLst>
      <p:ext uri="{BB962C8B-B14F-4D97-AF65-F5344CB8AC3E}">
        <p14:creationId xmlns:p14="http://schemas.microsoft.com/office/powerpoint/2010/main" val="2355911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cultures and the people that make them up have imperfect moral knowledge (are not morally infallible).</a:t>
            </a:r>
          </a:p>
          <a:p>
            <a:r>
              <a:rPr lang="en-US" dirty="0" smtClean="0"/>
              <a:t>A group would die out if they did not value children, the Eskimo’s </a:t>
            </a:r>
            <a:r>
              <a:rPr lang="en-US" dirty="0" err="1" smtClean="0"/>
              <a:t>inftanticide</a:t>
            </a:r>
            <a:r>
              <a:rPr lang="en-US" baseline="0" dirty="0" smtClean="0"/>
              <a:t> was necessary for other children to survive (scarcity of resources), no prohibition against murder means everyone would have to avoid and be on guard against others, smaller groups would strive for self-</a:t>
            </a:r>
            <a:r>
              <a:rPr lang="en-US" baseline="0" dirty="0" err="1" smtClean="0"/>
              <a:t>sufficeincy</a:t>
            </a:r>
            <a:r>
              <a:rPr lang="en-US" baseline="0" dirty="0" smtClean="0"/>
              <a:t>, resulting in smaller cultures with this prohibition, if lying is commonplace communication becomes </a:t>
            </a:r>
            <a:r>
              <a:rPr lang="en-US" baseline="0" dirty="0" err="1" smtClean="0"/>
              <a:t>impossibele</a:t>
            </a:r>
            <a:r>
              <a:rPr lang="en-US" baseline="0" dirty="0" smtClean="0"/>
              <a:t>, and </a:t>
            </a:r>
            <a:r>
              <a:rPr lang="en-US" baseline="0" dirty="0" err="1" smtClean="0"/>
              <a:t>soceity</a:t>
            </a:r>
            <a:r>
              <a:rPr lang="en-US" baseline="0" dirty="0" smtClean="0"/>
              <a:t> cannot exist without </a:t>
            </a:r>
            <a:r>
              <a:rPr lang="en-US" baseline="0" dirty="0" err="1" smtClean="0"/>
              <a:t>communciation</a:t>
            </a:r>
            <a:r>
              <a:rPr lang="en-US" baseline="0" dirty="0" smtClean="0"/>
              <a:t> </a:t>
            </a:r>
            <a:r>
              <a:rPr lang="en-US" baseline="0" dirty="0" err="1" smtClean="0"/>
              <a:t>amoung</a:t>
            </a:r>
            <a:r>
              <a:rPr lang="en-US" baseline="0" dirty="0" smtClean="0"/>
              <a:t> its members.  </a:t>
            </a: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6</a:t>
            </a:fld>
            <a:endParaRPr lang="en-US"/>
          </a:p>
        </p:txBody>
      </p:sp>
    </p:spTree>
    <p:extLst>
      <p:ext uri="{BB962C8B-B14F-4D97-AF65-F5344CB8AC3E}">
        <p14:creationId xmlns:p14="http://schemas.microsoft.com/office/powerpoint/2010/main" val="193247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we have additional reason to think the conclusion is false</a:t>
            </a:r>
          </a:p>
          <a:p>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7</a:t>
            </a:fld>
            <a:endParaRPr lang="en-US"/>
          </a:p>
        </p:txBody>
      </p:sp>
    </p:spTree>
    <p:extLst>
      <p:ext uri="{BB962C8B-B14F-4D97-AF65-F5344CB8AC3E}">
        <p14:creationId xmlns:p14="http://schemas.microsoft.com/office/powerpoint/2010/main" val="315853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general it is a fallacy to conclude from what any authority figure, and single person, or any collection of people, that something is wrong.  The first reason is that this is concluding a normative claim on the basis of a descriptive claim, which in general is a problematic, if not downright fallacious, form of inference.   Furthermore, ethical authority figures like God, if they exist, are ethical authorities because they are good at discerning the morally relevant facts, because they are aware of and understand ethical principles and because they can discern their relation to the morally relevant facts in a way that results in a course of action with respect to those facts.  More specifically, murder is wrong independently of the thoughts of God, the laws of society, and popular opinion because these three sources of condemnation arise from of an ability to determine the wrongness of taking the life of a rational human being who has an interest in continuing their life, rather than from the mere fact that such condemnation exists.  There is a reason for the condemnation that is independent of the condemnation: this reason is that it is wrong to maliciously take an innocent life.  If murder was wrong merely because these three sources condemn it, than it would become right as soon as they condone it, but clearly murder would be wrong whether or not God, the laws of society, and popular opinion approved or disapproved.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Cultural relativism is the view that because all cultures have different values there are no universal moral principles and morality is relative to cultural practices and so we should tolerate and respect other cultural practices rather than passing moral judgment on them, are as follows.   There are four fatal objections to cultural relativism as a complete account of morality.  First, there is an incompatibility of cultural relativism with universal tolerance and the implausibility of unrestricted universal tolerance as a universal ethical principle, since if there are no universal ethical principles and we happen to belong to a culture without tolerance than intolerance is right for our culture.  Second, the argument for cultural relativism from divergent cultural values is invalid.  It does not follow logically from the fact that cultures have different values that there are no universal moral values, since it is possible that there are universal moral values but because they are difficult to discern and because it is difficult, if not impossible, to create and sustain a perfectly just society, many or all cultures are simply wrong in the values they identify and encourage. Third, the claim that all cultures have no common values is more than likely false – taking care of the young, telling the truth, prohibition against murder, prohibition against harm for personal gain – all make possible the continuing existence of a society.  The exceptions to these principles must be that – exceptions to valued principles – if the society’s is to continue to exist.  A society that condoned murder or harm would quickly fragment into groups that condemned these practices (and hence acknowledged the value), a society that condoned lying would be unable to communicate and hence unable to function as a society, a society that condoned harming or not taking care of children would cease to exist in a generation.  Finally, there is the fact that if cultural relativism were true it would lead to implausible results: no sense could be made of moral progress, we could not judge cultures or cultural practices as ethically wrong no matter how egregious and morally repugnant, and we could never wonder whether something that the law or cultural practices we have allow for is really right, nor could we wonder whether something that our culture forbids is really wrong.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45F385-FC85-4D44-9FE2-84377D24EFC2}" type="slidenum">
              <a:rPr lang="en-US" smtClean="0"/>
              <a:t>10</a:t>
            </a:fld>
            <a:endParaRPr lang="en-US"/>
          </a:p>
        </p:txBody>
      </p:sp>
    </p:spTree>
    <p:extLst>
      <p:ext uri="{BB962C8B-B14F-4D97-AF65-F5344CB8AC3E}">
        <p14:creationId xmlns:p14="http://schemas.microsoft.com/office/powerpoint/2010/main" val="325059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Valuable because it promotes a profound</a:t>
            </a:r>
            <a:r>
              <a:rPr lang="en-US" baseline="0" dirty="0" smtClean="0"/>
              <a:t> affection between partners which is intrinsically valuable and a sanctuary from pressures of outside society.  Yet there are no secure ground for thinking that this kind of affection cannot be felt by multiple partners, and promotes child care, but the only contrast case is non-family institutions, nothing to conclude that child care cannot be performed successfully by multiple partners or by one couple through child years and then marriage dissolving.  </a:t>
            </a:r>
            <a:endParaRPr lang="en-US" dirty="0" smtClean="0"/>
          </a:p>
          <a:p>
            <a:r>
              <a:rPr lang="en-US" dirty="0" smtClean="0"/>
              <a:t>1. The state decides</a:t>
            </a:r>
            <a:r>
              <a:rPr lang="en-US" baseline="0" dirty="0" smtClean="0"/>
              <a:t> the terms of the contract, cannot dissolve without legal action and costs, why should love be subject to such control? 2 Limits social unity and cohesion and free choice is restricted. 3 and 4 constrict intimacy to the narrowest possible circle through the whole of a lifetime.  </a:t>
            </a:r>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11</a:t>
            </a:fld>
            <a:endParaRPr lang="en-US"/>
          </a:p>
        </p:txBody>
      </p:sp>
    </p:spTree>
    <p:extLst>
      <p:ext uri="{BB962C8B-B14F-4D97-AF65-F5344CB8AC3E}">
        <p14:creationId xmlns:p14="http://schemas.microsoft.com/office/powerpoint/2010/main" val="15231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Gives the right of partners to exclude indefinitely all others from erotic access to partners.  </a:t>
            </a:r>
          </a:p>
          <a:p>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16</a:t>
            </a:fld>
            <a:endParaRPr lang="en-US"/>
          </a:p>
        </p:txBody>
      </p:sp>
    </p:spTree>
    <p:extLst>
      <p:ext uri="{BB962C8B-B14F-4D97-AF65-F5344CB8AC3E}">
        <p14:creationId xmlns:p14="http://schemas.microsoft.com/office/powerpoint/2010/main" val="248464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culture has such differences of opinions within it, then there are contradictory moral codes within a culture</a:t>
            </a:r>
          </a:p>
          <a:p>
            <a:r>
              <a:rPr lang="en-US" dirty="0" smtClean="0"/>
              <a:t>Subjectivism is the more consistent view that our moral opinions are based on the subjective opinions of individuals.  </a:t>
            </a:r>
          </a:p>
          <a:p>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18</a:t>
            </a:fld>
            <a:endParaRPr lang="en-US"/>
          </a:p>
        </p:txBody>
      </p:sp>
    </p:spTree>
    <p:extLst>
      <p:ext uri="{BB962C8B-B14F-4D97-AF65-F5344CB8AC3E}">
        <p14:creationId xmlns:p14="http://schemas.microsoft.com/office/powerpoint/2010/main" val="3501913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approve of that thing. I disapprove of that thing.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045F385-FC85-4D44-9FE2-84377D24EFC2}" type="slidenum">
              <a:rPr lang="en-US" smtClean="0"/>
              <a:t>19</a:t>
            </a:fld>
            <a:endParaRPr lang="en-US"/>
          </a:p>
        </p:txBody>
      </p:sp>
    </p:spTree>
    <p:extLst>
      <p:ext uri="{BB962C8B-B14F-4D97-AF65-F5344CB8AC3E}">
        <p14:creationId xmlns:p14="http://schemas.microsoft.com/office/powerpoint/2010/main" val="41448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724D5A-97A6-2F4B-8B88-A2678BE36793}" type="datetimeFigureOut">
              <a:rPr lang="en-US" smtClean="0"/>
              <a:t>6/9/13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24D5A-97A6-2F4B-8B88-A2678BE36793}" type="datetimeFigureOut">
              <a:rPr lang="en-US" smtClean="0"/>
              <a:t>6/9/13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24D5A-97A6-2F4B-8B88-A2678BE36793}" type="datetimeFigureOut">
              <a:rPr lang="en-US" smtClean="0"/>
              <a:t>6/9/13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24D5A-97A6-2F4B-8B88-A2678BE36793}" type="datetimeFigureOut">
              <a:rPr lang="en-US" smtClean="0"/>
              <a:t>6/9/13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24D5A-97A6-2F4B-8B88-A2678BE36793}" type="datetimeFigureOut">
              <a:rPr lang="en-US" smtClean="0"/>
              <a:t>6/9/13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724D5A-97A6-2F4B-8B88-A2678BE36793}" type="datetimeFigureOut">
              <a:rPr lang="en-US" smtClean="0"/>
              <a:t>6/9/13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724D5A-97A6-2F4B-8B88-A2678BE36793}" type="datetimeFigureOut">
              <a:rPr lang="en-US" smtClean="0"/>
              <a:t>6/9/13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724D5A-97A6-2F4B-8B88-A2678BE36793}" type="datetimeFigureOut">
              <a:rPr lang="en-US" smtClean="0"/>
              <a:t>6/9/13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24D5A-97A6-2F4B-8B88-A2678BE36793}" type="datetimeFigureOut">
              <a:rPr lang="en-US" smtClean="0"/>
              <a:t>6/9/13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24D5A-97A6-2F4B-8B88-A2678BE36793}" type="datetimeFigureOut">
              <a:rPr lang="en-US" smtClean="0"/>
              <a:t>6/9/13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24D5A-97A6-2F4B-8B88-A2678BE36793}" type="datetimeFigureOut">
              <a:rPr lang="en-US" smtClean="0"/>
              <a:t>6/9/13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CF095-7AB8-1742-A771-306195AFE1F5}"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24D5A-97A6-2F4B-8B88-A2678BE36793}" type="datetimeFigureOut">
              <a:rPr lang="en-US" smtClean="0"/>
              <a:t>6/9/13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CF095-7AB8-1742-A771-306195AFE1F5}"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Cultural Relativism and Subjectivism</a:t>
            </a:r>
            <a:endParaRPr lang="en-US" dirty="0"/>
          </a:p>
        </p:txBody>
      </p:sp>
      <p:sp>
        <p:nvSpPr>
          <p:cNvPr id="3" name="Subtitle 2"/>
          <p:cNvSpPr>
            <a:spLocks noGrp="1"/>
          </p:cNvSpPr>
          <p:nvPr>
            <p:ph type="subTitle" idx="1"/>
          </p:nvPr>
        </p:nvSpPr>
        <p:spPr/>
        <p:txBody>
          <a:bodyPr/>
          <a:lstStyle/>
          <a:p>
            <a:r>
              <a:rPr lang="en-US" dirty="0" smtClean="0"/>
              <a:t>Dr. Daniel Hampikian</a:t>
            </a:r>
            <a:endParaRPr lang="en-US" dirty="0"/>
          </a:p>
        </p:txBody>
      </p:sp>
    </p:spTree>
    <p:extLst>
      <p:ext uri="{BB962C8B-B14F-4D97-AF65-F5344CB8AC3E}">
        <p14:creationId xmlns:p14="http://schemas.microsoft.com/office/powerpoint/2010/main" val="419740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667118" y="1770220"/>
            <a:ext cx="7723168" cy="1938992"/>
          </a:xfrm>
          <a:prstGeom prst="rect">
            <a:avLst/>
          </a:prstGeom>
        </p:spPr>
        <p:txBody>
          <a:bodyPr wrap="square">
            <a:spAutoFit/>
          </a:bodyPr>
          <a:lstStyle/>
          <a:p>
            <a:pPr lvl="0"/>
            <a:r>
              <a:rPr lang="en-US" sz="3000" dirty="0"/>
              <a:t>Is murder wrong because </a:t>
            </a:r>
            <a:r>
              <a:rPr lang="en-US" sz="3000" dirty="0" smtClean="0"/>
              <a:t>God </a:t>
            </a:r>
            <a:r>
              <a:rPr lang="en-US" sz="3000" dirty="0"/>
              <a:t>and popular </a:t>
            </a:r>
            <a:r>
              <a:rPr lang="en-US" sz="3000" dirty="0" smtClean="0"/>
              <a:t>opinion </a:t>
            </a:r>
            <a:r>
              <a:rPr lang="en-US" sz="3000" dirty="0"/>
              <a:t>condemn it?  Or do </a:t>
            </a:r>
            <a:r>
              <a:rPr lang="en-US" sz="3000" dirty="0" smtClean="0"/>
              <a:t>God and </a:t>
            </a:r>
            <a:r>
              <a:rPr lang="en-US" sz="3000" dirty="0"/>
              <a:t>popular opinion condemn murder because it is wrong?  Give a </a:t>
            </a:r>
            <a:r>
              <a:rPr lang="en-US" sz="3000" dirty="0" smtClean="0"/>
              <a:t>reason justifying </a:t>
            </a:r>
            <a:r>
              <a:rPr lang="en-US" sz="3000" dirty="0"/>
              <a:t>your answer.  </a:t>
            </a:r>
          </a:p>
        </p:txBody>
      </p:sp>
    </p:spTree>
    <p:extLst>
      <p:ext uri="{BB962C8B-B14F-4D97-AF65-F5344CB8AC3E}">
        <p14:creationId xmlns:p14="http://schemas.microsoft.com/office/powerpoint/2010/main" val="403665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Monogamy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is marriage valuable?</a:t>
            </a:r>
          </a:p>
          <a:p>
            <a:r>
              <a:rPr lang="en-US" dirty="0" smtClean="0"/>
              <a:t>Four principles constituting a social control mechanism</a:t>
            </a:r>
          </a:p>
          <a:p>
            <a:pPr lvl="1"/>
            <a:r>
              <a:rPr lang="en-US" dirty="0" smtClean="0"/>
              <a:t>Partners are required to enter a formal contractual relation</a:t>
            </a:r>
          </a:p>
          <a:p>
            <a:pPr lvl="1"/>
            <a:r>
              <a:rPr lang="en-US" dirty="0" smtClean="0"/>
              <a:t>Number of partners is restricted to 2</a:t>
            </a:r>
          </a:p>
          <a:p>
            <a:pPr lvl="1"/>
            <a:r>
              <a:rPr lang="en-US" dirty="0" smtClean="0"/>
              <a:t>No person may participate in more than one marriage at a time or during a lifetime</a:t>
            </a:r>
          </a:p>
          <a:p>
            <a:pPr lvl="1"/>
            <a:r>
              <a:rPr lang="en-US" dirty="0" smtClean="0"/>
              <a:t>No sexual relationships with anyone other than partner when married</a:t>
            </a:r>
          </a:p>
          <a:p>
            <a:pPr lvl="1"/>
            <a:endParaRPr lang="en-US" dirty="0"/>
          </a:p>
        </p:txBody>
      </p:sp>
    </p:spTree>
    <p:extLst>
      <p:ext uri="{BB962C8B-B14F-4D97-AF65-F5344CB8AC3E}">
        <p14:creationId xmlns:p14="http://schemas.microsoft.com/office/powerpoint/2010/main" val="213483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 Marriage Inhibit Profound Affection and a Loving Context </a:t>
            </a:r>
            <a:endParaRPr lang="en-US" dirty="0"/>
          </a:p>
        </p:txBody>
      </p:sp>
      <p:sp>
        <p:nvSpPr>
          <p:cNvPr id="3" name="Content Placeholder 2"/>
          <p:cNvSpPr>
            <a:spLocks noGrp="1"/>
          </p:cNvSpPr>
          <p:nvPr>
            <p:ph idx="1"/>
          </p:nvPr>
        </p:nvSpPr>
        <p:spPr/>
        <p:txBody>
          <a:bodyPr/>
          <a:lstStyle/>
          <a:p>
            <a:r>
              <a:rPr lang="en-US" dirty="0" smtClean="0"/>
              <a:t>Partners staying together is influenced by the state and church, rather than free choice inhibiting profound affection</a:t>
            </a:r>
          </a:p>
          <a:p>
            <a:r>
              <a:rPr lang="en-US" dirty="0" smtClean="0"/>
              <a:t>Loving context and resources for caring and educating children is restricted to two people</a:t>
            </a:r>
          </a:p>
          <a:p>
            <a:pPr lvl="1"/>
            <a:r>
              <a:rPr lang="en-US" dirty="0" smtClean="0"/>
              <a:t>Sibling rivalry for attention encouraged</a:t>
            </a:r>
          </a:p>
          <a:p>
            <a:pPr lvl="1"/>
            <a:r>
              <a:rPr lang="en-US" dirty="0" smtClean="0"/>
              <a:t>Parental oppression encouraged </a:t>
            </a:r>
          </a:p>
          <a:p>
            <a:pPr lvl="1"/>
            <a:r>
              <a:rPr lang="en-US" dirty="0" smtClean="0"/>
              <a:t>Economic resources restricted </a:t>
            </a:r>
          </a:p>
          <a:p>
            <a:pPr lvl="1"/>
            <a:endParaRPr lang="en-US" dirty="0"/>
          </a:p>
        </p:txBody>
      </p:sp>
    </p:spTree>
    <p:extLst>
      <p:ext uri="{BB962C8B-B14F-4D97-AF65-F5344CB8AC3E}">
        <p14:creationId xmlns:p14="http://schemas.microsoft.com/office/powerpoint/2010/main" val="78442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Encourages insecurity, jealousy, and alienation</a:t>
            </a:r>
            <a:endParaRPr lang="en-US" dirty="0"/>
          </a:p>
        </p:txBody>
      </p:sp>
      <p:sp>
        <p:nvSpPr>
          <p:cNvPr id="3" name="Content Placeholder 2"/>
          <p:cNvSpPr>
            <a:spLocks noGrp="1"/>
          </p:cNvSpPr>
          <p:nvPr>
            <p:ph idx="1"/>
          </p:nvPr>
        </p:nvSpPr>
        <p:spPr/>
        <p:txBody>
          <a:bodyPr/>
          <a:lstStyle/>
          <a:p>
            <a:r>
              <a:rPr lang="en-US" dirty="0" smtClean="0"/>
              <a:t>Expectation of sexual confinement more subject to disappointment and anxiety then less restrictive expectations</a:t>
            </a:r>
          </a:p>
          <a:p>
            <a:r>
              <a:rPr lang="en-US" dirty="0" smtClean="0"/>
              <a:t>Violations of fidelity result in a fundamental sense of deprivation and resentment</a:t>
            </a:r>
          </a:p>
          <a:p>
            <a:r>
              <a:rPr lang="en-US" dirty="0" smtClean="0"/>
              <a:t>Deception is encouraged, fear and anxiety of estrangement likely, and antagonism over sexual infidelity likely</a:t>
            </a:r>
            <a:endParaRPr lang="en-US" dirty="0"/>
          </a:p>
        </p:txBody>
      </p:sp>
    </p:spTree>
    <p:extLst>
      <p:ext uri="{BB962C8B-B14F-4D97-AF65-F5344CB8AC3E}">
        <p14:creationId xmlns:p14="http://schemas.microsoft.com/office/powerpoint/2010/main" val="243192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shortcomings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Destructive aggression from sexual frustration</a:t>
            </a:r>
          </a:p>
          <a:p>
            <a:r>
              <a:rPr lang="en-US" dirty="0" smtClean="0"/>
              <a:t>Apathy, frustration, and dependence within marriage bond</a:t>
            </a:r>
          </a:p>
          <a:p>
            <a:r>
              <a:rPr lang="en-US" dirty="0" smtClean="0"/>
              <a:t>Sexual fantasying, fetishism, prostitution, etc., encouraged in adult population</a:t>
            </a:r>
          </a:p>
          <a:p>
            <a:r>
              <a:rPr lang="en-US" dirty="0" smtClean="0"/>
              <a:t>Distance in relationships without the marriage bond</a:t>
            </a:r>
          </a:p>
          <a:p>
            <a:r>
              <a:rPr lang="en-US" dirty="0" smtClean="0"/>
              <a:t>Freedom and emotional variety that would be had with a larger circle of providers and intimate members is lost</a:t>
            </a:r>
          </a:p>
          <a:p>
            <a:r>
              <a:rPr lang="en-US" dirty="0" smtClean="0"/>
              <a:t>The security of larger socioeconomic social groups is lost</a:t>
            </a:r>
            <a:endParaRPr lang="en-US" dirty="0"/>
          </a:p>
        </p:txBody>
      </p:sp>
    </p:spTree>
    <p:extLst>
      <p:ext uri="{BB962C8B-B14F-4D97-AF65-F5344CB8AC3E}">
        <p14:creationId xmlns:p14="http://schemas.microsoft.com/office/powerpoint/2010/main" val="352867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Sexual Ethics (Russell)</a:t>
            </a:r>
            <a:endParaRPr lang="en-US" dirty="0"/>
          </a:p>
        </p:txBody>
      </p:sp>
      <p:sp>
        <p:nvSpPr>
          <p:cNvPr id="3" name="Content Placeholder 2"/>
          <p:cNvSpPr>
            <a:spLocks noGrp="1"/>
          </p:cNvSpPr>
          <p:nvPr>
            <p:ph idx="1"/>
          </p:nvPr>
        </p:nvSpPr>
        <p:spPr/>
        <p:txBody>
          <a:bodyPr/>
          <a:lstStyle/>
          <a:p>
            <a:r>
              <a:rPr lang="en-US" dirty="0" smtClean="0"/>
              <a:t>If marriage promotes human happiness it is good</a:t>
            </a:r>
          </a:p>
          <a:p>
            <a:r>
              <a:rPr lang="en-US" dirty="0" smtClean="0"/>
              <a:t>The impulse to jealousy and the impulse to polygamy</a:t>
            </a:r>
          </a:p>
          <a:p>
            <a:r>
              <a:rPr lang="en-US" dirty="0" smtClean="0"/>
              <a:t>Does marriage create unhappiness by making these two impulses impossible to satisfy?</a:t>
            </a:r>
          </a:p>
          <a:p>
            <a:r>
              <a:rPr lang="en-US" dirty="0" smtClean="0"/>
              <a:t>Can you think of an alternative?</a:t>
            </a:r>
            <a:endParaRPr lang="en-US" dirty="0"/>
          </a:p>
        </p:txBody>
      </p:sp>
    </p:spTree>
    <p:extLst>
      <p:ext uri="{BB962C8B-B14F-4D97-AF65-F5344CB8AC3E}">
        <p14:creationId xmlns:p14="http://schemas.microsoft.com/office/powerpoint/2010/main" val="136751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marriage?</a:t>
            </a:r>
            <a:endParaRPr lang="en-US" dirty="0"/>
          </a:p>
        </p:txBody>
      </p:sp>
      <p:sp>
        <p:nvSpPr>
          <p:cNvPr id="3" name="Content Placeholder 2"/>
          <p:cNvSpPr>
            <a:spLocks noGrp="1"/>
          </p:cNvSpPr>
          <p:nvPr>
            <p:ph idx="1"/>
          </p:nvPr>
        </p:nvSpPr>
        <p:spPr/>
        <p:txBody>
          <a:bodyPr/>
          <a:lstStyle/>
          <a:p>
            <a:r>
              <a:rPr lang="en-US" dirty="0" smtClean="0"/>
              <a:t>Do you agree with the following definition of marriage?  If not, come up with a reason why marriage is socially valuable.  If so, come up with a reason why marriage is socially harmful.</a:t>
            </a:r>
          </a:p>
          <a:p>
            <a:r>
              <a:rPr lang="en-US" dirty="0" smtClean="0"/>
              <a:t>“Marriage is the state regulated, socially harmful, indefinite and exclusive ownership of one another's sexual powers.”</a:t>
            </a:r>
          </a:p>
          <a:p>
            <a:pPr marL="457200" lvl="1" indent="0">
              <a:buNone/>
            </a:pPr>
            <a:endParaRPr lang="en-US" dirty="0"/>
          </a:p>
        </p:txBody>
      </p:sp>
    </p:spTree>
    <p:extLst>
      <p:ext uri="{BB962C8B-B14F-4D97-AF65-F5344CB8AC3E}">
        <p14:creationId xmlns:p14="http://schemas.microsoft.com/office/powerpoint/2010/main" val="20789486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this Section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 simple subjectivism and why it is likely to be false</a:t>
            </a:r>
          </a:p>
          <a:p>
            <a:r>
              <a:rPr lang="en-US" dirty="0" smtClean="0"/>
              <a:t>Consider a more nuanced and elaborate type of subjectivism; emotivism, and see how it overcomes two objections (false implications) to subjectivism</a:t>
            </a:r>
          </a:p>
          <a:p>
            <a:r>
              <a:rPr lang="en-US" dirty="0" smtClean="0"/>
              <a:t>Understand the central objections to emotivism  </a:t>
            </a:r>
          </a:p>
          <a:p>
            <a:r>
              <a:rPr lang="en-US" dirty="0" smtClean="0"/>
              <a:t>Consider what subjectivism and emotivism can tell us about the nature of morality</a:t>
            </a:r>
          </a:p>
          <a:p>
            <a:r>
              <a:rPr lang="en-US" dirty="0" smtClean="0"/>
              <a:t>Examine arguments about the moral status of homosexuality and gay marriage. </a:t>
            </a:r>
            <a:endParaRPr lang="en-US" dirty="0"/>
          </a:p>
        </p:txBody>
      </p:sp>
    </p:spTree>
    <p:extLst>
      <p:ext uri="{BB962C8B-B14F-4D97-AF65-F5344CB8AC3E}">
        <p14:creationId xmlns:p14="http://schemas.microsoft.com/office/powerpoint/2010/main" val="102523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0706"/>
            <a:ext cx="8229600" cy="867026"/>
          </a:xfrm>
        </p:spPr>
        <p:txBody>
          <a:bodyPr/>
          <a:lstStyle/>
          <a:p>
            <a:r>
              <a:rPr lang="en-US" dirty="0" smtClean="0"/>
              <a:t>Subjectivism</a:t>
            </a:r>
            <a:endParaRPr lang="en-US" dirty="0"/>
          </a:p>
        </p:txBody>
      </p:sp>
      <p:sp>
        <p:nvSpPr>
          <p:cNvPr id="3" name="Content Placeholder 2"/>
          <p:cNvSpPr>
            <a:spLocks noGrp="1"/>
          </p:cNvSpPr>
          <p:nvPr>
            <p:ph idx="1"/>
          </p:nvPr>
        </p:nvSpPr>
        <p:spPr>
          <a:xfrm>
            <a:off x="457200" y="1141664"/>
            <a:ext cx="8229600" cy="4984499"/>
          </a:xfrm>
        </p:spPr>
        <p:txBody>
          <a:bodyPr>
            <a:normAutofit/>
          </a:bodyPr>
          <a:lstStyle/>
          <a:p>
            <a:r>
              <a:rPr lang="en-US" dirty="0" smtClean="0"/>
              <a:t>Within a culture, there will be subcultures with different norms and ethical codes</a:t>
            </a:r>
          </a:p>
          <a:p>
            <a:r>
              <a:rPr lang="en-US" dirty="0" smtClean="0"/>
              <a:t>Within a subcultural, there will be different moral opinions between different groups and families.</a:t>
            </a:r>
          </a:p>
          <a:p>
            <a:r>
              <a:rPr lang="en-US" dirty="0" smtClean="0"/>
              <a:t>Within different groups and families there will also be differences of moral opinions.</a:t>
            </a:r>
          </a:p>
        </p:txBody>
      </p:sp>
    </p:spTree>
    <p:extLst>
      <p:ext uri="{BB962C8B-B14F-4D97-AF65-F5344CB8AC3E}">
        <p14:creationId xmlns:p14="http://schemas.microsoft.com/office/powerpoint/2010/main" val="26815417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Morality is a Matter of Sentiment</a:t>
            </a:r>
            <a:endParaRPr lang="en-US" dirty="0"/>
          </a:p>
        </p:txBody>
      </p:sp>
      <p:sp>
        <p:nvSpPr>
          <p:cNvPr id="3" name="Content Placeholder 2"/>
          <p:cNvSpPr>
            <a:spLocks noGrp="1"/>
          </p:cNvSpPr>
          <p:nvPr>
            <p:ph idx="1"/>
          </p:nvPr>
        </p:nvSpPr>
        <p:spPr/>
        <p:txBody>
          <a:bodyPr>
            <a:normAutofit/>
          </a:bodyPr>
          <a:lstStyle/>
          <a:p>
            <a:r>
              <a:rPr lang="en-US" dirty="0"/>
              <a:t>Subjectivism is the more </a:t>
            </a:r>
            <a:r>
              <a:rPr lang="en-US" dirty="0" smtClean="0"/>
              <a:t>consistent </a:t>
            </a:r>
            <a:r>
              <a:rPr lang="en-US" dirty="0"/>
              <a:t>view that our moral opinions are based on the subjective </a:t>
            </a:r>
            <a:r>
              <a:rPr lang="en-US" dirty="0" smtClean="0"/>
              <a:t>emotions </a:t>
            </a:r>
            <a:r>
              <a:rPr lang="en-US" dirty="0"/>
              <a:t>of individuals. </a:t>
            </a:r>
            <a:endParaRPr lang="en-US" dirty="0" smtClean="0"/>
          </a:p>
          <a:p>
            <a:r>
              <a:rPr lang="en-US" dirty="0" smtClean="0"/>
              <a:t>Saying something is right, moral, good, should be done, just, etc., means… </a:t>
            </a:r>
          </a:p>
          <a:p>
            <a:r>
              <a:rPr lang="en-US" dirty="0" smtClean="0"/>
              <a:t>Saying something is wrong, bad, immoral, should not be done, unjust, etc., means…</a:t>
            </a:r>
            <a:endParaRPr lang="en-US" dirty="0"/>
          </a:p>
        </p:txBody>
      </p:sp>
    </p:spTree>
    <p:extLst>
      <p:ext uri="{BB962C8B-B14F-4D97-AF65-F5344CB8AC3E}">
        <p14:creationId xmlns:p14="http://schemas.microsoft.com/office/powerpoint/2010/main" val="24971048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Moral Codes</a:t>
            </a:r>
            <a:endParaRPr lang="en-US" dirty="0"/>
          </a:p>
        </p:txBody>
      </p:sp>
      <p:sp>
        <p:nvSpPr>
          <p:cNvPr id="3" name="Content Placeholder 2"/>
          <p:cNvSpPr>
            <a:spLocks noGrp="1"/>
          </p:cNvSpPr>
          <p:nvPr>
            <p:ph idx="1"/>
          </p:nvPr>
        </p:nvSpPr>
        <p:spPr/>
        <p:txBody>
          <a:bodyPr>
            <a:normAutofit lnSpcReduction="10000"/>
          </a:bodyPr>
          <a:lstStyle/>
          <a:p>
            <a:r>
              <a:rPr lang="en-US" dirty="0" smtClean="0"/>
              <a:t>“Everyone without exception believes his own native customs, and the religion he was brought up in, to be the best.” (Herodotus, The </a:t>
            </a:r>
            <a:r>
              <a:rPr lang="en-US" i="1" dirty="0" smtClean="0"/>
              <a:t>Histories, </a:t>
            </a:r>
            <a:r>
              <a:rPr lang="en-US" dirty="0" smtClean="0"/>
              <a:t>219-220)</a:t>
            </a:r>
          </a:p>
          <a:p>
            <a:r>
              <a:rPr lang="en-US" dirty="0" smtClean="0"/>
              <a:t>Darius, the Greeks and the </a:t>
            </a:r>
            <a:r>
              <a:rPr lang="en-US" dirty="0" err="1" smtClean="0"/>
              <a:t>Callatians</a:t>
            </a:r>
            <a:r>
              <a:rPr lang="en-US" dirty="0" smtClean="0"/>
              <a:t>.</a:t>
            </a:r>
          </a:p>
          <a:p>
            <a:r>
              <a:rPr lang="en-US" dirty="0" smtClean="0"/>
              <a:t>The Eskimos of the early 20</a:t>
            </a:r>
            <a:r>
              <a:rPr lang="en-US" baseline="30000" dirty="0" smtClean="0"/>
              <a:t>th</a:t>
            </a:r>
            <a:r>
              <a:rPr lang="en-US" dirty="0" smtClean="0"/>
              <a:t> century</a:t>
            </a:r>
          </a:p>
          <a:p>
            <a:r>
              <a:rPr lang="en-US" dirty="0" smtClean="0"/>
              <a:t>Early America and Nazi Germany</a:t>
            </a:r>
          </a:p>
          <a:p>
            <a:r>
              <a:rPr lang="en-US" dirty="0" smtClean="0"/>
              <a:t>Current South Africa, Bangladeshi, Uganda, etc.</a:t>
            </a:r>
            <a:endParaRPr lang="en-US" dirty="0"/>
          </a:p>
        </p:txBody>
      </p:sp>
    </p:spTree>
    <p:extLst>
      <p:ext uri="{BB962C8B-B14F-4D97-AF65-F5344CB8AC3E}">
        <p14:creationId xmlns:p14="http://schemas.microsoft.com/office/powerpoint/2010/main" val="98981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a:t>
            </a:r>
            <a:r>
              <a:rPr lang="en-US" dirty="0" smtClean="0"/>
              <a:t>Familiar Invalid Argument</a:t>
            </a:r>
            <a:endParaRPr lang="en-US" dirty="0"/>
          </a:p>
        </p:txBody>
      </p:sp>
      <p:sp>
        <p:nvSpPr>
          <p:cNvPr id="3" name="Content Placeholder 2"/>
          <p:cNvSpPr>
            <a:spLocks noGrp="1"/>
          </p:cNvSpPr>
          <p:nvPr>
            <p:ph idx="1"/>
          </p:nvPr>
        </p:nvSpPr>
        <p:spPr/>
        <p:txBody>
          <a:bodyPr/>
          <a:lstStyle/>
          <a:p>
            <a:r>
              <a:rPr lang="en-US" dirty="0" smtClean="0"/>
              <a:t>If there were no objective moral truths and morality were a matter of subjective feelings, then different people would have different moral values.  </a:t>
            </a:r>
          </a:p>
          <a:p>
            <a:r>
              <a:rPr lang="en-US" dirty="0" smtClean="0"/>
              <a:t>Different people do have different moral values</a:t>
            </a:r>
          </a:p>
          <a:p>
            <a:r>
              <a:rPr lang="en-US" dirty="0" smtClean="0"/>
              <a:t>Therefore morality is merely a matter of subjective feelings.  </a:t>
            </a:r>
            <a:endParaRPr lang="en-US" dirty="0"/>
          </a:p>
        </p:txBody>
      </p:sp>
    </p:spTree>
    <p:extLst>
      <p:ext uri="{BB962C8B-B14F-4D97-AF65-F5344CB8AC3E}">
        <p14:creationId xmlns:p14="http://schemas.microsoft.com/office/powerpoint/2010/main" val="17674812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Invalid </a:t>
            </a:r>
            <a:r>
              <a:rPr lang="en-US" dirty="0"/>
              <a:t>A</a:t>
            </a:r>
            <a:r>
              <a:rPr lang="en-US" dirty="0" smtClean="0"/>
              <a:t>rgument:</a:t>
            </a:r>
            <a:endParaRPr lang="en-US" dirty="0"/>
          </a:p>
        </p:txBody>
      </p:sp>
      <p:sp>
        <p:nvSpPr>
          <p:cNvPr id="3" name="Content Placeholder 2"/>
          <p:cNvSpPr>
            <a:spLocks noGrp="1"/>
          </p:cNvSpPr>
          <p:nvPr>
            <p:ph idx="1"/>
          </p:nvPr>
        </p:nvSpPr>
        <p:spPr/>
        <p:txBody>
          <a:bodyPr/>
          <a:lstStyle/>
          <a:p>
            <a:r>
              <a:rPr lang="en-US" dirty="0" smtClean="0"/>
              <a:t>If morality were a matter of our subjective feelings, then understanding moral claims would always involve feeling a certain way about it.</a:t>
            </a:r>
          </a:p>
          <a:p>
            <a:r>
              <a:rPr lang="en-US" dirty="0" smtClean="0"/>
              <a:t>Understanding moral claims does always involve feeling a certain way about it,</a:t>
            </a:r>
          </a:p>
          <a:p>
            <a:r>
              <a:rPr lang="en-US" dirty="0" smtClean="0"/>
              <a:t>Therefore morality is a matter of our subjective feelings.  </a:t>
            </a:r>
            <a:endParaRPr lang="en-US" dirty="0"/>
          </a:p>
        </p:txBody>
      </p:sp>
    </p:spTree>
    <p:extLst>
      <p:ext uri="{BB962C8B-B14F-4D97-AF65-F5344CB8AC3E}">
        <p14:creationId xmlns:p14="http://schemas.microsoft.com/office/powerpoint/2010/main" val="74141471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False Implication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Falwell</a:t>
            </a:r>
            <a:r>
              <a:rPr lang="en-US" dirty="0" smtClean="0"/>
              <a:t> thinks that it is true homosexuality is immoral</a:t>
            </a:r>
          </a:p>
          <a:p>
            <a:r>
              <a:rPr lang="en-US" dirty="0" smtClean="0"/>
              <a:t>Foreman </a:t>
            </a:r>
            <a:r>
              <a:rPr lang="en-US" dirty="0" smtClean="0"/>
              <a:t>thinks that it is false that homosexuality is immoral – hence they disagree about the truth</a:t>
            </a:r>
          </a:p>
          <a:p>
            <a:r>
              <a:rPr lang="en-US" dirty="0" smtClean="0"/>
              <a:t>But if subjectivism were true…</a:t>
            </a:r>
          </a:p>
          <a:p>
            <a:r>
              <a:rPr lang="en-US" dirty="0" smtClean="0"/>
              <a:t>Foreman means he does not disapprove</a:t>
            </a:r>
          </a:p>
          <a:p>
            <a:r>
              <a:rPr lang="en-US" dirty="0" err="1" smtClean="0"/>
              <a:t>Falwell</a:t>
            </a:r>
            <a:r>
              <a:rPr lang="en-US" dirty="0" smtClean="0"/>
              <a:t> means he does disapprove</a:t>
            </a:r>
          </a:p>
          <a:p>
            <a:r>
              <a:rPr lang="en-US" dirty="0" smtClean="0"/>
              <a:t>There is no disagreement – it is true of Foreman that he does not disapprove, and true of </a:t>
            </a:r>
            <a:r>
              <a:rPr lang="en-US" dirty="0" err="1"/>
              <a:t>F</a:t>
            </a:r>
            <a:r>
              <a:rPr lang="en-US" dirty="0" err="1" smtClean="0"/>
              <a:t>alwell</a:t>
            </a:r>
            <a:r>
              <a:rPr lang="en-US" dirty="0" smtClean="0"/>
              <a:t> that he does disapprove.</a:t>
            </a:r>
          </a:p>
          <a:p>
            <a:r>
              <a:rPr lang="en-US" dirty="0" smtClean="0"/>
              <a:t>But they are disagreeing,</a:t>
            </a:r>
          </a:p>
          <a:p>
            <a:r>
              <a:rPr lang="en-US" dirty="0" smtClean="0"/>
              <a:t>Therefore subjectivism is not true.</a:t>
            </a:r>
            <a:endParaRPr lang="en-US" dirty="0"/>
          </a:p>
        </p:txBody>
      </p:sp>
    </p:spTree>
    <p:extLst>
      <p:ext uri="{BB962C8B-B14F-4D97-AF65-F5344CB8AC3E}">
        <p14:creationId xmlns:p14="http://schemas.microsoft.com/office/powerpoint/2010/main" val="33009491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When people disagree about whether it is true that homosexuals should have the right to marry, they seem to be doing more than merely stating their preferences.</a:t>
            </a:r>
            <a:endParaRPr lang="en-US" sz="2400" dirty="0"/>
          </a:p>
        </p:txBody>
      </p:sp>
      <p:pic>
        <p:nvPicPr>
          <p:cNvPr id="4" name="Content Placeholder 3"/>
          <p:cNvPicPr>
            <a:picLocks noGrp="1" noChangeAspect="1"/>
          </p:cNvPicPr>
          <p:nvPr>
            <p:ph idx="1"/>
          </p:nvPr>
        </p:nvPicPr>
        <p:blipFill>
          <a:blip r:embed="rId2"/>
          <a:srcRect t="6679" b="6679"/>
          <a:stretch>
            <a:fillRect/>
          </a:stretch>
        </p:blipFill>
        <p:spPr>
          <a:xfrm>
            <a:off x="3642738" y="1600201"/>
            <a:ext cx="5044062" cy="2774040"/>
          </a:xfrm>
        </p:spPr>
      </p:pic>
      <p:pic>
        <p:nvPicPr>
          <p:cNvPr id="5" name="Picture 4"/>
          <p:cNvPicPr>
            <a:picLocks noChangeAspect="1"/>
          </p:cNvPicPr>
          <p:nvPr/>
        </p:nvPicPr>
        <p:blipFill>
          <a:blip r:embed="rId3"/>
          <a:stretch>
            <a:fillRect/>
          </a:stretch>
        </p:blipFill>
        <p:spPr>
          <a:xfrm>
            <a:off x="4642774" y="4374241"/>
            <a:ext cx="3505200" cy="2324100"/>
          </a:xfrm>
          <a:prstGeom prst="rect">
            <a:avLst/>
          </a:prstGeom>
        </p:spPr>
      </p:pic>
      <p:pic>
        <p:nvPicPr>
          <p:cNvPr id="6" name="Picture 5"/>
          <p:cNvPicPr>
            <a:picLocks noChangeAspect="1"/>
          </p:cNvPicPr>
          <p:nvPr/>
        </p:nvPicPr>
        <p:blipFill>
          <a:blip r:embed="rId4"/>
          <a:stretch>
            <a:fillRect/>
          </a:stretch>
        </p:blipFill>
        <p:spPr>
          <a:xfrm>
            <a:off x="457200" y="3866241"/>
            <a:ext cx="2870200" cy="2832100"/>
          </a:xfrm>
          <a:prstGeom prst="rect">
            <a:avLst/>
          </a:prstGeom>
        </p:spPr>
      </p:pic>
      <p:pic>
        <p:nvPicPr>
          <p:cNvPr id="7" name="Picture 6"/>
          <p:cNvPicPr>
            <a:picLocks noChangeAspect="1"/>
          </p:cNvPicPr>
          <p:nvPr/>
        </p:nvPicPr>
        <p:blipFill>
          <a:blip r:embed="rId5"/>
          <a:stretch>
            <a:fillRect/>
          </a:stretch>
        </p:blipFill>
        <p:spPr>
          <a:xfrm>
            <a:off x="457200" y="1600201"/>
            <a:ext cx="2829257" cy="1882742"/>
          </a:xfrm>
          <a:prstGeom prst="rect">
            <a:avLst/>
          </a:prstGeom>
        </p:spPr>
      </p:pic>
    </p:spTree>
    <p:extLst>
      <p:ext uri="{BB962C8B-B14F-4D97-AF65-F5344CB8AC3E}">
        <p14:creationId xmlns:p14="http://schemas.microsoft.com/office/powerpoint/2010/main" val="1269860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Class Peer Based Learning Exercise:</a:t>
            </a:r>
            <a:endParaRPr lang="en-US" dirty="0"/>
          </a:p>
        </p:txBody>
      </p:sp>
      <p:sp>
        <p:nvSpPr>
          <p:cNvPr id="3" name="Content Placeholder 2"/>
          <p:cNvSpPr>
            <a:spLocks noGrp="1"/>
          </p:cNvSpPr>
          <p:nvPr>
            <p:ph idx="1"/>
          </p:nvPr>
        </p:nvSpPr>
        <p:spPr/>
        <p:txBody>
          <a:bodyPr/>
          <a:lstStyle/>
          <a:p>
            <a:r>
              <a:rPr lang="en-US" dirty="0" smtClean="0"/>
              <a:t>Do you support or oppose homosexuals having the right to be legally married?  Give two reasons for your answer that do not involve your culture or your feelings.  </a:t>
            </a:r>
            <a:endParaRPr lang="en-US" dirty="0"/>
          </a:p>
        </p:txBody>
      </p:sp>
    </p:spTree>
    <p:extLst>
      <p:ext uri="{BB962C8B-B14F-4D97-AF65-F5344CB8AC3E}">
        <p14:creationId xmlns:p14="http://schemas.microsoft.com/office/powerpoint/2010/main" val="2806476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1800" dirty="0"/>
              <a:t/>
            </a:r>
            <a:br>
              <a:rPr lang="en-US" sz="1800" dirty="0"/>
            </a:br>
            <a:r>
              <a:rPr lang="en-US" sz="1800" dirty="0" smtClean="0"/>
              <a:t> </a:t>
            </a:r>
            <a:br>
              <a:rPr lang="en-US" sz="1800" dirty="0" smtClean="0"/>
            </a:br>
            <a:r>
              <a:rPr lang="en-US" sz="1800" dirty="0"/>
              <a:t/>
            </a:r>
            <a:br>
              <a:rPr lang="en-US" sz="1800" dirty="0"/>
            </a:br>
            <a:r>
              <a:rPr lang="en-US" sz="1800" dirty="0" smtClean="0"/>
              <a:t> Dark Blue: Same</a:t>
            </a:r>
            <a:r>
              <a:rPr lang="en-US" sz="1800" dirty="0"/>
              <a:t>-sex marriage </a:t>
            </a:r>
            <a:r>
              <a:rPr lang="en-US" sz="1800" dirty="0" smtClean="0"/>
              <a:t>legal </a:t>
            </a:r>
            <a:br>
              <a:rPr lang="en-US" sz="1800" dirty="0" smtClean="0"/>
            </a:br>
            <a:r>
              <a:rPr lang="en-US" sz="1800" dirty="0" smtClean="0"/>
              <a:t> Lighter Blue: Unions </a:t>
            </a:r>
            <a:r>
              <a:rPr lang="en-US" sz="1800" dirty="0"/>
              <a:t>granting rights similar to same-sex </a:t>
            </a:r>
            <a:r>
              <a:rPr lang="en-US" sz="1800" dirty="0" smtClean="0"/>
              <a:t>marriage </a:t>
            </a:r>
            <a:br>
              <a:rPr lang="en-US" sz="1800" dirty="0" smtClean="0"/>
            </a:br>
            <a:r>
              <a:rPr lang="en-US" sz="1800" dirty="0" smtClean="0"/>
              <a:t> Lightest Blue: Legislation </a:t>
            </a:r>
            <a:r>
              <a:rPr lang="en-US" sz="1800" dirty="0"/>
              <a:t>granting limited/enumerated rights</a:t>
            </a:r>
            <a:br>
              <a:rPr lang="en-US" sz="1800" dirty="0"/>
            </a:br>
            <a:r>
              <a:rPr lang="en-US" sz="1800" dirty="0"/>
              <a:t> </a:t>
            </a:r>
            <a:r>
              <a:rPr lang="en-US" sz="1800" dirty="0" smtClean="0"/>
              <a:t>Gray: No </a:t>
            </a:r>
            <a:r>
              <a:rPr lang="en-US" sz="1800" dirty="0"/>
              <a:t>specific prohibition or recognition of same-sex marriages or unions</a:t>
            </a:r>
            <a:br>
              <a:rPr lang="en-US" sz="1800" dirty="0"/>
            </a:br>
            <a:r>
              <a:rPr lang="en-US" sz="1800" dirty="0"/>
              <a:t> </a:t>
            </a:r>
            <a:r>
              <a:rPr lang="en-US" sz="1800" dirty="0" smtClean="0"/>
              <a:t>Pink: Statute </a:t>
            </a:r>
            <a:r>
              <a:rPr lang="en-US" sz="1800" dirty="0"/>
              <a:t>bans same-sex marriage</a:t>
            </a:r>
            <a:br>
              <a:rPr lang="en-US" sz="1800" dirty="0"/>
            </a:br>
            <a:r>
              <a:rPr lang="en-US" sz="1800" dirty="0"/>
              <a:t> </a:t>
            </a:r>
            <a:r>
              <a:rPr lang="en-US" sz="1800" dirty="0" smtClean="0"/>
              <a:t>Light Red: </a:t>
            </a:r>
            <a:r>
              <a:rPr lang="en-US" sz="1800" dirty="0"/>
              <a:t>Constitution bans same-sex marriage1</a:t>
            </a:r>
            <a:br>
              <a:rPr lang="en-US" sz="1800" dirty="0"/>
            </a:br>
            <a:r>
              <a:rPr lang="en-US" sz="1800" dirty="0"/>
              <a:t> </a:t>
            </a:r>
            <a:r>
              <a:rPr lang="en-US" sz="1800" dirty="0" smtClean="0"/>
              <a:t>Dark Red: Constitution </a:t>
            </a:r>
            <a:r>
              <a:rPr lang="en-US" sz="1800" dirty="0"/>
              <a:t>bans same-sex marriage and specified union types</a:t>
            </a:r>
            <a:br>
              <a:rPr lang="en-US" sz="1800" dirty="0"/>
            </a:br>
            <a:endParaRPr lang="en-US" sz="1800" dirty="0"/>
          </a:p>
        </p:txBody>
      </p:sp>
      <p:pic>
        <p:nvPicPr>
          <p:cNvPr id="4" name="Content Placeholder 3"/>
          <p:cNvPicPr>
            <a:picLocks noGrp="1" noChangeAspect="1"/>
          </p:cNvPicPr>
          <p:nvPr>
            <p:ph idx="1"/>
          </p:nvPr>
        </p:nvPicPr>
        <p:blipFill>
          <a:blip r:embed="rId3"/>
          <a:srcRect t="5469" b="5469"/>
          <a:stretch>
            <a:fillRect/>
          </a:stretch>
        </p:blipFill>
        <p:spPr>
          <a:xfrm>
            <a:off x="457200" y="2332037"/>
            <a:ext cx="8229600" cy="4525963"/>
          </a:xfrm>
        </p:spPr>
      </p:pic>
    </p:spTree>
    <p:extLst>
      <p:ext uri="{BB962C8B-B14F-4D97-AF65-F5344CB8AC3E}">
        <p14:creationId xmlns:p14="http://schemas.microsoft.com/office/powerpoint/2010/main" val="82338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False Implication </a:t>
            </a:r>
            <a:endParaRPr lang="en-US" dirty="0"/>
          </a:p>
        </p:txBody>
      </p:sp>
      <p:sp>
        <p:nvSpPr>
          <p:cNvPr id="3" name="Content Placeholder 2"/>
          <p:cNvSpPr>
            <a:spLocks noGrp="1"/>
          </p:cNvSpPr>
          <p:nvPr>
            <p:ph idx="1"/>
          </p:nvPr>
        </p:nvSpPr>
        <p:spPr/>
        <p:txBody>
          <a:bodyPr/>
          <a:lstStyle/>
          <a:p>
            <a:r>
              <a:rPr lang="en-US" dirty="0" smtClean="0"/>
              <a:t>Subjectivism implies we are ethically infallible.</a:t>
            </a:r>
          </a:p>
          <a:p>
            <a:r>
              <a:rPr lang="en-US" dirty="0" smtClean="0"/>
              <a:t>We make mistakes in our ethical judgments, but this would be impossible if subjectivism were true as long as we were sincere in reporting our feelings at the time of the mistake.</a:t>
            </a:r>
          </a:p>
          <a:p>
            <a:r>
              <a:rPr lang="en-US" dirty="0" smtClean="0"/>
              <a:t>Why is this also a problem for cultural relativism?  </a:t>
            </a:r>
          </a:p>
          <a:p>
            <a:pPr marL="0" indent="0">
              <a:buNone/>
            </a:pPr>
            <a:endParaRPr lang="en-US" dirty="0" smtClean="0"/>
          </a:p>
          <a:p>
            <a:endParaRPr lang="en-US" dirty="0"/>
          </a:p>
        </p:txBody>
      </p:sp>
    </p:spTree>
    <p:extLst>
      <p:ext uri="{BB962C8B-B14F-4D97-AF65-F5344CB8AC3E}">
        <p14:creationId xmlns:p14="http://schemas.microsoft.com/office/powerpoint/2010/main" val="85487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Emotivism</a:t>
            </a:r>
            <a:endParaRPr lang="en-US" dirty="0"/>
          </a:p>
        </p:txBody>
      </p:sp>
      <p:sp>
        <p:nvSpPr>
          <p:cNvPr id="3" name="Content Placeholder 2"/>
          <p:cNvSpPr>
            <a:spLocks noGrp="1"/>
          </p:cNvSpPr>
          <p:nvPr>
            <p:ph idx="1"/>
          </p:nvPr>
        </p:nvSpPr>
        <p:spPr/>
        <p:txBody>
          <a:bodyPr>
            <a:normAutofit/>
          </a:bodyPr>
          <a:lstStyle/>
          <a:p>
            <a:r>
              <a:rPr lang="en-US" dirty="0" smtClean="0"/>
              <a:t>American philosopher Charles Stevenson (1908-1979) introduced a distinction in three ways we use language:</a:t>
            </a:r>
          </a:p>
          <a:p>
            <a:r>
              <a:rPr lang="en-US" dirty="0" smtClean="0"/>
              <a:t>To report facts: “X occurs” </a:t>
            </a:r>
          </a:p>
          <a:p>
            <a:r>
              <a:rPr lang="en-US" dirty="0" smtClean="0"/>
              <a:t>To express attitudes: “I like/don’t like X” </a:t>
            </a:r>
          </a:p>
          <a:p>
            <a:r>
              <a:rPr lang="en-US" dirty="0" smtClean="0"/>
              <a:t>To influence peoples emotions and behavior: “you should/shouldn’t do X”</a:t>
            </a:r>
            <a:endParaRPr lang="en-US" dirty="0"/>
          </a:p>
        </p:txBody>
      </p:sp>
    </p:spTree>
    <p:extLst>
      <p:ext uri="{BB962C8B-B14F-4D97-AF65-F5344CB8AC3E}">
        <p14:creationId xmlns:p14="http://schemas.microsoft.com/office/powerpoint/2010/main" val="225863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Explains the two false implications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Emotivism interprets moral statements </a:t>
            </a:r>
            <a:r>
              <a:rPr lang="en-US" dirty="0" smtClean="0"/>
              <a:t>as expressions of a speakers attitude that have the function of imploring or inviting others to feel a certain way or perform a certain action.  </a:t>
            </a:r>
          </a:p>
          <a:p>
            <a:r>
              <a:rPr lang="en-US" dirty="0" smtClean="0"/>
              <a:t>Saying X is wrong /right means the same thing as expressions like:</a:t>
            </a:r>
          </a:p>
          <a:p>
            <a:pPr lvl="1"/>
            <a:r>
              <a:rPr lang="en-US" dirty="0" smtClean="0"/>
              <a:t>“</a:t>
            </a:r>
            <a:r>
              <a:rPr lang="en-US" dirty="0" err="1" smtClean="0"/>
              <a:t>Aaargh</a:t>
            </a:r>
            <a:r>
              <a:rPr lang="en-US" dirty="0" smtClean="0"/>
              <a:t>!  Gross! Damn! </a:t>
            </a:r>
            <a:r>
              <a:rPr lang="en-US" dirty="0"/>
              <a:t>Boo! </a:t>
            </a:r>
            <a:endParaRPr lang="en-US" dirty="0" smtClean="0"/>
          </a:p>
          <a:p>
            <a:pPr lvl="1"/>
            <a:r>
              <a:rPr lang="en-US" dirty="0" smtClean="0"/>
              <a:t>Way </a:t>
            </a:r>
            <a:r>
              <a:rPr lang="en-US" dirty="0"/>
              <a:t>to go! </a:t>
            </a:r>
            <a:r>
              <a:rPr lang="en-US" dirty="0" smtClean="0"/>
              <a:t>Yippee! Hurray! </a:t>
            </a:r>
            <a:r>
              <a:rPr lang="en-US" dirty="0" err="1"/>
              <a:t>Woohoo</a:t>
            </a:r>
            <a:r>
              <a:rPr lang="en-US" dirty="0"/>
              <a:t>!</a:t>
            </a:r>
            <a:endParaRPr lang="en-US" dirty="0" smtClean="0"/>
          </a:p>
          <a:p>
            <a:r>
              <a:rPr lang="en-US" dirty="0" smtClean="0"/>
              <a:t>These uses of language are neither statements of fact nor commands, and are neither true nor false descriptions of the world (it wouldn't</a:t>
            </a:r>
            <a:r>
              <a:rPr lang="fr-FR" dirty="0" smtClean="0"/>
              <a:t>’</a:t>
            </a:r>
            <a:r>
              <a:rPr lang="en-US" dirty="0" smtClean="0"/>
              <a:t>t make sense to say that “Let’s go Heat!” is true, while it would make sense to say that “The Heat won” is true.</a:t>
            </a:r>
            <a:endParaRPr lang="en-US" dirty="0"/>
          </a:p>
        </p:txBody>
      </p:sp>
    </p:spTree>
    <p:extLst>
      <p:ext uri="{BB962C8B-B14F-4D97-AF65-F5344CB8AC3E}">
        <p14:creationId xmlns:p14="http://schemas.microsoft.com/office/powerpoint/2010/main" val="2936670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Moral Disagreements according to Emotivism</a:t>
            </a:r>
            <a:endParaRPr lang="en-US" dirty="0"/>
          </a:p>
        </p:txBody>
      </p:sp>
      <p:sp>
        <p:nvSpPr>
          <p:cNvPr id="3" name="Content Placeholder 2"/>
          <p:cNvSpPr>
            <a:spLocks noGrp="1"/>
          </p:cNvSpPr>
          <p:nvPr>
            <p:ph idx="1"/>
          </p:nvPr>
        </p:nvSpPr>
        <p:spPr/>
        <p:txBody>
          <a:bodyPr>
            <a:normAutofit fontScale="92500" lnSpcReduction="20000"/>
          </a:bodyPr>
          <a:lstStyle/>
          <a:p>
            <a:r>
              <a:rPr lang="en-US" dirty="0"/>
              <a:t>Moral disagreements are disagreements about what people want or don’t want to happen.  </a:t>
            </a:r>
          </a:p>
          <a:p>
            <a:r>
              <a:rPr lang="en-US" dirty="0"/>
              <a:t>Disagreements </a:t>
            </a:r>
            <a:r>
              <a:rPr lang="en-US" i="1" dirty="0"/>
              <a:t>in attitude </a:t>
            </a:r>
            <a:r>
              <a:rPr lang="en-US" dirty="0"/>
              <a:t>differ from disagreements about attitudes: disagreements </a:t>
            </a:r>
            <a:r>
              <a:rPr lang="en-US" i="1" dirty="0"/>
              <a:t>in attitude</a:t>
            </a:r>
            <a:r>
              <a:rPr lang="en-US" dirty="0"/>
              <a:t> are disagreements about what individuals want or don</a:t>
            </a:r>
            <a:r>
              <a:rPr lang="fr-FR" dirty="0"/>
              <a:t>’</a:t>
            </a:r>
            <a:r>
              <a:rPr lang="en-US" dirty="0"/>
              <a:t>t  want to happen, or how people want others to feel.</a:t>
            </a:r>
          </a:p>
          <a:p>
            <a:r>
              <a:rPr lang="en-US" dirty="0"/>
              <a:t>“Let’s Go Heat” is not a statement about reality, it is an expression of how you feel (you want the Heat to win) and an way of convincing others to feel the same way about the Miami Heat.  </a:t>
            </a:r>
          </a:p>
          <a:p>
            <a:endParaRPr lang="en-US" dirty="0"/>
          </a:p>
        </p:txBody>
      </p:sp>
    </p:spTree>
    <p:extLst>
      <p:ext uri="{BB962C8B-B14F-4D97-AF65-F5344CB8AC3E}">
        <p14:creationId xmlns:p14="http://schemas.microsoft.com/office/powerpoint/2010/main" val="336501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288"/>
            <a:ext cx="8229600" cy="418057"/>
          </a:xfrm>
        </p:spPr>
        <p:txBody>
          <a:bodyPr>
            <a:normAutofit fontScale="90000"/>
          </a:bodyPr>
          <a:lstStyle/>
          <a:p>
            <a:r>
              <a:rPr lang="en-US" i="1" dirty="0" smtClean="0"/>
              <a:t>The Family of Darius Before Alexander the Great</a:t>
            </a:r>
            <a:r>
              <a:rPr lang="en-US" dirty="0" smtClean="0"/>
              <a:t> (1565-1570 Paolo Veronese )</a:t>
            </a:r>
            <a:endParaRPr lang="en-US" dirty="0"/>
          </a:p>
        </p:txBody>
      </p:sp>
      <p:pic>
        <p:nvPicPr>
          <p:cNvPr id="5" name="Picture 4"/>
          <p:cNvPicPr>
            <a:picLocks noChangeAspect="1"/>
          </p:cNvPicPr>
          <p:nvPr/>
        </p:nvPicPr>
        <p:blipFill>
          <a:blip r:embed="rId2"/>
          <a:stretch>
            <a:fillRect/>
          </a:stretch>
        </p:blipFill>
        <p:spPr>
          <a:xfrm>
            <a:off x="0" y="1943573"/>
            <a:ext cx="9144955" cy="4444448"/>
          </a:xfrm>
          <a:prstGeom prst="rect">
            <a:avLst/>
          </a:prstGeom>
        </p:spPr>
      </p:pic>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137439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Heat!!!</a:t>
            </a:r>
            <a:endParaRPr lang="en-US" dirty="0"/>
          </a:p>
        </p:txBody>
      </p:sp>
      <p:pic>
        <p:nvPicPr>
          <p:cNvPr id="4" name="Content Placeholder 3"/>
          <p:cNvPicPr>
            <a:picLocks noGrp="1" noChangeAspect="1"/>
          </p:cNvPicPr>
          <p:nvPr>
            <p:ph idx="1"/>
          </p:nvPr>
        </p:nvPicPr>
        <p:blipFill>
          <a:blip r:embed="rId2"/>
          <a:srcRect t="11631" b="11631"/>
          <a:stretch>
            <a:fillRect/>
          </a:stretch>
        </p:blipFill>
        <p:spPr/>
      </p:pic>
    </p:spTree>
    <p:extLst>
      <p:ext uri="{BB962C8B-B14F-4D97-AF65-F5344CB8AC3E}">
        <p14:creationId xmlns:p14="http://schemas.microsoft.com/office/powerpoint/2010/main" val="3546486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Moral Fallibility According to Emotivism</a:t>
            </a:r>
            <a:endParaRPr lang="en-US" dirty="0"/>
          </a:p>
        </p:txBody>
      </p:sp>
      <p:sp>
        <p:nvSpPr>
          <p:cNvPr id="3" name="Content Placeholder 2"/>
          <p:cNvSpPr>
            <a:spLocks noGrp="1"/>
          </p:cNvSpPr>
          <p:nvPr>
            <p:ph idx="1"/>
          </p:nvPr>
        </p:nvSpPr>
        <p:spPr/>
        <p:txBody>
          <a:bodyPr>
            <a:normAutofit fontScale="85000" lnSpcReduction="10000"/>
          </a:bodyPr>
          <a:lstStyle/>
          <a:p>
            <a:r>
              <a:rPr lang="en-US" dirty="0"/>
              <a:t>Because wanting something to happen or wanting someone to feel a certain way cannot be true of false </a:t>
            </a:r>
            <a:r>
              <a:rPr lang="en-US" dirty="0" smtClean="0"/>
              <a:t>we </a:t>
            </a:r>
            <a:r>
              <a:rPr lang="en-US" dirty="0"/>
              <a:t>can never have true moral </a:t>
            </a:r>
            <a:r>
              <a:rPr lang="en-US" dirty="0" smtClean="0"/>
              <a:t>beliefs and so are not morally infallible.</a:t>
            </a:r>
            <a:endParaRPr lang="en-US" dirty="0"/>
          </a:p>
          <a:p>
            <a:r>
              <a:rPr lang="en-US" dirty="0"/>
              <a:t>However, </a:t>
            </a:r>
            <a:r>
              <a:rPr lang="en-US" dirty="0" smtClean="0"/>
              <a:t>this leads to a related </a:t>
            </a:r>
            <a:r>
              <a:rPr lang="en-US" dirty="0"/>
              <a:t>problem</a:t>
            </a:r>
            <a:r>
              <a:rPr lang="en-US" dirty="0" smtClean="0"/>
              <a:t>: sometimes we do have obviously true or false moral beliefs. </a:t>
            </a:r>
          </a:p>
          <a:p>
            <a:r>
              <a:rPr lang="en-US" dirty="0" smtClean="0"/>
              <a:t>In </a:t>
            </a:r>
            <a:r>
              <a:rPr lang="en-US" dirty="0"/>
              <a:t>2004 14 year old Mark Friedrich saves another child Katie Shelton from two attacking dogs. We regard this to be moral and that seems like a true belief, but it can’t be according to emotivism. It also cannot be false that Mark should have minded his own business.</a:t>
            </a:r>
          </a:p>
          <a:p>
            <a:endParaRPr lang="en-US" dirty="0"/>
          </a:p>
        </p:txBody>
      </p:sp>
    </p:spTree>
    <p:extLst>
      <p:ext uri="{BB962C8B-B14F-4D97-AF65-F5344CB8AC3E}">
        <p14:creationId xmlns:p14="http://schemas.microsoft.com/office/powerpoint/2010/main" val="3711107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Reasons Support Moral Judgments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difference between saying “liberty is better than slavery” and “I like peaches better than apples.” </a:t>
            </a:r>
          </a:p>
          <a:p>
            <a:r>
              <a:rPr lang="en-US" dirty="0"/>
              <a:t>W</a:t>
            </a:r>
            <a:r>
              <a:rPr lang="en-US" dirty="0" smtClean="0"/>
              <a:t>e provide true reasons for accepting the former: slavery causes immense suffering, neglects the rights and autonomy of human beings, involves arbitrary favoritism and oppression, etc.</a:t>
            </a:r>
          </a:p>
          <a:p>
            <a:r>
              <a:rPr lang="en-US" dirty="0" smtClean="0"/>
              <a:t>Reasons are only required for the latter if you want others to like peaches, and false claims will function as moral reasons so long as they influence behavior.</a:t>
            </a:r>
          </a:p>
          <a:p>
            <a:r>
              <a:rPr lang="en-US" dirty="0" smtClean="0"/>
              <a:t>But legitimate moral reasons must at least be true, so emotivism (which implies they don’t have to be true) is false.  </a:t>
            </a:r>
            <a:endParaRPr lang="en-US" dirty="0"/>
          </a:p>
        </p:txBody>
      </p:sp>
    </p:spTree>
    <p:extLst>
      <p:ext uri="{BB962C8B-B14F-4D97-AF65-F5344CB8AC3E}">
        <p14:creationId xmlns:p14="http://schemas.microsoft.com/office/powerpoint/2010/main" val="1345381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we can learn from subjectivism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Moral reasons are one’s that are motivating, perhaps because they seem always to be accompanied by strong emotions.  </a:t>
            </a:r>
          </a:p>
          <a:p>
            <a:r>
              <a:rPr lang="en-US" dirty="0" smtClean="0"/>
              <a:t>When we sincerely say something is wrong, we seem also to be saying that we disapprove of that thing, just as when we say something is right we seem also to be saying that we approve.</a:t>
            </a:r>
          </a:p>
          <a:p>
            <a:r>
              <a:rPr lang="en-US" dirty="0" smtClean="0"/>
              <a:t>However, we are also saying something about the thing itself, not just our emotions about it.  We are saying that a practice, attitude, or act is morally right or wrong, and if we are correct we ought to be able to provide true reasons (valid or strong arguments) supporting that claim</a:t>
            </a:r>
            <a:endParaRPr lang="en-US" dirty="0"/>
          </a:p>
        </p:txBody>
      </p:sp>
    </p:spTree>
    <p:extLst>
      <p:ext uri="{BB962C8B-B14F-4D97-AF65-F5344CB8AC3E}">
        <p14:creationId xmlns:p14="http://schemas.microsoft.com/office/powerpoint/2010/main" val="483627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pPr marL="457200" lvl="1" indent="0">
              <a:buNone/>
            </a:pPr>
            <a:r>
              <a:rPr lang="en-US" dirty="0"/>
              <a:t>Good arguments are good reasons.  We must therefore learn to understand assess arguments.  The basic process is:</a:t>
            </a:r>
          </a:p>
          <a:p>
            <a:pPr lvl="2"/>
            <a:r>
              <a:rPr lang="en-US" dirty="0"/>
              <a:t>Determine the morally relevant facts</a:t>
            </a:r>
          </a:p>
          <a:p>
            <a:pPr lvl="2"/>
            <a:r>
              <a:rPr lang="en-US" dirty="0"/>
              <a:t>Apply general moral principles to these facts</a:t>
            </a:r>
          </a:p>
          <a:p>
            <a:pPr lvl="2"/>
            <a:r>
              <a:rPr lang="en-US" dirty="0"/>
              <a:t>Evaluate the arguments that result</a:t>
            </a:r>
          </a:p>
          <a:p>
            <a:endParaRPr lang="en-US" dirty="0"/>
          </a:p>
        </p:txBody>
      </p:sp>
    </p:spTree>
    <p:extLst>
      <p:ext uri="{BB962C8B-B14F-4D97-AF65-F5344CB8AC3E}">
        <p14:creationId xmlns:p14="http://schemas.microsoft.com/office/powerpoint/2010/main" val="216861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following argument:</a:t>
            </a:r>
            <a:endParaRPr lang="en-US" dirty="0"/>
          </a:p>
        </p:txBody>
      </p:sp>
      <p:sp>
        <p:nvSpPr>
          <p:cNvPr id="3" name="Content Placeholder 2"/>
          <p:cNvSpPr>
            <a:spLocks noGrp="1"/>
          </p:cNvSpPr>
          <p:nvPr>
            <p:ph idx="1"/>
          </p:nvPr>
        </p:nvSpPr>
        <p:spPr/>
        <p:txBody>
          <a:bodyPr/>
          <a:lstStyle/>
          <a:p>
            <a:r>
              <a:rPr lang="en-US" dirty="0" smtClean="0"/>
              <a:t>Homosexuality is unnatural.</a:t>
            </a:r>
          </a:p>
          <a:p>
            <a:r>
              <a:rPr lang="en-US" dirty="0" smtClean="0"/>
              <a:t>All unnatural things are immoral.</a:t>
            </a:r>
          </a:p>
          <a:p>
            <a:r>
              <a:rPr lang="en-US" dirty="0" smtClean="0"/>
              <a:t>Therefore homosexuality is immoral.</a:t>
            </a:r>
          </a:p>
          <a:p>
            <a:endParaRPr lang="en-US" dirty="0"/>
          </a:p>
          <a:p>
            <a:r>
              <a:rPr lang="en-US" dirty="0" smtClean="0"/>
              <a:t>Is this a valid argument?  </a:t>
            </a:r>
          </a:p>
          <a:p>
            <a:r>
              <a:rPr lang="en-US" dirty="0" smtClean="0"/>
              <a:t>Is it a good argument?  </a:t>
            </a:r>
            <a:endParaRPr lang="en-US" dirty="0"/>
          </a:p>
        </p:txBody>
      </p:sp>
    </p:spTree>
    <p:extLst>
      <p:ext uri="{BB962C8B-B14F-4D97-AF65-F5344CB8AC3E}">
        <p14:creationId xmlns:p14="http://schemas.microsoft.com/office/powerpoint/2010/main" val="2247826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oral Reasons and Homosexuality</a:t>
            </a:r>
            <a:endParaRPr lang="en-US" dirty="0"/>
          </a:p>
        </p:txBody>
      </p:sp>
      <p:sp>
        <p:nvSpPr>
          <p:cNvPr id="3" name="Content Placeholder 2"/>
          <p:cNvSpPr>
            <a:spLocks noGrp="1"/>
          </p:cNvSpPr>
          <p:nvPr>
            <p:ph idx="1"/>
          </p:nvPr>
        </p:nvSpPr>
        <p:spPr>
          <a:xfrm>
            <a:off x="457200" y="1600200"/>
            <a:ext cx="8229600" cy="4979157"/>
          </a:xfrm>
        </p:spPr>
        <p:txBody>
          <a:bodyPr>
            <a:normAutofit/>
          </a:bodyPr>
          <a:lstStyle/>
          <a:p>
            <a:r>
              <a:rPr lang="en-US" dirty="0" smtClean="0"/>
              <a:t>Homosexuality </a:t>
            </a:r>
            <a:r>
              <a:rPr lang="en-US" dirty="0" smtClean="0"/>
              <a:t>reconsidered:</a:t>
            </a:r>
            <a:endParaRPr lang="en-US" dirty="0" smtClean="0"/>
          </a:p>
          <a:p>
            <a:pPr lvl="1"/>
            <a:r>
              <a:rPr lang="en-US" dirty="0" smtClean="0"/>
              <a:t>Pursuing the only way of life that affords them happiness without threatening society</a:t>
            </a:r>
          </a:p>
          <a:p>
            <a:pPr lvl="1"/>
            <a:r>
              <a:rPr lang="en-US" dirty="0" smtClean="0"/>
              <a:t>The ‘unnatural’ argument rules out masturbation, using condoms, sex after menopause, </a:t>
            </a:r>
          </a:p>
          <a:p>
            <a:pPr lvl="1"/>
            <a:r>
              <a:rPr lang="en-US" dirty="0" smtClean="0"/>
              <a:t>Violence, diseases, and so on are ‘natural’ in mammalian species but not moral.  </a:t>
            </a:r>
          </a:p>
          <a:p>
            <a:pPr lvl="1"/>
            <a:r>
              <a:rPr lang="en-US" dirty="0" smtClean="0"/>
              <a:t>‘Natural’ is not well defined and not morally normative (why isn’t it natural to be homosexual and also have sex to procreate) </a:t>
            </a:r>
          </a:p>
          <a:p>
            <a:pPr lvl="2"/>
            <a:endParaRPr lang="en-US" dirty="0" smtClean="0"/>
          </a:p>
          <a:p>
            <a:pPr lvl="1"/>
            <a:endParaRPr lang="en-US" dirty="0"/>
          </a:p>
        </p:txBody>
      </p:sp>
    </p:spTree>
    <p:extLst>
      <p:ext uri="{BB962C8B-B14F-4D97-AF65-F5344CB8AC3E}">
        <p14:creationId xmlns:p14="http://schemas.microsoft.com/office/powerpoint/2010/main" val="3156146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Homosexuality Unnatural?</a:t>
            </a:r>
            <a:endParaRPr lang="en-US" dirty="0"/>
          </a:p>
        </p:txBody>
      </p:sp>
      <p:sp>
        <p:nvSpPr>
          <p:cNvPr id="3" name="Content Placeholder 2"/>
          <p:cNvSpPr>
            <a:spLocks noGrp="1"/>
          </p:cNvSpPr>
          <p:nvPr>
            <p:ph idx="1"/>
          </p:nvPr>
        </p:nvSpPr>
        <p:spPr/>
        <p:txBody>
          <a:bodyPr/>
          <a:lstStyle/>
          <a:p>
            <a:r>
              <a:rPr lang="en-US" dirty="0" smtClean="0"/>
              <a:t>Of </a:t>
            </a:r>
            <a:r>
              <a:rPr lang="en-US" dirty="0" smtClean="0"/>
              <a:t>course </a:t>
            </a:r>
            <a:r>
              <a:rPr lang="en-US" dirty="0" smtClean="0"/>
              <a:t>not</a:t>
            </a:r>
            <a:r>
              <a:rPr lang="en-US" dirty="0" smtClean="0"/>
              <a:t>…</a:t>
            </a:r>
            <a:endParaRPr lang="en-US" dirty="0" smtClean="0"/>
          </a:p>
          <a:p>
            <a:r>
              <a:rPr lang="en-US" dirty="0" smtClean="0"/>
              <a:t>and </a:t>
            </a:r>
            <a:r>
              <a:rPr lang="en-US" dirty="0" smtClean="0"/>
              <a:t>even if it was it wouldn’t mean </a:t>
            </a:r>
            <a:r>
              <a:rPr lang="en-US" dirty="0" smtClean="0"/>
              <a:t>it’s </a:t>
            </a:r>
            <a:r>
              <a:rPr lang="en-US" dirty="0" smtClean="0"/>
              <a:t>immoral</a:t>
            </a:r>
            <a:r>
              <a:rPr lang="en-US" dirty="0" smtClean="0"/>
              <a:t>.  </a:t>
            </a:r>
            <a:endParaRPr lang="en-US" dirty="0"/>
          </a:p>
        </p:txBody>
      </p:sp>
      <p:pic>
        <p:nvPicPr>
          <p:cNvPr id="4" name="Picture 3"/>
          <p:cNvPicPr>
            <a:picLocks noChangeAspect="1"/>
          </p:cNvPicPr>
          <p:nvPr/>
        </p:nvPicPr>
        <p:blipFill>
          <a:blip r:embed="rId2"/>
          <a:stretch>
            <a:fillRect/>
          </a:stretch>
        </p:blipFill>
        <p:spPr>
          <a:xfrm>
            <a:off x="5117849" y="4368139"/>
            <a:ext cx="3289300" cy="2463800"/>
          </a:xfrm>
          <a:prstGeom prst="rect">
            <a:avLst/>
          </a:prstGeom>
        </p:spPr>
      </p:pic>
      <p:pic>
        <p:nvPicPr>
          <p:cNvPr id="5" name="Picture 4"/>
          <p:cNvPicPr>
            <a:picLocks noChangeAspect="1"/>
          </p:cNvPicPr>
          <p:nvPr/>
        </p:nvPicPr>
        <p:blipFill>
          <a:blip r:embed="rId3"/>
          <a:stretch>
            <a:fillRect/>
          </a:stretch>
        </p:blipFill>
        <p:spPr>
          <a:xfrm>
            <a:off x="641252" y="4037939"/>
            <a:ext cx="2908300" cy="2794000"/>
          </a:xfrm>
          <a:prstGeom prst="rect">
            <a:avLst/>
          </a:prstGeom>
        </p:spPr>
      </p:pic>
    </p:spTree>
    <p:extLst>
      <p:ext uri="{BB962C8B-B14F-4D97-AF65-F5344CB8AC3E}">
        <p14:creationId xmlns:p14="http://schemas.microsoft.com/office/powerpoint/2010/main" val="3684015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Moral thinking is different from following one’s feelings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should ask for reasons that are not based on our feelings or our culturally conditioned beliefs to decide if there is anything immoral or moral about X.</a:t>
            </a:r>
          </a:p>
          <a:p>
            <a:r>
              <a:rPr lang="en-US" dirty="0" smtClean="0"/>
              <a:t>Let “X” stand for any act or practice such as: X</a:t>
            </a:r>
            <a:r>
              <a:rPr lang="en-US" dirty="0"/>
              <a:t>=Homosexuality, X=Gay Marriage, X=Abortions, X=Eating meat, X= Euthanasia, X=Genetic Engineering, etc.  </a:t>
            </a:r>
          </a:p>
          <a:p>
            <a:r>
              <a:rPr lang="en-US" dirty="0" smtClean="0"/>
              <a:t>If X affords happiness, and does not cause harm to society, is not vicious or immoral, and does not neglect anyone’s rights, then X is not immoral no matter how you or anyone else feels about X, and no matter what you or anyone else’s culture says about X. </a:t>
            </a:r>
          </a:p>
        </p:txBody>
      </p:sp>
    </p:spTree>
    <p:extLst>
      <p:ext uri="{BB962C8B-B14F-4D97-AF65-F5344CB8AC3E}">
        <p14:creationId xmlns:p14="http://schemas.microsoft.com/office/powerpoint/2010/main" val="2059058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dirty="0" smtClean="0"/>
              <a:t>Tues: “Does Morality Depend on Religion” (Ch. 4 Elements)</a:t>
            </a:r>
          </a:p>
          <a:p>
            <a:r>
              <a:rPr lang="en-US" dirty="0" smtClean="0"/>
              <a:t>Thurs: </a:t>
            </a:r>
          </a:p>
          <a:p>
            <a:pPr lvl="1"/>
            <a:r>
              <a:rPr lang="en-US" dirty="0" smtClean="0"/>
              <a:t>“Why Abortion is Immoral” (Ch. 11 RTD)</a:t>
            </a:r>
          </a:p>
          <a:p>
            <a:pPr lvl="1"/>
            <a:r>
              <a:rPr lang="en-US" dirty="0" smtClean="0"/>
              <a:t>“A Defense of Abortion” (Ch. 12 RTD)</a:t>
            </a:r>
          </a:p>
          <a:p>
            <a:pPr lvl="1"/>
            <a:r>
              <a:rPr lang="en-US" dirty="0" smtClean="0"/>
              <a:t>“On The Moral and Legal Status of Abortion” (Ch. 13 RTD)</a:t>
            </a:r>
            <a:endParaRPr lang="en-US" dirty="0"/>
          </a:p>
        </p:txBody>
      </p:sp>
    </p:spTree>
    <p:extLst>
      <p:ext uri="{BB962C8B-B14F-4D97-AF65-F5344CB8AC3E}">
        <p14:creationId xmlns:p14="http://schemas.microsoft.com/office/powerpoint/2010/main" val="315611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Claims of Cultural Relativism</a:t>
            </a:r>
            <a:endParaRPr lang="en-US" dirty="0"/>
          </a:p>
        </p:txBody>
      </p:sp>
      <p:sp>
        <p:nvSpPr>
          <p:cNvPr id="3" name="Content Placeholder 2"/>
          <p:cNvSpPr>
            <a:spLocks noGrp="1"/>
          </p:cNvSpPr>
          <p:nvPr>
            <p:ph idx="1"/>
          </p:nvPr>
        </p:nvSpPr>
        <p:spPr/>
        <p:txBody>
          <a:bodyPr>
            <a:normAutofit lnSpcReduction="10000"/>
          </a:bodyPr>
          <a:lstStyle/>
          <a:p>
            <a:r>
              <a:rPr lang="en-US" dirty="0" smtClean="0"/>
              <a:t>Different societies have different moral codes</a:t>
            </a:r>
          </a:p>
          <a:p>
            <a:r>
              <a:rPr lang="en-US" dirty="0" smtClean="0"/>
              <a:t>The moral code of a society determines what is right within that society.</a:t>
            </a:r>
          </a:p>
          <a:p>
            <a:r>
              <a:rPr lang="en-US" dirty="0" smtClean="0"/>
              <a:t>There is no objective standard that can be used to judge one society’s code better than another’s.  </a:t>
            </a:r>
          </a:p>
          <a:p>
            <a:r>
              <a:rPr lang="en-US" dirty="0" smtClean="0"/>
              <a:t>The moral code of our society is merely one among many.</a:t>
            </a:r>
          </a:p>
          <a:p>
            <a:r>
              <a:rPr lang="en-US" dirty="0" smtClean="0"/>
              <a:t>We should be tolerant of other cultures.</a:t>
            </a:r>
          </a:p>
          <a:p>
            <a:endParaRPr lang="en-US" dirty="0" smtClean="0"/>
          </a:p>
          <a:p>
            <a:endParaRPr lang="en-US" dirty="0"/>
          </a:p>
        </p:txBody>
      </p:sp>
    </p:spTree>
    <p:extLst>
      <p:ext uri="{BB962C8B-B14F-4D97-AF65-F5344CB8AC3E}">
        <p14:creationId xmlns:p14="http://schemas.microsoft.com/office/powerpoint/2010/main" val="3030387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3962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3672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Cultural Differences Argument</a:t>
            </a:r>
            <a:endParaRPr lang="en-US" dirty="0"/>
          </a:p>
        </p:txBody>
      </p:sp>
      <p:sp>
        <p:nvSpPr>
          <p:cNvPr id="3" name="Content Placeholder 2"/>
          <p:cNvSpPr>
            <a:spLocks noGrp="1"/>
          </p:cNvSpPr>
          <p:nvPr>
            <p:ph idx="1"/>
          </p:nvPr>
        </p:nvSpPr>
        <p:spPr/>
        <p:txBody>
          <a:bodyPr/>
          <a:lstStyle/>
          <a:p>
            <a:r>
              <a:rPr lang="en-US" dirty="0" smtClean="0"/>
              <a:t>Different cultures consist of people who believe in different moral codes</a:t>
            </a:r>
          </a:p>
          <a:p>
            <a:r>
              <a:rPr lang="en-US" dirty="0" smtClean="0"/>
              <a:t>There are no shared moral values among all cultures </a:t>
            </a:r>
          </a:p>
          <a:p>
            <a:r>
              <a:rPr lang="en-US" dirty="0" smtClean="0"/>
              <a:t>Therefore there is no objective truth in morality.  Right and wrong are only matters of opinion that differ from culture to culture</a:t>
            </a:r>
          </a:p>
          <a:p>
            <a:endParaRPr lang="en-US" dirty="0"/>
          </a:p>
          <a:p>
            <a:pPr marL="0" indent="0">
              <a:buNone/>
            </a:pPr>
            <a:endParaRPr lang="en-US" dirty="0"/>
          </a:p>
        </p:txBody>
      </p:sp>
    </p:spTree>
    <p:extLst>
      <p:ext uri="{BB962C8B-B14F-4D97-AF65-F5344CB8AC3E}">
        <p14:creationId xmlns:p14="http://schemas.microsoft.com/office/powerpoint/2010/main" val="87931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a:t>T</a:t>
            </a:r>
            <a:r>
              <a:rPr lang="en-US" dirty="0" smtClean="0"/>
              <a:t>his Argument Sound?</a:t>
            </a:r>
            <a:endParaRPr lang="en-US" dirty="0"/>
          </a:p>
        </p:txBody>
      </p:sp>
      <p:sp>
        <p:nvSpPr>
          <p:cNvPr id="3" name="Content Placeholder 2"/>
          <p:cNvSpPr>
            <a:spLocks noGrp="1"/>
          </p:cNvSpPr>
          <p:nvPr>
            <p:ph idx="1"/>
          </p:nvPr>
        </p:nvSpPr>
        <p:spPr/>
        <p:txBody>
          <a:bodyPr>
            <a:normAutofit/>
          </a:bodyPr>
          <a:lstStyle/>
          <a:p>
            <a:r>
              <a:rPr lang="en-US" dirty="0" smtClean="0"/>
              <a:t>The premises could be true and the conclusion still false </a:t>
            </a:r>
          </a:p>
          <a:p>
            <a:r>
              <a:rPr lang="en-US" dirty="0" smtClean="0"/>
              <a:t>The premise that there are not shared objective moral values is also likely false. </a:t>
            </a:r>
          </a:p>
          <a:p>
            <a:pPr lvl="1"/>
            <a:r>
              <a:rPr lang="en-US" dirty="0"/>
              <a:t>M</a:t>
            </a:r>
            <a:r>
              <a:rPr lang="en-US" dirty="0" smtClean="0"/>
              <a:t>urdering members of a culture</a:t>
            </a:r>
          </a:p>
          <a:p>
            <a:pPr lvl="1"/>
            <a:r>
              <a:rPr lang="en-US" dirty="0" smtClean="0"/>
              <a:t>Not caring for children</a:t>
            </a:r>
          </a:p>
          <a:p>
            <a:pPr lvl="1"/>
            <a:r>
              <a:rPr lang="en-US" dirty="0" smtClean="0"/>
              <a:t>Lying</a:t>
            </a:r>
          </a:p>
          <a:p>
            <a:endParaRPr lang="en-US" dirty="0"/>
          </a:p>
        </p:txBody>
      </p:sp>
    </p:spTree>
    <p:extLst>
      <p:ext uri="{BB962C8B-B14F-4D97-AF65-F5344CB8AC3E}">
        <p14:creationId xmlns:p14="http://schemas.microsoft.com/office/powerpoint/2010/main" val="235104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Cultural Relativism</a:t>
            </a:r>
            <a:endParaRPr lang="en-US" dirty="0"/>
          </a:p>
        </p:txBody>
      </p:sp>
      <p:sp>
        <p:nvSpPr>
          <p:cNvPr id="3" name="Content Placeholder 2"/>
          <p:cNvSpPr>
            <a:spLocks noGrp="1"/>
          </p:cNvSpPr>
          <p:nvPr>
            <p:ph idx="1"/>
          </p:nvPr>
        </p:nvSpPr>
        <p:spPr/>
        <p:txBody>
          <a:bodyPr/>
          <a:lstStyle/>
          <a:p>
            <a:r>
              <a:rPr lang="en-US" dirty="0" smtClean="0"/>
              <a:t>Customs of other societies cannot be morally inferior to our own</a:t>
            </a:r>
          </a:p>
          <a:p>
            <a:r>
              <a:rPr lang="en-US" dirty="0" smtClean="0"/>
              <a:t>The customs of our own society cannot be morally criticized</a:t>
            </a:r>
          </a:p>
          <a:p>
            <a:r>
              <a:rPr lang="en-US" dirty="0" smtClean="0"/>
              <a:t>Moral progress cannot be considered as improving the values of a society</a:t>
            </a:r>
          </a:p>
          <a:p>
            <a:endParaRPr lang="en-US" dirty="0"/>
          </a:p>
        </p:txBody>
      </p:sp>
    </p:spTree>
    <p:extLst>
      <p:ext uri="{BB962C8B-B14F-4D97-AF65-F5344CB8AC3E}">
        <p14:creationId xmlns:p14="http://schemas.microsoft.com/office/powerpoint/2010/main" val="69703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Arrogance?</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a difference between judging a cultural practice to be deficient and announcing that judgment and taking action. </a:t>
            </a:r>
          </a:p>
          <a:p>
            <a:r>
              <a:rPr lang="en-US" dirty="0" smtClean="0"/>
              <a:t>To condemn a particular practice of a culture is not to call the whole culture inferior or contemptible.  </a:t>
            </a:r>
          </a:p>
          <a:p>
            <a:r>
              <a:rPr lang="en-US" dirty="0" smtClean="0"/>
              <a:t>The principles used to judge practices ought not be specific to any particular culture, especially our own.  </a:t>
            </a:r>
          </a:p>
        </p:txBody>
      </p:sp>
    </p:spTree>
    <p:extLst>
      <p:ext uri="{BB962C8B-B14F-4D97-AF65-F5344CB8AC3E}">
        <p14:creationId xmlns:p14="http://schemas.microsoft.com/office/powerpoint/2010/main" val="248224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Import of Cultural Relativism</a:t>
            </a:r>
            <a:endParaRPr lang="en-US" dirty="0"/>
          </a:p>
        </p:txBody>
      </p:sp>
      <p:sp>
        <p:nvSpPr>
          <p:cNvPr id="3" name="Content Placeholder 2"/>
          <p:cNvSpPr>
            <a:spLocks noGrp="1"/>
          </p:cNvSpPr>
          <p:nvPr>
            <p:ph idx="1"/>
          </p:nvPr>
        </p:nvSpPr>
        <p:spPr/>
        <p:txBody>
          <a:bodyPr/>
          <a:lstStyle/>
          <a:p>
            <a:r>
              <a:rPr lang="en-US" dirty="0" smtClean="0"/>
              <a:t>Our feelings are often a result of cultural conditioning, and our culture is not likely be morally infallible, therefore we should employ moral reasoning based on principles not specific to a culture.</a:t>
            </a:r>
          </a:p>
          <a:p>
            <a:r>
              <a:rPr lang="en-US" dirty="0" smtClean="0"/>
              <a:t>We ought to be careful in the way we express and act on our moral judgments of cultural practices.</a:t>
            </a:r>
            <a:endParaRPr lang="en-US" dirty="0"/>
          </a:p>
        </p:txBody>
      </p:sp>
    </p:spTree>
    <p:extLst>
      <p:ext uri="{BB962C8B-B14F-4D97-AF65-F5344CB8AC3E}">
        <p14:creationId xmlns:p14="http://schemas.microsoft.com/office/powerpoint/2010/main" val="4125484829"/>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1329</TotalTime>
  <Words>3964</Words>
  <Application>Microsoft Macintosh PowerPoint</Application>
  <PresentationFormat>On-screen Show (4:3)</PresentationFormat>
  <Paragraphs>212</Paragraphs>
  <Slides>41</Slides>
  <Notes>18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Black</vt:lpstr>
      <vt:lpstr>Cultural Relativism and Subjectivism</vt:lpstr>
      <vt:lpstr>Different Moral Codes</vt:lpstr>
      <vt:lpstr>The Family of Darius Before Alexander the Great (1565-1570 Paolo Veronese )</vt:lpstr>
      <vt:lpstr>The Claims of Cultural Relativism</vt:lpstr>
      <vt:lpstr>The Cultural Differences Argument</vt:lpstr>
      <vt:lpstr>Is This Argument Sound?</vt:lpstr>
      <vt:lpstr>Implications of Cultural Relativism</vt:lpstr>
      <vt:lpstr>Arrogance?</vt:lpstr>
      <vt:lpstr>The Real Import of Cultural Relativism</vt:lpstr>
      <vt:lpstr>Assignment</vt:lpstr>
      <vt:lpstr>Case Study: Monogamy</vt:lpstr>
      <vt:lpstr>Does Marriage Inhibit Profound Affection and a Loving Context </vt:lpstr>
      <vt:lpstr>Encourages insecurity, jealousy, and alienation</vt:lpstr>
      <vt:lpstr>More shortcomings</vt:lpstr>
      <vt:lpstr>Our Sexual Ethics (Russell)</vt:lpstr>
      <vt:lpstr>What is marriage?</vt:lpstr>
      <vt:lpstr>Structure of this Section</vt:lpstr>
      <vt:lpstr>Subjectivism</vt:lpstr>
      <vt:lpstr>Morality is a Matter of Sentiment</vt:lpstr>
      <vt:lpstr>A Familiar Invalid Argument</vt:lpstr>
      <vt:lpstr>Another Invalid Argument:</vt:lpstr>
      <vt:lpstr>First False Implication</vt:lpstr>
      <vt:lpstr>When people disagree about whether it is true that homosexuals should have the right to marry, they seem to be doing more than merely stating their preferences.</vt:lpstr>
      <vt:lpstr>In Class Peer Based Learning Exercise:</vt:lpstr>
      <vt:lpstr>     Dark Blue: Same-sex marriage legal   Lighter Blue: Unions granting rights similar to same-sex marriage   Lightest Blue: Legislation granting limited/enumerated rights  Gray: No specific prohibition or recognition of same-sex marriages or unions  Pink: Statute bans same-sex marriage  Light Red: Constitution bans same-sex marriage1  Dark Red: Constitution bans same-sex marriage and specified union types </vt:lpstr>
      <vt:lpstr>Second False Implication </vt:lpstr>
      <vt:lpstr>Emotivism</vt:lpstr>
      <vt:lpstr>Explains the two false implications</vt:lpstr>
      <vt:lpstr>Moral Disagreements according to Emotivism</vt:lpstr>
      <vt:lpstr>Let’s Go Heat!!!</vt:lpstr>
      <vt:lpstr>Moral Fallibility According to Emotivism</vt:lpstr>
      <vt:lpstr>Reasons Support Moral Judgments</vt:lpstr>
      <vt:lpstr>What we can learn from subjectivism</vt:lpstr>
      <vt:lpstr>Remember:</vt:lpstr>
      <vt:lpstr>Consider the following argument:</vt:lpstr>
      <vt:lpstr>Moral Reasons and Homosexuality</vt:lpstr>
      <vt:lpstr>Is Homosexuality Unnatural?</vt:lpstr>
      <vt:lpstr>Moral thinking is different from following one’s feelings</vt:lpstr>
      <vt:lpstr>Readings:</vt:lpstr>
      <vt:lpstr>PowerPoint Presentation</vt:lpstr>
      <vt:lpstr>PowerPoint Presentation</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Relativism and Subjectivism</dc:title>
  <dc:creator>Daniel Hampikian</dc:creator>
  <cp:lastModifiedBy>Daniel Hampikian</cp:lastModifiedBy>
  <cp:revision>86</cp:revision>
  <dcterms:created xsi:type="dcterms:W3CDTF">2013-01-21T14:29:47Z</dcterms:created>
  <dcterms:modified xsi:type="dcterms:W3CDTF">2013-06-09T16:21:52Z</dcterms:modified>
</cp:coreProperties>
</file>