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72" r:id="rId4"/>
    <p:sldId id="273" r:id="rId5"/>
    <p:sldId id="271" r:id="rId6"/>
    <p:sldId id="258" r:id="rId7"/>
    <p:sldId id="259" r:id="rId8"/>
    <p:sldId id="260" r:id="rId9"/>
    <p:sldId id="264" r:id="rId10"/>
    <p:sldId id="265" r:id="rId11"/>
    <p:sldId id="262" r:id="rId12"/>
    <p:sldId id="261" r:id="rId13"/>
    <p:sldId id="266" r:id="rId14"/>
    <p:sldId id="267" r:id="rId15"/>
    <p:sldId id="269" r:id="rId16"/>
    <p:sldId id="270" r:id="rId17"/>
    <p:sldId id="282" r:id="rId18"/>
    <p:sldId id="281" r:id="rId19"/>
    <p:sldId id="285" r:id="rId20"/>
    <p:sldId id="263" r:id="rId21"/>
    <p:sldId id="294" r:id="rId22"/>
    <p:sldId id="284" r:id="rId23"/>
    <p:sldId id="283" r:id="rId24"/>
    <p:sldId id="274" r:id="rId25"/>
    <p:sldId id="279" r:id="rId26"/>
    <p:sldId id="275" r:id="rId27"/>
    <p:sldId id="292" r:id="rId28"/>
    <p:sldId id="291" r:id="rId29"/>
    <p:sldId id="276" r:id="rId30"/>
    <p:sldId id="277" r:id="rId31"/>
    <p:sldId id="278" r:id="rId32"/>
    <p:sldId id="293" r:id="rId33"/>
    <p:sldId id="280" r:id="rId34"/>
    <p:sldId id="295"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75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65DD88-1E56-444B-B3C2-F1800AAFA60C}" type="datetimeFigureOut">
              <a:rPr lang="en-US" smtClean="0"/>
              <a:t>4/15/13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67DA9-1D7E-9344-B03E-8CF2D1E507E1}" type="slidenum">
              <a:rPr lang="en-US" smtClean="0"/>
              <a:t>‹#›</a:t>
            </a:fld>
            <a:endParaRPr lang="en-US"/>
          </a:p>
        </p:txBody>
      </p:sp>
    </p:spTree>
    <p:extLst>
      <p:ext uri="{BB962C8B-B14F-4D97-AF65-F5344CB8AC3E}">
        <p14:creationId xmlns:p14="http://schemas.microsoft.com/office/powerpoint/2010/main" val="35432582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Critique</a:t>
            </a:r>
            <a:r>
              <a:rPr lang="en-US" baseline="0" dirty="0" smtClean="0"/>
              <a:t> of Practical Reason 5 161-2, from </a:t>
            </a:r>
            <a:r>
              <a:rPr lang="en-US" dirty="0" smtClean="0"/>
              <a:t>http://</a:t>
            </a:r>
            <a:r>
              <a:rPr lang="en-US" dirty="0" err="1" smtClean="0"/>
              <a:t>www.rep.routledge.com</a:t>
            </a:r>
            <a:r>
              <a:rPr lang="en-US" dirty="0" smtClean="0"/>
              <a:t>/article/DB047</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2</a:t>
            </a:fld>
            <a:endParaRPr lang="en-US"/>
          </a:p>
        </p:txBody>
      </p:sp>
    </p:spTree>
    <p:extLst>
      <p:ext uri="{BB962C8B-B14F-4D97-AF65-F5344CB8AC3E}">
        <p14:creationId xmlns:p14="http://schemas.microsoft.com/office/powerpoint/2010/main" val="2747416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maxim is a categorical imperative,</a:t>
            </a:r>
            <a:r>
              <a:rPr lang="en-US" baseline="0" dirty="0" smtClean="0"/>
              <a:t> then it must pass both tests (be </a:t>
            </a:r>
            <a:r>
              <a:rPr lang="en-US" baseline="0" dirty="0" err="1" smtClean="0"/>
              <a:t>universiliziable</a:t>
            </a:r>
            <a:r>
              <a:rPr lang="en-US" baseline="0" dirty="0" smtClean="0"/>
              <a:t> and not involve treating someone as a mere means).  </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20</a:t>
            </a:fld>
            <a:endParaRPr lang="en-US"/>
          </a:p>
        </p:txBody>
      </p:sp>
    </p:spTree>
    <p:extLst>
      <p:ext uri="{BB962C8B-B14F-4D97-AF65-F5344CB8AC3E}">
        <p14:creationId xmlns:p14="http://schemas.microsoft.com/office/powerpoint/2010/main" val="1891227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(Perhaps it would be unjust for the guilty to go unpunished – they attempt to receive a benefit by harming others, so in a fair system where each member gets what they deserve the immoral ought to get punishments and the moral rewards.)</a:t>
            </a:r>
          </a:p>
          <a:p>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23</a:t>
            </a:fld>
            <a:endParaRPr lang="en-US"/>
          </a:p>
        </p:txBody>
      </p:sp>
    </p:spTree>
    <p:extLst>
      <p:ext uri="{BB962C8B-B14F-4D97-AF65-F5344CB8AC3E}">
        <p14:creationId xmlns:p14="http://schemas.microsoft.com/office/powerpoint/2010/main" val="3752642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31</a:t>
            </a:fld>
            <a:endParaRPr lang="en-US"/>
          </a:p>
        </p:txBody>
      </p:sp>
    </p:spTree>
    <p:extLst>
      <p:ext uri="{BB962C8B-B14F-4D97-AF65-F5344CB8AC3E}">
        <p14:creationId xmlns:p14="http://schemas.microsoft.com/office/powerpoint/2010/main" val="2913951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them that this whole </a:t>
            </a:r>
            <a:r>
              <a:rPr lang="en-US" dirty="0" err="1" smtClean="0"/>
              <a:t>exersize</a:t>
            </a:r>
            <a:r>
              <a:rPr lang="en-US" dirty="0" smtClean="0"/>
              <a:t> is premised</a:t>
            </a:r>
            <a:r>
              <a:rPr lang="en-US" baseline="0" dirty="0" smtClean="0"/>
              <a:t> on the idea that there are differences in the way that your peers think, and that these differences will help you understand other people’s perspective as well as better </a:t>
            </a:r>
            <a:r>
              <a:rPr lang="en-US" baseline="0" dirty="0" err="1" smtClean="0"/>
              <a:t>undertand</a:t>
            </a:r>
            <a:r>
              <a:rPr lang="en-US" baseline="0" dirty="0" smtClean="0"/>
              <a:t> and draw your own conclusions by having to explain your reasons to others.  There is a movement in ethics in recent years called care ethics that is a feminist movement that holds that men and women in general have different ways of understanding morality.  These are slight differences, and do </a:t>
            </a:r>
            <a:r>
              <a:rPr lang="en-US" baseline="0" dirty="0" err="1" smtClean="0"/>
              <a:t>nto</a:t>
            </a:r>
            <a:r>
              <a:rPr lang="en-US" baseline="0" dirty="0" smtClean="0"/>
              <a:t> imply </a:t>
            </a:r>
            <a:r>
              <a:rPr lang="en-US" baseline="0" dirty="0" err="1" smtClean="0"/>
              <a:t>superiorirty</a:t>
            </a:r>
            <a:r>
              <a:rPr lang="en-US" baseline="0" dirty="0" smtClean="0"/>
              <a:t> or </a:t>
            </a:r>
            <a:r>
              <a:rPr lang="en-US" baseline="0" dirty="0" err="1" smtClean="0"/>
              <a:t>inferirority</a:t>
            </a:r>
            <a:r>
              <a:rPr lang="en-US" baseline="0" dirty="0" smtClean="0"/>
              <a:t> of either gender.  Rather, these differences allow us to better understand morality especially </a:t>
            </a:r>
            <a:r>
              <a:rPr lang="en-US" baseline="0" dirty="0" err="1" smtClean="0"/>
              <a:t>givent</a:t>
            </a:r>
            <a:r>
              <a:rPr lang="en-US" baseline="0" dirty="0" smtClean="0"/>
              <a:t> hat ethics has been a male dominated field for thousands of years, they in particular allow us to see areas that thinking from a masculine </a:t>
            </a:r>
            <a:r>
              <a:rPr lang="en-US" baseline="0" dirty="0" err="1" smtClean="0"/>
              <a:t>perspecitve</a:t>
            </a:r>
            <a:r>
              <a:rPr lang="en-US" baseline="0" dirty="0" smtClean="0"/>
              <a:t> might blind us too.  The next section we will be feminism and the ethics of care.  </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34</a:t>
            </a:fld>
            <a:endParaRPr lang="en-US"/>
          </a:p>
        </p:txBody>
      </p:sp>
    </p:spTree>
    <p:extLst>
      <p:ext uri="{BB962C8B-B14F-4D97-AF65-F5344CB8AC3E}">
        <p14:creationId xmlns:p14="http://schemas.microsoft.com/office/powerpoint/2010/main" val="231506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there</a:t>
            </a:r>
            <a:r>
              <a:rPr lang="en-US" baseline="0" dirty="0" smtClean="0"/>
              <a:t> some things you ‘just </a:t>
            </a:r>
            <a:r>
              <a:rPr lang="en-US" baseline="0" dirty="0" err="1" smtClean="0"/>
              <a:t>odn’t</a:t>
            </a:r>
            <a:r>
              <a:rPr lang="en-US" baseline="0" dirty="0" smtClean="0"/>
              <a:t> do?</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3</a:t>
            </a:fld>
            <a:endParaRPr lang="en-US"/>
          </a:p>
        </p:txBody>
      </p:sp>
    </p:spTree>
    <p:extLst>
      <p:ext uri="{BB962C8B-B14F-4D97-AF65-F5344CB8AC3E}">
        <p14:creationId xmlns:p14="http://schemas.microsoft.com/office/powerpoint/2010/main" val="266125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90-166 thousand died</a:t>
            </a:r>
            <a:r>
              <a:rPr lang="en-US" baseline="0" dirty="0" smtClean="0"/>
              <a:t> in Hiroshima, 60-80 thousand in Nagasaki.  More than a hundred thousand civilians died in the extended </a:t>
            </a:r>
            <a:r>
              <a:rPr lang="en-US" baseline="0" dirty="0" err="1" smtClean="0"/>
              <a:t>Iraqu</a:t>
            </a:r>
            <a:r>
              <a:rPr lang="en-US" baseline="0" dirty="0" smtClean="0"/>
              <a:t> war as well.  Should war be opposed because it inevitably leads to unjust means?</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4</a:t>
            </a:fld>
            <a:endParaRPr lang="en-US"/>
          </a:p>
        </p:txBody>
      </p:sp>
    </p:spTree>
    <p:extLst>
      <p:ext uri="{BB962C8B-B14F-4D97-AF65-F5344CB8AC3E}">
        <p14:creationId xmlns:p14="http://schemas.microsoft.com/office/powerpoint/2010/main" val="284750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Immanuel</a:t>
            </a:r>
            <a:r>
              <a:rPr lang="en-US" baseline="0" dirty="0" smtClean="0"/>
              <a:t> Kant, </a:t>
            </a:r>
            <a:r>
              <a:rPr lang="en-US" i="1" baseline="0" dirty="0" smtClean="0"/>
              <a:t>Fundamental Principles of the Metaphysics of Morals, </a:t>
            </a:r>
            <a:r>
              <a:rPr lang="en-US" i="0" baseline="0" dirty="0" smtClean="0"/>
              <a:t>trans Thomas K. Abbot 2</a:t>
            </a:r>
            <a:r>
              <a:rPr lang="en-US" i="0" baseline="30000" dirty="0" smtClean="0"/>
              <a:t>nd</a:t>
            </a:r>
            <a:r>
              <a:rPr lang="en-US" i="0" baseline="0" dirty="0" smtClean="0"/>
              <a:t> ed. (London: Longmans, Green, 1879), 1-2.</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5</a:t>
            </a:fld>
            <a:endParaRPr lang="en-US"/>
          </a:p>
        </p:txBody>
      </p:sp>
    </p:spTree>
    <p:extLst>
      <p:ext uri="{BB962C8B-B14F-4D97-AF65-F5344CB8AC3E}">
        <p14:creationId xmlns:p14="http://schemas.microsoft.com/office/powerpoint/2010/main" val="278930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want people to think you are kind, you should be kind to people.  You should be kind to people (even if you don’t care if people think you are kind, or care about other people, or even want to be a good person).  </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6</a:t>
            </a:fld>
            <a:endParaRPr lang="en-US"/>
          </a:p>
        </p:txBody>
      </p:sp>
    </p:spTree>
    <p:extLst>
      <p:ext uri="{BB962C8B-B14F-4D97-AF65-F5344CB8AC3E}">
        <p14:creationId xmlns:p14="http://schemas.microsoft.com/office/powerpoint/2010/main" val="2336711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a promise with no intent to keep it just in case it serves your interests to manipulate someone)(not helping others in need could be a rule followed by everyone without contradiction, but then no one would help you when you are in need). </a:t>
            </a:r>
          </a:p>
          <a:p>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10</a:t>
            </a:fld>
            <a:endParaRPr lang="en-US"/>
          </a:p>
        </p:txBody>
      </p:sp>
    </p:spTree>
    <p:extLst>
      <p:ext uri="{BB962C8B-B14F-4D97-AF65-F5344CB8AC3E}">
        <p14:creationId xmlns:p14="http://schemas.microsoft.com/office/powerpoint/2010/main" val="2596513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you know animals can lie?</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11</a:t>
            </a:fld>
            <a:endParaRPr lang="en-US"/>
          </a:p>
        </p:txBody>
      </p:sp>
    </p:spTree>
    <p:extLst>
      <p:ext uri="{BB962C8B-B14F-4D97-AF65-F5344CB8AC3E}">
        <p14:creationId xmlns:p14="http://schemas.microsoft.com/office/powerpoint/2010/main" val="160754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reply adequate?  Suppose you are a Dutch</a:t>
            </a:r>
            <a:r>
              <a:rPr lang="en-US" baseline="0" dirty="0" smtClean="0"/>
              <a:t> fishermen, like those who smuggled Jews out of Nazi Germany and Poland…</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13</a:t>
            </a:fld>
            <a:endParaRPr lang="en-US"/>
          </a:p>
        </p:txBody>
      </p:sp>
    </p:spTree>
    <p:extLst>
      <p:ext uri="{BB962C8B-B14F-4D97-AF65-F5344CB8AC3E}">
        <p14:creationId xmlns:p14="http://schemas.microsoft.com/office/powerpoint/2010/main" val="2661356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a:t>
            </a:r>
            <a:r>
              <a:rPr lang="en-US" baseline="0" dirty="0" smtClean="0"/>
              <a:t> suicide really be conceived of as having this motive?  Self love?  And can it really be considered immoral in all cases: Soldier jumping on a live grenade, killing yourself to protect state secrets, killing yourself to spare your family crippling medical bills and suffering, etc.</a:t>
            </a:r>
            <a:endParaRPr lang="en-US" dirty="0"/>
          </a:p>
        </p:txBody>
      </p:sp>
      <p:sp>
        <p:nvSpPr>
          <p:cNvPr id="4" name="Slide Number Placeholder 3"/>
          <p:cNvSpPr>
            <a:spLocks noGrp="1"/>
          </p:cNvSpPr>
          <p:nvPr>
            <p:ph type="sldNum" sz="quarter" idx="10"/>
          </p:nvPr>
        </p:nvSpPr>
        <p:spPr/>
        <p:txBody>
          <a:bodyPr/>
          <a:lstStyle/>
          <a:p>
            <a:fld id="{19067DA9-1D7E-9344-B03E-8CF2D1E507E1}" type="slidenum">
              <a:rPr lang="en-US" smtClean="0"/>
              <a:t>14</a:t>
            </a:fld>
            <a:endParaRPr lang="en-US"/>
          </a:p>
        </p:txBody>
      </p:sp>
    </p:spTree>
    <p:extLst>
      <p:ext uri="{BB962C8B-B14F-4D97-AF65-F5344CB8AC3E}">
        <p14:creationId xmlns:p14="http://schemas.microsoft.com/office/powerpoint/2010/main" val="108845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4/15/13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4/15/13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4/15/13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4/15/13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4/15/13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4/15/13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4/15/13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4/15/13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4/15/13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4/15/13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4/15/13</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4/15/13</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nnocenceproject.org/understand/Eyewitness-Misidentification.php" TargetMode="External"/><Relationship Id="rId4" Type="http://schemas.openxmlformats.org/officeDocument/2006/relationships/hyperlink" Target="http://ac360.blogs.cnn.com/2011/09/07/video-knoxs-prosecutors-under-fire/?iref=allsearch"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Kantian Deontology </a:t>
            </a:r>
            <a:endParaRPr lang="en-US" dirty="0"/>
          </a:p>
        </p:txBody>
      </p:sp>
      <p:sp>
        <p:nvSpPr>
          <p:cNvPr id="3" name="Subtitle 2"/>
          <p:cNvSpPr>
            <a:spLocks noGrp="1"/>
          </p:cNvSpPr>
          <p:nvPr>
            <p:ph type="subTitle" idx="1"/>
          </p:nvPr>
        </p:nvSpPr>
        <p:spPr/>
        <p:txBody>
          <a:bodyPr/>
          <a:lstStyle/>
          <a:p>
            <a:r>
              <a:rPr lang="en-US" dirty="0" smtClean="0"/>
              <a:t>Dr. Daniel Hampikian</a:t>
            </a:r>
            <a:endParaRPr lang="en-US" dirty="0"/>
          </a:p>
        </p:txBody>
      </p:sp>
    </p:spTree>
    <p:extLst>
      <p:ext uri="{BB962C8B-B14F-4D97-AF65-F5344CB8AC3E}">
        <p14:creationId xmlns:p14="http://schemas.microsoft.com/office/powerpoint/2010/main" val="310273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Logically inconsistent maxims and maxims you wouldn’t will…</a:t>
            </a:r>
            <a:endParaRPr lang="en-US" dirty="0"/>
          </a:p>
        </p:txBody>
      </p:sp>
      <p:sp>
        <p:nvSpPr>
          <p:cNvPr id="3" name="Content Placeholder 2"/>
          <p:cNvSpPr>
            <a:spLocks noGrp="1"/>
          </p:cNvSpPr>
          <p:nvPr>
            <p:ph idx="1"/>
          </p:nvPr>
        </p:nvSpPr>
        <p:spPr/>
        <p:txBody>
          <a:bodyPr>
            <a:normAutofit/>
          </a:bodyPr>
          <a:lstStyle/>
          <a:p>
            <a:r>
              <a:rPr lang="en-US" dirty="0" smtClean="0"/>
              <a:t>A perfect duty is necessitated by a maxim that you cannot will become a universal law without contradiction: lying to get a loan  </a:t>
            </a:r>
          </a:p>
          <a:p>
            <a:r>
              <a:rPr lang="en-US" dirty="0" smtClean="0"/>
              <a:t>An imperfect duty is one that is necessitated by a maxim such that you can will it become a universal law without contradiction. However, if everyone followed that maxim it would result in an undesirable state of affairs: not helping others in need</a:t>
            </a:r>
            <a:endParaRPr lang="en-US" dirty="0"/>
          </a:p>
        </p:txBody>
      </p:sp>
    </p:spTree>
    <p:extLst>
      <p:ext uri="{BB962C8B-B14F-4D97-AF65-F5344CB8AC3E}">
        <p14:creationId xmlns:p14="http://schemas.microsoft.com/office/powerpoint/2010/main" val="342927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 Lying</a:t>
            </a:r>
            <a:endParaRPr lang="en-US" dirty="0"/>
          </a:p>
        </p:txBody>
      </p:sp>
      <p:sp>
        <p:nvSpPr>
          <p:cNvPr id="3" name="Content Placeholder 2"/>
          <p:cNvSpPr>
            <a:spLocks noGrp="1"/>
          </p:cNvSpPr>
          <p:nvPr>
            <p:ph idx="1"/>
          </p:nvPr>
        </p:nvSpPr>
        <p:spPr/>
        <p:txBody>
          <a:bodyPr/>
          <a:lstStyle/>
          <a:p>
            <a:r>
              <a:rPr lang="en-US" dirty="0" smtClean="0"/>
              <a:t>Lying to obtain a loan: could it be a maxim everyone followed?  </a:t>
            </a:r>
          </a:p>
          <a:p>
            <a:r>
              <a:rPr lang="en-US" dirty="0" smtClean="0"/>
              <a:t>No, if everyone did this, then people would know that a promise to pay the money back is not to be trusted.</a:t>
            </a:r>
          </a:p>
          <a:p>
            <a:endParaRPr lang="en-US" dirty="0"/>
          </a:p>
          <a:p>
            <a:endParaRPr lang="en-US" dirty="0"/>
          </a:p>
        </p:txBody>
      </p:sp>
      <p:pic>
        <p:nvPicPr>
          <p:cNvPr id="5" name="Picture 4"/>
          <p:cNvPicPr>
            <a:picLocks noChangeAspect="1"/>
          </p:cNvPicPr>
          <p:nvPr/>
        </p:nvPicPr>
        <p:blipFill>
          <a:blip r:embed="rId3"/>
          <a:stretch>
            <a:fillRect/>
          </a:stretch>
        </p:blipFill>
        <p:spPr>
          <a:xfrm>
            <a:off x="0" y="5173882"/>
            <a:ext cx="2530777" cy="1684117"/>
          </a:xfrm>
          <a:prstGeom prst="rect">
            <a:avLst/>
          </a:prstGeom>
        </p:spPr>
      </p:pic>
      <p:pic>
        <p:nvPicPr>
          <p:cNvPr id="6" name="Picture 5"/>
          <p:cNvPicPr>
            <a:picLocks noChangeAspect="1"/>
          </p:cNvPicPr>
          <p:nvPr/>
        </p:nvPicPr>
        <p:blipFill>
          <a:blip r:embed="rId4"/>
          <a:stretch>
            <a:fillRect/>
          </a:stretch>
        </p:blipFill>
        <p:spPr>
          <a:xfrm>
            <a:off x="3147967" y="4533900"/>
            <a:ext cx="2397715" cy="2324100"/>
          </a:xfrm>
          <a:prstGeom prst="rect">
            <a:avLst/>
          </a:prstGeom>
        </p:spPr>
      </p:pic>
      <p:pic>
        <p:nvPicPr>
          <p:cNvPr id="7" name="Picture 6"/>
          <p:cNvPicPr>
            <a:picLocks noChangeAspect="1"/>
          </p:cNvPicPr>
          <p:nvPr/>
        </p:nvPicPr>
        <p:blipFill>
          <a:blip r:embed="rId5"/>
          <a:stretch>
            <a:fillRect/>
          </a:stretch>
        </p:blipFill>
        <p:spPr>
          <a:xfrm>
            <a:off x="5852374" y="5037795"/>
            <a:ext cx="3291626" cy="1820204"/>
          </a:xfrm>
          <a:prstGeom prst="rect">
            <a:avLst/>
          </a:prstGeom>
        </p:spPr>
      </p:pic>
    </p:spTree>
    <p:extLst>
      <p:ext uri="{BB962C8B-B14F-4D97-AF65-F5344CB8AC3E}">
        <p14:creationId xmlns:p14="http://schemas.microsoft.com/office/powerpoint/2010/main" val="94122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Lying Cats</a:t>
            </a:r>
            <a:endParaRPr lang="en-US" dirty="0"/>
          </a:p>
        </p:txBody>
      </p:sp>
      <p:pic>
        <p:nvPicPr>
          <p:cNvPr id="4" name="Content Placeholder 3"/>
          <p:cNvPicPr>
            <a:picLocks noGrp="1" noChangeAspect="1"/>
          </p:cNvPicPr>
          <p:nvPr>
            <p:ph idx="1"/>
          </p:nvPr>
        </p:nvPicPr>
        <p:blipFill>
          <a:blip r:embed="rId2"/>
          <a:srcRect t="12526" b="12526"/>
          <a:stretch>
            <a:fillRect/>
          </a:stretch>
        </p:blipFill>
        <p:spPr/>
      </p:pic>
    </p:spTree>
    <p:extLst>
      <p:ext uri="{BB962C8B-B14F-4D97-AF65-F5344CB8AC3E}">
        <p14:creationId xmlns:p14="http://schemas.microsoft.com/office/powerpoint/2010/main" val="242331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Kant’s reply to the Nazi example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Nazis ask if your Jewish friend is in your house, and you tell them a lie, a bad consequence may happen as a result of your lie (they may be sneaking out the back and get caught because of your lie).</a:t>
            </a:r>
          </a:p>
          <a:p>
            <a:r>
              <a:rPr lang="en-US" dirty="0" smtClean="0"/>
              <a:t>Or a good consequence may happen because you told the truth.  </a:t>
            </a:r>
          </a:p>
          <a:p>
            <a:r>
              <a:rPr lang="en-US" dirty="0" smtClean="0"/>
              <a:t>You cannot control the consequence, therefore you should only act according to the right reason.  </a:t>
            </a:r>
            <a:endParaRPr lang="en-US" dirty="0"/>
          </a:p>
        </p:txBody>
      </p:sp>
    </p:spTree>
    <p:extLst>
      <p:ext uri="{BB962C8B-B14F-4D97-AF65-F5344CB8AC3E}">
        <p14:creationId xmlns:p14="http://schemas.microsoft.com/office/powerpoint/2010/main" val="231008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Example: Suicide</a:t>
            </a:r>
            <a:endParaRPr lang="en-US" dirty="0"/>
          </a:p>
        </p:txBody>
      </p:sp>
      <p:sp>
        <p:nvSpPr>
          <p:cNvPr id="3" name="Content Placeholder 2"/>
          <p:cNvSpPr>
            <a:spLocks noGrp="1"/>
          </p:cNvSpPr>
          <p:nvPr>
            <p:ph idx="1"/>
          </p:nvPr>
        </p:nvSpPr>
        <p:spPr/>
        <p:txBody>
          <a:bodyPr/>
          <a:lstStyle/>
          <a:p>
            <a:r>
              <a:rPr lang="en-US" dirty="0" smtClean="0"/>
              <a:t>For love of myself I will take my life when a longer duration will be more painful then pleasant.  </a:t>
            </a:r>
          </a:p>
          <a:p>
            <a:r>
              <a:rPr lang="en-US" dirty="0" smtClean="0"/>
              <a:t>The maxim as a universal law is to destroy life by the feeling (self love) whose purpose it to impel the improvement of life.</a:t>
            </a:r>
          </a:p>
          <a:p>
            <a:r>
              <a:rPr lang="en-US" dirty="0" smtClean="0"/>
              <a:t>The feeling of self-love is aimed at destroying the self, hence contradicting its own aim.    </a:t>
            </a:r>
            <a:endParaRPr lang="en-US" dirty="0"/>
          </a:p>
        </p:txBody>
      </p:sp>
    </p:spTree>
    <p:extLst>
      <p:ext uri="{BB962C8B-B14F-4D97-AF65-F5344CB8AC3E}">
        <p14:creationId xmlns:p14="http://schemas.microsoft.com/office/powerpoint/2010/main" val="118388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Third Example: Developing Talents</a:t>
            </a:r>
            <a:endParaRPr lang="en-US" dirty="0"/>
          </a:p>
        </p:txBody>
      </p:sp>
      <p:sp>
        <p:nvSpPr>
          <p:cNvPr id="3" name="Content Placeholder 2"/>
          <p:cNvSpPr>
            <a:spLocks noGrp="1"/>
          </p:cNvSpPr>
          <p:nvPr>
            <p:ph idx="1"/>
          </p:nvPr>
        </p:nvSpPr>
        <p:spPr/>
        <p:txBody>
          <a:bodyPr/>
          <a:lstStyle/>
          <a:p>
            <a:r>
              <a:rPr lang="en-US" dirty="0" smtClean="0"/>
              <a:t>Only act to promote your own indulgence and comfort (do not develop talents)</a:t>
            </a:r>
          </a:p>
          <a:p>
            <a:r>
              <a:rPr lang="en-US" dirty="0" smtClean="0"/>
              <a:t>Can be universalized without contradiction, but if everyone followed this maxim would lead to a undesirable idle society. </a:t>
            </a:r>
          </a:p>
          <a:p>
            <a:r>
              <a:rPr lang="en-US" dirty="0" smtClean="0"/>
              <a:t>This is an </a:t>
            </a:r>
            <a:r>
              <a:rPr lang="en-US" dirty="0"/>
              <a:t>i</a:t>
            </a:r>
            <a:r>
              <a:rPr lang="en-US" dirty="0" smtClean="0"/>
              <a:t>mperfect duty </a:t>
            </a:r>
            <a:endParaRPr lang="en-US" dirty="0"/>
          </a:p>
        </p:txBody>
      </p:sp>
    </p:spTree>
    <p:extLst>
      <p:ext uri="{BB962C8B-B14F-4D97-AF65-F5344CB8AC3E}">
        <p14:creationId xmlns:p14="http://schemas.microsoft.com/office/powerpoint/2010/main" val="309788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Example: Helping Others</a:t>
            </a:r>
            <a:endParaRPr lang="en-US" dirty="0"/>
          </a:p>
        </p:txBody>
      </p:sp>
      <p:sp>
        <p:nvSpPr>
          <p:cNvPr id="3" name="Content Placeholder 2"/>
          <p:cNvSpPr>
            <a:spLocks noGrp="1"/>
          </p:cNvSpPr>
          <p:nvPr>
            <p:ph idx="1"/>
          </p:nvPr>
        </p:nvSpPr>
        <p:spPr/>
        <p:txBody>
          <a:bodyPr/>
          <a:lstStyle/>
          <a:p>
            <a:r>
              <a:rPr lang="en-US" dirty="0" smtClean="0"/>
              <a:t>Never help others out of love and sympathy, only help yourself.</a:t>
            </a:r>
          </a:p>
          <a:p>
            <a:r>
              <a:rPr lang="en-US" dirty="0"/>
              <a:t>C</a:t>
            </a:r>
            <a:r>
              <a:rPr lang="en-US" dirty="0" smtClean="0"/>
              <a:t>ould be universalized without contradiction, but would not be desirable for any particular person in such a world: we all occasionally need the love and sympathetic help of others.  </a:t>
            </a:r>
            <a:endParaRPr lang="en-US" dirty="0"/>
          </a:p>
        </p:txBody>
      </p:sp>
      <p:pic>
        <p:nvPicPr>
          <p:cNvPr id="4" name="Picture 3"/>
          <p:cNvPicPr>
            <a:picLocks noChangeAspect="1"/>
          </p:cNvPicPr>
          <p:nvPr/>
        </p:nvPicPr>
        <p:blipFill>
          <a:blip r:embed="rId2"/>
          <a:stretch>
            <a:fillRect/>
          </a:stretch>
        </p:blipFill>
        <p:spPr>
          <a:xfrm>
            <a:off x="875387" y="4991472"/>
            <a:ext cx="1689208" cy="1866528"/>
          </a:xfrm>
          <a:prstGeom prst="rect">
            <a:avLst/>
          </a:prstGeom>
        </p:spPr>
      </p:pic>
      <p:pic>
        <p:nvPicPr>
          <p:cNvPr id="5" name="Picture 4"/>
          <p:cNvPicPr>
            <a:picLocks noChangeAspect="1"/>
          </p:cNvPicPr>
          <p:nvPr/>
        </p:nvPicPr>
        <p:blipFill>
          <a:blip r:embed="rId3"/>
          <a:stretch>
            <a:fillRect/>
          </a:stretch>
        </p:blipFill>
        <p:spPr>
          <a:xfrm>
            <a:off x="6334098" y="4837231"/>
            <a:ext cx="2238974" cy="2020769"/>
          </a:xfrm>
          <a:prstGeom prst="rect">
            <a:avLst/>
          </a:prstGeom>
        </p:spPr>
      </p:pic>
      <p:pic>
        <p:nvPicPr>
          <p:cNvPr id="6" name="Picture 5"/>
          <p:cNvPicPr>
            <a:picLocks noChangeAspect="1"/>
          </p:cNvPicPr>
          <p:nvPr/>
        </p:nvPicPr>
        <p:blipFill>
          <a:blip r:embed="rId4"/>
          <a:stretch>
            <a:fillRect/>
          </a:stretch>
        </p:blipFill>
        <p:spPr>
          <a:xfrm>
            <a:off x="3210195" y="4991472"/>
            <a:ext cx="2810495" cy="1880477"/>
          </a:xfrm>
          <a:prstGeom prst="rect">
            <a:avLst/>
          </a:prstGeom>
        </p:spPr>
      </p:pic>
    </p:spTree>
    <p:extLst>
      <p:ext uri="{BB962C8B-B14F-4D97-AF65-F5344CB8AC3E}">
        <p14:creationId xmlns:p14="http://schemas.microsoft.com/office/powerpoint/2010/main" val="826490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 dignity as rational agents</a:t>
            </a:r>
            <a:endParaRPr lang="en-US" dirty="0"/>
          </a:p>
        </p:txBody>
      </p:sp>
      <p:sp>
        <p:nvSpPr>
          <p:cNvPr id="3" name="Content Placeholder 2"/>
          <p:cNvSpPr>
            <a:spLocks noGrp="1"/>
          </p:cNvSpPr>
          <p:nvPr>
            <p:ph idx="1"/>
          </p:nvPr>
        </p:nvSpPr>
        <p:spPr/>
        <p:txBody>
          <a:bodyPr>
            <a:normAutofit lnSpcReduction="10000"/>
          </a:bodyPr>
          <a:lstStyle/>
          <a:p>
            <a:r>
              <a:rPr lang="en-US" dirty="0" smtClean="0"/>
              <a:t>Humans are different from mere things, Kant thought, in that we are rational agents who give things value.</a:t>
            </a:r>
          </a:p>
          <a:p>
            <a:r>
              <a:rPr lang="en-US" dirty="0" smtClean="0"/>
              <a:t>Mere things have value only for us, and we use them as a means to achieving the goals, desires, and plans we have.</a:t>
            </a:r>
          </a:p>
          <a:p>
            <a:r>
              <a:rPr lang="en-US" dirty="0" smtClean="0"/>
              <a:t>Each human being, as a rational agent, has this property of being an “end-in-itself” or a creator of ends that is intrinsically valuable because it is the origin of all values. </a:t>
            </a:r>
            <a:endParaRPr lang="en-US" dirty="0"/>
          </a:p>
        </p:txBody>
      </p:sp>
    </p:spTree>
    <p:extLst>
      <p:ext uri="{BB962C8B-B14F-4D97-AF65-F5344CB8AC3E}">
        <p14:creationId xmlns:p14="http://schemas.microsoft.com/office/powerpoint/2010/main" val="177680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Formulation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Act so that you treat humanity, whether in your own person or in that of another, always as an end and never </a:t>
            </a:r>
            <a:r>
              <a:rPr lang="en-US" i="1" dirty="0" smtClean="0"/>
              <a:t>merely </a:t>
            </a:r>
            <a:r>
              <a:rPr lang="en-US" dirty="0" smtClean="0"/>
              <a:t>as a means.</a:t>
            </a:r>
          </a:p>
          <a:p>
            <a:r>
              <a:rPr lang="en-US" dirty="0" smtClean="0"/>
              <a:t>Consider lying to obtain a loan.  Even if you are doing this for a good reason, you are manipulating the person you are lying to.  </a:t>
            </a:r>
            <a:endParaRPr lang="en-US" dirty="0"/>
          </a:p>
          <a:p>
            <a:r>
              <a:rPr lang="en-US" dirty="0" smtClean="0"/>
              <a:t>You are treating them as a means, or  a tool, to achieve your goal.</a:t>
            </a:r>
          </a:p>
          <a:p>
            <a:r>
              <a:rPr lang="en-US" dirty="0" smtClean="0"/>
              <a:t>If you tell them of the goal, and they agree to give you the money, then you are not lying and treating them as an end (a rational agent that makes goals and has desires and hence values)</a:t>
            </a:r>
            <a:endParaRPr lang="en-US" dirty="0"/>
          </a:p>
        </p:txBody>
      </p:sp>
    </p:spTree>
    <p:extLst>
      <p:ext uri="{BB962C8B-B14F-4D97-AF65-F5344CB8AC3E}">
        <p14:creationId xmlns:p14="http://schemas.microsoft.com/office/powerpoint/2010/main" val="150504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moral status of animals according to Kant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“But as so far as animals are concerned, we have no direct duties.  Animals… are there merely as a means to an end.  That end is man.” (Kant, </a:t>
            </a:r>
            <a:r>
              <a:rPr lang="en-US" i="1" dirty="0" smtClean="0"/>
              <a:t>Lectures on Ethics </a:t>
            </a:r>
            <a:r>
              <a:rPr lang="en-US" dirty="0" smtClean="0"/>
              <a:t>1779).</a:t>
            </a:r>
          </a:p>
          <a:p>
            <a:r>
              <a:rPr lang="en-US" dirty="0" smtClean="0"/>
              <a:t>Even if animals are more than just “mere things” as Kant thought because they have desires and goals, they do not have intrinsic self worth as rational agents, or free agents capable of making their own decisions, setting their own goals, and guiding their conduct by reason.</a:t>
            </a:r>
          </a:p>
          <a:p>
            <a:r>
              <a:rPr lang="en-US" dirty="0" smtClean="0"/>
              <a:t>As a result, we have no direct duties to animals from a Kantian perspective.  </a:t>
            </a:r>
            <a:endParaRPr lang="en-US" dirty="0"/>
          </a:p>
        </p:txBody>
      </p:sp>
    </p:spTree>
    <p:extLst>
      <p:ext uri="{BB962C8B-B14F-4D97-AF65-F5344CB8AC3E}">
        <p14:creationId xmlns:p14="http://schemas.microsoft.com/office/powerpoint/2010/main" val="229316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Immanuel Kant (1724-1804)</a:t>
            </a:r>
            <a:endParaRPr lang="en-US" dirty="0"/>
          </a:p>
        </p:txBody>
      </p:sp>
      <p:sp>
        <p:nvSpPr>
          <p:cNvPr id="3" name="Content Placeholder 2"/>
          <p:cNvSpPr>
            <a:spLocks noGrp="1"/>
          </p:cNvSpPr>
          <p:nvPr>
            <p:ph idx="1"/>
          </p:nvPr>
        </p:nvSpPr>
        <p:spPr/>
        <p:txBody>
          <a:bodyPr/>
          <a:lstStyle/>
          <a:p>
            <a:r>
              <a:rPr lang="en-US" dirty="0" smtClean="0"/>
              <a:t>German Enlightenment Era Philosopher</a:t>
            </a:r>
          </a:p>
          <a:p>
            <a:r>
              <a:rPr lang="en-US" dirty="0" smtClean="0"/>
              <a:t>“Two things fill the mind with ever new admiration and increasing awe, the more often and steadily reflection is occupied with them: the starry heaven above me and the moral law within me.”</a:t>
            </a:r>
            <a:endParaRPr lang="en-US" dirty="0"/>
          </a:p>
        </p:txBody>
      </p:sp>
      <p:pic>
        <p:nvPicPr>
          <p:cNvPr id="4" name="Picture 3"/>
          <p:cNvPicPr>
            <a:picLocks noChangeAspect="1"/>
          </p:cNvPicPr>
          <p:nvPr/>
        </p:nvPicPr>
        <p:blipFill>
          <a:blip r:embed="rId3"/>
          <a:stretch>
            <a:fillRect/>
          </a:stretch>
        </p:blipFill>
        <p:spPr>
          <a:xfrm>
            <a:off x="903715" y="5218540"/>
            <a:ext cx="1343358" cy="1639459"/>
          </a:xfrm>
          <a:prstGeom prst="rect">
            <a:avLst/>
          </a:prstGeom>
        </p:spPr>
      </p:pic>
      <p:pic>
        <p:nvPicPr>
          <p:cNvPr id="5" name="Picture 4"/>
          <p:cNvPicPr>
            <a:picLocks noChangeAspect="1"/>
          </p:cNvPicPr>
          <p:nvPr/>
        </p:nvPicPr>
        <p:blipFill>
          <a:blip r:embed="rId4"/>
          <a:stretch>
            <a:fillRect/>
          </a:stretch>
        </p:blipFill>
        <p:spPr>
          <a:xfrm>
            <a:off x="7074844" y="5218540"/>
            <a:ext cx="1287565" cy="1622332"/>
          </a:xfrm>
          <a:prstGeom prst="rect">
            <a:avLst/>
          </a:prstGeom>
        </p:spPr>
      </p:pic>
      <p:pic>
        <p:nvPicPr>
          <p:cNvPr id="6" name="Picture 5"/>
          <p:cNvPicPr>
            <a:picLocks noChangeAspect="1"/>
          </p:cNvPicPr>
          <p:nvPr/>
        </p:nvPicPr>
        <p:blipFill>
          <a:blip r:embed="rId5"/>
          <a:stretch>
            <a:fillRect/>
          </a:stretch>
        </p:blipFill>
        <p:spPr>
          <a:xfrm>
            <a:off x="3480519" y="4921032"/>
            <a:ext cx="2585951" cy="1936968"/>
          </a:xfrm>
          <a:prstGeom prst="rect">
            <a:avLst/>
          </a:prstGeom>
        </p:spPr>
      </p:pic>
    </p:spTree>
    <p:extLst>
      <p:ext uri="{BB962C8B-B14F-4D97-AF65-F5344CB8AC3E}">
        <p14:creationId xmlns:p14="http://schemas.microsoft.com/office/powerpoint/2010/main" val="341307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Combining the first and second formulations </a:t>
            </a:r>
          </a:p>
        </p:txBody>
      </p:sp>
      <p:sp>
        <p:nvSpPr>
          <p:cNvPr id="3" name="Content Placeholder 2"/>
          <p:cNvSpPr>
            <a:spLocks noGrp="1"/>
          </p:cNvSpPr>
          <p:nvPr>
            <p:ph idx="1"/>
          </p:nvPr>
        </p:nvSpPr>
        <p:spPr>
          <a:xfrm>
            <a:off x="457200" y="1775191"/>
            <a:ext cx="8229600" cy="4769902"/>
          </a:xfrm>
        </p:spPr>
        <p:txBody>
          <a:bodyPr>
            <a:normAutofit fontScale="85000" lnSpcReduction="20000"/>
          </a:bodyPr>
          <a:lstStyle/>
          <a:p>
            <a:r>
              <a:rPr lang="en-US" dirty="0" smtClean="0"/>
              <a:t> Kant thought that the two versions of the categorical imperative were two ways of stating the same idea, but the two principles are in fact distinct, occasionally leading to different conclusions about the rightness of an action.  </a:t>
            </a:r>
          </a:p>
          <a:p>
            <a:r>
              <a:rPr lang="en-US" dirty="0" smtClean="0"/>
              <a:t>For example, the maxim “when the usual antiterrorist tactics fail to stop terrorists from killing many people, the authorities should threaten and kill the terrorists relatives.” This passes the first test (although it would not be desirable, it isn’t self-defeating) but not the second.  </a:t>
            </a:r>
          </a:p>
          <a:p>
            <a:r>
              <a:rPr lang="en-US" dirty="0" smtClean="0"/>
              <a:t>The most plausible Kantian approach is to consider these two principles to be two parts of a single test that determines the rightness of an action</a:t>
            </a:r>
            <a:endParaRPr lang="en-US" dirty="0"/>
          </a:p>
        </p:txBody>
      </p:sp>
    </p:spTree>
    <p:extLst>
      <p:ext uri="{BB962C8B-B14F-4D97-AF65-F5344CB8AC3E}">
        <p14:creationId xmlns:p14="http://schemas.microsoft.com/office/powerpoint/2010/main" val="798801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theories of punishment</a:t>
            </a:r>
            <a:endParaRPr lang="en-US" dirty="0"/>
          </a:p>
        </p:txBody>
      </p:sp>
      <p:sp>
        <p:nvSpPr>
          <p:cNvPr id="3" name="Content Placeholder 2"/>
          <p:cNvSpPr>
            <a:spLocks noGrp="1"/>
          </p:cNvSpPr>
          <p:nvPr>
            <p:ph idx="1"/>
          </p:nvPr>
        </p:nvSpPr>
        <p:spPr/>
        <p:txBody>
          <a:bodyPr/>
          <a:lstStyle/>
          <a:p>
            <a:r>
              <a:rPr lang="en-US" dirty="0" smtClean="0"/>
              <a:t>Utilitarian (consequentialist) </a:t>
            </a:r>
          </a:p>
          <a:p>
            <a:r>
              <a:rPr lang="en-US" dirty="0" smtClean="0"/>
              <a:t>Kantian (retributivist) </a:t>
            </a:r>
          </a:p>
          <a:p>
            <a:r>
              <a:rPr lang="en-US" dirty="0" smtClean="0"/>
              <a:t>We will compare and contrast how these ethical theories apply to the idea of punishment in general, </a:t>
            </a:r>
          </a:p>
          <a:p>
            <a:r>
              <a:rPr lang="en-US" dirty="0" smtClean="0"/>
              <a:t>And then consider how they apply to the justification or lack of justification for capital punishment.  </a:t>
            </a:r>
            <a:endParaRPr lang="en-US" dirty="0"/>
          </a:p>
        </p:txBody>
      </p:sp>
    </p:spTree>
    <p:extLst>
      <p:ext uri="{BB962C8B-B14F-4D97-AF65-F5344CB8AC3E}">
        <p14:creationId xmlns:p14="http://schemas.microsoft.com/office/powerpoint/2010/main" val="216764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Utilitarian theory of punishment </a:t>
            </a:r>
            <a:endParaRPr lang="en-US" dirty="0"/>
          </a:p>
        </p:txBody>
      </p:sp>
      <p:sp>
        <p:nvSpPr>
          <p:cNvPr id="3" name="Content Placeholder 2"/>
          <p:cNvSpPr>
            <a:spLocks noGrp="1"/>
          </p:cNvSpPr>
          <p:nvPr>
            <p:ph idx="1"/>
          </p:nvPr>
        </p:nvSpPr>
        <p:spPr/>
        <p:txBody>
          <a:bodyPr>
            <a:normAutofit lnSpcReduction="10000"/>
          </a:bodyPr>
          <a:lstStyle/>
          <a:p>
            <a:r>
              <a:rPr lang="en-US" dirty="0" smtClean="0"/>
              <a:t>Reasons to punish people are all justified by the overall good it does society weighed against the suffering of the punished.</a:t>
            </a:r>
          </a:p>
          <a:p>
            <a:r>
              <a:rPr lang="en-US" dirty="0" smtClean="0"/>
              <a:t>Punishment provides comfort and gratification to victims and their loved ones</a:t>
            </a:r>
          </a:p>
          <a:p>
            <a:r>
              <a:rPr lang="en-US" dirty="0" smtClean="0"/>
              <a:t>It protects society by removing threats</a:t>
            </a:r>
          </a:p>
          <a:p>
            <a:r>
              <a:rPr lang="en-US" dirty="0" smtClean="0"/>
              <a:t>It deters criminals from committing crimes</a:t>
            </a:r>
          </a:p>
          <a:p>
            <a:r>
              <a:rPr lang="en-US" dirty="0" smtClean="0"/>
              <a:t>It can rehabilitate wrongdoers with psychological therapy, educational opportunities, and job training.  </a:t>
            </a:r>
          </a:p>
        </p:txBody>
      </p:sp>
    </p:spTree>
    <p:extLst>
      <p:ext uri="{BB962C8B-B14F-4D97-AF65-F5344CB8AC3E}">
        <p14:creationId xmlns:p14="http://schemas.microsoft.com/office/powerpoint/2010/main" val="809421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Deontological Theory of Punishment</a:t>
            </a:r>
            <a:endParaRPr lang="en-US" dirty="0"/>
          </a:p>
        </p:txBody>
      </p:sp>
      <p:sp>
        <p:nvSpPr>
          <p:cNvPr id="3" name="Content Placeholder 2"/>
          <p:cNvSpPr>
            <a:spLocks noGrp="1"/>
          </p:cNvSpPr>
          <p:nvPr>
            <p:ph idx="1"/>
          </p:nvPr>
        </p:nvSpPr>
        <p:spPr>
          <a:xfrm>
            <a:off x="457200" y="1775191"/>
            <a:ext cx="8229600" cy="4967354"/>
          </a:xfrm>
        </p:spPr>
        <p:txBody>
          <a:bodyPr>
            <a:normAutofit fontScale="70000" lnSpcReduction="20000"/>
          </a:bodyPr>
          <a:lstStyle/>
          <a:p>
            <a:r>
              <a:rPr lang="en-US" dirty="0" smtClean="0"/>
              <a:t>Retributivist: it is just to punish people for crimes – they deserve it.  </a:t>
            </a:r>
          </a:p>
          <a:p>
            <a:r>
              <a:rPr lang="en-US" dirty="0" smtClean="0"/>
              <a:t>If we imprison a criminal to benefit society, rehabilitate them, or kill them to deter others, we are using them as a mere means (for our own end).</a:t>
            </a:r>
          </a:p>
          <a:p>
            <a:r>
              <a:rPr lang="en-US" dirty="0" smtClean="0"/>
              <a:t>Moreover, they deserve punishment proportionate to their crime because they are rationally endorsing their crime by freely choosing to commit it. </a:t>
            </a:r>
          </a:p>
          <a:p>
            <a:r>
              <a:rPr lang="en-US" dirty="0" smtClean="0"/>
              <a:t>By doing so, they are implying that doing such a crime is the sort of thing that should be done, or in other words they are willing that their maxim become a universal law.</a:t>
            </a:r>
          </a:p>
          <a:p>
            <a:r>
              <a:rPr lang="en-US" dirty="0" smtClean="0"/>
              <a:t>So in treating them as they have treated others, we are merely doing to them what they have already decided should be done to other people.</a:t>
            </a:r>
          </a:p>
          <a:p>
            <a:r>
              <a:rPr lang="en-US" dirty="0" smtClean="0"/>
              <a:t>Yet, why stoop to their level? (Perhaps it would be unjust for the guilty to go unpunished – they attempt to receive a benefit by harming others, so in a fair system where each member gets what they deserve the immoral ought to get punishments and the moral rewards.)</a:t>
            </a:r>
            <a:endParaRPr lang="en-US" dirty="0"/>
          </a:p>
        </p:txBody>
      </p:sp>
    </p:spTree>
    <p:extLst>
      <p:ext uri="{BB962C8B-B14F-4D97-AF65-F5344CB8AC3E}">
        <p14:creationId xmlns:p14="http://schemas.microsoft.com/office/powerpoint/2010/main" val="280255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Punishment (</a:t>
            </a:r>
            <a:r>
              <a:rPr lang="en-US" dirty="0" err="1" smtClean="0"/>
              <a:t>Pojman</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Deontological (backward-looking) reasons for having the death penalty: </a:t>
            </a:r>
          </a:p>
          <a:p>
            <a:pPr lvl="1"/>
            <a:r>
              <a:rPr lang="en-US" dirty="0" smtClean="0"/>
              <a:t>Retribution: the guilty </a:t>
            </a:r>
            <a:r>
              <a:rPr lang="en-US" i="1" dirty="0" smtClean="0"/>
              <a:t>deserve  </a:t>
            </a:r>
            <a:r>
              <a:rPr lang="en-US" dirty="0" smtClean="0"/>
              <a:t>to be punished in proportion to the severity of their crime (because they have willfully done something wrong).  </a:t>
            </a:r>
          </a:p>
          <a:p>
            <a:pPr lvl="1"/>
            <a:r>
              <a:rPr lang="en-US" dirty="0" smtClean="0"/>
              <a:t>Retribution is different from vengeance because a legal system determines whether and to what extent someone should be punished, and that legal system is the product of (hopefully) a just “rule of law” society.  </a:t>
            </a:r>
          </a:p>
        </p:txBody>
      </p:sp>
    </p:spTree>
    <p:extLst>
      <p:ext uri="{BB962C8B-B14F-4D97-AF65-F5344CB8AC3E}">
        <p14:creationId xmlns:p14="http://schemas.microsoft.com/office/powerpoint/2010/main" val="223407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862"/>
            <a:ext cx="8229600" cy="895314"/>
          </a:xfrm>
        </p:spPr>
        <p:txBody>
          <a:bodyPr>
            <a:normAutofit fontScale="90000"/>
          </a:bodyPr>
          <a:lstStyle/>
          <a:p>
            <a:pPr lvl="0"/>
            <a:r>
              <a:rPr lang="en-US" dirty="0"/>
              <a:t>Defining and clarifying the </a:t>
            </a:r>
            <a:r>
              <a:rPr lang="en-US" dirty="0" smtClean="0"/>
              <a:t>issues </a:t>
            </a:r>
            <a:r>
              <a:rPr lang="en-US" dirty="0"/>
              <a:t>and terms: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a:t>
            </a:r>
            <a:r>
              <a:rPr lang="en-US" dirty="0"/>
              <a:t>the </a:t>
            </a:r>
            <a:r>
              <a:rPr lang="en-US" dirty="0" smtClean="0"/>
              <a:t>issues are: </a:t>
            </a:r>
            <a:endParaRPr lang="en-US" dirty="0"/>
          </a:p>
          <a:p>
            <a:pPr lvl="1"/>
            <a:r>
              <a:rPr lang="en-US" dirty="0" smtClean="0"/>
              <a:t>Is </a:t>
            </a:r>
            <a:r>
              <a:rPr lang="en-US" dirty="0"/>
              <a:t>capital punishment immoral in principle?  Is there something intrinsically immoral about capital punishment regardless of the circumstances surrounding the practice</a:t>
            </a:r>
            <a:r>
              <a:rPr lang="en-US" dirty="0" smtClean="0"/>
              <a:t>?</a:t>
            </a:r>
          </a:p>
          <a:p>
            <a:pPr lvl="1"/>
            <a:r>
              <a:rPr lang="en-US" dirty="0" smtClean="0"/>
              <a:t>If </a:t>
            </a:r>
            <a:r>
              <a:rPr lang="en-US" dirty="0"/>
              <a:t>capital punishment is sometimes moral and sometimes immoral, depending on the circumstances surrounding the action or practice, then what kinds of considerations and moral reasons determine when capital punishment is immoral</a:t>
            </a:r>
            <a:r>
              <a:rPr lang="en-US" dirty="0" smtClean="0"/>
              <a:t>?</a:t>
            </a:r>
          </a:p>
          <a:p>
            <a:r>
              <a:rPr lang="en-US" dirty="0" smtClean="0"/>
              <a:t>Relevant </a:t>
            </a:r>
            <a:r>
              <a:rPr lang="en-US" dirty="0"/>
              <a:t>terms and distinctions: </a:t>
            </a:r>
            <a:endParaRPr lang="en-US" dirty="0" smtClean="0"/>
          </a:p>
          <a:p>
            <a:pPr lvl="1"/>
            <a:r>
              <a:rPr lang="en-US" dirty="0" smtClean="0"/>
              <a:t>What </a:t>
            </a:r>
            <a:r>
              <a:rPr lang="en-US" dirty="0"/>
              <a:t>is the right characterization of the death penalty?  Is it the worst possible penalty?  What makes it worse than life imprisonment?  What is it properly used as a penalty for?  What is it actually used as a penalty for?  Which is the more morally relevant, the actual use of the death penalty or the in principle rightness or wrongness?    </a:t>
            </a:r>
          </a:p>
        </p:txBody>
      </p:sp>
    </p:spTree>
    <p:extLst>
      <p:ext uri="{BB962C8B-B14F-4D97-AF65-F5344CB8AC3E}">
        <p14:creationId xmlns:p14="http://schemas.microsoft.com/office/powerpoint/2010/main" val="98015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Deterrence</a:t>
            </a:r>
            <a:endParaRPr lang="en-US" dirty="0"/>
          </a:p>
        </p:txBody>
      </p:sp>
      <p:sp>
        <p:nvSpPr>
          <p:cNvPr id="3" name="Content Placeholder 2"/>
          <p:cNvSpPr>
            <a:spLocks noGrp="1"/>
          </p:cNvSpPr>
          <p:nvPr>
            <p:ph idx="1"/>
          </p:nvPr>
        </p:nvSpPr>
        <p:spPr/>
        <p:txBody>
          <a:bodyPr>
            <a:normAutofit fontScale="92500"/>
          </a:bodyPr>
          <a:lstStyle/>
          <a:p>
            <a:r>
              <a:rPr lang="en-US" dirty="0" smtClean="0"/>
              <a:t>Utilitarian reasons:</a:t>
            </a:r>
          </a:p>
          <a:p>
            <a:pPr lvl="1"/>
            <a:r>
              <a:rPr lang="en-US" dirty="0" smtClean="0"/>
              <a:t>Assuming much crime occurs as the result of a cost/benefit analysis, where the cost is determined by likelihood of getting caught and the severity of the penalty, murder is deterred in two ways:</a:t>
            </a:r>
          </a:p>
          <a:p>
            <a:pPr lvl="2"/>
            <a:r>
              <a:rPr lang="en-US" dirty="0" smtClean="0"/>
              <a:t>The would be murderers that don’t receive the death penalty refrain from murder out of fear</a:t>
            </a:r>
          </a:p>
          <a:p>
            <a:pPr lvl="2"/>
            <a:r>
              <a:rPr lang="en-US" dirty="0" smtClean="0"/>
              <a:t>The murderers who do receive the death penalty do not murder guards, prisoners, or others</a:t>
            </a:r>
          </a:p>
          <a:p>
            <a:pPr lvl="2"/>
            <a:r>
              <a:rPr lang="en-US" dirty="0" smtClean="0"/>
              <a:t>Effectiveness is increased by public executions and speedy trials (but would this be a good thing?)</a:t>
            </a:r>
          </a:p>
        </p:txBody>
      </p:sp>
    </p:spTree>
    <p:extLst>
      <p:ext uri="{BB962C8B-B14F-4D97-AF65-F5344CB8AC3E}">
        <p14:creationId xmlns:p14="http://schemas.microsoft.com/office/powerpoint/2010/main" val="1956536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Bet Argument</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109351022"/>
              </p:ext>
            </p:extLst>
          </p:nvPr>
        </p:nvGraphicFramePr>
        <p:xfrm>
          <a:off x="457200" y="1774825"/>
          <a:ext cx="8229600" cy="4306251"/>
        </p:xfrm>
        <a:graphic>
          <a:graphicData uri="http://schemas.openxmlformats.org/drawingml/2006/table">
            <a:tbl>
              <a:tblPr firstRow="1" bandRow="1">
                <a:tableStyleId>{5C22544A-7EE6-4342-B048-85BDC9FD1C3A}</a:tableStyleId>
              </a:tblPr>
              <a:tblGrid>
                <a:gridCol w="2743200"/>
                <a:gridCol w="2743200"/>
                <a:gridCol w="2743200"/>
              </a:tblGrid>
              <a:tr h="1435417">
                <a:tc>
                  <a:txBody>
                    <a:bodyPr/>
                    <a:lstStyle/>
                    <a:p>
                      <a:r>
                        <a:rPr lang="en-US" dirty="0" smtClean="0"/>
                        <a:t>To</a:t>
                      </a:r>
                      <a:r>
                        <a:rPr lang="en-US" baseline="0" dirty="0" smtClean="0"/>
                        <a:t> have the death penalty is to bet on the innocent, to not have it is to bet on the murderers:</a:t>
                      </a:r>
                      <a:endParaRPr lang="en-US" dirty="0"/>
                    </a:p>
                  </a:txBody>
                  <a:tcPr/>
                </a:tc>
                <a:tc>
                  <a:txBody>
                    <a:bodyPr/>
                    <a:lstStyle/>
                    <a:p>
                      <a:r>
                        <a:rPr lang="en-US" dirty="0" smtClean="0"/>
                        <a:t>We have the death penalty</a:t>
                      </a:r>
                      <a:endParaRPr lang="en-US" dirty="0"/>
                    </a:p>
                  </a:txBody>
                  <a:tcPr/>
                </a:tc>
                <a:tc>
                  <a:txBody>
                    <a:bodyPr/>
                    <a:lstStyle/>
                    <a:p>
                      <a:r>
                        <a:rPr lang="en-US" dirty="0" smtClean="0"/>
                        <a:t>We do not have the death penalty</a:t>
                      </a:r>
                      <a:endParaRPr lang="en-US" dirty="0"/>
                    </a:p>
                  </a:txBody>
                  <a:tcPr/>
                </a:tc>
              </a:tr>
              <a:tr h="1435417">
                <a:tc>
                  <a:txBody>
                    <a:bodyPr/>
                    <a:lstStyle/>
                    <a:p>
                      <a:r>
                        <a:rPr lang="en-US" dirty="0" smtClean="0"/>
                        <a:t>The death penalty deters (more than life imprisonment)</a:t>
                      </a:r>
                      <a:r>
                        <a:rPr lang="en-US" baseline="0" dirty="0" smtClean="0"/>
                        <a:t> </a:t>
                      </a:r>
                      <a:endParaRPr lang="en-US" dirty="0"/>
                    </a:p>
                  </a:txBody>
                  <a:tcPr/>
                </a:tc>
                <a:tc>
                  <a:txBody>
                    <a:bodyPr/>
                    <a:lstStyle/>
                    <a:p>
                      <a:r>
                        <a:rPr lang="en-US" dirty="0" smtClean="0"/>
                        <a:t>Some innocents are saved, some murderers</a:t>
                      </a:r>
                      <a:r>
                        <a:rPr lang="en-US" baseline="0" dirty="0" smtClean="0"/>
                        <a:t> are killed</a:t>
                      </a:r>
                      <a:endParaRPr lang="en-US" dirty="0"/>
                    </a:p>
                  </a:txBody>
                  <a:tcPr/>
                </a:tc>
                <a:tc>
                  <a:txBody>
                    <a:bodyPr/>
                    <a:lstStyle/>
                    <a:p>
                      <a:r>
                        <a:rPr lang="en-US" dirty="0" smtClean="0"/>
                        <a:t>No</a:t>
                      </a:r>
                      <a:r>
                        <a:rPr lang="en-US" baseline="0" dirty="0" smtClean="0"/>
                        <a:t> innocents are saved that could have been saved, no murderers are killed</a:t>
                      </a:r>
                      <a:endParaRPr lang="en-US" dirty="0"/>
                    </a:p>
                  </a:txBody>
                  <a:tcPr/>
                </a:tc>
              </a:tr>
              <a:tr h="1435417">
                <a:tc>
                  <a:txBody>
                    <a:bodyPr/>
                    <a:lstStyle/>
                    <a:p>
                      <a:r>
                        <a:rPr lang="en-US" dirty="0" smtClean="0"/>
                        <a:t>The death penalty does not deter</a:t>
                      </a:r>
                      <a:r>
                        <a:rPr lang="en-US" baseline="0" dirty="0" smtClean="0"/>
                        <a:t> (more than life imprisonment)</a:t>
                      </a:r>
                      <a:endParaRPr lang="en-US" dirty="0"/>
                    </a:p>
                  </a:txBody>
                  <a:tcPr/>
                </a:tc>
                <a:tc>
                  <a:txBody>
                    <a:bodyPr/>
                    <a:lstStyle/>
                    <a:p>
                      <a:r>
                        <a:rPr lang="en-US" dirty="0" smtClean="0"/>
                        <a:t>No innocents are saved,</a:t>
                      </a:r>
                      <a:r>
                        <a:rPr lang="en-US" baseline="0" dirty="0" smtClean="0"/>
                        <a:t> some murderers are unnecessarily killed</a:t>
                      </a:r>
                      <a:endParaRPr lang="en-US" dirty="0"/>
                    </a:p>
                  </a:txBody>
                  <a:tcPr/>
                </a:tc>
                <a:tc>
                  <a:txBody>
                    <a:bodyPr/>
                    <a:lstStyle/>
                    <a:p>
                      <a:r>
                        <a:rPr lang="en-US" dirty="0" smtClean="0"/>
                        <a:t>No innocents</a:t>
                      </a:r>
                      <a:r>
                        <a:rPr lang="en-US" baseline="0" dirty="0" smtClean="0"/>
                        <a:t> are saved, no murderers are unnecessarily killed</a:t>
                      </a:r>
                      <a:endParaRPr lang="en-US" dirty="0"/>
                    </a:p>
                  </a:txBody>
                  <a:tcPr/>
                </a:tc>
              </a:tr>
            </a:tbl>
          </a:graphicData>
        </a:graphic>
      </p:graphicFrame>
    </p:spTree>
    <p:extLst>
      <p:ext uri="{BB962C8B-B14F-4D97-AF65-F5344CB8AC3E}">
        <p14:creationId xmlns:p14="http://schemas.microsoft.com/office/powerpoint/2010/main" val="1283086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death penalty occasionally punishes the innocent, which is to commit the same or a worse crime than murder</a:t>
            </a:r>
          </a:p>
          <a:p>
            <a:pPr lvl="1"/>
            <a:r>
              <a:rPr lang="en-US" dirty="0" smtClean="0"/>
              <a:t>Not the same crime (no intention to kill the innocent)</a:t>
            </a:r>
          </a:p>
          <a:p>
            <a:pPr lvl="1"/>
            <a:r>
              <a:rPr lang="en-US" dirty="0" smtClean="0"/>
              <a:t>Society has a right to protect itself and give murderers what they deserve even if it means a possibility that some errors are made</a:t>
            </a:r>
          </a:p>
          <a:p>
            <a:pPr lvl="1"/>
            <a:r>
              <a:rPr lang="en-US" dirty="0" smtClean="0"/>
              <a:t>Other errors are tolerated: car accidents, fire trucks/ambulances injuring people, etc.</a:t>
            </a:r>
          </a:p>
          <a:p>
            <a:pPr lvl="1"/>
            <a:endParaRPr lang="en-US" dirty="0"/>
          </a:p>
        </p:txBody>
      </p:sp>
    </p:spTree>
    <p:extLst>
      <p:ext uri="{BB962C8B-B14F-4D97-AF65-F5344CB8AC3E}">
        <p14:creationId xmlns:p14="http://schemas.microsoft.com/office/powerpoint/2010/main" val="76537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Objections:</a:t>
            </a:r>
            <a:endParaRPr lang="en-US" dirty="0"/>
          </a:p>
        </p:txBody>
      </p:sp>
      <p:sp>
        <p:nvSpPr>
          <p:cNvPr id="3" name="Content Placeholder 2"/>
          <p:cNvSpPr>
            <a:spLocks noGrp="1"/>
          </p:cNvSpPr>
          <p:nvPr>
            <p:ph idx="1"/>
          </p:nvPr>
        </p:nvSpPr>
        <p:spPr/>
        <p:txBody>
          <a:bodyPr>
            <a:normAutofit fontScale="92500"/>
          </a:bodyPr>
          <a:lstStyle/>
          <a:p>
            <a:r>
              <a:rPr lang="en-US" dirty="0" smtClean="0"/>
              <a:t>The death penalty discriminates against the poor and minorities over rich people and whites.  </a:t>
            </a:r>
          </a:p>
          <a:p>
            <a:pPr lvl="1"/>
            <a:r>
              <a:rPr lang="en-US" dirty="0" smtClean="0"/>
              <a:t>A law applied in a discriminatory manner is not necessarily an unjust law.  It is the discriminatory manner of the application that is unjust.</a:t>
            </a:r>
          </a:p>
          <a:p>
            <a:pPr lvl="1"/>
            <a:r>
              <a:rPr lang="en-US" dirty="0" smtClean="0"/>
              <a:t>If our current practices do discriminate in this way, we ought to reform our justice system to stop discrimination, not remove the death penalty.  </a:t>
            </a:r>
          </a:p>
          <a:p>
            <a:pPr lvl="1"/>
            <a:r>
              <a:rPr lang="en-US" dirty="0" smtClean="0"/>
              <a:t>Perhaps we should expand the scope of the death penalty to include severe white collar crime.</a:t>
            </a:r>
          </a:p>
        </p:txBody>
      </p:sp>
    </p:spTree>
    <p:extLst>
      <p:ext uri="{BB962C8B-B14F-4D97-AF65-F5344CB8AC3E}">
        <p14:creationId xmlns:p14="http://schemas.microsoft.com/office/powerpoint/2010/main" val="167817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there absolute moral rules that don’t depend on what we want?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Elizabeth </a:t>
            </a:r>
            <a:r>
              <a:rPr lang="en-US" dirty="0" err="1" smtClean="0"/>
              <a:t>Anscombe</a:t>
            </a:r>
            <a:r>
              <a:rPr lang="en-US" dirty="0" smtClean="0"/>
              <a:t>: “Come now: if you had to choose between boiling one baby and letting some frightful disaster befall a thousand people … what would you do?” She opposed the involvement of Britain in WWII.  </a:t>
            </a:r>
            <a:endParaRPr lang="en-US" dirty="0"/>
          </a:p>
          <a:p>
            <a:r>
              <a:rPr lang="en-US" dirty="0" smtClean="0"/>
              <a:t>Harry S. Truman and his advisors ordered the atomic bombing of Hiroshima to avoid an assault on the Islands of Japan that would be bloodier than D-Day.  He was aware the bombs would destroy entire cities, not just military.  </a:t>
            </a:r>
          </a:p>
          <a:p>
            <a:r>
              <a:rPr lang="en-US" dirty="0" smtClean="0"/>
              <a:t>This followed the US 1939 condemnation of the bombing of cities and civilian targets.</a:t>
            </a:r>
            <a:endParaRPr lang="en-US" dirty="0"/>
          </a:p>
        </p:txBody>
      </p:sp>
    </p:spTree>
    <p:extLst>
      <p:ext uri="{BB962C8B-B14F-4D97-AF65-F5344CB8AC3E}">
        <p14:creationId xmlns:p14="http://schemas.microsoft.com/office/powerpoint/2010/main" val="3159258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Punishment (Bright)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Of 20,000 annual murders in the US, fewer than 300 people are sentenced to death, and 55 are executed each year</a:t>
            </a:r>
          </a:p>
          <a:p>
            <a:r>
              <a:rPr lang="en-US" dirty="0" smtClean="0"/>
              <a:t>In the South 85 percent of the executions happen and there is the highest murderer rate</a:t>
            </a:r>
          </a:p>
          <a:p>
            <a:r>
              <a:rPr lang="en-US" dirty="0" smtClean="0"/>
              <a:t>In the Northeast 3 percent of the executions happen and there is the lowest murderer rate</a:t>
            </a:r>
          </a:p>
          <a:p>
            <a:r>
              <a:rPr lang="en-US" dirty="0" smtClean="0"/>
              <a:t>Only 33% of the world’s countries use the death penalty (the US is the only NATO country that still uses it since 2001).  </a:t>
            </a:r>
            <a:endParaRPr lang="en-US" dirty="0"/>
          </a:p>
        </p:txBody>
      </p:sp>
    </p:spTree>
    <p:extLst>
      <p:ext uri="{BB962C8B-B14F-4D97-AF65-F5344CB8AC3E}">
        <p14:creationId xmlns:p14="http://schemas.microsoft.com/office/powerpoint/2010/main" val="2512940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unfair and arbitrary process leading to the death penalty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3"/>
              </a:rPr>
              <a:t>http</a:t>
            </a:r>
            <a:r>
              <a:rPr lang="en-US" dirty="0">
                <a:hlinkClick r:id="rId3"/>
              </a:rPr>
              <a:t>://www.innocenceproject.org/understand/Eyewitness-</a:t>
            </a:r>
            <a:r>
              <a:rPr lang="en-US" dirty="0" smtClean="0">
                <a:hlinkClick r:id="rId3"/>
              </a:rPr>
              <a:t>Misidentification.php</a:t>
            </a:r>
            <a:endParaRPr lang="en-US" dirty="0" smtClean="0"/>
          </a:p>
          <a:p>
            <a:r>
              <a:rPr lang="en-US" dirty="0" smtClean="0"/>
              <a:t>Over 100 people condemned to death in the last 30 years have been exonerated and released.</a:t>
            </a:r>
          </a:p>
          <a:p>
            <a:r>
              <a:rPr lang="en-US" dirty="0" smtClean="0"/>
              <a:t>Eyewitness identification highly inaccurate</a:t>
            </a:r>
          </a:p>
          <a:p>
            <a:r>
              <a:rPr lang="en-US" dirty="0" smtClean="0"/>
              <a:t>Incompetent lawyering</a:t>
            </a:r>
          </a:p>
          <a:p>
            <a:r>
              <a:rPr lang="en-US" dirty="0" smtClean="0"/>
              <a:t>False confessions</a:t>
            </a:r>
          </a:p>
          <a:p>
            <a:r>
              <a:rPr lang="en-US" dirty="0" smtClean="0"/>
              <a:t>Prosecutors decide death penalty (arbitrarily) and often there is </a:t>
            </a:r>
            <a:r>
              <a:rPr lang="en-US" dirty="0" err="1" smtClean="0"/>
              <a:t>prosecutional</a:t>
            </a:r>
            <a:r>
              <a:rPr lang="en-US" dirty="0" smtClean="0"/>
              <a:t> misconduct (20-30 percent of exoneration cases involve such misconduct).  </a:t>
            </a:r>
          </a:p>
          <a:p>
            <a:r>
              <a:rPr lang="en-US" dirty="0" smtClean="0"/>
              <a:t>Fingerprint analysis</a:t>
            </a:r>
          </a:p>
          <a:p>
            <a:r>
              <a:rPr lang="en-US" dirty="0" smtClean="0"/>
              <a:t>Misuse of DNA evidence </a:t>
            </a:r>
            <a:r>
              <a:rPr lang="en-US" dirty="0"/>
              <a:t>in cases </a:t>
            </a:r>
            <a:r>
              <a:rPr lang="en-US" dirty="0">
                <a:hlinkClick r:id="rId4"/>
              </a:rPr>
              <a:t>http://ac360.blogs.cnn.com/2011/09/07/video-knoxs-prosecutors-under-fire/?iref=</a:t>
            </a:r>
            <a:r>
              <a:rPr lang="en-US" dirty="0" smtClean="0">
                <a:hlinkClick r:id="rId4"/>
              </a:rPr>
              <a:t>allsearch</a:t>
            </a:r>
            <a:r>
              <a:rPr lang="en-US" dirty="0" smtClean="0"/>
              <a:t> </a:t>
            </a:r>
          </a:p>
          <a:p>
            <a:endParaRPr lang="en-US" dirty="0" smtClean="0"/>
          </a:p>
        </p:txBody>
      </p:sp>
    </p:spTree>
    <p:extLst>
      <p:ext uri="{BB962C8B-B14F-4D97-AF65-F5344CB8AC3E}">
        <p14:creationId xmlns:p14="http://schemas.microsoft.com/office/powerpoint/2010/main" val="1114867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Utilitarian reasons summarized:</a:t>
            </a:r>
            <a:endParaRPr lang="en-US" dirty="0"/>
          </a:p>
        </p:txBody>
      </p:sp>
      <p:sp>
        <p:nvSpPr>
          <p:cNvPr id="3" name="Content Placeholder 2"/>
          <p:cNvSpPr>
            <a:spLocks noGrp="1"/>
          </p:cNvSpPr>
          <p:nvPr>
            <p:ph idx="1"/>
          </p:nvPr>
        </p:nvSpPr>
        <p:spPr>
          <a:xfrm>
            <a:off x="457200" y="1775191"/>
            <a:ext cx="8229600" cy="5013536"/>
          </a:xfrm>
        </p:spPr>
        <p:txBody>
          <a:bodyPr>
            <a:normAutofit fontScale="85000" lnSpcReduction="20000"/>
          </a:bodyPr>
          <a:lstStyle/>
          <a:p>
            <a:pPr lvl="0"/>
            <a:r>
              <a:rPr lang="en-US" dirty="0"/>
              <a:t>Consequentialist (Utilitarian) </a:t>
            </a:r>
            <a:r>
              <a:rPr lang="en-US" dirty="0" smtClean="0"/>
              <a:t>reasons for or against:</a:t>
            </a:r>
            <a:endParaRPr lang="en-US" dirty="0"/>
          </a:p>
          <a:p>
            <a:pPr lvl="1"/>
            <a:r>
              <a:rPr lang="en-US" dirty="0" smtClean="0"/>
              <a:t>Consequentialist </a:t>
            </a:r>
            <a:r>
              <a:rPr lang="en-US" dirty="0"/>
              <a:t>reasons for considering it immoral: The startling false positive </a:t>
            </a:r>
            <a:r>
              <a:rPr lang="en-US" dirty="0" smtClean="0"/>
              <a:t>rate.  </a:t>
            </a:r>
            <a:r>
              <a:rPr lang="en-US" dirty="0"/>
              <a:t>Many of the cases, about 20-30 </a:t>
            </a:r>
            <a:r>
              <a:rPr lang="en-US" dirty="0" smtClean="0"/>
              <a:t>percent, </a:t>
            </a:r>
            <a:r>
              <a:rPr lang="en-US" dirty="0"/>
              <a:t>involve </a:t>
            </a:r>
            <a:r>
              <a:rPr lang="en-US" dirty="0" smtClean="0"/>
              <a:t>prosecution </a:t>
            </a:r>
            <a:r>
              <a:rPr lang="en-US" dirty="0"/>
              <a:t>misconduct.  There are great inequities in the way that the death sentence is meted out </a:t>
            </a:r>
            <a:r>
              <a:rPr lang="en-US" dirty="0" smtClean="0"/>
              <a:t>to minorities and </a:t>
            </a:r>
            <a:r>
              <a:rPr lang="en-US" dirty="0"/>
              <a:t>those who are not socioeconomically well off</a:t>
            </a:r>
            <a:r>
              <a:rPr lang="en-US" dirty="0" smtClean="0"/>
              <a:t>.  No study has shown it deters more than life imprisonment, and it is a drain on the resources of tax payers, degrades and sends a message that death is an appropriate punishment to others in our society.    </a:t>
            </a:r>
            <a:endParaRPr lang="en-US" dirty="0"/>
          </a:p>
          <a:p>
            <a:pPr lvl="1"/>
            <a:r>
              <a:rPr lang="en-US" dirty="0" smtClean="0"/>
              <a:t>Consequentialist </a:t>
            </a:r>
            <a:r>
              <a:rPr lang="en-US" dirty="0"/>
              <a:t>reasons against considering it immoral: It may prevent future murders of guards or prison officials (and people if there is a chance the murderer will get parole), and may also deter more than life imprisonment because it is the worst of all </a:t>
            </a:r>
            <a:r>
              <a:rPr lang="en-US" dirty="0" smtClean="0"/>
              <a:t>penalties (supposedly).</a:t>
            </a:r>
            <a:endParaRPr lang="en-US" dirty="0"/>
          </a:p>
        </p:txBody>
      </p:sp>
    </p:spTree>
    <p:extLst>
      <p:ext uri="{BB962C8B-B14F-4D97-AF65-F5344CB8AC3E}">
        <p14:creationId xmlns:p14="http://schemas.microsoft.com/office/powerpoint/2010/main" val="11927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Deontological reasons summarized:</a:t>
            </a:r>
            <a:endParaRPr lang="en-US" dirty="0"/>
          </a:p>
        </p:txBody>
      </p:sp>
      <p:sp>
        <p:nvSpPr>
          <p:cNvPr id="3" name="Content Placeholder 2"/>
          <p:cNvSpPr>
            <a:spLocks noGrp="1"/>
          </p:cNvSpPr>
          <p:nvPr>
            <p:ph idx="1"/>
          </p:nvPr>
        </p:nvSpPr>
        <p:spPr>
          <a:xfrm>
            <a:off x="457200" y="1775191"/>
            <a:ext cx="8229600" cy="5082809"/>
          </a:xfrm>
        </p:spPr>
        <p:txBody>
          <a:bodyPr>
            <a:normAutofit fontScale="85000" lnSpcReduction="20000"/>
          </a:bodyPr>
          <a:lstStyle/>
          <a:p>
            <a:pPr lvl="0"/>
            <a:r>
              <a:rPr lang="en-US" dirty="0"/>
              <a:t>Deontological </a:t>
            </a:r>
            <a:r>
              <a:rPr lang="en-US" dirty="0" smtClean="0"/>
              <a:t>reasons for or against:</a:t>
            </a:r>
            <a:r>
              <a:rPr lang="en-US" dirty="0"/>
              <a:t> </a:t>
            </a:r>
          </a:p>
          <a:p>
            <a:pPr lvl="1"/>
            <a:r>
              <a:rPr lang="en-US" dirty="0"/>
              <a:t>Deontological reasons for considering it immoral: It violates a persons </a:t>
            </a:r>
            <a:r>
              <a:rPr lang="en-US" i="1" dirty="0"/>
              <a:t>right</a:t>
            </a:r>
            <a:r>
              <a:rPr lang="en-US" dirty="0"/>
              <a:t> to life in the same way that that person violated another’s right to life.  It may even set a precedent for this disvaluing of lives.</a:t>
            </a:r>
          </a:p>
          <a:p>
            <a:pPr lvl="1"/>
            <a:r>
              <a:rPr lang="en-US" dirty="0"/>
              <a:t>Deontological reasons against considering it immoral: Doesn’t the greatest crime, the irrevocable and irreparable loss of life, </a:t>
            </a:r>
            <a:r>
              <a:rPr lang="en-US" i="1" dirty="0"/>
              <a:t>deserve </a:t>
            </a:r>
            <a:r>
              <a:rPr lang="en-US" dirty="0"/>
              <a:t>the greatest punishment, different in quality from all other punishments?  In principle an innocents life, even if only potentially threatened, </a:t>
            </a:r>
            <a:r>
              <a:rPr lang="en-US" dirty="0" smtClean="0"/>
              <a:t>has more right to be protected </a:t>
            </a:r>
            <a:r>
              <a:rPr lang="en-US" dirty="0"/>
              <a:t>than a murderers, and so if there is even a marginal deterrence from capital punishment this </a:t>
            </a:r>
            <a:r>
              <a:rPr lang="en-US" dirty="0" smtClean="0"/>
              <a:t>might </a:t>
            </a:r>
            <a:r>
              <a:rPr lang="en-US" dirty="0"/>
              <a:t>suffice to justify it.  There does seem to be one, since psychologically the greater the punishment the more likely it is to discourage. </a:t>
            </a:r>
          </a:p>
        </p:txBody>
      </p:sp>
    </p:spTree>
    <p:extLst>
      <p:ext uri="{BB962C8B-B14F-4D97-AF65-F5344CB8AC3E}">
        <p14:creationId xmlns:p14="http://schemas.microsoft.com/office/powerpoint/2010/main" val="920603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Class Peer Based Learning Exercise</a:t>
            </a:r>
            <a:endParaRPr lang="en-US" dirty="0"/>
          </a:p>
        </p:txBody>
      </p:sp>
      <p:sp>
        <p:nvSpPr>
          <p:cNvPr id="3" name="Content Placeholder 2"/>
          <p:cNvSpPr>
            <a:spLocks noGrp="1"/>
          </p:cNvSpPr>
          <p:nvPr>
            <p:ph idx="1"/>
          </p:nvPr>
        </p:nvSpPr>
        <p:spPr/>
        <p:txBody>
          <a:bodyPr/>
          <a:lstStyle/>
          <a:p>
            <a:r>
              <a:rPr lang="en-US" dirty="0" smtClean="0"/>
              <a:t>If there were a fair way of determining who is actually guilty of murder (or a comparable crime); do you think that capital punishment is a justifiable punishment?  </a:t>
            </a:r>
            <a:r>
              <a:rPr lang="en-US" dirty="0"/>
              <a:t>B</a:t>
            </a:r>
            <a:r>
              <a:rPr lang="en-US" dirty="0" smtClean="0"/>
              <a:t>e sure and support your answer with a (Kantian or Utilitarian) moral reason.  </a:t>
            </a:r>
            <a:endParaRPr lang="en-US" dirty="0"/>
          </a:p>
        </p:txBody>
      </p:sp>
    </p:spTree>
    <p:extLst>
      <p:ext uri="{BB962C8B-B14F-4D97-AF65-F5344CB8AC3E}">
        <p14:creationId xmlns:p14="http://schemas.microsoft.com/office/powerpoint/2010/main" val="2451762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for Next Time: </a:t>
            </a:r>
            <a:endParaRPr lang="en-US" dirty="0"/>
          </a:p>
        </p:txBody>
      </p:sp>
      <p:sp>
        <p:nvSpPr>
          <p:cNvPr id="3" name="Content Placeholder 2"/>
          <p:cNvSpPr>
            <a:spLocks noGrp="1"/>
          </p:cNvSpPr>
          <p:nvPr>
            <p:ph idx="1"/>
          </p:nvPr>
        </p:nvSpPr>
        <p:spPr/>
        <p:txBody>
          <a:bodyPr/>
          <a:lstStyle/>
          <a:p>
            <a:r>
              <a:rPr lang="en-US" dirty="0" smtClean="0"/>
              <a:t>Chapter 11 (RTD)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2978"/>
            <a:ext cx="2347584" cy="172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228" y="2452978"/>
            <a:ext cx="1758661" cy="2540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335" y="2452978"/>
            <a:ext cx="1371168" cy="1872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96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(Hiroshima on the left, Nagasaki on the right)</a:t>
            </a:r>
            <a:endParaRPr lang="en-US" dirty="0"/>
          </a:p>
        </p:txBody>
      </p:sp>
      <p:pic>
        <p:nvPicPr>
          <p:cNvPr id="8" name="Content Placeholder 7"/>
          <p:cNvPicPr>
            <a:picLocks noGrp="1" noChangeAspect="1"/>
          </p:cNvPicPr>
          <p:nvPr>
            <p:ph idx="1"/>
          </p:nvPr>
        </p:nvPicPr>
        <p:blipFill>
          <a:blip r:embed="rId3"/>
          <a:srcRect t="2664" b="2664"/>
          <a:stretch>
            <a:fillRect/>
          </a:stretch>
        </p:blipFill>
        <p:spPr/>
      </p:pic>
      <p:pic>
        <p:nvPicPr>
          <p:cNvPr id="4" name="Picture 3"/>
          <p:cNvPicPr>
            <a:picLocks noChangeAspect="1"/>
          </p:cNvPicPr>
          <p:nvPr/>
        </p:nvPicPr>
        <p:blipFill>
          <a:blip r:embed="rId4"/>
          <a:stretch>
            <a:fillRect/>
          </a:stretch>
        </p:blipFill>
        <p:spPr>
          <a:xfrm>
            <a:off x="0" y="2932793"/>
            <a:ext cx="1854200" cy="2362200"/>
          </a:xfrm>
          <a:prstGeom prst="rect">
            <a:avLst/>
          </a:prstGeom>
        </p:spPr>
      </p:pic>
      <p:pic>
        <p:nvPicPr>
          <p:cNvPr id="5" name="Picture 4"/>
          <p:cNvPicPr>
            <a:picLocks noChangeAspect="1"/>
          </p:cNvPicPr>
          <p:nvPr/>
        </p:nvPicPr>
        <p:blipFill>
          <a:blip r:embed="rId5"/>
          <a:stretch>
            <a:fillRect/>
          </a:stretch>
        </p:blipFill>
        <p:spPr>
          <a:xfrm>
            <a:off x="7376262" y="2932793"/>
            <a:ext cx="1767738" cy="2465529"/>
          </a:xfrm>
          <a:prstGeom prst="rect">
            <a:avLst/>
          </a:prstGeom>
        </p:spPr>
      </p:pic>
      <p:sp>
        <p:nvSpPr>
          <p:cNvPr id="10" name="TextBox 9"/>
          <p:cNvSpPr txBox="1"/>
          <p:nvPr/>
        </p:nvSpPr>
        <p:spPr>
          <a:xfrm>
            <a:off x="2753573" y="11946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8772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good will (acting according to absolute moral rules)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“Nothing can possibly be conceived in the world, or even out of it, which can be called good without qualification, except a good will.  Intelligence, wit, judgment, and the other talents of the mind, … courage, resolution, perseverance, … are undoubtedly good and desirable in many respects; but these gifts of nature may also become extremely bad and mischievous if the will which is to make use of them</a:t>
            </a:r>
            <a:r>
              <a:rPr lang="en-US" i="1" dirty="0"/>
              <a:t> </a:t>
            </a:r>
            <a:r>
              <a:rPr lang="en-US" dirty="0" smtClean="0"/>
              <a:t>…</a:t>
            </a:r>
            <a:r>
              <a:rPr lang="en-US" i="1" dirty="0" smtClean="0"/>
              <a:t> </a:t>
            </a:r>
            <a:r>
              <a:rPr lang="en-US" dirty="0" smtClean="0"/>
              <a:t>is not good.  Power, riches, </a:t>
            </a:r>
            <a:r>
              <a:rPr lang="en-US" dirty="0" err="1" smtClean="0"/>
              <a:t>honour</a:t>
            </a:r>
            <a:r>
              <a:rPr lang="en-US" dirty="0" smtClean="0"/>
              <a:t>, even health, and the general well-being and contentment with one’s condition which is called </a:t>
            </a:r>
            <a:r>
              <a:rPr lang="en-US" i="1" dirty="0" smtClean="0"/>
              <a:t>happiness</a:t>
            </a:r>
            <a:r>
              <a:rPr lang="en-US" dirty="0" smtClean="0"/>
              <a:t>, inspire pride, and often presumption, if there is not a good will to correct the influence of these on the mind.” (Kant 1-2)</a:t>
            </a:r>
            <a:endParaRPr lang="en-US" dirty="0"/>
          </a:p>
        </p:txBody>
      </p:sp>
    </p:spTree>
    <p:extLst>
      <p:ext uri="{BB962C8B-B14F-4D97-AF65-F5344CB8AC3E}">
        <p14:creationId xmlns:p14="http://schemas.microsoft.com/office/powerpoint/2010/main" val="151481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Hypothetical and Categorical Imperatives</a:t>
            </a:r>
            <a:endParaRPr lang="en-US" dirty="0"/>
          </a:p>
        </p:txBody>
      </p:sp>
      <p:sp>
        <p:nvSpPr>
          <p:cNvPr id="3" name="Content Placeholder 2"/>
          <p:cNvSpPr>
            <a:spLocks noGrp="1"/>
          </p:cNvSpPr>
          <p:nvPr>
            <p:ph idx="1"/>
          </p:nvPr>
        </p:nvSpPr>
        <p:spPr/>
        <p:txBody>
          <a:bodyPr/>
          <a:lstStyle/>
          <a:p>
            <a:r>
              <a:rPr lang="en-US" dirty="0" smtClean="0"/>
              <a:t>There are two things that words like ‘ought’ ‘should’ could mean:</a:t>
            </a:r>
            <a:endParaRPr lang="en-US" dirty="0"/>
          </a:p>
          <a:p>
            <a:pPr lvl="1"/>
            <a:r>
              <a:rPr lang="en-US" dirty="0" smtClean="0"/>
              <a:t>They could mean that if we have certain desires we should do things to satisfy those desires (hypothetical imperatives)</a:t>
            </a:r>
          </a:p>
          <a:p>
            <a:pPr lvl="1"/>
            <a:r>
              <a:rPr lang="en-US" dirty="0" smtClean="0"/>
              <a:t>They could mean that we are obligated to do something that it is our duty to do (no matter what your desires are) (categorical imperative)</a:t>
            </a:r>
          </a:p>
          <a:p>
            <a:pPr lvl="1"/>
            <a:endParaRPr lang="en-US" dirty="0"/>
          </a:p>
        </p:txBody>
      </p:sp>
    </p:spTree>
    <p:extLst>
      <p:ext uri="{BB962C8B-B14F-4D97-AF65-F5344CB8AC3E}">
        <p14:creationId xmlns:p14="http://schemas.microsoft.com/office/powerpoint/2010/main" val="42692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we be obligated regardless of our desires?</a:t>
            </a:r>
            <a:endParaRPr lang="en-US" dirty="0"/>
          </a:p>
        </p:txBody>
      </p:sp>
      <p:sp>
        <p:nvSpPr>
          <p:cNvPr id="3" name="Content Placeholder 2"/>
          <p:cNvSpPr>
            <a:spLocks noGrp="1"/>
          </p:cNvSpPr>
          <p:nvPr>
            <p:ph idx="1"/>
          </p:nvPr>
        </p:nvSpPr>
        <p:spPr/>
        <p:txBody>
          <a:bodyPr/>
          <a:lstStyle/>
          <a:p>
            <a:r>
              <a:rPr lang="en-US" dirty="0" smtClean="0"/>
              <a:t>Categorical </a:t>
            </a:r>
            <a:r>
              <a:rPr lang="en-US" dirty="0" err="1" smtClean="0"/>
              <a:t>oughts</a:t>
            </a:r>
            <a:r>
              <a:rPr lang="en-US" dirty="0" smtClean="0"/>
              <a:t> and </a:t>
            </a:r>
            <a:r>
              <a:rPr lang="en-US" dirty="0" err="1" smtClean="0"/>
              <a:t>shoulds</a:t>
            </a:r>
            <a:r>
              <a:rPr lang="en-US" dirty="0" smtClean="0"/>
              <a:t> (moral obligations) are derived from a principle </a:t>
            </a:r>
            <a:r>
              <a:rPr lang="en-US" dirty="0"/>
              <a:t>that you will </a:t>
            </a:r>
            <a:r>
              <a:rPr lang="en-US" dirty="0" smtClean="0"/>
              <a:t>accept if you are rational : The Categorical Imperative</a:t>
            </a:r>
          </a:p>
          <a:p>
            <a:r>
              <a:rPr lang="en-US" dirty="0" smtClean="0"/>
              <a:t>First formulation: Act only according to that maxim by which you can at the same time will that it should become a universal law.  </a:t>
            </a:r>
            <a:endParaRPr lang="en-US" dirty="0"/>
          </a:p>
        </p:txBody>
      </p:sp>
    </p:spTree>
    <p:extLst>
      <p:ext uri="{BB962C8B-B14F-4D97-AF65-F5344CB8AC3E}">
        <p14:creationId xmlns:p14="http://schemas.microsoft.com/office/powerpoint/2010/main" val="227134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Categorical Imperative</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are thinking about doing something, the rule you would be following if you did that thing is your maxim.  </a:t>
            </a:r>
          </a:p>
          <a:p>
            <a:r>
              <a:rPr lang="en-US" dirty="0" smtClean="0"/>
              <a:t>If that maxim could become a universal law without contradiction </a:t>
            </a:r>
            <a:r>
              <a:rPr lang="en-US" i="1" dirty="0" smtClean="0"/>
              <a:t>and you would be willing to let that state of affairs happen</a:t>
            </a:r>
            <a:r>
              <a:rPr lang="en-US" dirty="0" smtClean="0"/>
              <a:t>, then your action is morally permissible.  </a:t>
            </a:r>
            <a:endParaRPr lang="en-US" dirty="0"/>
          </a:p>
          <a:p>
            <a:r>
              <a:rPr lang="en-US" dirty="0" smtClean="0"/>
              <a:t>If that maxim could not become a universal law, then your action is morally forbidden no matter what the consequences.  </a:t>
            </a:r>
            <a:endParaRPr lang="en-US" dirty="0"/>
          </a:p>
        </p:txBody>
      </p:sp>
    </p:spTree>
    <p:extLst>
      <p:ext uri="{BB962C8B-B14F-4D97-AF65-F5344CB8AC3E}">
        <p14:creationId xmlns:p14="http://schemas.microsoft.com/office/powerpoint/2010/main" val="189279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and Imperfect Duties</a:t>
            </a:r>
            <a:endParaRPr lang="en-US" dirty="0"/>
          </a:p>
        </p:txBody>
      </p:sp>
      <p:sp>
        <p:nvSpPr>
          <p:cNvPr id="3" name="Content Placeholder 2"/>
          <p:cNvSpPr>
            <a:spLocks noGrp="1"/>
          </p:cNvSpPr>
          <p:nvPr>
            <p:ph idx="1"/>
          </p:nvPr>
        </p:nvSpPr>
        <p:spPr/>
        <p:txBody>
          <a:bodyPr>
            <a:normAutofit lnSpcReduction="10000"/>
          </a:bodyPr>
          <a:lstStyle/>
          <a:p>
            <a:r>
              <a:rPr lang="en-US" dirty="0" smtClean="0"/>
              <a:t>Some of the duties derived from the categorical imperative are perfect duties, or rules that must always be followed and have no exceptions: examples include not breaking promises, not lying, and not to committing suicide.  </a:t>
            </a:r>
          </a:p>
          <a:p>
            <a:r>
              <a:rPr lang="en-US" dirty="0" smtClean="0"/>
              <a:t>Some are imperfect duties, or rules that do not always have to be followed and that do have exceptions: examples include developing your talents, and helping others.</a:t>
            </a:r>
            <a:endParaRPr lang="en-US" dirty="0"/>
          </a:p>
        </p:txBody>
      </p:sp>
    </p:spTree>
    <p:extLst>
      <p:ext uri="{BB962C8B-B14F-4D97-AF65-F5344CB8AC3E}">
        <p14:creationId xmlns:p14="http://schemas.microsoft.com/office/powerpoint/2010/main" val="1045721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10298</TotalTime>
  <Words>3312</Words>
  <Application>Microsoft Macintosh PowerPoint</Application>
  <PresentationFormat>On-screen Show (4:3)</PresentationFormat>
  <Paragraphs>170</Paragraphs>
  <Slides>35</Slides>
  <Notes>13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Module</vt:lpstr>
      <vt:lpstr>Kantian Deontology </vt:lpstr>
      <vt:lpstr>Immanuel Kant (1724-1804)</vt:lpstr>
      <vt:lpstr>Are there absolute moral rules that don’t depend on what we want?</vt:lpstr>
      <vt:lpstr>(Hiroshima on the left, Nagasaki on the right)</vt:lpstr>
      <vt:lpstr>A good will (acting according to absolute moral rules)</vt:lpstr>
      <vt:lpstr>Hypothetical and Categorical Imperatives</vt:lpstr>
      <vt:lpstr>How can we be obligated regardless of our desires?</vt:lpstr>
      <vt:lpstr>The Categorical Imperative</vt:lpstr>
      <vt:lpstr>Perfect and Imperfect Duties</vt:lpstr>
      <vt:lpstr>Logically inconsistent maxims and maxims you wouldn’t will…</vt:lpstr>
      <vt:lpstr>First Example: Lying</vt:lpstr>
      <vt:lpstr>Lying Cats</vt:lpstr>
      <vt:lpstr>Kant’s reply to the Nazi example:</vt:lpstr>
      <vt:lpstr>Second Example: Suicide</vt:lpstr>
      <vt:lpstr>Third Example: Developing Talents</vt:lpstr>
      <vt:lpstr>Fourth Example: Helping Others</vt:lpstr>
      <vt:lpstr>Human dignity as rational agents</vt:lpstr>
      <vt:lpstr>The Second Formulation</vt:lpstr>
      <vt:lpstr>The moral status of animals according to Kant</vt:lpstr>
      <vt:lpstr>Combining the first and second formulations </vt:lpstr>
      <vt:lpstr>Two theories of punishment</vt:lpstr>
      <vt:lpstr>Utilitarian theory of punishment </vt:lpstr>
      <vt:lpstr>Deontological Theory of Punishment</vt:lpstr>
      <vt:lpstr>Capital Punishment (Pojman) </vt:lpstr>
      <vt:lpstr>Defining and clarifying the issues and terms: </vt:lpstr>
      <vt:lpstr>Deterrence</vt:lpstr>
      <vt:lpstr>The Best Bet Argument</vt:lpstr>
      <vt:lpstr>Objections:</vt:lpstr>
      <vt:lpstr>More Objections:</vt:lpstr>
      <vt:lpstr>Capital Punishment (Bright)</vt:lpstr>
      <vt:lpstr>The unfair and arbitrary process leading to the death penalty</vt:lpstr>
      <vt:lpstr>Utilitarian reasons summarized:</vt:lpstr>
      <vt:lpstr>Deontological reasons summarized:</vt:lpstr>
      <vt:lpstr>In Class Peer Based Learning Exercise</vt:lpstr>
      <vt:lpstr>Readings for Next Time: </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Kantian Deontology and its Applications</dc:title>
  <dc:creator>Daniel Hampikian</dc:creator>
  <cp:lastModifiedBy>Daniel Hampikian</cp:lastModifiedBy>
  <cp:revision>85</cp:revision>
  <dcterms:created xsi:type="dcterms:W3CDTF">2013-03-18T07:49:46Z</dcterms:created>
  <dcterms:modified xsi:type="dcterms:W3CDTF">2013-04-15T21:43:49Z</dcterms:modified>
</cp:coreProperties>
</file>