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0" r:id="rId14"/>
    <p:sldId id="271" r:id="rId15"/>
    <p:sldId id="272" r:id="rId16"/>
    <p:sldId id="269" r:id="rId17"/>
    <p:sldId id="265"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0" d="100"/>
          <a:sy n="110" d="100"/>
        </p:scale>
        <p:origin x="-1600"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ED402D-ABCE-F945-8E8B-E0578CE4F09D}" type="datetimeFigureOut">
              <a:rPr lang="en-US" smtClean="0"/>
              <a:t>2/10/13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454514-AA56-0747-90F2-0137E716528F}" type="slidenum">
              <a:rPr lang="en-US" smtClean="0"/>
              <a:t>‹#›</a:t>
            </a:fld>
            <a:endParaRPr lang="en-US"/>
          </a:p>
        </p:txBody>
      </p:sp>
    </p:spTree>
    <p:extLst>
      <p:ext uri="{BB962C8B-B14F-4D97-AF65-F5344CB8AC3E}">
        <p14:creationId xmlns:p14="http://schemas.microsoft.com/office/powerpoint/2010/main" val="11634505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a:t>
            </a:r>
            <a:r>
              <a:rPr lang="en-US" baseline="0" dirty="0" smtClean="0"/>
              <a:t> what the minimum amount of jail time is for each possibility: Smith confesses or he does not confess.  </a:t>
            </a:r>
            <a:endParaRPr lang="en-US" dirty="0"/>
          </a:p>
        </p:txBody>
      </p:sp>
      <p:sp>
        <p:nvSpPr>
          <p:cNvPr id="4" name="Slide Number Placeholder 3"/>
          <p:cNvSpPr>
            <a:spLocks noGrp="1"/>
          </p:cNvSpPr>
          <p:nvPr>
            <p:ph type="sldNum" sz="quarter" idx="10"/>
          </p:nvPr>
        </p:nvSpPr>
        <p:spPr/>
        <p:txBody>
          <a:bodyPr/>
          <a:lstStyle/>
          <a:p>
            <a:fld id="{83454514-AA56-0747-90F2-0137E716528F}" type="slidenum">
              <a:rPr lang="en-US" smtClean="0"/>
              <a:t>8</a:t>
            </a:fld>
            <a:endParaRPr lang="en-US"/>
          </a:p>
        </p:txBody>
      </p:sp>
    </p:spTree>
    <p:extLst>
      <p:ext uri="{BB962C8B-B14F-4D97-AF65-F5344CB8AC3E}">
        <p14:creationId xmlns:p14="http://schemas.microsoft.com/office/powerpoint/2010/main" val="2712288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Acting selfishly</a:t>
            </a:r>
            <a:r>
              <a:rPr lang="en-US" baseline="0" dirty="0" smtClean="0"/>
              <a:t> is never taking anyone else's interests into account, taking what you need, lying stealing, etc., when it is in your interests, living </a:t>
            </a:r>
            <a:r>
              <a:rPr lang="en-US" baseline="0" dirty="0" err="1" smtClean="0"/>
              <a:t>benovelently</a:t>
            </a:r>
            <a:r>
              <a:rPr lang="en-US" baseline="0" dirty="0" smtClean="0"/>
              <a:t> is taking other’s interests into consideration as equally important to your own (Impartiality, part of morality)</a:t>
            </a:r>
            <a:endParaRPr lang="en-US" dirty="0"/>
          </a:p>
        </p:txBody>
      </p:sp>
      <p:sp>
        <p:nvSpPr>
          <p:cNvPr id="4" name="Slide Number Placeholder 3"/>
          <p:cNvSpPr>
            <a:spLocks noGrp="1"/>
          </p:cNvSpPr>
          <p:nvPr>
            <p:ph type="sldNum" sz="quarter" idx="10"/>
          </p:nvPr>
        </p:nvSpPr>
        <p:spPr/>
        <p:txBody>
          <a:bodyPr/>
          <a:lstStyle/>
          <a:p>
            <a:fld id="{83454514-AA56-0747-90F2-0137E716528F}" type="slidenum">
              <a:rPr lang="en-US" smtClean="0"/>
              <a:t>10</a:t>
            </a:fld>
            <a:endParaRPr lang="en-US"/>
          </a:p>
        </p:txBody>
      </p:sp>
    </p:spTree>
    <p:extLst>
      <p:ext uri="{BB962C8B-B14F-4D97-AF65-F5344CB8AC3E}">
        <p14:creationId xmlns:p14="http://schemas.microsoft.com/office/powerpoint/2010/main" val="388647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Prohibitions</a:t>
            </a:r>
            <a:r>
              <a:rPr lang="en-US" baseline="0" dirty="0" smtClean="0"/>
              <a:t> against murder, </a:t>
            </a:r>
            <a:r>
              <a:rPr lang="en-US" baseline="0" dirty="0" err="1" smtClean="0"/>
              <a:t>assualt</a:t>
            </a:r>
            <a:r>
              <a:rPr lang="en-US" baseline="0" dirty="0" smtClean="0"/>
              <a:t>, stealing, lying, promise breaking, etc. </a:t>
            </a:r>
            <a:endParaRPr lang="en-US" dirty="0"/>
          </a:p>
        </p:txBody>
      </p:sp>
      <p:sp>
        <p:nvSpPr>
          <p:cNvPr id="4" name="Slide Number Placeholder 3"/>
          <p:cNvSpPr>
            <a:spLocks noGrp="1"/>
          </p:cNvSpPr>
          <p:nvPr>
            <p:ph type="sldNum" sz="quarter" idx="10"/>
          </p:nvPr>
        </p:nvSpPr>
        <p:spPr/>
        <p:txBody>
          <a:bodyPr/>
          <a:lstStyle/>
          <a:p>
            <a:fld id="{83454514-AA56-0747-90F2-0137E716528F}" type="slidenum">
              <a:rPr lang="en-US" smtClean="0"/>
              <a:t>12</a:t>
            </a:fld>
            <a:endParaRPr lang="en-US"/>
          </a:p>
        </p:txBody>
      </p:sp>
    </p:spTree>
    <p:extLst>
      <p:ext uri="{BB962C8B-B14F-4D97-AF65-F5344CB8AC3E}">
        <p14:creationId xmlns:p14="http://schemas.microsoft.com/office/powerpoint/2010/main" val="2183001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Morality is a matter of accepting certain rules on the condition that others accept them as well.  If they break those</a:t>
            </a:r>
            <a:r>
              <a:rPr lang="en-US" baseline="0" dirty="0" smtClean="0"/>
              <a:t> rules, you are under no obligation to follow them (remember, you only do so because it is </a:t>
            </a:r>
            <a:r>
              <a:rPr lang="en-US" baseline="0" dirty="0" err="1" smtClean="0"/>
              <a:t>advantegous</a:t>
            </a:r>
            <a:r>
              <a:rPr lang="en-US" baseline="0" dirty="0" smtClean="0"/>
              <a:t> if everyone follows those rules).  </a:t>
            </a:r>
          </a:p>
          <a:p>
            <a:r>
              <a:rPr lang="en-US" baseline="0" dirty="0" smtClean="0"/>
              <a:t>Sacrificing yourself to save 5 others is not an agreement you can rationally expect other people to follow, we cannot rationally expect strangers sacrifice </a:t>
            </a:r>
            <a:r>
              <a:rPr lang="en-US" baseline="0" dirty="0" err="1" smtClean="0"/>
              <a:t>themeselves</a:t>
            </a:r>
            <a:r>
              <a:rPr lang="en-US" baseline="0" dirty="0" smtClean="0"/>
              <a:t> to save us, and even if this were enforced their fear of death would prevent the potential punishment from </a:t>
            </a:r>
            <a:r>
              <a:rPr lang="en-US" baseline="0" dirty="0" err="1" smtClean="0"/>
              <a:t>enusreing</a:t>
            </a:r>
            <a:r>
              <a:rPr lang="en-US" baseline="0" dirty="0" smtClean="0"/>
              <a:t> they agree to such a contract.  </a:t>
            </a:r>
            <a:r>
              <a:rPr lang="en-US" baseline="0" dirty="0" err="1" smtClean="0"/>
              <a:t>Rationaly</a:t>
            </a:r>
            <a:r>
              <a:rPr lang="en-US" baseline="0" dirty="0" smtClean="0"/>
              <a:t> people will not agree to moral rules that are too demanding because others will not follow them.  </a:t>
            </a:r>
            <a:endParaRPr lang="en-US" dirty="0"/>
          </a:p>
        </p:txBody>
      </p:sp>
      <p:sp>
        <p:nvSpPr>
          <p:cNvPr id="4" name="Slide Number Placeholder 3"/>
          <p:cNvSpPr>
            <a:spLocks noGrp="1"/>
          </p:cNvSpPr>
          <p:nvPr>
            <p:ph type="sldNum" sz="quarter" idx="10"/>
          </p:nvPr>
        </p:nvSpPr>
        <p:spPr/>
        <p:txBody>
          <a:bodyPr/>
          <a:lstStyle/>
          <a:p>
            <a:fld id="{83454514-AA56-0747-90F2-0137E716528F}" type="slidenum">
              <a:rPr lang="en-US" smtClean="0"/>
              <a:t>13</a:t>
            </a:fld>
            <a:endParaRPr lang="en-US"/>
          </a:p>
        </p:txBody>
      </p:sp>
    </p:spTree>
    <p:extLst>
      <p:ext uri="{BB962C8B-B14F-4D97-AF65-F5344CB8AC3E}">
        <p14:creationId xmlns:p14="http://schemas.microsoft.com/office/powerpoint/2010/main" val="375596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Mohandas </a:t>
            </a:r>
            <a:r>
              <a:rPr lang="en-US" dirty="0" err="1" smtClean="0"/>
              <a:t>Gandi</a:t>
            </a:r>
            <a:r>
              <a:rPr lang="en-US" dirty="0" smtClean="0"/>
              <a:t> led the Indian independence movement (1869-1948)</a:t>
            </a:r>
            <a:r>
              <a:rPr lang="en-US" baseline="0" dirty="0" smtClean="0"/>
              <a:t> marched to distill salt from saltwater in protest of the </a:t>
            </a:r>
            <a:r>
              <a:rPr lang="en-US" baseline="0" dirty="0" err="1" smtClean="0"/>
              <a:t>Biritish</a:t>
            </a:r>
            <a:r>
              <a:rPr lang="en-US" baseline="0" dirty="0" smtClean="0"/>
              <a:t> governments imperialistic laws to profit from salt sales.  In America, MLK </a:t>
            </a:r>
            <a:r>
              <a:rPr lang="en-US" baseline="0" dirty="0" err="1" smtClean="0"/>
              <a:t>jr.</a:t>
            </a:r>
            <a:r>
              <a:rPr lang="en-US" baseline="0" dirty="0" smtClean="0"/>
              <a:t> led the Montgomery Bus riot which began after Rosa Parks was arrested for refusing to give up her bus seat to a white man.  </a:t>
            </a:r>
            <a:endParaRPr lang="en-US" dirty="0"/>
          </a:p>
        </p:txBody>
      </p:sp>
      <p:sp>
        <p:nvSpPr>
          <p:cNvPr id="4" name="Slide Number Placeholder 3"/>
          <p:cNvSpPr>
            <a:spLocks noGrp="1"/>
          </p:cNvSpPr>
          <p:nvPr>
            <p:ph type="sldNum" sz="quarter" idx="10"/>
          </p:nvPr>
        </p:nvSpPr>
        <p:spPr/>
        <p:txBody>
          <a:bodyPr/>
          <a:lstStyle/>
          <a:p>
            <a:fld id="{83454514-AA56-0747-90F2-0137E716528F}" type="slidenum">
              <a:rPr lang="en-US" smtClean="0"/>
              <a:t>14</a:t>
            </a:fld>
            <a:endParaRPr lang="en-US"/>
          </a:p>
        </p:txBody>
      </p:sp>
    </p:spTree>
    <p:extLst>
      <p:ext uri="{BB962C8B-B14F-4D97-AF65-F5344CB8AC3E}">
        <p14:creationId xmlns:p14="http://schemas.microsoft.com/office/powerpoint/2010/main" val="3373392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 real contract, but an implicit agreement.  </a:t>
            </a:r>
            <a:endParaRPr lang="en-US" dirty="0"/>
          </a:p>
        </p:txBody>
      </p:sp>
      <p:sp>
        <p:nvSpPr>
          <p:cNvPr id="4" name="Slide Number Placeholder 3"/>
          <p:cNvSpPr>
            <a:spLocks noGrp="1"/>
          </p:cNvSpPr>
          <p:nvPr>
            <p:ph type="sldNum" sz="quarter" idx="10"/>
          </p:nvPr>
        </p:nvSpPr>
        <p:spPr/>
        <p:txBody>
          <a:bodyPr/>
          <a:lstStyle/>
          <a:p>
            <a:fld id="{83454514-AA56-0747-90F2-0137E716528F}" type="slidenum">
              <a:rPr lang="en-US" smtClean="0"/>
              <a:t>16</a:t>
            </a:fld>
            <a:endParaRPr lang="en-US"/>
          </a:p>
        </p:txBody>
      </p:sp>
    </p:spTree>
    <p:extLst>
      <p:ext uri="{BB962C8B-B14F-4D97-AF65-F5344CB8AC3E}">
        <p14:creationId xmlns:p14="http://schemas.microsoft.com/office/powerpoint/2010/main" val="429193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a:t>
            </a:r>
            <a:r>
              <a:rPr lang="en-US" baseline="0" dirty="0" smtClean="0"/>
              <a:t> these groups have in common?  They cannot benefit us by agreeing with rules to restrict their powers to harm us.  </a:t>
            </a:r>
            <a:endParaRPr lang="en-US" dirty="0"/>
          </a:p>
        </p:txBody>
      </p:sp>
      <p:sp>
        <p:nvSpPr>
          <p:cNvPr id="4" name="Slide Number Placeholder 3"/>
          <p:cNvSpPr>
            <a:spLocks noGrp="1"/>
          </p:cNvSpPr>
          <p:nvPr>
            <p:ph type="sldNum" sz="quarter" idx="10"/>
          </p:nvPr>
        </p:nvSpPr>
        <p:spPr/>
        <p:txBody>
          <a:bodyPr/>
          <a:lstStyle/>
          <a:p>
            <a:fld id="{83454514-AA56-0747-90F2-0137E716528F}" type="slidenum">
              <a:rPr lang="en-US" smtClean="0"/>
              <a:t>17</a:t>
            </a:fld>
            <a:endParaRPr lang="en-US"/>
          </a:p>
        </p:txBody>
      </p:sp>
    </p:spTree>
    <p:extLst>
      <p:ext uri="{BB962C8B-B14F-4D97-AF65-F5344CB8AC3E}">
        <p14:creationId xmlns:p14="http://schemas.microsoft.com/office/powerpoint/2010/main" val="1074967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2069C06D-4ED8-42C6-905D-CA84CA1B6CBF}" type="datetime2">
              <a:rPr lang="en-US" smtClean="0"/>
              <a:t>Sunday, February 10, 13</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EEE0E-EDB0-4D84-86B0-50833DF22902}" type="datetime2">
              <a:rPr lang="en-US" smtClean="0"/>
              <a:t>Sunday, February 10, 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14372C-B5AB-4C39-B273-B99224EB4DD5}" type="datetime2">
              <a:rPr lang="en-US" smtClean="0"/>
              <a:t>Sunday, February 10, 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14CB1CAA-32CD-4B55-B92A-B8F0843CACF4}" type="datetime2">
              <a:rPr lang="en-US" smtClean="0"/>
              <a:t>Sunday, February 10, 13</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3AD8CDC4-3D19-4983-B478-82F6B8E5AB66}" type="datetime2">
              <a:rPr lang="en-US" smtClean="0"/>
              <a:t>Sunday, February 10, 13</a:t>
            </a:fld>
            <a:endParaRPr lang="en-US" dirty="0"/>
          </a:p>
        </p:txBody>
      </p:sp>
      <p:sp>
        <p:nvSpPr>
          <p:cNvPr id="13" name="Slide Number Placeholder 12"/>
          <p:cNvSpPr>
            <a:spLocks noGrp="1"/>
          </p:cNvSpPr>
          <p:nvPr>
            <p:ph type="sldNum" sz="quarter" idx="11"/>
          </p:nvPr>
        </p:nvSpPr>
        <p:spPr/>
        <p:txBody>
          <a:bodyPr/>
          <a:lstStyle/>
          <a:p>
            <a:fld id="{1789C0F2-17E0-497A-9BBE-0C73201AAFE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4B82477-D5D3-4181-8C11-75D0F2433A87}" type="datetime2">
              <a:rPr lang="en-US" smtClean="0"/>
              <a:t>Sunday, February 10, 13</a:t>
            </a:fld>
            <a:endParaRPr lang="en-US" dirty="0"/>
          </a:p>
        </p:txBody>
      </p:sp>
      <p:sp>
        <p:nvSpPr>
          <p:cNvPr id="9" name="Slide Number Placeholder 8"/>
          <p:cNvSpPr>
            <a:spLocks noGrp="1"/>
          </p:cNvSpPr>
          <p:nvPr>
            <p:ph type="sldNum" sz="quarter" idx="11"/>
          </p:nvPr>
        </p:nvSpPr>
        <p:spPr/>
        <p:txBody>
          <a:bodyPr/>
          <a:lstStyle/>
          <a:p>
            <a:fld id="{1789C0F2-17E0-497A-9BBE-0C73201AAFE3}"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213E253B-1893-4367-8BAE-DF4BC10DC578}" type="datetime2">
              <a:rPr lang="en-US" smtClean="0"/>
              <a:t>Sunday, February 10, 13</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8B62300D-25B3-4603-86C9-4CB776489F00}" type="datetime2">
              <a:rPr lang="en-US" smtClean="0"/>
              <a:t>Sunday, February 10, 13</a:t>
            </a:fld>
            <a:endParaRPr lang="en-US" dirty="0"/>
          </a:p>
        </p:txBody>
      </p:sp>
      <p:sp>
        <p:nvSpPr>
          <p:cNvPr id="8" name="Slide Number Placeholder 7"/>
          <p:cNvSpPr>
            <a:spLocks noGrp="1"/>
          </p:cNvSpPr>
          <p:nvPr>
            <p:ph type="sldNum" sz="quarter" idx="11"/>
          </p:nvPr>
        </p:nvSpPr>
        <p:spPr/>
        <p:txBody>
          <a:bodyPr/>
          <a:lstStyle/>
          <a:p>
            <a:fld id="{1789C0F2-17E0-497A-9BBE-0C73201AAFE3}"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314AD9-FCC8-48B7-B85B-012A91320DFF}" type="datetime2">
              <a:rPr lang="en-US" smtClean="0"/>
              <a:t>Sunday, February 10, 13</a:t>
            </a:fld>
            <a:endParaRPr lang="en-US" dirty="0"/>
          </a:p>
        </p:txBody>
      </p:sp>
      <p:sp>
        <p:nvSpPr>
          <p:cNvPr id="6" name="Slide Number Placeholder 5"/>
          <p:cNvSpPr>
            <a:spLocks noGrp="1"/>
          </p:cNvSpPr>
          <p:nvPr>
            <p:ph type="sldNum" sz="quarter" idx="11"/>
          </p:nvPr>
        </p:nvSpPr>
        <p:spPr/>
        <p:txBody>
          <a:bodyPr/>
          <a:lstStyle/>
          <a:p>
            <a:fld id="{1789C0F2-17E0-497A-9BBE-0C73201AAFE3}" type="slidenum">
              <a:rPr lang="en-US" smtClean="0"/>
              <a:pPr/>
              <a:t>‹#›</a:t>
            </a:fld>
            <a:endParaRPr lang="en-US" dirty="0"/>
          </a:p>
        </p:txBody>
      </p:sp>
      <p:sp>
        <p:nvSpPr>
          <p:cNvPr id="7" name="Footer Placeholder 6"/>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3182DC50-D5DB-4F94-B367-9876CD2C4012}" type="datetime2">
              <a:rPr lang="en-US" smtClean="0"/>
              <a:t>Sunday, February 10, 13</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292EB412-E790-42EA-81FE-2925D3A43D91}" type="datetime2">
              <a:rPr lang="en-US" smtClean="0"/>
              <a:t>Sunday, February 10, 13</a:t>
            </a:fld>
            <a:endParaRPr lang="en-US" dirty="0"/>
          </a:p>
        </p:txBody>
      </p:sp>
      <p:sp>
        <p:nvSpPr>
          <p:cNvPr id="14" name="Slide Number Placeholder 13"/>
          <p:cNvSpPr>
            <a:spLocks noGrp="1"/>
          </p:cNvSpPr>
          <p:nvPr>
            <p:ph type="sldNum" sz="quarter" idx="11"/>
          </p:nvPr>
        </p:nvSpPr>
        <p:spPr/>
        <p:txBody>
          <a:bodyPr/>
          <a:lstStyle/>
          <a:p>
            <a:fld id="{1789C0F2-17E0-497A-9BBE-0C73201AAFE3}"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0B385921-A91A-409C-921C-0E0EC1E750EC}" type="datetime2">
              <a:rPr lang="en-US" smtClean="0"/>
              <a:t>Sunday, February 10, 13</a:t>
            </a:fld>
            <a:endParaRPr lang="en-US" dirty="0"/>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dirty="0"/>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789C0F2-17E0-497A-9BBE-0C73201AAFE3}"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smEqnnklfY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Contract Theory</a:t>
            </a:r>
            <a:endParaRPr lang="en-US" dirty="0"/>
          </a:p>
        </p:txBody>
      </p:sp>
      <p:sp>
        <p:nvSpPr>
          <p:cNvPr id="3" name="Subtitle 2"/>
          <p:cNvSpPr>
            <a:spLocks noGrp="1"/>
          </p:cNvSpPr>
          <p:nvPr>
            <p:ph type="subTitle" idx="1"/>
          </p:nvPr>
        </p:nvSpPr>
        <p:spPr/>
        <p:txBody>
          <a:bodyPr/>
          <a:lstStyle/>
          <a:p>
            <a:r>
              <a:rPr lang="en-US" dirty="0" smtClean="0"/>
              <a:t>Dr. Daniel Hampikian</a:t>
            </a:r>
            <a:endParaRPr lang="en-US" dirty="0"/>
          </a:p>
        </p:txBody>
      </p:sp>
    </p:spTree>
    <p:extLst>
      <p:ext uri="{BB962C8B-B14F-4D97-AF65-F5344CB8AC3E}">
        <p14:creationId xmlns:p14="http://schemas.microsoft.com/office/powerpoint/2010/main" val="226643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00356013"/>
              </p:ext>
            </p:extLst>
          </p:nvPr>
        </p:nvGraphicFramePr>
        <p:xfrm>
          <a:off x="999835" y="574963"/>
          <a:ext cx="7079673" cy="3468562"/>
        </p:xfrm>
        <a:graphic>
          <a:graphicData uri="http://schemas.openxmlformats.org/drawingml/2006/table">
            <a:tbl>
              <a:tblPr firstRow="1" bandRow="1">
                <a:tableStyleId>{5C22544A-7EE6-4342-B048-85BDC9FD1C3A}</a:tableStyleId>
              </a:tblPr>
              <a:tblGrid>
                <a:gridCol w="2359891"/>
                <a:gridCol w="2359891"/>
                <a:gridCol w="2359891"/>
              </a:tblGrid>
              <a:tr h="1139921">
                <a:tc>
                  <a:txBody>
                    <a:bodyPr/>
                    <a:lstStyle/>
                    <a:p>
                      <a:endParaRPr lang="en-US" dirty="0"/>
                    </a:p>
                  </a:txBody>
                  <a:tcPr/>
                </a:tc>
                <a:tc>
                  <a:txBody>
                    <a:bodyPr/>
                    <a:lstStyle/>
                    <a:p>
                      <a:r>
                        <a:rPr lang="en-US" dirty="0" smtClean="0"/>
                        <a:t>You live</a:t>
                      </a:r>
                      <a:r>
                        <a:rPr lang="en-US" baseline="0" dirty="0" smtClean="0"/>
                        <a:t> selfishly </a:t>
                      </a:r>
                      <a:endParaRPr lang="en-US" dirty="0"/>
                    </a:p>
                  </a:txBody>
                  <a:tcPr/>
                </a:tc>
                <a:tc>
                  <a:txBody>
                    <a:bodyPr/>
                    <a:lstStyle/>
                    <a:p>
                      <a:r>
                        <a:rPr lang="en-US" dirty="0" smtClean="0"/>
                        <a:t>You live benevolently </a:t>
                      </a:r>
                      <a:endParaRPr lang="en-US" dirty="0"/>
                    </a:p>
                  </a:txBody>
                  <a:tcPr/>
                </a:tc>
              </a:tr>
              <a:tr h="1139921">
                <a:tc>
                  <a:txBody>
                    <a:bodyPr/>
                    <a:lstStyle/>
                    <a:p>
                      <a:r>
                        <a:rPr lang="en-US" dirty="0" smtClean="0"/>
                        <a:t>Others live selfishly </a:t>
                      </a:r>
                      <a:endParaRPr lang="en-US" dirty="0"/>
                    </a:p>
                  </a:txBody>
                  <a:tcPr/>
                </a:tc>
                <a:tc>
                  <a:txBody>
                    <a:bodyPr/>
                    <a:lstStyle/>
                    <a:p>
                      <a:r>
                        <a:rPr lang="en-US" dirty="0" smtClean="0"/>
                        <a:t>Hobbes’ state of nature (no one profits very</a:t>
                      </a:r>
                      <a:r>
                        <a:rPr lang="en-US" baseline="0" dirty="0" smtClean="0"/>
                        <a:t> much)</a:t>
                      </a:r>
                      <a:endParaRPr lang="en-US" dirty="0"/>
                    </a:p>
                  </a:txBody>
                  <a:tcPr/>
                </a:tc>
                <a:tc>
                  <a:txBody>
                    <a:bodyPr/>
                    <a:lstStyle/>
                    <a:p>
                      <a:r>
                        <a:rPr lang="en-US" dirty="0" smtClean="0"/>
                        <a:t>Others</a:t>
                      </a:r>
                      <a:r>
                        <a:rPr lang="en-US" baseline="0" dirty="0" smtClean="0"/>
                        <a:t> profit most</a:t>
                      </a:r>
                    </a:p>
                    <a:p>
                      <a:r>
                        <a:rPr lang="en-US" baseline="0" dirty="0" smtClean="0"/>
                        <a:t>You suffer most</a:t>
                      </a:r>
                      <a:endParaRPr lang="en-US" dirty="0"/>
                    </a:p>
                  </a:txBody>
                  <a:tcPr/>
                </a:tc>
              </a:tr>
              <a:tr h="1139921">
                <a:tc>
                  <a:txBody>
                    <a:bodyPr/>
                    <a:lstStyle/>
                    <a:p>
                      <a:r>
                        <a:rPr lang="en-US" dirty="0" smtClean="0"/>
                        <a:t>Others live benevolently </a:t>
                      </a:r>
                      <a:endParaRPr lang="en-US" dirty="0"/>
                    </a:p>
                  </a:txBody>
                  <a:tcPr/>
                </a:tc>
                <a:tc>
                  <a:txBody>
                    <a:bodyPr/>
                    <a:lstStyle/>
                    <a:p>
                      <a:r>
                        <a:rPr lang="en-US" dirty="0" smtClean="0"/>
                        <a:t>You profit</a:t>
                      </a:r>
                      <a:r>
                        <a:rPr lang="en-US" baseline="0" dirty="0" smtClean="0"/>
                        <a:t> most</a:t>
                      </a:r>
                    </a:p>
                    <a:p>
                      <a:r>
                        <a:rPr lang="en-US" baseline="0" dirty="0" smtClean="0"/>
                        <a:t>Others suffer most</a:t>
                      </a:r>
                      <a:endParaRPr lang="en-US" dirty="0"/>
                    </a:p>
                  </a:txBody>
                  <a:tcPr/>
                </a:tc>
                <a:tc>
                  <a:txBody>
                    <a:bodyPr/>
                    <a:lstStyle/>
                    <a:p>
                      <a:r>
                        <a:rPr lang="en-US" dirty="0" smtClean="0"/>
                        <a:t>Both profit somewhat</a:t>
                      </a:r>
                    </a:p>
                    <a:p>
                      <a:r>
                        <a:rPr lang="en-US" dirty="0" smtClean="0"/>
                        <a:t>Neither</a:t>
                      </a:r>
                      <a:r>
                        <a:rPr lang="en-US" baseline="0" dirty="0" smtClean="0"/>
                        <a:t> suffers very much</a:t>
                      </a:r>
                      <a:endParaRPr lang="en-US" dirty="0" smtClean="0"/>
                    </a:p>
                  </a:txBody>
                  <a:tcPr/>
                </a:tc>
              </a:tr>
            </a:tbl>
          </a:graphicData>
        </a:graphic>
      </p:graphicFrame>
      <p:sp>
        <p:nvSpPr>
          <p:cNvPr id="3" name="Title 2"/>
          <p:cNvSpPr>
            <a:spLocks noGrp="1"/>
          </p:cNvSpPr>
          <p:nvPr>
            <p:ph type="title"/>
          </p:nvPr>
        </p:nvSpPr>
        <p:spPr/>
        <p:txBody>
          <a:bodyPr/>
          <a:lstStyle/>
          <a:p>
            <a:r>
              <a:rPr lang="en-US" dirty="0" smtClean="0"/>
              <a:t>How does this support Social Contract Theory?</a:t>
            </a:r>
            <a:endParaRPr lang="en-US" dirty="0"/>
          </a:p>
        </p:txBody>
      </p:sp>
    </p:spTree>
    <p:extLst>
      <p:ext uri="{BB962C8B-B14F-4D97-AF65-F5344CB8AC3E}">
        <p14:creationId xmlns:p14="http://schemas.microsoft.com/office/powerpoint/2010/main" val="2409757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agreement is to live morally, respecting the interests of others in exchange for them respecting your interests.  </a:t>
            </a:r>
          </a:p>
          <a:p>
            <a:r>
              <a:rPr lang="en-US" dirty="0" smtClean="0"/>
              <a:t>The agreement must be enforceable to prevent free riders, hence the state.</a:t>
            </a:r>
          </a:p>
          <a:p>
            <a:r>
              <a:rPr lang="en-US" dirty="0" smtClean="0"/>
              <a:t>Morality is restricting your freedom to profit from harming others in exchange for others restricting their freedom to profit from harming you.  </a:t>
            </a:r>
            <a:endParaRPr lang="en-US" dirty="0"/>
          </a:p>
        </p:txBody>
      </p:sp>
      <p:sp>
        <p:nvSpPr>
          <p:cNvPr id="3" name="Title 2"/>
          <p:cNvSpPr>
            <a:spLocks noGrp="1"/>
          </p:cNvSpPr>
          <p:nvPr>
            <p:ph type="title"/>
          </p:nvPr>
        </p:nvSpPr>
        <p:spPr/>
        <p:txBody>
          <a:bodyPr/>
          <a:lstStyle/>
          <a:p>
            <a:r>
              <a:rPr lang="en-US" dirty="0" smtClean="0"/>
              <a:t>State enforced agreement</a:t>
            </a:r>
            <a:endParaRPr lang="en-US" dirty="0"/>
          </a:p>
        </p:txBody>
      </p:sp>
    </p:spTree>
    <p:extLst>
      <p:ext uri="{BB962C8B-B14F-4D97-AF65-F5344CB8AC3E}">
        <p14:creationId xmlns:p14="http://schemas.microsoft.com/office/powerpoint/2010/main" val="638007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theory specifies what morally binding rules are (those that promote harmonious social living) and how they are justified (because without them cooperation would be impossible).</a:t>
            </a:r>
          </a:p>
          <a:p>
            <a:r>
              <a:rPr lang="en-US" dirty="0" smtClean="0"/>
              <a:t>It explains why it is rational to follow moral rules – we agree because social harmony is better than Hobbes’ state of nature, and we actually follow them because punishments are enforced</a:t>
            </a:r>
          </a:p>
          <a:p>
            <a:endParaRPr lang="en-US" dirty="0"/>
          </a:p>
        </p:txBody>
      </p:sp>
      <p:sp>
        <p:nvSpPr>
          <p:cNvPr id="3" name="Title 2"/>
          <p:cNvSpPr>
            <a:spLocks noGrp="1"/>
          </p:cNvSpPr>
          <p:nvPr>
            <p:ph type="title"/>
          </p:nvPr>
        </p:nvSpPr>
        <p:spPr/>
        <p:txBody>
          <a:bodyPr/>
          <a:lstStyle/>
          <a:p>
            <a:r>
              <a:rPr lang="en-US" dirty="0" smtClean="0"/>
              <a:t>Additional Reasons for Social Contract Theory</a:t>
            </a:r>
            <a:endParaRPr lang="en-US" dirty="0"/>
          </a:p>
        </p:txBody>
      </p:sp>
    </p:spTree>
    <p:extLst>
      <p:ext uri="{BB962C8B-B14F-4D97-AF65-F5344CB8AC3E}">
        <p14:creationId xmlns:p14="http://schemas.microsoft.com/office/powerpoint/2010/main" val="3705785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explains when it is rational to break moral rules: when others do not follow them. </a:t>
            </a:r>
          </a:p>
          <a:p>
            <a:r>
              <a:rPr lang="en-US" dirty="0" smtClean="0"/>
              <a:t>It explains why supererogatory acts are admirable but not morally required </a:t>
            </a:r>
            <a:endParaRPr lang="en-US" dirty="0"/>
          </a:p>
        </p:txBody>
      </p:sp>
      <p:sp>
        <p:nvSpPr>
          <p:cNvPr id="3" name="Title 2"/>
          <p:cNvSpPr>
            <a:spLocks noGrp="1"/>
          </p:cNvSpPr>
          <p:nvPr>
            <p:ph type="title"/>
          </p:nvPr>
        </p:nvSpPr>
        <p:spPr/>
        <p:txBody>
          <a:bodyPr/>
          <a:lstStyle/>
          <a:p>
            <a:r>
              <a:rPr lang="en-US" dirty="0"/>
              <a:t>Additional </a:t>
            </a:r>
            <a:r>
              <a:rPr lang="en-US" dirty="0" smtClean="0"/>
              <a:t>Reasons </a:t>
            </a:r>
            <a:r>
              <a:rPr lang="en-US" dirty="0"/>
              <a:t>for Social Contract Theory</a:t>
            </a:r>
          </a:p>
        </p:txBody>
      </p:sp>
    </p:spTree>
    <p:extLst>
      <p:ext uri="{BB962C8B-B14F-4D97-AF65-F5344CB8AC3E}">
        <p14:creationId xmlns:p14="http://schemas.microsoft.com/office/powerpoint/2010/main" val="14161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Laws are basically good for society, and disobedience to the laws weakens respect for the laws and damages the state.  </a:t>
            </a:r>
          </a:p>
          <a:p>
            <a:r>
              <a:rPr lang="en-US" dirty="0" smtClean="0"/>
              <a:t>According to social contract theory, we have an obligation to obey the law because if everyone obeys it then social cooperation and harmony is possible, and everyone benefits from the agreement.  </a:t>
            </a:r>
          </a:p>
          <a:p>
            <a:r>
              <a:rPr lang="en-US" dirty="0" smtClean="0"/>
              <a:t>If the laws are only beneficial for some (free riders) then the disadvantaged are released from their obligation to follow the laws.  </a:t>
            </a:r>
            <a:endParaRPr lang="en-US" dirty="0"/>
          </a:p>
        </p:txBody>
      </p:sp>
      <p:sp>
        <p:nvSpPr>
          <p:cNvPr id="3" name="Title 2"/>
          <p:cNvSpPr>
            <a:spLocks noGrp="1"/>
          </p:cNvSpPr>
          <p:nvPr>
            <p:ph type="title"/>
          </p:nvPr>
        </p:nvSpPr>
        <p:spPr/>
        <p:txBody>
          <a:bodyPr/>
          <a:lstStyle/>
          <a:p>
            <a:r>
              <a:rPr lang="en-US" dirty="0" smtClean="0"/>
              <a:t>Civil Disobedience: Gandhi and King  </a:t>
            </a:r>
            <a:endParaRPr lang="en-US" dirty="0"/>
          </a:p>
        </p:txBody>
      </p:sp>
    </p:spTree>
    <p:extLst>
      <p:ext uri="{BB962C8B-B14F-4D97-AF65-F5344CB8AC3E}">
        <p14:creationId xmlns:p14="http://schemas.microsoft.com/office/powerpoint/2010/main" val="1561328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Dr. Martin Luther King Jr.’s Letter From the Birmingham City Jail (1963)</a:t>
            </a:r>
          </a:p>
          <a:p>
            <a:r>
              <a:rPr lang="en-US" dirty="0" smtClean="0"/>
              <a:t>A reply to a statement issued by his fellow clergy men who sympathized with his cause but not his methods of nonviolent civil disobedience.</a:t>
            </a:r>
          </a:p>
          <a:p>
            <a:r>
              <a:rPr lang="en-US" dirty="0" smtClean="0"/>
              <a:t>Negotiation is preferable, but if one side will not negotiate or will not negotiate fairly, then nonviolent protests and civil disobedience serve to provide tension and point out injustice</a:t>
            </a:r>
          </a:p>
          <a:p>
            <a:r>
              <a:rPr lang="en-US" dirty="0" smtClean="0"/>
              <a:t>Just and unjust laws, unjust laws can be broken</a:t>
            </a:r>
          </a:p>
          <a:p>
            <a:r>
              <a:rPr lang="en-US" dirty="0" smtClean="0"/>
              <a:t>One kind of unjust law is a code that one group compels on another and that is not binding on the first group</a:t>
            </a:r>
          </a:p>
          <a:p>
            <a:r>
              <a:rPr lang="en-US" dirty="0" smtClean="0"/>
              <a:t>Everything Hitler did was legal, but unjust. </a:t>
            </a:r>
          </a:p>
        </p:txBody>
      </p:sp>
      <p:sp>
        <p:nvSpPr>
          <p:cNvPr id="3" name="Title 2"/>
          <p:cNvSpPr>
            <a:spLocks noGrp="1"/>
          </p:cNvSpPr>
          <p:nvPr>
            <p:ph type="title"/>
          </p:nvPr>
        </p:nvSpPr>
        <p:spPr/>
        <p:txBody>
          <a:bodyPr/>
          <a:lstStyle/>
          <a:p>
            <a:r>
              <a:rPr lang="en-US" dirty="0" smtClean="0"/>
              <a:t>MLK Jr.’s Letter </a:t>
            </a:r>
            <a:endParaRPr lang="en-US" dirty="0"/>
          </a:p>
        </p:txBody>
      </p:sp>
    </p:spTree>
    <p:extLst>
      <p:ext uri="{BB962C8B-B14F-4D97-AF65-F5344CB8AC3E}">
        <p14:creationId xmlns:p14="http://schemas.microsoft.com/office/powerpoint/2010/main" val="4034949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Not a real contract/agreement: but the rules are valid because without them everyone would be worse off, not agreeing to the rules is irrational.  </a:t>
            </a:r>
          </a:p>
          <a:p>
            <a:r>
              <a:rPr lang="en-US" dirty="0" smtClean="0"/>
              <a:t>This defense abandons the idea that morality is an agreement, but still holds that morality is a set of rules that govern behavior that rational people will accept on the condition other people accept them as well.  </a:t>
            </a:r>
            <a:endParaRPr lang="en-US" dirty="0"/>
          </a:p>
        </p:txBody>
      </p:sp>
      <p:sp>
        <p:nvSpPr>
          <p:cNvPr id="3" name="Title 2"/>
          <p:cNvSpPr>
            <a:spLocks noGrp="1"/>
          </p:cNvSpPr>
          <p:nvPr>
            <p:ph type="title"/>
          </p:nvPr>
        </p:nvSpPr>
        <p:spPr/>
        <p:txBody>
          <a:bodyPr/>
          <a:lstStyle/>
          <a:p>
            <a:r>
              <a:rPr lang="en-US" dirty="0" smtClean="0"/>
              <a:t>Problems for the theory</a:t>
            </a:r>
            <a:endParaRPr lang="en-US" dirty="0"/>
          </a:p>
        </p:txBody>
      </p:sp>
    </p:spTree>
    <p:extLst>
      <p:ext uri="{BB962C8B-B14F-4D97-AF65-F5344CB8AC3E}">
        <p14:creationId xmlns:p14="http://schemas.microsoft.com/office/powerpoint/2010/main" val="2759258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Human infants</a:t>
            </a:r>
          </a:p>
          <a:p>
            <a:r>
              <a:rPr lang="en-US" dirty="0" smtClean="0"/>
              <a:t>Nonhuman animals</a:t>
            </a:r>
          </a:p>
          <a:p>
            <a:r>
              <a:rPr lang="en-US" dirty="0" smtClean="0"/>
              <a:t>Future generations</a:t>
            </a:r>
          </a:p>
          <a:p>
            <a:r>
              <a:rPr lang="en-US" dirty="0" smtClean="0"/>
              <a:t>Oppressed populations</a:t>
            </a:r>
          </a:p>
          <a:p>
            <a:r>
              <a:rPr lang="en-US" dirty="0" smtClean="0"/>
              <a:t>Very elderly people</a:t>
            </a:r>
          </a:p>
          <a:p>
            <a:r>
              <a:rPr lang="en-US" dirty="0" smtClean="0"/>
              <a:t>Mentally disabled people</a:t>
            </a:r>
            <a:endParaRPr lang="en-US" dirty="0"/>
          </a:p>
        </p:txBody>
      </p:sp>
      <p:sp>
        <p:nvSpPr>
          <p:cNvPr id="3" name="Title 2"/>
          <p:cNvSpPr>
            <a:spLocks noGrp="1"/>
          </p:cNvSpPr>
          <p:nvPr>
            <p:ph type="title"/>
          </p:nvPr>
        </p:nvSpPr>
        <p:spPr/>
        <p:txBody>
          <a:bodyPr/>
          <a:lstStyle/>
          <a:p>
            <a:r>
              <a:rPr lang="en-US" dirty="0" smtClean="0"/>
              <a:t>Problems for the theory</a:t>
            </a:r>
            <a:endParaRPr lang="en-US" dirty="0"/>
          </a:p>
        </p:txBody>
      </p:sp>
    </p:spTree>
    <p:extLst>
      <p:ext uri="{BB962C8B-B14F-4D97-AF65-F5344CB8AC3E}">
        <p14:creationId xmlns:p14="http://schemas.microsoft.com/office/powerpoint/2010/main" val="1141725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8288" indent="0">
              <a:buNone/>
            </a:pPr>
            <a:endParaRPr lang="en-US" dirty="0" smtClean="0">
              <a:hlinkClick r:id="rId2"/>
            </a:endParaRPr>
          </a:p>
          <a:p>
            <a:r>
              <a:rPr lang="en-US" dirty="0" smtClean="0">
                <a:hlinkClick r:id="rId2"/>
              </a:rPr>
              <a:t>http</a:t>
            </a:r>
            <a:r>
              <a:rPr lang="en-US" dirty="0">
                <a:hlinkClick r:id="rId2"/>
              </a:rPr>
              <a:t>://www.youtube.com/watch?v=</a:t>
            </a:r>
            <a:r>
              <a:rPr lang="en-US" dirty="0" smtClean="0">
                <a:hlinkClick r:id="rId2"/>
              </a:rPr>
              <a:t>smEqnnklfYs</a:t>
            </a:r>
            <a:endParaRPr lang="en-US" dirty="0" smtClean="0"/>
          </a:p>
          <a:p>
            <a:pPr marL="18288" indent="0">
              <a:buNone/>
            </a:pPr>
            <a:endParaRPr lang="en-US" dirty="0"/>
          </a:p>
        </p:txBody>
      </p:sp>
      <p:sp>
        <p:nvSpPr>
          <p:cNvPr id="3" name="Title 2"/>
          <p:cNvSpPr>
            <a:spLocks noGrp="1"/>
          </p:cNvSpPr>
          <p:nvPr>
            <p:ph type="title"/>
          </p:nvPr>
        </p:nvSpPr>
        <p:spPr/>
        <p:txBody>
          <a:bodyPr/>
          <a:lstStyle/>
          <a:p>
            <a:r>
              <a:rPr lang="en-US" dirty="0" smtClean="0"/>
              <a:t>MLK Jr.’s I have a dream speech:</a:t>
            </a:r>
            <a:endParaRPr lang="en-US" dirty="0"/>
          </a:p>
        </p:txBody>
      </p:sp>
    </p:spTree>
    <p:extLst>
      <p:ext uri="{BB962C8B-B14F-4D97-AF65-F5344CB8AC3E}">
        <p14:creationId xmlns:p14="http://schemas.microsoft.com/office/powerpoint/2010/main" val="4037115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Thomas Hobbes (17</a:t>
            </a:r>
            <a:r>
              <a:rPr lang="en-US" baseline="30000" dirty="0" smtClean="0"/>
              <a:t>th</a:t>
            </a:r>
            <a:r>
              <a:rPr lang="en-US" dirty="0" smtClean="0"/>
              <a:t> century British philosopher)</a:t>
            </a:r>
          </a:p>
          <a:p>
            <a:r>
              <a:rPr lang="en-US" dirty="0" smtClean="0"/>
              <a:t>In the Leviathan, his most famous work, argues for a conception of morality as rules people accept for their own benefit.  </a:t>
            </a:r>
          </a:p>
          <a:p>
            <a:endParaRPr lang="en-US" dirty="0"/>
          </a:p>
        </p:txBody>
      </p:sp>
      <p:sp>
        <p:nvSpPr>
          <p:cNvPr id="3" name="Title 2"/>
          <p:cNvSpPr>
            <a:spLocks noGrp="1"/>
          </p:cNvSpPr>
          <p:nvPr>
            <p:ph type="title"/>
          </p:nvPr>
        </p:nvSpPr>
        <p:spPr/>
        <p:txBody>
          <a:bodyPr/>
          <a:lstStyle/>
          <a:p>
            <a:r>
              <a:rPr lang="en-US" dirty="0" smtClean="0"/>
              <a:t>Thomas Hobbes</a:t>
            </a:r>
            <a:endParaRPr lang="en-US" dirty="0"/>
          </a:p>
        </p:txBody>
      </p:sp>
    </p:spTree>
    <p:extLst>
      <p:ext uri="{BB962C8B-B14F-4D97-AF65-F5344CB8AC3E}">
        <p14:creationId xmlns:p14="http://schemas.microsoft.com/office/powerpoint/2010/main" val="139605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21550" b="21550"/>
          <a:stretch>
            <a:fillRect/>
          </a:stretch>
        </p:blipFill>
        <p:spPr/>
      </p:pic>
      <p:sp>
        <p:nvSpPr>
          <p:cNvPr id="3" name="Title 2"/>
          <p:cNvSpPr>
            <a:spLocks noGrp="1"/>
          </p:cNvSpPr>
          <p:nvPr>
            <p:ph type="title"/>
          </p:nvPr>
        </p:nvSpPr>
        <p:spPr/>
        <p:txBody>
          <a:bodyPr/>
          <a:lstStyle/>
          <a:p>
            <a:r>
              <a:rPr lang="en-US" dirty="0" smtClean="0"/>
              <a:t>Here he is:</a:t>
            </a:r>
            <a:endParaRPr lang="en-US" dirty="0"/>
          </a:p>
        </p:txBody>
      </p:sp>
    </p:spTree>
    <p:extLst>
      <p:ext uri="{BB962C8B-B14F-4D97-AF65-F5344CB8AC3E}">
        <p14:creationId xmlns:p14="http://schemas.microsoft.com/office/powerpoint/2010/main" val="1851820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Life would be nasty, brutish, and short.  </a:t>
            </a:r>
          </a:p>
          <a:p>
            <a:r>
              <a:rPr lang="en-US" dirty="0" smtClean="0"/>
              <a:t>This is because of four natural facts.  </a:t>
            </a:r>
            <a:r>
              <a:rPr lang="en-US" dirty="0"/>
              <a:t>T</a:t>
            </a:r>
            <a:r>
              <a:rPr lang="en-US" dirty="0" smtClean="0"/>
              <a:t>here is </a:t>
            </a:r>
          </a:p>
          <a:p>
            <a:pPr lvl="1"/>
            <a:r>
              <a:rPr lang="en-US" dirty="0" smtClean="0"/>
              <a:t>Equality of need (of food and resources)</a:t>
            </a:r>
          </a:p>
          <a:p>
            <a:pPr lvl="1"/>
            <a:r>
              <a:rPr lang="en-US" dirty="0" smtClean="0"/>
              <a:t>Scarcity</a:t>
            </a:r>
          </a:p>
          <a:p>
            <a:pPr lvl="1"/>
            <a:r>
              <a:rPr lang="en-US" dirty="0" smtClean="0"/>
              <a:t>Equality of human power (no one a group can’t overpower)</a:t>
            </a:r>
          </a:p>
          <a:p>
            <a:pPr lvl="1"/>
            <a:r>
              <a:rPr lang="en-US" dirty="0" smtClean="0"/>
              <a:t>Limited altruism </a:t>
            </a:r>
          </a:p>
          <a:p>
            <a:pPr lvl="1"/>
            <a:endParaRPr lang="en-US" dirty="0"/>
          </a:p>
        </p:txBody>
      </p:sp>
      <p:sp>
        <p:nvSpPr>
          <p:cNvPr id="3" name="Title 2"/>
          <p:cNvSpPr>
            <a:spLocks noGrp="1"/>
          </p:cNvSpPr>
          <p:nvPr>
            <p:ph type="title"/>
          </p:nvPr>
        </p:nvSpPr>
        <p:spPr/>
        <p:txBody>
          <a:bodyPr/>
          <a:lstStyle/>
          <a:p>
            <a:r>
              <a:rPr lang="en-US" dirty="0" smtClean="0"/>
              <a:t>If there were no way to enforce social rules….</a:t>
            </a:r>
            <a:endParaRPr lang="en-US" dirty="0"/>
          </a:p>
        </p:txBody>
      </p:sp>
    </p:spTree>
    <p:extLst>
      <p:ext uri="{BB962C8B-B14F-4D97-AF65-F5344CB8AC3E}">
        <p14:creationId xmlns:p14="http://schemas.microsoft.com/office/powerpoint/2010/main" val="58069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would seize what we need to survive from and prepare it from attack from anyone.</a:t>
            </a:r>
          </a:p>
          <a:p>
            <a:r>
              <a:rPr lang="en-US" dirty="0" smtClean="0"/>
              <a:t>In order to escape this state of nature, we need to create a stable and cooperative society that can produce more goods and distribute them in a peaceful and rational way</a:t>
            </a:r>
          </a:p>
          <a:p>
            <a:r>
              <a:rPr lang="en-US" dirty="0" smtClean="0"/>
              <a:t>So we set aside self-interested designs in favor of rules that benefit everyone on the condition that everyone else do the same</a:t>
            </a:r>
            <a:endParaRPr lang="en-US" dirty="0"/>
          </a:p>
        </p:txBody>
      </p:sp>
      <p:sp>
        <p:nvSpPr>
          <p:cNvPr id="3" name="Title 2"/>
          <p:cNvSpPr>
            <a:spLocks noGrp="1"/>
          </p:cNvSpPr>
          <p:nvPr>
            <p:ph type="title"/>
          </p:nvPr>
        </p:nvSpPr>
        <p:spPr/>
        <p:txBody>
          <a:bodyPr/>
          <a:lstStyle/>
          <a:p>
            <a:r>
              <a:rPr lang="en-US" dirty="0" smtClean="0"/>
              <a:t>Constant state of war</a:t>
            </a:r>
            <a:endParaRPr lang="en-US" dirty="0"/>
          </a:p>
        </p:txBody>
      </p:sp>
    </p:spTree>
    <p:extLst>
      <p:ext uri="{BB962C8B-B14F-4D97-AF65-F5344CB8AC3E}">
        <p14:creationId xmlns:p14="http://schemas.microsoft.com/office/powerpoint/2010/main" val="197677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“Morality consists in the set of rules, governing behavior, that rational people will accept on the condition that others accept them as well.” (</a:t>
            </a:r>
            <a:r>
              <a:rPr lang="en-US" i="1" dirty="0" smtClean="0"/>
              <a:t>Elements</a:t>
            </a:r>
            <a:r>
              <a:rPr lang="en-US" dirty="0" smtClean="0"/>
              <a:t> 83) </a:t>
            </a:r>
          </a:p>
          <a:p>
            <a:r>
              <a:rPr lang="en-US" dirty="0" smtClean="0"/>
              <a:t>Breaking these rules results in the state and public opinion punishing </a:t>
            </a:r>
          </a:p>
          <a:p>
            <a:r>
              <a:rPr lang="en-US" dirty="0" smtClean="0"/>
              <a:t>We should be moral because it is in our own self interest</a:t>
            </a:r>
          </a:p>
          <a:p>
            <a:r>
              <a:rPr lang="en-US" dirty="0" smtClean="0"/>
              <a:t>Morality is objective in that accepting these rules is rational for everyone in every society</a:t>
            </a:r>
          </a:p>
        </p:txBody>
      </p:sp>
      <p:sp>
        <p:nvSpPr>
          <p:cNvPr id="3" name="Title 2"/>
          <p:cNvSpPr>
            <a:spLocks noGrp="1"/>
          </p:cNvSpPr>
          <p:nvPr>
            <p:ph type="title"/>
          </p:nvPr>
        </p:nvSpPr>
        <p:spPr/>
        <p:txBody>
          <a:bodyPr/>
          <a:lstStyle/>
          <a:p>
            <a:r>
              <a:rPr lang="en-US" dirty="0" smtClean="0"/>
              <a:t>The Social Contract Theory</a:t>
            </a:r>
            <a:endParaRPr lang="en-US" dirty="0"/>
          </a:p>
        </p:txBody>
      </p:sp>
    </p:spTree>
    <p:extLst>
      <p:ext uri="{BB962C8B-B14F-4D97-AF65-F5344CB8AC3E}">
        <p14:creationId xmlns:p14="http://schemas.microsoft.com/office/powerpoint/2010/main" val="3195492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problem formulated by social scientists Flood and Dresher that shows another reason supporting social contract theory</a:t>
            </a:r>
          </a:p>
          <a:p>
            <a:r>
              <a:rPr lang="en-US" dirty="0" smtClean="0"/>
              <a:t>Consider what would be in your best interests to do if your are captured and asked to falsely testify against another prisoner, Smith.  He is asked to falsely testify against you, and you are not allowed to communicate with each other.  </a:t>
            </a:r>
          </a:p>
          <a:p>
            <a:endParaRPr lang="en-US" dirty="0"/>
          </a:p>
        </p:txBody>
      </p:sp>
      <p:sp>
        <p:nvSpPr>
          <p:cNvPr id="3" name="Title 2"/>
          <p:cNvSpPr>
            <a:spLocks noGrp="1"/>
          </p:cNvSpPr>
          <p:nvPr>
            <p:ph type="title"/>
          </p:nvPr>
        </p:nvSpPr>
        <p:spPr/>
        <p:txBody>
          <a:bodyPr/>
          <a:lstStyle/>
          <a:p>
            <a:r>
              <a:rPr lang="en-US" dirty="0" smtClean="0"/>
              <a:t>The Prisoner’s Dilemma</a:t>
            </a:r>
            <a:endParaRPr lang="en-US" dirty="0"/>
          </a:p>
        </p:txBody>
      </p:sp>
    </p:spTree>
    <p:extLst>
      <p:ext uri="{BB962C8B-B14F-4D97-AF65-F5344CB8AC3E}">
        <p14:creationId xmlns:p14="http://schemas.microsoft.com/office/powerpoint/2010/main" val="794965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449226365"/>
              </p:ext>
            </p:extLst>
          </p:nvPr>
        </p:nvGraphicFramePr>
        <p:xfrm>
          <a:off x="1431636" y="685797"/>
          <a:ext cx="6477000" cy="3655293"/>
        </p:xfrm>
        <a:graphic>
          <a:graphicData uri="http://schemas.openxmlformats.org/drawingml/2006/table">
            <a:tbl>
              <a:tblPr firstRow="1" bandRow="1">
                <a:tableStyleId>{5C22544A-7EE6-4342-B048-85BDC9FD1C3A}</a:tableStyleId>
              </a:tblPr>
              <a:tblGrid>
                <a:gridCol w="2159000"/>
                <a:gridCol w="2159000"/>
                <a:gridCol w="2159000"/>
              </a:tblGrid>
              <a:tr h="1218431">
                <a:tc>
                  <a:txBody>
                    <a:bodyPr/>
                    <a:lstStyle/>
                    <a:p>
                      <a:endParaRPr lang="en-US" dirty="0"/>
                    </a:p>
                  </a:txBody>
                  <a:tcPr>
                    <a:solidFill>
                      <a:srgbClr val="83C1C6"/>
                    </a:solidFill>
                  </a:tcPr>
                </a:tc>
                <a:tc>
                  <a:txBody>
                    <a:bodyPr/>
                    <a:lstStyle/>
                    <a:p>
                      <a:r>
                        <a:rPr lang="en-US" dirty="0" smtClean="0"/>
                        <a:t>You testify</a:t>
                      </a:r>
                      <a:r>
                        <a:rPr lang="en-US" baseline="0" dirty="0" smtClean="0"/>
                        <a:t> against Smith</a:t>
                      </a:r>
                      <a:endParaRPr lang="en-US" dirty="0"/>
                    </a:p>
                  </a:txBody>
                  <a:tcPr>
                    <a:solidFill>
                      <a:srgbClr val="83C1C6"/>
                    </a:solidFill>
                  </a:tcPr>
                </a:tc>
                <a:tc>
                  <a:txBody>
                    <a:bodyPr/>
                    <a:lstStyle/>
                    <a:p>
                      <a:r>
                        <a:rPr lang="en-US" dirty="0" smtClean="0"/>
                        <a:t>You do not testify against</a:t>
                      </a:r>
                      <a:r>
                        <a:rPr lang="en-US" baseline="0" dirty="0" smtClean="0"/>
                        <a:t> Smith</a:t>
                      </a:r>
                      <a:endParaRPr lang="en-US" dirty="0"/>
                    </a:p>
                  </a:txBody>
                  <a:tcPr>
                    <a:solidFill>
                      <a:srgbClr val="83C1C6"/>
                    </a:solidFill>
                  </a:tcPr>
                </a:tc>
              </a:tr>
              <a:tr h="1218431">
                <a:tc>
                  <a:txBody>
                    <a:bodyPr/>
                    <a:lstStyle/>
                    <a:p>
                      <a:r>
                        <a:rPr lang="en-US" dirty="0" smtClean="0"/>
                        <a:t>Smith Testifies</a:t>
                      </a:r>
                      <a:r>
                        <a:rPr lang="en-US" baseline="0" dirty="0" smtClean="0"/>
                        <a:t> against you</a:t>
                      </a:r>
                      <a:endParaRPr lang="en-US" dirty="0"/>
                    </a:p>
                  </a:txBody>
                  <a:tcPr>
                    <a:solidFill>
                      <a:srgbClr val="83C1C6"/>
                    </a:solidFill>
                  </a:tcPr>
                </a:tc>
                <a:tc>
                  <a:txBody>
                    <a:bodyPr/>
                    <a:lstStyle/>
                    <a:p>
                      <a:r>
                        <a:rPr lang="en-US" dirty="0" smtClean="0"/>
                        <a:t>You</a:t>
                      </a:r>
                      <a:r>
                        <a:rPr lang="en-US" baseline="0" dirty="0" smtClean="0"/>
                        <a:t> get 5 years</a:t>
                      </a:r>
                    </a:p>
                    <a:p>
                      <a:r>
                        <a:rPr lang="en-US" baseline="0" dirty="0" smtClean="0"/>
                        <a:t>Smith gets 5 years</a:t>
                      </a:r>
                      <a:endParaRPr lang="en-US" dirty="0"/>
                    </a:p>
                  </a:txBody>
                  <a:tcPr>
                    <a:solidFill>
                      <a:srgbClr val="83C1C6"/>
                    </a:solidFill>
                  </a:tcPr>
                </a:tc>
                <a:tc>
                  <a:txBody>
                    <a:bodyPr/>
                    <a:lstStyle/>
                    <a:p>
                      <a:r>
                        <a:rPr lang="en-US" baseline="0" dirty="0" smtClean="0"/>
                        <a:t>You get ten years</a:t>
                      </a:r>
                    </a:p>
                    <a:p>
                      <a:r>
                        <a:rPr lang="en-US" baseline="0" dirty="0" smtClean="0"/>
                        <a:t>Smith goes free</a:t>
                      </a:r>
                    </a:p>
                  </a:txBody>
                  <a:tcPr>
                    <a:solidFill>
                      <a:srgbClr val="83C1C6"/>
                    </a:solidFill>
                  </a:tcPr>
                </a:tc>
              </a:tr>
              <a:tr h="1218431">
                <a:tc>
                  <a:txBody>
                    <a:bodyPr/>
                    <a:lstStyle/>
                    <a:p>
                      <a:r>
                        <a:rPr lang="en-US" dirty="0" smtClean="0"/>
                        <a:t>Smith does not testify against you</a:t>
                      </a:r>
                      <a:endParaRPr lang="en-US" dirty="0"/>
                    </a:p>
                  </a:txBody>
                  <a:tcPr>
                    <a:solidFill>
                      <a:srgbClr val="83C1C6"/>
                    </a:solidFill>
                  </a:tcPr>
                </a:tc>
                <a:tc>
                  <a:txBody>
                    <a:bodyPr/>
                    <a:lstStyle/>
                    <a:p>
                      <a:r>
                        <a:rPr lang="en-US" dirty="0" smtClean="0"/>
                        <a:t>You go</a:t>
                      </a:r>
                      <a:r>
                        <a:rPr lang="en-US" baseline="0" dirty="0" smtClean="0"/>
                        <a:t> free</a:t>
                      </a:r>
                    </a:p>
                    <a:p>
                      <a:r>
                        <a:rPr lang="en-US" baseline="0" dirty="0" smtClean="0"/>
                        <a:t>Smith gets 10 years</a:t>
                      </a:r>
                      <a:endParaRPr lang="en-US" dirty="0"/>
                    </a:p>
                  </a:txBody>
                  <a:tcPr>
                    <a:solidFill>
                      <a:srgbClr val="83C1C6"/>
                    </a:solidFill>
                  </a:tcPr>
                </a:tc>
                <a:tc>
                  <a:txBody>
                    <a:bodyPr/>
                    <a:lstStyle/>
                    <a:p>
                      <a:r>
                        <a:rPr lang="en-US" dirty="0" smtClean="0"/>
                        <a:t>You</a:t>
                      </a:r>
                      <a:r>
                        <a:rPr lang="en-US" baseline="0" dirty="0" smtClean="0"/>
                        <a:t> get 1 year</a:t>
                      </a:r>
                    </a:p>
                    <a:p>
                      <a:r>
                        <a:rPr lang="en-US" baseline="0" dirty="0" smtClean="0"/>
                        <a:t>Smith gets 1 year</a:t>
                      </a:r>
                      <a:endParaRPr lang="en-US" dirty="0"/>
                    </a:p>
                  </a:txBody>
                  <a:tcPr>
                    <a:solidFill>
                      <a:srgbClr val="83C1C6"/>
                    </a:solidFill>
                  </a:tcPr>
                </a:tc>
              </a:tr>
            </a:tbl>
          </a:graphicData>
        </a:graphic>
      </p:graphicFrame>
      <p:sp>
        <p:nvSpPr>
          <p:cNvPr id="3" name="Title 2"/>
          <p:cNvSpPr>
            <a:spLocks noGrp="1"/>
          </p:cNvSpPr>
          <p:nvPr>
            <p:ph type="title"/>
          </p:nvPr>
        </p:nvSpPr>
        <p:spPr/>
        <p:txBody>
          <a:bodyPr/>
          <a:lstStyle/>
          <a:p>
            <a:r>
              <a:rPr lang="en-US" dirty="0" smtClean="0"/>
              <a:t>What should you do?</a:t>
            </a:r>
            <a:endParaRPr lang="en-US" dirty="0"/>
          </a:p>
        </p:txBody>
      </p:sp>
    </p:spTree>
    <p:extLst>
      <p:ext uri="{BB962C8B-B14F-4D97-AF65-F5344CB8AC3E}">
        <p14:creationId xmlns:p14="http://schemas.microsoft.com/office/powerpoint/2010/main" val="2911122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Suppose you could communicate.  Does what you should do change?</a:t>
            </a:r>
          </a:p>
          <a:p>
            <a:r>
              <a:rPr lang="en-US" dirty="0" smtClean="0"/>
              <a:t>The most rational thing to do would be for neither to confess, but only if there is a way to prevent Smith from reneging on the bargain (and only if there is a way to prevent you from doing the same).</a:t>
            </a:r>
          </a:p>
          <a:p>
            <a:endParaRPr lang="en-US" dirty="0"/>
          </a:p>
        </p:txBody>
      </p:sp>
      <p:sp>
        <p:nvSpPr>
          <p:cNvPr id="3" name="Title 2"/>
          <p:cNvSpPr>
            <a:spLocks noGrp="1"/>
          </p:cNvSpPr>
          <p:nvPr>
            <p:ph type="title"/>
          </p:nvPr>
        </p:nvSpPr>
        <p:spPr/>
        <p:txBody>
          <a:bodyPr/>
          <a:lstStyle/>
          <a:p>
            <a:r>
              <a:rPr lang="en-US" dirty="0" smtClean="0"/>
              <a:t>An enforceable agreement </a:t>
            </a:r>
            <a:endParaRPr lang="en-US" dirty="0"/>
          </a:p>
        </p:txBody>
      </p:sp>
    </p:spTree>
    <p:extLst>
      <p:ext uri="{BB962C8B-B14F-4D97-AF65-F5344CB8AC3E}">
        <p14:creationId xmlns:p14="http://schemas.microsoft.com/office/powerpoint/2010/main" val="3630851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Elemental.thmx</Template>
  <TotalTime>116</TotalTime>
  <Words>1282</Words>
  <Application>Microsoft Macintosh PowerPoint</Application>
  <PresentationFormat>On-screen Show (4:3)</PresentationFormat>
  <Paragraphs>102</Paragraphs>
  <Slides>18</Slides>
  <Notes>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Elemental</vt:lpstr>
      <vt:lpstr>Social Contract Theory</vt:lpstr>
      <vt:lpstr>Thomas Hobbes</vt:lpstr>
      <vt:lpstr>Here he is:</vt:lpstr>
      <vt:lpstr>If there were no way to enforce social rules….</vt:lpstr>
      <vt:lpstr>Constant state of war</vt:lpstr>
      <vt:lpstr>The Social Contract Theory</vt:lpstr>
      <vt:lpstr>The Prisoner’s Dilemma</vt:lpstr>
      <vt:lpstr>What should you do?</vt:lpstr>
      <vt:lpstr>An enforceable agreement </vt:lpstr>
      <vt:lpstr>How does this support Social Contract Theory?</vt:lpstr>
      <vt:lpstr>State enforced agreement</vt:lpstr>
      <vt:lpstr>Additional Reasons for Social Contract Theory</vt:lpstr>
      <vt:lpstr>Additional Reasons for Social Contract Theory</vt:lpstr>
      <vt:lpstr>Civil Disobedience: Gandhi and King  </vt:lpstr>
      <vt:lpstr>MLK Jr.’s Letter </vt:lpstr>
      <vt:lpstr>Problems for the theory</vt:lpstr>
      <vt:lpstr>Problems for the theory</vt:lpstr>
      <vt:lpstr>MLK Jr.’s I have a dream speech:</vt:lpstr>
    </vt:vector>
  </TitlesOfParts>
  <Company>University of Miami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Contract Theory</dc:title>
  <dc:creator>Daniel Hampikian</dc:creator>
  <cp:lastModifiedBy>Daniel Hampikian</cp:lastModifiedBy>
  <cp:revision>16</cp:revision>
  <dcterms:created xsi:type="dcterms:W3CDTF">2013-02-10T15:18:33Z</dcterms:created>
  <dcterms:modified xsi:type="dcterms:W3CDTF">2013-02-10T17:15:00Z</dcterms:modified>
</cp:coreProperties>
</file>