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2" r:id="rId1"/>
  </p:sldMasterIdLst>
  <p:notesMasterIdLst>
    <p:notesMasterId r:id="rId23"/>
  </p:notes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70" r:id="rId16"/>
    <p:sldId id="269" r:id="rId17"/>
    <p:sldId id="273" r:id="rId18"/>
    <p:sldId id="272" r:id="rId19"/>
    <p:sldId id="274" r:id="rId20"/>
    <p:sldId id="276" r:id="rId21"/>
    <p:sldId id="27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5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F6F22F-5BAB-B149-AF4C-3E815913EEDD}" type="datetimeFigureOut">
              <a:rPr lang="en-US" smtClean="0"/>
              <a:t>4/23/13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D92E36-A6F8-D443-B2A7-46C6510CF45A}" type="slidenum">
              <a:rPr lang="en-US" smtClean="0"/>
              <a:t>‹#›</a:t>
            </a:fld>
            <a:endParaRPr lang="en-US"/>
          </a:p>
        </p:txBody>
      </p:sp>
    </p:spTree>
    <p:extLst>
      <p:ext uri="{BB962C8B-B14F-4D97-AF65-F5344CB8AC3E}">
        <p14:creationId xmlns:p14="http://schemas.microsoft.com/office/powerpoint/2010/main" val="17493013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to get them to</a:t>
            </a:r>
            <a:r>
              <a:rPr lang="en-US" baseline="0" dirty="0" smtClean="0"/>
              <a:t> see that you really need several virtues being balanced by rational thought in order to be virtuous in the sense of a </a:t>
            </a:r>
            <a:r>
              <a:rPr lang="en-US" baseline="0" dirty="0" err="1" smtClean="0"/>
              <a:t>virtuos</a:t>
            </a:r>
            <a:r>
              <a:rPr lang="en-US" baseline="0" dirty="0" smtClean="0"/>
              <a:t> person (</a:t>
            </a:r>
            <a:r>
              <a:rPr lang="en-US" baseline="0" dirty="0" err="1" smtClean="0"/>
              <a:t>phronesis</a:t>
            </a:r>
            <a:r>
              <a:rPr lang="en-US" baseline="0" dirty="0" smtClean="0"/>
              <a:t>, or practical </a:t>
            </a:r>
            <a:r>
              <a:rPr lang="en-US" baseline="0" dirty="0" err="1" smtClean="0"/>
              <a:t>widsdom</a:t>
            </a:r>
            <a:r>
              <a:rPr lang="en-US" baseline="0" dirty="0" smtClean="0"/>
              <a:t> might be good here: the </a:t>
            </a:r>
            <a:r>
              <a:rPr lang="en-US" baseline="0" dirty="0" err="1" smtClean="0"/>
              <a:t>ivrtue</a:t>
            </a:r>
            <a:r>
              <a:rPr lang="en-US" baseline="0" dirty="0" smtClean="0"/>
              <a:t> of knowing what the various morally relevant facts require of you (and how it works in tandem with the other virtues).  </a:t>
            </a:r>
            <a:endParaRPr lang="en-US" dirty="0"/>
          </a:p>
        </p:txBody>
      </p:sp>
      <p:sp>
        <p:nvSpPr>
          <p:cNvPr id="4" name="Slide Number Placeholder 3"/>
          <p:cNvSpPr>
            <a:spLocks noGrp="1"/>
          </p:cNvSpPr>
          <p:nvPr>
            <p:ph type="sldNum" sz="quarter" idx="10"/>
          </p:nvPr>
        </p:nvSpPr>
        <p:spPr/>
        <p:txBody>
          <a:bodyPr/>
          <a:lstStyle/>
          <a:p>
            <a:fld id="{F9D92E36-A6F8-D443-B2A7-46C6510CF45A}" type="slidenum">
              <a:rPr lang="en-US" smtClean="0"/>
              <a:t>7</a:t>
            </a:fld>
            <a:endParaRPr lang="en-US"/>
          </a:p>
        </p:txBody>
      </p:sp>
    </p:spTree>
    <p:extLst>
      <p:ext uri="{BB962C8B-B14F-4D97-AF65-F5344CB8AC3E}">
        <p14:creationId xmlns:p14="http://schemas.microsoft.com/office/powerpoint/2010/main" val="604304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Smith visits from a sense of obligation, not because he likes you or cares about you.  We would not want to be such a person or live a society with only such people.  Therefore, theories of morality must empathize personal qualities such as friendship, love and loyalty (virtues) rather than purely obligation and right action.  </a:t>
            </a:r>
          </a:p>
          <a:p>
            <a:endParaRPr lang="en-US" dirty="0"/>
          </a:p>
        </p:txBody>
      </p:sp>
      <p:sp>
        <p:nvSpPr>
          <p:cNvPr id="4" name="Slide Number Placeholder 3"/>
          <p:cNvSpPr>
            <a:spLocks noGrp="1"/>
          </p:cNvSpPr>
          <p:nvPr>
            <p:ph type="sldNum" sz="quarter" idx="10"/>
          </p:nvPr>
        </p:nvSpPr>
        <p:spPr/>
        <p:txBody>
          <a:bodyPr/>
          <a:lstStyle/>
          <a:p>
            <a:fld id="{F9D92E36-A6F8-D443-B2A7-46C6510CF45A}" type="slidenum">
              <a:rPr lang="en-US" smtClean="0"/>
              <a:t>12</a:t>
            </a:fld>
            <a:endParaRPr lang="en-US"/>
          </a:p>
        </p:txBody>
      </p:sp>
    </p:spTree>
    <p:extLst>
      <p:ext uri="{BB962C8B-B14F-4D97-AF65-F5344CB8AC3E}">
        <p14:creationId xmlns:p14="http://schemas.microsoft.com/office/powerpoint/2010/main" val="10036344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3.png"/><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png"/><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pic>
        <p:nvPicPr>
          <p:cNvPr id="8" name="Picture 7" descr="coverEmboss.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1116012" y="1904999"/>
            <a:ext cx="6938963" cy="1582271"/>
          </a:xfrm>
        </p:spPr>
        <p:txBody>
          <a:bodyPr anchor="b" anchorCtr="0"/>
          <a:lstStyle>
            <a:lvl1pPr>
              <a:lnSpc>
                <a:spcPct val="95000"/>
              </a:lnSpc>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116013" y="3487271"/>
            <a:ext cx="6938961" cy="1143000"/>
          </a:xfrm>
        </p:spPr>
        <p:txBody>
          <a:bodyPr/>
          <a:lstStyle>
            <a:lvl1pPr marL="0" indent="0" algn="ctr">
              <a:spcBef>
                <a:spcPts val="300"/>
              </a:spcBef>
              <a:buNone/>
              <a:defRPr sz="2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07741" y="5715000"/>
            <a:ext cx="2133600" cy="275478"/>
          </a:xfrm>
        </p:spPr>
        <p:txBody>
          <a:bodyPr/>
          <a:lstStyle>
            <a:lvl1pPr>
              <a:defRPr>
                <a:solidFill>
                  <a:schemeClr val="bg2">
                    <a:lumMod val="60000"/>
                    <a:lumOff val="40000"/>
                  </a:schemeClr>
                </a:solidFill>
              </a:defRPr>
            </a:lvl1pPr>
          </a:lstStyle>
          <a:p>
            <a:fld id="{F897D6FF-E9CE-884B-B9AC-3B3C9F9DFBA3}" type="datetimeFigureOut">
              <a:rPr lang="en-US" smtClean="0"/>
              <a:t>4/23/13</a:t>
            </a:fld>
            <a:endParaRPr lang="en-US"/>
          </a:p>
        </p:txBody>
      </p:sp>
      <p:sp>
        <p:nvSpPr>
          <p:cNvPr id="5" name="Footer Placeholder 4"/>
          <p:cNvSpPr>
            <a:spLocks noGrp="1"/>
          </p:cNvSpPr>
          <p:nvPr>
            <p:ph type="ftr" sz="quarter" idx="11"/>
          </p:nvPr>
        </p:nvSpPr>
        <p:spPr>
          <a:xfrm>
            <a:off x="1102659" y="5715000"/>
            <a:ext cx="2895600" cy="275478"/>
          </a:xfrm>
        </p:spPr>
        <p:txBody>
          <a:bodyPr/>
          <a:lstStyle>
            <a:lvl1pPr>
              <a:defRPr>
                <a:solidFill>
                  <a:schemeClr val="bg2">
                    <a:lumMod val="60000"/>
                    <a:lumOff val="40000"/>
                  </a:schemeClr>
                </a:solidFill>
              </a:defRPr>
            </a:lvl1pPr>
          </a:lstStyle>
          <a:p>
            <a:endParaRPr lang="en-US"/>
          </a:p>
        </p:txBody>
      </p:sp>
      <p:sp>
        <p:nvSpPr>
          <p:cNvPr id="6" name="Slide Number Placeholder 5"/>
          <p:cNvSpPr>
            <a:spLocks noGrp="1"/>
          </p:cNvSpPr>
          <p:nvPr>
            <p:ph type="sldNum" sz="quarter" idx="12"/>
          </p:nvPr>
        </p:nvSpPr>
        <p:spPr>
          <a:xfrm>
            <a:off x="4343400" y="5715000"/>
            <a:ext cx="457200" cy="275478"/>
          </a:xfrm>
        </p:spPr>
        <p:txBody>
          <a:bodyPr/>
          <a:lstStyle>
            <a:lvl1pPr>
              <a:defRPr>
                <a:solidFill>
                  <a:schemeClr val="bg2">
                    <a:lumMod val="60000"/>
                    <a:lumOff val="40000"/>
                  </a:schemeClr>
                </a:solidFill>
              </a:defRPr>
            </a:lvl1pPr>
          </a:lstStyle>
          <a:p>
            <a:fld id="{58BFE694-39E3-374F-A9E1-BCD6196E33C7}" type="slidenum">
              <a:rPr lang="en-US" smtClean="0"/>
              <a:t>‹#›</a:t>
            </a:fld>
            <a:endParaRPr lang="en-US"/>
          </a:p>
        </p:txBody>
      </p:sp>
      <p:pic>
        <p:nvPicPr>
          <p:cNvPr id="9" name="Picture 8" descr="coverAccentBottom.png"/>
          <p:cNvPicPr>
            <a:picLocks noChangeAspect="1"/>
          </p:cNvPicPr>
          <p:nvPr/>
        </p:nvPicPr>
        <p:blipFill>
          <a:blip r:embed="rId3"/>
          <a:stretch>
            <a:fillRect/>
          </a:stretch>
        </p:blipFill>
        <p:spPr>
          <a:xfrm>
            <a:off x="914400" y="4686766"/>
            <a:ext cx="7315200" cy="400705"/>
          </a:xfrm>
          <a:prstGeom prst="rect">
            <a:avLst/>
          </a:prstGeom>
        </p:spPr>
      </p:pic>
      <p:pic>
        <p:nvPicPr>
          <p:cNvPr id="10" name="Picture 9" descr="coverAccentTop.png"/>
          <p:cNvPicPr>
            <a:picLocks noChangeAspect="1"/>
          </p:cNvPicPr>
          <p:nvPr/>
        </p:nvPicPr>
        <p:blipFill>
          <a:blip r:embed="rId4"/>
          <a:stretch>
            <a:fillRect/>
          </a:stretch>
        </p:blipFill>
        <p:spPr>
          <a:xfrm>
            <a:off x="914400" y="1619136"/>
            <a:ext cx="7315200" cy="39138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2" descr="scrollwork-Top.png"/>
          <p:cNvPicPr>
            <a:picLocks noChangeAspect="1" noChangeArrowheads="1"/>
          </p:cNvPicPr>
          <p:nvPr/>
        </p:nvPicPr>
        <p:blipFill>
          <a:blip r:embed="rId2"/>
          <a:srcRect/>
          <a:stretch>
            <a:fillRect/>
          </a:stretch>
        </p:blipFill>
        <p:spPr bwMode="auto">
          <a:xfrm flipH="1">
            <a:off x="4754083" y="673398"/>
            <a:ext cx="742950" cy="361950"/>
          </a:xfrm>
          <a:prstGeom prst="rect">
            <a:avLst/>
          </a:prstGeom>
          <a:noFill/>
        </p:spPr>
      </p:pic>
      <p:pic>
        <p:nvPicPr>
          <p:cNvPr id="15" name="Picture 3" descr="scrollwork-Bottom.png"/>
          <p:cNvPicPr>
            <a:picLocks noChangeAspect="1" noChangeArrowheads="1"/>
          </p:cNvPicPr>
          <p:nvPr/>
        </p:nvPicPr>
        <p:blipFill>
          <a:blip r:embed="rId3"/>
          <a:srcRect/>
          <a:stretch>
            <a:fillRect/>
          </a:stretch>
        </p:blipFill>
        <p:spPr bwMode="auto">
          <a:xfrm flipH="1">
            <a:off x="4754083" y="5636584"/>
            <a:ext cx="742950" cy="361950"/>
          </a:xfrm>
          <a:prstGeom prst="rect">
            <a:avLst/>
          </a:prstGeom>
          <a:noFill/>
        </p:spPr>
      </p:pic>
      <p:pic>
        <p:nvPicPr>
          <p:cNvPr id="4099" name="Picture 3" descr="scrollwork-Bottom.png"/>
          <p:cNvPicPr>
            <a:picLocks noChangeAspect="1" noChangeArrowheads="1"/>
          </p:cNvPicPr>
          <p:nvPr/>
        </p:nvPicPr>
        <p:blipFill>
          <a:blip r:embed="rId3"/>
          <a:srcRect/>
          <a:stretch>
            <a:fillRect/>
          </a:stretch>
        </p:blipFill>
        <p:spPr bwMode="auto">
          <a:xfrm>
            <a:off x="7774169" y="5636584"/>
            <a:ext cx="742950" cy="361950"/>
          </a:xfrm>
          <a:prstGeom prst="rect">
            <a:avLst/>
          </a:prstGeom>
          <a:noFill/>
        </p:spPr>
      </p:pic>
      <p:pic>
        <p:nvPicPr>
          <p:cNvPr id="4098" name="Picture 2" descr="scrollwork-Top.png"/>
          <p:cNvPicPr>
            <a:picLocks noChangeAspect="1" noChangeArrowheads="1"/>
          </p:cNvPicPr>
          <p:nvPr/>
        </p:nvPicPr>
        <p:blipFill>
          <a:blip r:embed="rId2"/>
          <a:srcRect/>
          <a:stretch>
            <a:fillRect/>
          </a:stretch>
        </p:blipFill>
        <p:spPr bwMode="auto">
          <a:xfrm>
            <a:off x="7774169" y="673398"/>
            <a:ext cx="742950" cy="361950"/>
          </a:xfrm>
          <a:prstGeom prst="rect">
            <a:avLst/>
          </a:prstGeom>
          <a:noFill/>
        </p:spPr>
      </p:pic>
      <p:sp>
        <p:nvSpPr>
          <p:cNvPr id="2" name="Title 1"/>
          <p:cNvSpPr>
            <a:spLocks noGrp="1"/>
          </p:cNvSpPr>
          <p:nvPr>
            <p:ph type="title"/>
          </p:nvPr>
        </p:nvSpPr>
        <p:spPr>
          <a:xfrm>
            <a:off x="838200" y="914400"/>
            <a:ext cx="3429000" cy="1371600"/>
          </a:xfrm>
        </p:spPr>
        <p:txBody>
          <a:bodyPr vert="horz" lIns="91440" tIns="45720" rIns="91440" bIns="45720" rtlCol="0" anchor="b">
            <a:noAutofit/>
          </a:bodyPr>
          <a:lstStyle>
            <a:lvl1pPr algn="ctr" defTabSz="914400" rtl="0" eaLnBrk="1" latinLnBrk="0" hangingPunct="1">
              <a:spcBef>
                <a:spcPct val="0"/>
              </a:spcBef>
              <a:buNone/>
              <a:defRPr lang="en-US" sz="3600" b="0" kern="1200" dirty="0">
                <a:solidFill>
                  <a:schemeClr val="tx1"/>
                </a:solidFill>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081121" y="914400"/>
            <a:ext cx="3108960" cy="4815841"/>
          </a:xfrm>
          <a:solidFill>
            <a:schemeClr val="bg2"/>
          </a:solidFill>
          <a:ln w="127000">
            <a:solidFill>
              <a:schemeClr val="bg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8200" y="2667001"/>
            <a:ext cx="3429000" cy="2895600"/>
          </a:xfrm>
        </p:spPr>
        <p:txBody>
          <a:bodyPr vert="horz" lIns="91440" tIns="45720" rIns="91440" bIns="45720" rtlCol="0">
            <a:normAutofit/>
          </a:bodyPr>
          <a:lstStyle>
            <a:lvl1pPr marL="0" indent="0" algn="ctr">
              <a:spcBef>
                <a:spcPts val="500"/>
              </a:spcBef>
              <a:buNone/>
              <a:defRPr lang="en-US" sz="18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600"/>
              </a:spcBef>
              <a:buSzPct val="10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F897D6FF-E9CE-884B-B9AC-3B3C9F9DFBA3}" type="datetimeFigureOut">
              <a:rPr lang="en-US" smtClean="0"/>
              <a:t>4/23/13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FE694-39E3-374F-A9E1-BCD6196E33C7}" type="slidenum">
              <a:rPr lang="en-US" smtClean="0"/>
              <a:t>‹#›</a:t>
            </a:fld>
            <a:endParaRPr lang="en-US"/>
          </a:p>
        </p:txBody>
      </p:sp>
      <p:pic>
        <p:nvPicPr>
          <p:cNvPr id="8" name="Picture 2" descr="captionAccent.png"/>
          <p:cNvPicPr>
            <a:picLocks noChangeAspect="1" noChangeArrowheads="1"/>
          </p:cNvPicPr>
          <p:nvPr/>
        </p:nvPicPr>
        <p:blipFill>
          <a:blip r:embed="rId4"/>
          <a:srcRect/>
          <a:stretch>
            <a:fillRect/>
          </a:stretch>
        </p:blipFill>
        <p:spPr bwMode="auto">
          <a:xfrm>
            <a:off x="838200" y="2326341"/>
            <a:ext cx="3429000" cy="240307"/>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2" name="Picture 2" descr="scrollwork-Top.png"/>
          <p:cNvPicPr>
            <a:picLocks noChangeAspect="1" noChangeArrowheads="1"/>
          </p:cNvPicPr>
          <p:nvPr/>
        </p:nvPicPr>
        <p:blipFill>
          <a:blip r:embed="rId2"/>
          <a:srcRect/>
          <a:stretch>
            <a:fillRect/>
          </a:stretch>
        </p:blipFill>
        <p:spPr bwMode="auto">
          <a:xfrm flipH="1">
            <a:off x="1752600" y="565897"/>
            <a:ext cx="742950" cy="361950"/>
          </a:xfrm>
          <a:prstGeom prst="rect">
            <a:avLst/>
          </a:prstGeom>
          <a:noFill/>
        </p:spPr>
      </p:pic>
      <p:pic>
        <p:nvPicPr>
          <p:cNvPr id="15" name="Picture 3" descr="scrollwork-Bottom.png"/>
          <p:cNvPicPr>
            <a:picLocks noChangeAspect="1" noChangeArrowheads="1"/>
          </p:cNvPicPr>
          <p:nvPr/>
        </p:nvPicPr>
        <p:blipFill>
          <a:blip r:embed="rId3"/>
          <a:srcRect/>
          <a:stretch>
            <a:fillRect/>
          </a:stretch>
        </p:blipFill>
        <p:spPr bwMode="auto">
          <a:xfrm flipH="1">
            <a:off x="1752600" y="4128247"/>
            <a:ext cx="742950" cy="361950"/>
          </a:xfrm>
          <a:prstGeom prst="rect">
            <a:avLst/>
          </a:prstGeom>
          <a:noFill/>
        </p:spPr>
      </p:pic>
      <p:pic>
        <p:nvPicPr>
          <p:cNvPr id="4099" name="Picture 3" descr="scrollwork-Bottom.png"/>
          <p:cNvPicPr>
            <a:picLocks noChangeAspect="1" noChangeArrowheads="1"/>
          </p:cNvPicPr>
          <p:nvPr/>
        </p:nvPicPr>
        <p:blipFill>
          <a:blip r:embed="rId3"/>
          <a:srcRect/>
          <a:stretch>
            <a:fillRect/>
          </a:stretch>
        </p:blipFill>
        <p:spPr bwMode="auto">
          <a:xfrm>
            <a:off x="6648450" y="4128247"/>
            <a:ext cx="742950" cy="361950"/>
          </a:xfrm>
          <a:prstGeom prst="rect">
            <a:avLst/>
          </a:prstGeom>
          <a:noFill/>
        </p:spPr>
      </p:pic>
      <p:pic>
        <p:nvPicPr>
          <p:cNvPr id="4098" name="Picture 2" descr="scrollwork-Top.png"/>
          <p:cNvPicPr>
            <a:picLocks noChangeAspect="1" noChangeArrowheads="1"/>
          </p:cNvPicPr>
          <p:nvPr/>
        </p:nvPicPr>
        <p:blipFill>
          <a:blip r:embed="rId2"/>
          <a:srcRect/>
          <a:stretch>
            <a:fillRect/>
          </a:stretch>
        </p:blipFill>
        <p:spPr bwMode="auto">
          <a:xfrm>
            <a:off x="6648450" y="565897"/>
            <a:ext cx="742950" cy="361950"/>
          </a:xfrm>
          <a:prstGeom prst="rect">
            <a:avLst/>
          </a:prstGeom>
          <a:noFill/>
        </p:spPr>
      </p:pic>
      <p:sp>
        <p:nvSpPr>
          <p:cNvPr id="2" name="Title 1"/>
          <p:cNvSpPr>
            <a:spLocks noGrp="1"/>
          </p:cNvSpPr>
          <p:nvPr>
            <p:ph type="title"/>
          </p:nvPr>
        </p:nvSpPr>
        <p:spPr>
          <a:xfrm>
            <a:off x="1280160" y="4406153"/>
            <a:ext cx="6583680" cy="784412"/>
          </a:xfrm>
        </p:spPr>
        <p:txBody>
          <a:bodyPr vert="horz" lIns="91440" tIns="45720" rIns="91440" bIns="45720" rtlCol="0" anchor="b">
            <a:noAutofit/>
          </a:bodyPr>
          <a:lstStyle>
            <a:lvl1pPr algn="ctr" defTabSz="914400" rtl="0" eaLnBrk="1" latinLnBrk="0" hangingPunct="1">
              <a:spcBef>
                <a:spcPct val="0"/>
              </a:spcBef>
              <a:buNone/>
              <a:defRPr lang="en-US" sz="3600" b="0" kern="1200" dirty="0">
                <a:solidFill>
                  <a:schemeClr val="tx1"/>
                </a:solidFill>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0" y="780826"/>
            <a:ext cx="4572000" cy="3467548"/>
          </a:xfrm>
          <a:solidFill>
            <a:schemeClr val="bg2"/>
          </a:solidFill>
          <a:ln w="127000">
            <a:solidFill>
              <a:schemeClr val="bg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8200" y="5446059"/>
            <a:ext cx="7543800" cy="609600"/>
          </a:xfrm>
        </p:spPr>
        <p:txBody>
          <a:bodyPr vert="horz" lIns="91440" tIns="45720" rIns="91440" bIns="45720" rtlCol="0">
            <a:normAutofit/>
          </a:bodyPr>
          <a:lstStyle>
            <a:lvl1pPr marL="0" indent="0" algn="ctr">
              <a:spcBef>
                <a:spcPts val="0"/>
              </a:spcBef>
              <a:buNone/>
              <a:defRPr lang="en-US" sz="16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600"/>
              </a:spcBef>
              <a:buSzPct val="10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F897D6FF-E9CE-884B-B9AC-3B3C9F9DFBA3}" type="datetimeFigureOut">
              <a:rPr lang="en-US" smtClean="0"/>
              <a:t>4/23/13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FE694-39E3-374F-A9E1-BCD6196E33C7}" type="slidenum">
              <a:rPr lang="en-US" smtClean="0"/>
              <a:t>‹#›</a:t>
            </a:fld>
            <a:endParaRPr lang="en-US"/>
          </a:p>
        </p:txBody>
      </p:sp>
      <p:pic>
        <p:nvPicPr>
          <p:cNvPr id="6146" name="Picture 2" descr="captionLongAccent.png"/>
          <p:cNvPicPr>
            <a:picLocks noChangeAspect="1" noChangeArrowheads="1"/>
          </p:cNvPicPr>
          <p:nvPr/>
        </p:nvPicPr>
        <p:blipFill>
          <a:blip r:embed="rId4"/>
          <a:srcRect/>
          <a:stretch>
            <a:fillRect/>
          </a:stretch>
        </p:blipFill>
        <p:spPr bwMode="auto">
          <a:xfrm>
            <a:off x="1390650" y="5204012"/>
            <a:ext cx="6362700" cy="24765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Pictures above Caption">
    <p:spTree>
      <p:nvGrpSpPr>
        <p:cNvPr id="1" name=""/>
        <p:cNvGrpSpPr/>
        <p:nvPr/>
      </p:nvGrpSpPr>
      <p:grpSpPr>
        <a:xfrm>
          <a:off x="0" y="0"/>
          <a:ext cx="0" cy="0"/>
          <a:chOff x="0" y="0"/>
          <a:chExt cx="0" cy="0"/>
        </a:xfrm>
      </p:grpSpPr>
      <p:pic>
        <p:nvPicPr>
          <p:cNvPr id="15" name="Picture 3" descr="scrollwork-Bottom.png"/>
          <p:cNvPicPr>
            <a:picLocks noChangeAspect="1" noChangeArrowheads="1"/>
          </p:cNvPicPr>
          <p:nvPr/>
        </p:nvPicPr>
        <p:blipFill>
          <a:blip r:embed="rId2"/>
          <a:srcRect/>
          <a:stretch>
            <a:fillRect/>
          </a:stretch>
        </p:blipFill>
        <p:spPr bwMode="auto">
          <a:xfrm flipH="1">
            <a:off x="993402" y="4128247"/>
            <a:ext cx="742950" cy="361950"/>
          </a:xfrm>
          <a:prstGeom prst="rect">
            <a:avLst/>
          </a:prstGeom>
          <a:noFill/>
        </p:spPr>
      </p:pic>
      <p:pic>
        <p:nvPicPr>
          <p:cNvPr id="4099" name="Picture 3" descr="scrollwork-Bottom.png"/>
          <p:cNvPicPr>
            <a:picLocks noChangeAspect="1" noChangeArrowheads="1"/>
          </p:cNvPicPr>
          <p:nvPr/>
        </p:nvPicPr>
        <p:blipFill>
          <a:blip r:embed="rId2"/>
          <a:srcRect/>
          <a:stretch>
            <a:fillRect/>
          </a:stretch>
        </p:blipFill>
        <p:spPr bwMode="auto">
          <a:xfrm>
            <a:off x="7407649" y="4128247"/>
            <a:ext cx="742950" cy="361950"/>
          </a:xfrm>
          <a:prstGeom prst="rect">
            <a:avLst/>
          </a:prstGeom>
          <a:noFill/>
        </p:spPr>
      </p:pic>
      <p:pic>
        <p:nvPicPr>
          <p:cNvPr id="12" name="Picture 2" descr="scrollwork-Top.png"/>
          <p:cNvPicPr>
            <a:picLocks noChangeAspect="1" noChangeArrowheads="1"/>
          </p:cNvPicPr>
          <p:nvPr/>
        </p:nvPicPr>
        <p:blipFill>
          <a:blip r:embed="rId3"/>
          <a:srcRect/>
          <a:stretch>
            <a:fillRect/>
          </a:stretch>
        </p:blipFill>
        <p:spPr bwMode="auto">
          <a:xfrm flipH="1">
            <a:off x="993402" y="565897"/>
            <a:ext cx="742950" cy="361950"/>
          </a:xfrm>
          <a:prstGeom prst="rect">
            <a:avLst/>
          </a:prstGeom>
          <a:noFill/>
        </p:spPr>
      </p:pic>
      <p:pic>
        <p:nvPicPr>
          <p:cNvPr id="4098" name="Picture 2" descr="scrollwork-Top.png"/>
          <p:cNvPicPr>
            <a:picLocks noChangeAspect="1" noChangeArrowheads="1"/>
          </p:cNvPicPr>
          <p:nvPr/>
        </p:nvPicPr>
        <p:blipFill>
          <a:blip r:embed="rId3"/>
          <a:srcRect/>
          <a:stretch>
            <a:fillRect/>
          </a:stretch>
        </p:blipFill>
        <p:spPr bwMode="auto">
          <a:xfrm>
            <a:off x="7407649" y="565897"/>
            <a:ext cx="742950" cy="361950"/>
          </a:xfrm>
          <a:prstGeom prst="rect">
            <a:avLst/>
          </a:prstGeom>
          <a:noFill/>
        </p:spPr>
      </p:pic>
      <p:sp>
        <p:nvSpPr>
          <p:cNvPr id="2" name="Title 1"/>
          <p:cNvSpPr>
            <a:spLocks noGrp="1"/>
          </p:cNvSpPr>
          <p:nvPr>
            <p:ph type="title"/>
          </p:nvPr>
        </p:nvSpPr>
        <p:spPr>
          <a:xfrm>
            <a:off x="1280160" y="4406153"/>
            <a:ext cx="6583680" cy="784412"/>
          </a:xfrm>
        </p:spPr>
        <p:txBody>
          <a:bodyPr vert="horz" lIns="91440" tIns="45720" rIns="91440" bIns="45720" rtlCol="0" anchor="b">
            <a:noAutofit/>
          </a:bodyPr>
          <a:lstStyle>
            <a:lvl1pPr algn="ctr" defTabSz="914400" rtl="0" eaLnBrk="1" latinLnBrk="0" hangingPunct="1">
              <a:spcBef>
                <a:spcPct val="0"/>
              </a:spcBef>
              <a:buNone/>
              <a:defRPr lang="en-US" sz="3600" b="0" kern="1200" dirty="0">
                <a:solidFill>
                  <a:schemeClr val="tx1"/>
                </a:solidFill>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780826"/>
            <a:ext cx="2743200" cy="3467548"/>
          </a:xfrm>
          <a:solidFill>
            <a:schemeClr val="bg2"/>
          </a:solidFill>
          <a:ln w="127000">
            <a:solidFill>
              <a:schemeClr val="bg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8200" y="5446059"/>
            <a:ext cx="7543800" cy="609600"/>
          </a:xfrm>
        </p:spPr>
        <p:txBody>
          <a:bodyPr vert="horz" lIns="91440" tIns="45720" rIns="91440" bIns="45720" rtlCol="0">
            <a:normAutofit/>
          </a:bodyPr>
          <a:lstStyle>
            <a:lvl1pPr marL="0" indent="0" algn="ctr">
              <a:spcBef>
                <a:spcPts val="0"/>
              </a:spcBef>
              <a:buNone/>
              <a:defRPr lang="en-US" sz="16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600"/>
              </a:spcBef>
              <a:buSzPct val="10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F897D6FF-E9CE-884B-B9AC-3B3C9F9DFBA3}" type="datetimeFigureOut">
              <a:rPr lang="en-US" smtClean="0"/>
              <a:t>4/23/13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FE694-39E3-374F-A9E1-BCD6196E33C7}" type="slidenum">
              <a:rPr lang="en-US" smtClean="0"/>
              <a:t>‹#›</a:t>
            </a:fld>
            <a:endParaRPr lang="en-US"/>
          </a:p>
        </p:txBody>
      </p:sp>
      <p:pic>
        <p:nvPicPr>
          <p:cNvPr id="6146" name="Picture 2" descr="captionLongAccent.png"/>
          <p:cNvPicPr>
            <a:picLocks noChangeAspect="1" noChangeArrowheads="1"/>
          </p:cNvPicPr>
          <p:nvPr/>
        </p:nvPicPr>
        <p:blipFill>
          <a:blip r:embed="rId4"/>
          <a:srcRect/>
          <a:stretch>
            <a:fillRect/>
          </a:stretch>
        </p:blipFill>
        <p:spPr bwMode="auto">
          <a:xfrm>
            <a:off x="1390650" y="5204012"/>
            <a:ext cx="6362700" cy="247650"/>
          </a:xfrm>
          <a:prstGeom prst="rect">
            <a:avLst/>
          </a:prstGeom>
          <a:noFill/>
        </p:spPr>
      </p:pic>
      <p:sp>
        <p:nvSpPr>
          <p:cNvPr id="14" name="Picture Placeholder 2"/>
          <p:cNvSpPr>
            <a:spLocks noGrp="1"/>
          </p:cNvSpPr>
          <p:nvPr>
            <p:ph type="pic" idx="13"/>
          </p:nvPr>
        </p:nvSpPr>
        <p:spPr>
          <a:xfrm>
            <a:off x="4912659" y="780826"/>
            <a:ext cx="2743200" cy="3467548"/>
          </a:xfrm>
          <a:solidFill>
            <a:schemeClr val="bg2"/>
          </a:solidFill>
          <a:ln w="127000">
            <a:solidFill>
              <a:schemeClr val="bg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2084294"/>
            <a:ext cx="7543800" cy="3639670"/>
          </a:xfrm>
        </p:spPr>
        <p:txBody>
          <a:bodyPr vert="eaVert"/>
          <a:lstStyle>
            <a:lvl5pPr>
              <a:defRPr/>
            </a:lvl5pPr>
            <a:lvl6pPr marL="2286000">
              <a:defRPr/>
            </a:lvl6pPr>
            <a:lvl7pPr marL="2286000">
              <a:defRPr/>
            </a:lvl7pPr>
            <a:lvl8pPr marL="2286000">
              <a:defRPr/>
            </a:lvl8pPr>
            <a:lvl9pPr marL="228600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97D6FF-E9CE-884B-B9AC-3B3C9F9DFBA3}" type="datetimeFigureOut">
              <a:rPr lang="en-US" smtClean="0"/>
              <a:t>4/23/13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E694-39E3-374F-A9E1-BCD6196E33C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922048"/>
            <a:ext cx="1676400" cy="481488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922048"/>
            <a:ext cx="5638800" cy="481488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97D6FF-E9CE-884B-B9AC-3B3C9F9DFBA3}" type="datetimeFigureOut">
              <a:rPr lang="en-US" smtClean="0"/>
              <a:t>4/23/13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E694-39E3-374F-A9E1-BCD6196E33C7}" type="slidenum">
              <a:rPr lang="en-US" smtClean="0"/>
              <a:t>‹#›</a:t>
            </a:fld>
            <a:endParaRPr lang="en-US"/>
          </a:p>
        </p:txBody>
      </p:sp>
      <p:pic>
        <p:nvPicPr>
          <p:cNvPr id="5122" name="Picture 2" descr="verticalAccent.png"/>
          <p:cNvPicPr>
            <a:picLocks noChangeAspect="1" noChangeArrowheads="1"/>
          </p:cNvPicPr>
          <p:nvPr/>
        </p:nvPicPr>
        <p:blipFill>
          <a:blip r:embed="rId2"/>
          <a:srcRect/>
          <a:stretch>
            <a:fillRect/>
          </a:stretch>
        </p:blipFill>
        <p:spPr bwMode="auto">
          <a:xfrm>
            <a:off x="6626225" y="860612"/>
            <a:ext cx="247364" cy="493776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97D6FF-E9CE-884B-B9AC-3B3C9F9DFBA3}" type="datetimeFigureOut">
              <a:rPr lang="en-US" smtClean="0"/>
              <a:t>4/23/13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E694-39E3-374F-A9E1-BCD6196E33C7}" type="slidenum">
              <a:rPr lang="en-US" smtClean="0"/>
              <a:t>‹#›</a:t>
            </a:fld>
            <a:endParaRPr lang="en-US"/>
          </a:p>
        </p:txBody>
      </p:sp>
      <p:pic>
        <p:nvPicPr>
          <p:cNvPr id="7"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Ref idx="1002">
        <a:schemeClr val="bg2"/>
      </p:bgRef>
    </p:bg>
    <p:spTree>
      <p:nvGrpSpPr>
        <p:cNvPr id="1" name=""/>
        <p:cNvGrpSpPr/>
        <p:nvPr/>
      </p:nvGrpSpPr>
      <p:grpSpPr>
        <a:xfrm>
          <a:off x="0" y="0"/>
          <a:ext cx="0" cy="0"/>
          <a:chOff x="0" y="0"/>
          <a:chExt cx="0" cy="0"/>
        </a:xfrm>
      </p:grpSpPr>
      <p:pic>
        <p:nvPicPr>
          <p:cNvPr id="8" name="Picture 7" descr="coverEmboss.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1102519" y="4038600"/>
            <a:ext cx="6938963" cy="1174376"/>
          </a:xfrm>
        </p:spPr>
        <p:txBody>
          <a:bodyPr anchor="b" anchorCtr="0">
            <a:noAutofit/>
          </a:bodyPr>
          <a:lstStyle>
            <a:lvl1pPr>
              <a:lnSpc>
                <a:spcPct val="95000"/>
              </a:lnSpc>
              <a:defRPr sz="5200"/>
            </a:lvl1pPr>
          </a:lstStyle>
          <a:p>
            <a:r>
              <a:rPr lang="en-US" smtClean="0"/>
              <a:t>Click to edit Master title style</a:t>
            </a:r>
            <a:endParaRPr lang="en-US" dirty="0"/>
          </a:p>
        </p:txBody>
      </p:sp>
      <p:sp>
        <p:nvSpPr>
          <p:cNvPr id="3" name="Subtitle 2"/>
          <p:cNvSpPr>
            <a:spLocks noGrp="1"/>
          </p:cNvSpPr>
          <p:nvPr>
            <p:ph type="subTitle" idx="1"/>
          </p:nvPr>
        </p:nvSpPr>
        <p:spPr>
          <a:xfrm>
            <a:off x="1102520" y="5212977"/>
            <a:ext cx="6938961" cy="775447"/>
          </a:xfrm>
        </p:spPr>
        <p:txBody>
          <a:bodyPr>
            <a:normAutofit/>
          </a:bodyPr>
          <a:lstStyle>
            <a:lvl1pPr marL="0" indent="0" algn="ctr">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07741" y="6214969"/>
            <a:ext cx="2133600" cy="275478"/>
          </a:xfrm>
        </p:spPr>
        <p:txBody>
          <a:bodyPr/>
          <a:lstStyle>
            <a:lvl1pPr>
              <a:defRPr>
                <a:solidFill>
                  <a:schemeClr val="bg2">
                    <a:lumMod val="60000"/>
                    <a:lumOff val="40000"/>
                  </a:schemeClr>
                </a:solidFill>
              </a:defRPr>
            </a:lvl1pPr>
          </a:lstStyle>
          <a:p>
            <a:fld id="{F897D6FF-E9CE-884B-B9AC-3B3C9F9DFBA3}" type="datetimeFigureOut">
              <a:rPr lang="en-US" smtClean="0"/>
              <a:t>4/23/13</a:t>
            </a:fld>
            <a:endParaRPr lang="en-US"/>
          </a:p>
        </p:txBody>
      </p:sp>
      <p:sp>
        <p:nvSpPr>
          <p:cNvPr id="5" name="Footer Placeholder 4"/>
          <p:cNvSpPr>
            <a:spLocks noGrp="1"/>
          </p:cNvSpPr>
          <p:nvPr>
            <p:ph type="ftr" sz="quarter" idx="11"/>
          </p:nvPr>
        </p:nvSpPr>
        <p:spPr>
          <a:xfrm>
            <a:off x="1102659" y="6214969"/>
            <a:ext cx="2895600" cy="275478"/>
          </a:xfrm>
        </p:spPr>
        <p:txBody>
          <a:bodyPr/>
          <a:lstStyle>
            <a:lvl1pPr>
              <a:defRPr>
                <a:solidFill>
                  <a:schemeClr val="bg2">
                    <a:lumMod val="60000"/>
                    <a:lumOff val="40000"/>
                  </a:schemeClr>
                </a:solidFill>
              </a:defRPr>
            </a:lvl1pPr>
          </a:lstStyle>
          <a:p>
            <a:endParaRPr lang="en-US"/>
          </a:p>
        </p:txBody>
      </p:sp>
      <p:sp>
        <p:nvSpPr>
          <p:cNvPr id="6" name="Slide Number Placeholder 5"/>
          <p:cNvSpPr>
            <a:spLocks noGrp="1"/>
          </p:cNvSpPr>
          <p:nvPr>
            <p:ph type="sldNum" sz="quarter" idx="12"/>
          </p:nvPr>
        </p:nvSpPr>
        <p:spPr>
          <a:xfrm>
            <a:off x="4343400" y="6214969"/>
            <a:ext cx="457200" cy="275478"/>
          </a:xfrm>
        </p:spPr>
        <p:txBody>
          <a:bodyPr/>
          <a:lstStyle>
            <a:lvl1pPr>
              <a:defRPr>
                <a:solidFill>
                  <a:schemeClr val="bg2">
                    <a:lumMod val="60000"/>
                    <a:lumOff val="40000"/>
                  </a:schemeClr>
                </a:solidFill>
              </a:defRPr>
            </a:lvl1pPr>
          </a:lstStyle>
          <a:p>
            <a:fld id="{58BFE694-39E3-374F-A9E1-BCD6196E33C7}" type="slidenum">
              <a:rPr lang="en-US" smtClean="0"/>
              <a:t>‹#›</a:t>
            </a:fld>
            <a:endParaRPr lang="en-US"/>
          </a:p>
        </p:txBody>
      </p:sp>
      <p:pic>
        <p:nvPicPr>
          <p:cNvPr id="9" name="Picture 8" descr="coverAccentBottom.png"/>
          <p:cNvPicPr>
            <a:picLocks noChangeAspect="1"/>
          </p:cNvPicPr>
          <p:nvPr/>
        </p:nvPicPr>
        <p:blipFill>
          <a:blip r:embed="rId3"/>
          <a:stretch>
            <a:fillRect/>
          </a:stretch>
        </p:blipFill>
        <p:spPr>
          <a:xfrm>
            <a:off x="914400" y="3915801"/>
            <a:ext cx="7315200" cy="400705"/>
          </a:xfrm>
          <a:prstGeom prst="rect">
            <a:avLst/>
          </a:prstGeom>
        </p:spPr>
      </p:pic>
      <p:sp>
        <p:nvSpPr>
          <p:cNvPr id="11" name="Picture Placeholder 2"/>
          <p:cNvSpPr>
            <a:spLocks noGrp="1"/>
          </p:cNvSpPr>
          <p:nvPr>
            <p:ph type="pic" idx="13"/>
          </p:nvPr>
        </p:nvSpPr>
        <p:spPr>
          <a:xfrm>
            <a:off x="1188720" y="1004455"/>
            <a:ext cx="6766560" cy="2729345"/>
          </a:xfrm>
          <a:solidFill>
            <a:schemeClr val="bg2"/>
          </a:solidFill>
          <a:ln w="127000">
            <a:solidFill>
              <a:schemeClr val="tx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6012" y="1904998"/>
            <a:ext cx="6938964" cy="1582271"/>
          </a:xfrm>
        </p:spPr>
        <p:txBody>
          <a:bodyPr vert="horz" lIns="91440" tIns="45720" rIns="91440" bIns="45720" rtlCol="0" anchor="b" anchorCtr="0">
            <a:noAutofit/>
          </a:bodyPr>
          <a:lstStyle>
            <a:lvl1pPr algn="ctr" defTabSz="914400" rtl="0" eaLnBrk="1" latinLnBrk="0" hangingPunct="1">
              <a:lnSpc>
                <a:spcPct val="95000"/>
              </a:lnSpc>
              <a:spcBef>
                <a:spcPct val="0"/>
              </a:spcBef>
              <a:buNone/>
              <a:defRPr lang="en-US" sz="5600" kern="1200">
                <a:solidFill>
                  <a:schemeClr val="tx1"/>
                </a:solidFill>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16012" y="3487271"/>
            <a:ext cx="6938960" cy="1143000"/>
          </a:xfrm>
        </p:spPr>
        <p:txBody>
          <a:bodyPr vert="horz" lIns="91440" tIns="45720" rIns="91440" bIns="45720" rtlCol="0">
            <a:normAutofit/>
          </a:bodyPr>
          <a:lstStyle>
            <a:lvl1pPr marL="0" indent="0" algn="ctr" defTabSz="914400" rtl="0" eaLnBrk="1" latinLnBrk="0" hangingPunct="1">
              <a:spcBef>
                <a:spcPts val="300"/>
              </a:spcBef>
              <a:buSzPct val="100000"/>
              <a:buFont typeface="Wingdings" pitchFamily="2" charset="2"/>
              <a:buNone/>
              <a:defRPr lang="en-US" sz="18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97D6FF-E9CE-884B-B9AC-3B3C9F9DFBA3}" type="datetimeFigureOut">
              <a:rPr lang="en-US" smtClean="0"/>
              <a:t>4/23/13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E694-39E3-374F-A9E1-BCD6196E33C7}" type="slidenum">
              <a:rPr lang="en-US" smtClean="0"/>
              <a:t>‹#›</a:t>
            </a:fld>
            <a:endParaRPr lang="en-US"/>
          </a:p>
        </p:txBody>
      </p:sp>
      <p:pic>
        <p:nvPicPr>
          <p:cNvPr id="1026" name="Picture 2" descr="SectionAccentTop.png"/>
          <p:cNvPicPr>
            <a:picLocks noChangeAspect="1" noChangeArrowheads="1"/>
          </p:cNvPicPr>
          <p:nvPr/>
        </p:nvPicPr>
        <p:blipFill>
          <a:blip r:embed="rId2"/>
          <a:srcRect/>
          <a:stretch>
            <a:fillRect/>
          </a:stretch>
        </p:blipFill>
        <p:spPr bwMode="auto">
          <a:xfrm>
            <a:off x="914400" y="1618488"/>
            <a:ext cx="7315200" cy="356382"/>
          </a:xfrm>
          <a:prstGeom prst="rect">
            <a:avLst/>
          </a:prstGeom>
          <a:noFill/>
        </p:spPr>
      </p:pic>
      <p:pic>
        <p:nvPicPr>
          <p:cNvPr id="1027" name="Picture 3" descr="SectionAccentBottom.png"/>
          <p:cNvPicPr>
            <a:picLocks noChangeAspect="1" noChangeArrowheads="1"/>
          </p:cNvPicPr>
          <p:nvPr/>
        </p:nvPicPr>
        <p:blipFill>
          <a:blip r:embed="rId3"/>
          <a:srcRect/>
          <a:stretch>
            <a:fillRect/>
          </a:stretch>
        </p:blipFill>
        <p:spPr bwMode="auto">
          <a:xfrm>
            <a:off x="914400" y="4690872"/>
            <a:ext cx="7315200" cy="356382"/>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084293"/>
            <a:ext cx="3429000" cy="3639312"/>
          </a:xfrm>
        </p:spPr>
        <p:txBody>
          <a:bodyPr>
            <a:normAutofit/>
          </a:bodyPr>
          <a:lstStyle>
            <a:lvl1pPr marL="282575" indent="-282575">
              <a:defRPr sz="2000"/>
            </a:lvl1pPr>
            <a:lvl2pPr marL="573088" indent="-282575">
              <a:defRPr sz="1800"/>
            </a:lvl2pPr>
            <a:lvl3pPr marL="855663" indent="-282575">
              <a:defRPr sz="1800"/>
            </a:lvl3pPr>
            <a:lvl4pPr marL="1146175" indent="-282575">
              <a:defRPr sz="1800"/>
            </a:lvl4pPr>
            <a:lvl5pPr marL="1430338" indent="-282575">
              <a:defRPr sz="1800"/>
            </a:lvl5pPr>
            <a:lvl6pPr marL="1712913" indent="-282575">
              <a:defRPr sz="1800"/>
            </a:lvl6pPr>
            <a:lvl7pPr marL="2003425" indent="-282575">
              <a:defRPr sz="1800"/>
            </a:lvl7pPr>
            <a:lvl8pPr marL="2286000" indent="-282575">
              <a:defRPr sz="1800"/>
            </a:lvl8pPr>
            <a:lvl9pPr marL="2568575" indent="-282575">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926106" y="2084293"/>
            <a:ext cx="3429000" cy="3639312"/>
          </a:xfrm>
        </p:spPr>
        <p:txBody>
          <a:bodyPr>
            <a:normAutofit/>
          </a:bodyPr>
          <a:lstStyle>
            <a:lvl1pPr marL="282575" indent="-282575">
              <a:defRPr sz="2000"/>
            </a:lvl1pPr>
            <a:lvl2pPr marL="573088" indent="-282575">
              <a:defRPr sz="1800"/>
            </a:lvl2pPr>
            <a:lvl3pPr marL="855663" indent="-282575">
              <a:defRPr sz="1800"/>
            </a:lvl3pPr>
            <a:lvl4pPr marL="1146175" indent="-282575">
              <a:defRPr sz="1800"/>
            </a:lvl4pPr>
            <a:lvl5pPr marL="1430338" indent="-282575">
              <a:defRPr sz="1800"/>
            </a:lvl5pPr>
            <a:lvl6pPr marL="1712913" indent="-282575">
              <a:defRPr sz="1800"/>
            </a:lvl6pPr>
            <a:lvl7pPr marL="2005013" indent="-282575">
              <a:defRPr sz="1800"/>
            </a:lvl7pPr>
            <a:lvl8pPr marL="2287588" indent="-282575">
              <a:defRPr sz="1800"/>
            </a:lvl8pPr>
            <a:lvl9pPr marL="2568575" indent="-2809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97D6FF-E9CE-884B-B9AC-3B3C9F9DFBA3}" type="datetimeFigureOut">
              <a:rPr lang="en-US" smtClean="0"/>
              <a:t>4/23/13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FE694-39E3-374F-A9E1-BCD6196E33C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81100" y="1839913"/>
            <a:ext cx="2743200" cy="903287"/>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8200" y="2971800"/>
            <a:ext cx="3429000" cy="2751804"/>
          </a:xfrm>
        </p:spPr>
        <p:txBody>
          <a:bodyPr>
            <a:normAutofit/>
          </a:bodyPr>
          <a:lstStyle>
            <a:lvl1pPr marL="282575" indent="-282575">
              <a:defRPr sz="1800"/>
            </a:lvl1pPr>
            <a:lvl2pPr marL="573088" indent="-282575">
              <a:defRPr sz="1800"/>
            </a:lvl2pPr>
            <a:lvl3pPr marL="855663" indent="-282575">
              <a:defRPr sz="1800"/>
            </a:lvl3pPr>
            <a:lvl4pPr marL="1146175" indent="-282575">
              <a:defRPr sz="1800"/>
            </a:lvl4pPr>
            <a:lvl5pPr marL="1430338" indent="-284163">
              <a:defRPr sz="1800"/>
            </a:lvl5pPr>
            <a:lvl6pPr marL="1712913" indent="-282575">
              <a:defRPr sz="1600"/>
            </a:lvl6pPr>
            <a:lvl7pPr marL="2003425" indent="-282575">
              <a:defRPr sz="1600"/>
            </a:lvl7pPr>
            <a:lvl8pPr marL="2286000" indent="-282575">
              <a:defRPr sz="1600"/>
            </a:lvl8pPr>
            <a:lvl9pPr marL="2568575" indent="-282575">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5269006" y="1839913"/>
            <a:ext cx="2743200" cy="903287"/>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26106" y="2971800"/>
            <a:ext cx="3429000" cy="2751804"/>
          </a:xfrm>
        </p:spPr>
        <p:txBody>
          <a:bodyPr>
            <a:normAutofit/>
          </a:bodyPr>
          <a:lstStyle>
            <a:lvl1pPr marL="282575" indent="-282575">
              <a:defRPr sz="1800"/>
            </a:lvl1pPr>
            <a:lvl2pPr marL="573088" indent="-282575">
              <a:defRPr sz="1800"/>
            </a:lvl2pPr>
            <a:lvl3pPr marL="855663" indent="-282575">
              <a:defRPr sz="1800"/>
            </a:lvl3pPr>
            <a:lvl4pPr marL="1146175" indent="-282575">
              <a:defRPr sz="1800"/>
            </a:lvl4pPr>
            <a:lvl5pPr marL="1430338" indent="-282575">
              <a:defRPr sz="1800"/>
            </a:lvl5pPr>
            <a:lvl6pPr marL="1712913" indent="-282575">
              <a:defRPr sz="1600"/>
            </a:lvl6pPr>
            <a:lvl7pPr marL="2003425" indent="-282575">
              <a:defRPr sz="1600"/>
            </a:lvl7pPr>
            <a:lvl8pPr marL="2286000" indent="-282575">
              <a:defRPr sz="1600"/>
            </a:lvl8pPr>
            <a:lvl9pPr marL="2568575" indent="-282575">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97D6FF-E9CE-884B-B9AC-3B3C9F9DFBA3}" type="datetimeFigureOut">
              <a:rPr lang="en-US" smtClean="0"/>
              <a:t>4/23/13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BFE694-39E3-374F-A9E1-BCD6196E33C7}" type="slidenum">
              <a:rPr lang="en-US" smtClean="0"/>
              <a:t>‹#›</a:t>
            </a:fld>
            <a:endParaRPr lang="en-US"/>
          </a:p>
        </p:txBody>
      </p:sp>
      <p:pic>
        <p:nvPicPr>
          <p:cNvPr id="2050" name="Picture 2" descr="comparisonRule.png"/>
          <p:cNvPicPr>
            <a:picLocks noChangeAspect="1" noChangeArrowheads="1"/>
          </p:cNvPicPr>
          <p:nvPr/>
        </p:nvPicPr>
        <p:blipFill>
          <a:blip r:embed="rId3"/>
          <a:srcRect/>
          <a:stretch>
            <a:fillRect/>
          </a:stretch>
        </p:blipFill>
        <p:spPr bwMode="auto">
          <a:xfrm>
            <a:off x="1247775" y="2686050"/>
            <a:ext cx="2609850" cy="133350"/>
          </a:xfrm>
          <a:prstGeom prst="rect">
            <a:avLst/>
          </a:prstGeom>
          <a:noFill/>
        </p:spPr>
      </p:pic>
      <p:pic>
        <p:nvPicPr>
          <p:cNvPr id="12" name="Picture 2" descr="comparisonRule.png"/>
          <p:cNvPicPr>
            <a:picLocks noChangeAspect="1" noChangeArrowheads="1"/>
          </p:cNvPicPr>
          <p:nvPr/>
        </p:nvPicPr>
        <p:blipFill>
          <a:blip r:embed="rId3"/>
          <a:srcRect/>
          <a:stretch>
            <a:fillRect/>
          </a:stretch>
        </p:blipFill>
        <p:spPr bwMode="auto">
          <a:xfrm>
            <a:off x="5335681" y="2686050"/>
            <a:ext cx="2609850" cy="13335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97D6FF-E9CE-884B-B9AC-3B3C9F9DFBA3}" type="datetimeFigureOut">
              <a:rPr lang="en-US" smtClean="0"/>
              <a:t>4/23/13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BFE694-39E3-374F-A9E1-BCD6196E33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97D6FF-E9CE-884B-B9AC-3B3C9F9DFBA3}" type="datetimeFigureOut">
              <a:rPr lang="en-US" smtClean="0"/>
              <a:t>4/23/13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BFE694-39E3-374F-A9E1-BCD6196E33C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3429000" cy="1371600"/>
          </a:xfrm>
        </p:spPr>
        <p:txBody>
          <a:bodyPr anchor="b">
            <a:noAutofit/>
          </a:bodyPr>
          <a:lstStyle>
            <a:lvl1pPr algn="ctr">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4926106" y="914400"/>
            <a:ext cx="3429000" cy="4815841"/>
          </a:xfrm>
        </p:spPr>
        <p:txBody>
          <a:bodyPr>
            <a:normAutofit/>
          </a:bodyPr>
          <a:lstStyle>
            <a:lvl1pPr marL="341313" indent="-341313">
              <a:defRPr sz="2200"/>
            </a:lvl1pPr>
            <a:lvl2pPr marL="631825" indent="-284163">
              <a:defRPr sz="2000"/>
            </a:lvl2pPr>
            <a:lvl3pPr marL="914400" indent="-284163">
              <a:defRPr sz="1800"/>
            </a:lvl3pPr>
            <a:lvl4pPr marL="1196975" indent="-284163">
              <a:defRPr sz="1800"/>
            </a:lvl4pPr>
            <a:lvl5pPr marL="1487488" indent="-284163">
              <a:defRPr sz="1800"/>
            </a:lvl5pPr>
            <a:lvl6pPr marL="1770063" indent="-284163">
              <a:defRPr sz="1800"/>
            </a:lvl6pPr>
            <a:lvl7pPr marL="2060575" indent="-284163">
              <a:defRPr sz="1800"/>
            </a:lvl7pPr>
            <a:lvl8pPr marL="2344738" indent="-284163">
              <a:defRPr sz="1800"/>
            </a:lvl8pPr>
            <a:lvl9pPr marL="2627313" indent="-2841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8200" y="2667001"/>
            <a:ext cx="3429000" cy="28956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97D6FF-E9CE-884B-B9AC-3B3C9F9DFBA3}" type="datetimeFigureOut">
              <a:rPr lang="en-US" smtClean="0"/>
              <a:t>4/23/13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FE694-39E3-374F-A9E1-BCD6196E33C7}" type="slidenum">
              <a:rPr lang="en-US" smtClean="0"/>
              <a:t>‹#›</a:t>
            </a:fld>
            <a:endParaRPr lang="en-US"/>
          </a:p>
        </p:txBody>
      </p:sp>
      <p:pic>
        <p:nvPicPr>
          <p:cNvPr id="3074" name="Picture 2" descr="captionAccent.png"/>
          <p:cNvPicPr>
            <a:picLocks noChangeAspect="1" noChangeArrowheads="1"/>
          </p:cNvPicPr>
          <p:nvPr/>
        </p:nvPicPr>
        <p:blipFill>
          <a:blip r:embed="rId2"/>
          <a:srcRect/>
          <a:stretch>
            <a:fillRect/>
          </a:stretch>
        </p:blipFill>
        <p:spPr bwMode="auto">
          <a:xfrm>
            <a:off x="838200" y="2326341"/>
            <a:ext cx="3429000" cy="240307"/>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interiorEdging.png"/>
          <p:cNvPicPr>
            <a:picLocks noChangeAspect="1"/>
          </p:cNvPicPr>
          <p:nvPr/>
        </p:nvPicPr>
        <p:blipFill>
          <a:blip r:embed="rId16"/>
          <a:stretch>
            <a:fillRect/>
          </a:stretch>
        </p:blipFill>
        <p:spPr>
          <a:xfrm>
            <a:off x="0" y="0"/>
            <a:ext cx="9144000" cy="6858000"/>
          </a:xfrm>
          <a:prstGeom prst="rect">
            <a:avLst/>
          </a:prstGeom>
        </p:spPr>
      </p:pic>
      <p:sp>
        <p:nvSpPr>
          <p:cNvPr id="2" name="Title Placeholder 1"/>
          <p:cNvSpPr>
            <a:spLocks noGrp="1"/>
          </p:cNvSpPr>
          <p:nvPr>
            <p:ph type="title"/>
          </p:nvPr>
        </p:nvSpPr>
        <p:spPr>
          <a:xfrm>
            <a:off x="800100" y="381000"/>
            <a:ext cx="75438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084294"/>
            <a:ext cx="6949440" cy="363967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53200" y="6118412"/>
            <a:ext cx="2133600" cy="275478"/>
          </a:xfrm>
          <a:prstGeom prst="rect">
            <a:avLst/>
          </a:prstGeom>
        </p:spPr>
        <p:txBody>
          <a:bodyPr vert="horz" lIns="91440" tIns="45720" rIns="91440" bIns="45720" rtlCol="0" anchor="ctr"/>
          <a:lstStyle>
            <a:lvl1pPr algn="r">
              <a:defRPr sz="1200">
                <a:solidFill>
                  <a:schemeClr val="tx1"/>
                </a:solidFill>
              </a:defRPr>
            </a:lvl1pPr>
          </a:lstStyle>
          <a:p>
            <a:fld id="{F897D6FF-E9CE-884B-B9AC-3B3C9F9DFBA3}" type="datetimeFigureOut">
              <a:rPr lang="en-US" smtClean="0"/>
              <a:t>4/23/13</a:t>
            </a:fld>
            <a:endParaRPr lang="en-US"/>
          </a:p>
        </p:txBody>
      </p:sp>
      <p:sp>
        <p:nvSpPr>
          <p:cNvPr id="5" name="Footer Placeholder 4"/>
          <p:cNvSpPr>
            <a:spLocks noGrp="1"/>
          </p:cNvSpPr>
          <p:nvPr>
            <p:ph type="ftr" sz="quarter" idx="3"/>
          </p:nvPr>
        </p:nvSpPr>
        <p:spPr>
          <a:xfrm>
            <a:off x="457200" y="6118412"/>
            <a:ext cx="2895600" cy="275478"/>
          </a:xfrm>
          <a:prstGeom prst="rect">
            <a:avLst/>
          </a:prstGeom>
        </p:spPr>
        <p:txBody>
          <a:bodyPr vert="horz" lIns="91440" tIns="45720" rIns="91440" bIns="45720" rtlCol="0" anchor="ctr"/>
          <a:lstStyle>
            <a:lvl1pPr algn="l">
              <a:defRPr sz="1200">
                <a:solidFill>
                  <a:schemeClr val="tx1"/>
                </a:solidFill>
              </a:defRPr>
            </a:lvl1pPr>
          </a:lstStyle>
          <a:p>
            <a:endParaRPr lang="en-US"/>
          </a:p>
        </p:txBody>
      </p:sp>
      <p:sp>
        <p:nvSpPr>
          <p:cNvPr id="6" name="Slide Number Placeholder 5"/>
          <p:cNvSpPr>
            <a:spLocks noGrp="1"/>
          </p:cNvSpPr>
          <p:nvPr>
            <p:ph type="sldNum" sz="quarter" idx="4"/>
          </p:nvPr>
        </p:nvSpPr>
        <p:spPr>
          <a:xfrm>
            <a:off x="4343400" y="6118412"/>
            <a:ext cx="457200" cy="275478"/>
          </a:xfrm>
          <a:prstGeom prst="rect">
            <a:avLst/>
          </a:prstGeom>
        </p:spPr>
        <p:txBody>
          <a:bodyPr vert="horz" lIns="91440" tIns="45720" rIns="91440" bIns="45720" rtlCol="0" anchor="ctr"/>
          <a:lstStyle>
            <a:lvl1pPr algn="ctr">
              <a:defRPr sz="1200">
                <a:solidFill>
                  <a:schemeClr val="tx1"/>
                </a:solidFill>
              </a:defRPr>
            </a:lvl1pPr>
          </a:lstStyle>
          <a:p>
            <a:fld id="{58BFE694-39E3-374F-A9E1-BCD6196E33C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Lst>
  <p:txStyles>
    <p:titleStyle>
      <a:lvl1pPr algn="ctr" defTabSz="914400" rtl="0" eaLnBrk="1" latinLnBrk="0" hangingPunct="1">
        <a:spcBef>
          <a:spcPct val="0"/>
        </a:spcBef>
        <a:buNone/>
        <a:defRPr sz="5600" kern="1200">
          <a:solidFill>
            <a:schemeClr val="tx1"/>
          </a:solidFill>
          <a:latin typeface="+mj-lt"/>
          <a:ea typeface="+mj-ea"/>
          <a:cs typeface="+mj-cs"/>
        </a:defRPr>
      </a:lvl1pPr>
    </p:titleStyle>
    <p:bodyStyle>
      <a:lvl1pPr marL="457200" indent="-457200" algn="l" defTabSz="914400" rtl="0" eaLnBrk="1" latinLnBrk="0" hangingPunct="1">
        <a:spcBef>
          <a:spcPts val="2000"/>
        </a:spcBef>
        <a:buSzPct val="100000"/>
        <a:buFont typeface="Wingdings" pitchFamily="2" charset="2"/>
        <a:buChar char=""/>
        <a:defRPr sz="2200" kern="1200">
          <a:solidFill>
            <a:schemeClr val="tx1"/>
          </a:solidFill>
          <a:latin typeface="+mn-lt"/>
          <a:ea typeface="+mn-ea"/>
          <a:cs typeface="+mn-cs"/>
        </a:defRPr>
      </a:lvl1pPr>
      <a:lvl2pPr marL="914400" indent="-457200" algn="l" defTabSz="914400" rtl="0" eaLnBrk="1" latinLnBrk="0" hangingPunct="1">
        <a:spcBef>
          <a:spcPts val="1500"/>
        </a:spcBef>
        <a:buClr>
          <a:schemeClr val="tx1">
            <a:lumMod val="60000"/>
            <a:lumOff val="40000"/>
          </a:schemeClr>
        </a:buClr>
        <a:buSzPct val="100000"/>
        <a:buFont typeface="Wingdings" pitchFamily="2" charset="2"/>
        <a:buChar char=""/>
        <a:defRPr sz="2000" kern="1200">
          <a:solidFill>
            <a:schemeClr val="tx1"/>
          </a:solidFill>
          <a:latin typeface="+mn-lt"/>
          <a:ea typeface="+mn-ea"/>
          <a:cs typeface="+mn-cs"/>
        </a:defRPr>
      </a:lvl2pPr>
      <a:lvl3pPr marL="1371600" indent="-457200" algn="l" defTabSz="914400" rtl="0" eaLnBrk="1" latinLnBrk="0" hangingPunct="1">
        <a:spcBef>
          <a:spcPts val="1500"/>
        </a:spcBef>
        <a:buSzPct val="10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500"/>
        </a:spcBef>
        <a:buClr>
          <a:schemeClr val="tx1">
            <a:lumMod val="60000"/>
            <a:lumOff val="40000"/>
          </a:schemeClr>
        </a:buClr>
        <a:buSzPct val="100000"/>
        <a:buFont typeface="Wingdings" pitchFamily="2" charset="2"/>
        <a:buChar char=""/>
        <a:defRPr sz="1800" kern="1200">
          <a:solidFill>
            <a:schemeClr val="tx1"/>
          </a:solidFill>
          <a:latin typeface="+mn-lt"/>
          <a:ea typeface="+mn-ea"/>
          <a:cs typeface="+mn-cs"/>
        </a:defRPr>
      </a:lvl4pPr>
      <a:lvl5pPr marL="2286000" indent="-457200" algn="l" defTabSz="914400" rtl="0" eaLnBrk="1" latinLnBrk="0" hangingPunct="1">
        <a:spcBef>
          <a:spcPts val="1500"/>
        </a:spcBef>
        <a:buSzPct val="100000"/>
        <a:buFont typeface="Wingdings" pitchFamily="2" charset="2"/>
        <a:buChar char=""/>
        <a:defRPr sz="1800" kern="1200">
          <a:solidFill>
            <a:schemeClr val="tx1"/>
          </a:solidFill>
          <a:latin typeface="+mn-lt"/>
          <a:ea typeface="+mn-ea"/>
          <a:cs typeface="+mn-cs"/>
        </a:defRPr>
      </a:lvl5pPr>
      <a:lvl6pPr marL="2743200" indent="-457200" algn="l" defTabSz="914400" rtl="0" eaLnBrk="1" latinLnBrk="0" hangingPunct="1">
        <a:spcBef>
          <a:spcPts val="1500"/>
        </a:spcBef>
        <a:buClr>
          <a:schemeClr val="tx1">
            <a:lumMod val="60000"/>
            <a:lumOff val="40000"/>
          </a:schemeClr>
        </a:buClr>
        <a:buSzPct val="100000"/>
        <a:buFont typeface="Wingdings" pitchFamily="2" charset="2"/>
        <a:buChar char=""/>
        <a:tabLst/>
        <a:defRPr sz="1800" kern="1200">
          <a:solidFill>
            <a:schemeClr val="tx1"/>
          </a:solidFill>
          <a:latin typeface="+mn-lt"/>
          <a:ea typeface="+mn-ea"/>
          <a:cs typeface="+mn-cs"/>
        </a:defRPr>
      </a:lvl6pPr>
      <a:lvl7pPr marL="3200400" indent="-457200" algn="l" defTabSz="914400" rtl="0" eaLnBrk="1" latinLnBrk="0" hangingPunct="1">
        <a:spcBef>
          <a:spcPts val="1500"/>
        </a:spcBef>
        <a:buSzPct val="100000"/>
        <a:buFont typeface="Wingdings" pitchFamily="2" charset="2"/>
        <a:buChar char=""/>
        <a:tabLst/>
        <a:defRPr sz="1800" kern="1200" baseline="0">
          <a:solidFill>
            <a:schemeClr val="tx1"/>
          </a:solidFill>
          <a:latin typeface="+mn-lt"/>
          <a:ea typeface="+mn-ea"/>
          <a:cs typeface="+mn-cs"/>
        </a:defRPr>
      </a:lvl7pPr>
      <a:lvl8pPr marL="3657600" indent="-457200" algn="l" defTabSz="914400" rtl="0" eaLnBrk="1" latinLnBrk="0" hangingPunct="1">
        <a:spcBef>
          <a:spcPts val="1500"/>
        </a:spcBef>
        <a:buClr>
          <a:schemeClr val="tx1">
            <a:lumMod val="60000"/>
            <a:lumOff val="40000"/>
          </a:schemeClr>
        </a:buClr>
        <a:buSzPct val="100000"/>
        <a:buFont typeface="Wingdings" pitchFamily="2" charset="2"/>
        <a:buChar char=""/>
        <a:tabLst/>
        <a:defRPr sz="1800" kern="1200" baseline="0">
          <a:solidFill>
            <a:schemeClr val="tx1"/>
          </a:solidFill>
          <a:latin typeface="+mn-lt"/>
          <a:ea typeface="+mn-ea"/>
          <a:cs typeface="+mn-cs"/>
        </a:defRPr>
      </a:lvl8pPr>
      <a:lvl9pPr marL="4114800" indent="-457200" algn="l" defTabSz="914400" rtl="0" eaLnBrk="1" latinLnBrk="0" hangingPunct="1">
        <a:spcBef>
          <a:spcPts val="1500"/>
        </a:spcBef>
        <a:buSzPct val="100000"/>
        <a:buFont typeface="Wingdings" pitchFamily="2" charset="2"/>
        <a:buChar char=""/>
        <a:tabLst/>
        <a:defRPr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Virtue Ethics</a:t>
            </a:r>
            <a:endParaRPr lang="en-US" dirty="0"/>
          </a:p>
        </p:txBody>
      </p:sp>
      <p:sp>
        <p:nvSpPr>
          <p:cNvPr id="3" name="Subtitle 2"/>
          <p:cNvSpPr>
            <a:spLocks noGrp="1"/>
          </p:cNvSpPr>
          <p:nvPr>
            <p:ph type="subTitle" idx="1"/>
          </p:nvPr>
        </p:nvSpPr>
        <p:spPr/>
        <p:txBody>
          <a:bodyPr/>
          <a:lstStyle/>
          <a:p>
            <a:r>
              <a:rPr lang="en-US" dirty="0" smtClean="0"/>
              <a:t>Dr. Daniel Hampikian</a:t>
            </a:r>
            <a:endParaRPr lang="en-US" dirty="0"/>
          </a:p>
        </p:txBody>
      </p:sp>
    </p:spTree>
    <p:extLst>
      <p:ext uri="{BB962C8B-B14F-4D97-AF65-F5344CB8AC3E}">
        <p14:creationId xmlns:p14="http://schemas.microsoft.com/office/powerpoint/2010/main" val="3917027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Each virtue is valuable for different reasons</a:t>
            </a:r>
            <a:endParaRPr lang="en-US" dirty="0"/>
          </a:p>
        </p:txBody>
      </p:sp>
      <p:sp>
        <p:nvSpPr>
          <p:cNvPr id="3" name="Content Placeholder 2"/>
          <p:cNvSpPr>
            <a:spLocks noGrp="1"/>
          </p:cNvSpPr>
          <p:nvPr>
            <p:ph idx="1"/>
          </p:nvPr>
        </p:nvSpPr>
        <p:spPr/>
        <p:txBody>
          <a:bodyPr/>
          <a:lstStyle/>
          <a:p>
            <a:r>
              <a:rPr lang="en-US" dirty="0" smtClean="0"/>
              <a:t>Loyalty is essential to friendship, generosity to helping people, and courage to overcoming danger.</a:t>
            </a:r>
          </a:p>
          <a:p>
            <a:r>
              <a:rPr lang="en-US" dirty="0" smtClean="0"/>
              <a:t>Aristotle offers a general answer to this question: the virtuous person will fare better in life, they will flourish. </a:t>
            </a:r>
          </a:p>
          <a:p>
            <a:r>
              <a:rPr lang="en-US" dirty="0" smtClean="0"/>
              <a:t>We are social creatures who want the company of others.  Qualities such as loyalty, fairness, generosity, and so on are needed to successfully interact with others, to pursue our interests, and to flourish with others.  </a:t>
            </a:r>
            <a:endParaRPr lang="en-US" dirty="0"/>
          </a:p>
        </p:txBody>
      </p:sp>
    </p:spTree>
    <p:extLst>
      <p:ext uri="{BB962C8B-B14F-4D97-AF65-F5344CB8AC3E}">
        <p14:creationId xmlns:p14="http://schemas.microsoft.com/office/powerpoint/2010/main" val="170597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Virtues Relative?</a:t>
            </a:r>
            <a:endParaRPr lang="en-US" dirty="0"/>
          </a:p>
        </p:txBody>
      </p:sp>
      <p:sp>
        <p:nvSpPr>
          <p:cNvPr id="3" name="Content Placeholder 2"/>
          <p:cNvSpPr>
            <a:spLocks noGrp="1"/>
          </p:cNvSpPr>
          <p:nvPr>
            <p:ph idx="1"/>
          </p:nvPr>
        </p:nvSpPr>
        <p:spPr/>
        <p:txBody>
          <a:bodyPr/>
          <a:lstStyle/>
          <a:p>
            <a:r>
              <a:rPr lang="en-US" dirty="0" smtClean="0"/>
              <a:t>Modesty is different across cultures, the virtues of a soldier are not necessarily the virtues of a monk scholar.  </a:t>
            </a:r>
          </a:p>
          <a:p>
            <a:r>
              <a:rPr lang="en-US" dirty="0" smtClean="0"/>
              <a:t>Certain virtues, however, will be needed by all people in all times.  </a:t>
            </a:r>
          </a:p>
          <a:p>
            <a:r>
              <a:rPr lang="en-US" dirty="0" smtClean="0"/>
              <a:t>Everyone needs courage, because no one can avoid danger or risk, in every society there are some who are better off than others, hence generosity will be prized, and everyone needs friends that are loyal.  </a:t>
            </a:r>
            <a:endParaRPr lang="en-US" dirty="0"/>
          </a:p>
        </p:txBody>
      </p:sp>
    </p:spTree>
    <p:extLst>
      <p:ext uri="{BB962C8B-B14F-4D97-AF65-F5344CB8AC3E}">
        <p14:creationId xmlns:p14="http://schemas.microsoft.com/office/powerpoint/2010/main" val="3083861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advantages of Virtue Ethics?</a:t>
            </a:r>
            <a:endParaRPr lang="en-US" dirty="0"/>
          </a:p>
        </p:txBody>
      </p:sp>
      <p:sp>
        <p:nvSpPr>
          <p:cNvPr id="3" name="Content Placeholder 2"/>
          <p:cNvSpPr>
            <a:spLocks noGrp="1"/>
          </p:cNvSpPr>
          <p:nvPr>
            <p:ph idx="1"/>
          </p:nvPr>
        </p:nvSpPr>
        <p:spPr/>
        <p:txBody>
          <a:bodyPr/>
          <a:lstStyle/>
          <a:p>
            <a:r>
              <a:rPr lang="en-US" dirty="0" smtClean="0"/>
              <a:t>Virtue Ethics is appealing because it provides a natural and attractive account of moral motivation.  </a:t>
            </a:r>
          </a:p>
          <a:p>
            <a:r>
              <a:rPr lang="en-US" dirty="0" smtClean="0"/>
              <a:t>The Michael Stocker example…</a:t>
            </a:r>
          </a:p>
        </p:txBody>
      </p:sp>
      <p:pic>
        <p:nvPicPr>
          <p:cNvPr id="4" name="Picture 3"/>
          <p:cNvPicPr>
            <a:picLocks noChangeAspect="1"/>
          </p:cNvPicPr>
          <p:nvPr/>
        </p:nvPicPr>
        <p:blipFill>
          <a:blip r:embed="rId3"/>
          <a:stretch>
            <a:fillRect/>
          </a:stretch>
        </p:blipFill>
        <p:spPr>
          <a:xfrm>
            <a:off x="1957892" y="3523669"/>
            <a:ext cx="4995252" cy="3334331"/>
          </a:xfrm>
          <a:prstGeom prst="rect">
            <a:avLst/>
          </a:prstGeom>
        </p:spPr>
      </p:pic>
    </p:spTree>
    <p:extLst>
      <p:ext uri="{BB962C8B-B14F-4D97-AF65-F5344CB8AC3E}">
        <p14:creationId xmlns:p14="http://schemas.microsoft.com/office/powerpoint/2010/main" val="233051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Doubts about the “ideal” of Impartiality</a:t>
            </a:r>
            <a:endParaRPr lang="en-US" dirty="0"/>
          </a:p>
        </p:txBody>
      </p:sp>
      <p:sp>
        <p:nvSpPr>
          <p:cNvPr id="3" name="Content Placeholder 2"/>
          <p:cNvSpPr>
            <a:spLocks noGrp="1"/>
          </p:cNvSpPr>
          <p:nvPr>
            <p:ph idx="1"/>
          </p:nvPr>
        </p:nvSpPr>
        <p:spPr/>
        <p:txBody>
          <a:bodyPr/>
          <a:lstStyle/>
          <a:p>
            <a:r>
              <a:rPr lang="en-US" dirty="0" smtClean="0"/>
              <a:t>Impartiality is central to Kantianism and Utilitarianism.  </a:t>
            </a:r>
          </a:p>
          <a:p>
            <a:r>
              <a:rPr lang="en-US" dirty="0" smtClean="0"/>
              <a:t>However, why should we be impartial when our family and friends are concerned?  </a:t>
            </a:r>
          </a:p>
          <a:p>
            <a:r>
              <a:rPr lang="en-US" dirty="0" smtClean="0"/>
              <a:t>Beneficence requires equal regard for everyone and is a virtue, as is loyalty which involves partiality towards loved ones.  A complete moral theory would need to explain how these virtues relate to one another.  </a:t>
            </a:r>
            <a:endParaRPr lang="en-US" dirty="0"/>
          </a:p>
        </p:txBody>
      </p:sp>
    </p:spTree>
    <p:extLst>
      <p:ext uri="{BB962C8B-B14F-4D97-AF65-F5344CB8AC3E}">
        <p14:creationId xmlns:p14="http://schemas.microsoft.com/office/powerpoint/2010/main" val="3328162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Virtue and Conduct</a:t>
            </a:r>
            <a:endParaRPr lang="en-US" dirty="0"/>
          </a:p>
        </p:txBody>
      </p:sp>
      <p:sp>
        <p:nvSpPr>
          <p:cNvPr id="3" name="Content Placeholder 2"/>
          <p:cNvSpPr>
            <a:spLocks noGrp="1"/>
          </p:cNvSpPr>
          <p:nvPr>
            <p:ph idx="1"/>
          </p:nvPr>
        </p:nvSpPr>
        <p:spPr/>
        <p:txBody>
          <a:bodyPr>
            <a:normAutofit lnSpcReduction="10000"/>
          </a:bodyPr>
          <a:lstStyle/>
          <a:p>
            <a:r>
              <a:rPr lang="en-US" dirty="0" smtClean="0"/>
              <a:t>Virtue ethics can supplement utilitarianism or Kantianism.  If so, it will rely on those theories to supply an account of right conduct and provide them in turn with an account of moral character.</a:t>
            </a:r>
          </a:p>
          <a:p>
            <a:r>
              <a:rPr lang="en-US" dirty="0" smtClean="0"/>
              <a:t>Some virtue ethicists think of virtue ethics as an alternative to these approaches.  Then the reason to do any particular action is that it would be virtuous to do that action (fair, honest, benevolent, etc.) </a:t>
            </a:r>
          </a:p>
          <a:p>
            <a:r>
              <a:rPr lang="en-US" dirty="0" smtClean="0"/>
              <a:t>The right thing to do would then be whatever a virtuous person would do.  </a:t>
            </a:r>
            <a:endParaRPr lang="en-US" dirty="0"/>
          </a:p>
        </p:txBody>
      </p:sp>
    </p:spTree>
    <p:extLst>
      <p:ext uri="{BB962C8B-B14F-4D97-AF65-F5344CB8AC3E}">
        <p14:creationId xmlns:p14="http://schemas.microsoft.com/office/powerpoint/2010/main" val="14994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Virtue Ethics is Incomplete</a:t>
            </a:r>
            <a:endParaRPr lang="en-US" dirty="0"/>
          </a:p>
        </p:txBody>
      </p:sp>
      <p:sp>
        <p:nvSpPr>
          <p:cNvPr id="3" name="Content Placeholder 2"/>
          <p:cNvSpPr>
            <a:spLocks noGrp="1"/>
          </p:cNvSpPr>
          <p:nvPr>
            <p:ph idx="1"/>
          </p:nvPr>
        </p:nvSpPr>
        <p:spPr/>
        <p:txBody>
          <a:bodyPr>
            <a:normAutofit lnSpcReduction="10000"/>
          </a:bodyPr>
          <a:lstStyle/>
          <a:p>
            <a:r>
              <a:rPr lang="en-US" dirty="0" smtClean="0"/>
              <a:t>It cannot explain why the virtues are virtues without relying on another ethical theory (they promote welfare, or your own interests, or are needed to live with others in a stable society)  </a:t>
            </a:r>
          </a:p>
          <a:p>
            <a:r>
              <a:rPr lang="en-US" dirty="0" smtClean="0"/>
              <a:t>It cannot say exactly how the virtues apply (being kind could be to avoid causing suffering or to do what someone would prefer if your wondering whether to tell someone bad news that they would want to know)</a:t>
            </a:r>
          </a:p>
          <a:p>
            <a:r>
              <a:rPr lang="en-US" dirty="0" smtClean="0"/>
              <a:t>Virtue Ethics cannot tell us how to resolve all conflicts of virtues, like conflicts between honesty and kindness.  </a:t>
            </a:r>
          </a:p>
          <a:p>
            <a:endParaRPr lang="en-US" dirty="0"/>
          </a:p>
          <a:p>
            <a:endParaRPr lang="en-US" dirty="0"/>
          </a:p>
        </p:txBody>
      </p:sp>
    </p:spTree>
    <p:extLst>
      <p:ext uri="{BB962C8B-B14F-4D97-AF65-F5344CB8AC3E}">
        <p14:creationId xmlns:p14="http://schemas.microsoft.com/office/powerpoint/2010/main" val="2411924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Virtue Ethics…</a:t>
            </a:r>
            <a:endParaRPr lang="en-US" dirty="0"/>
          </a:p>
        </p:txBody>
      </p:sp>
      <p:sp>
        <p:nvSpPr>
          <p:cNvPr id="3" name="Content Placeholder 2"/>
          <p:cNvSpPr>
            <a:spLocks noGrp="1"/>
          </p:cNvSpPr>
          <p:nvPr>
            <p:ph idx="1"/>
          </p:nvPr>
        </p:nvSpPr>
        <p:spPr/>
        <p:txBody>
          <a:bodyPr/>
          <a:lstStyle/>
          <a:p>
            <a:r>
              <a:rPr lang="en-US" dirty="0" smtClean="0"/>
              <a:t>Is best seen as part of our overall theory of ethics rather than as being a complete theory in itself</a:t>
            </a:r>
          </a:p>
          <a:p>
            <a:r>
              <a:rPr lang="en-US" dirty="0" smtClean="0"/>
              <a:t>For instance, you might hold that actions, social policies, and the virtues that lead to a society in which everyone is maximally happy and satisfied are moral.  </a:t>
            </a:r>
          </a:p>
          <a:p>
            <a:r>
              <a:rPr lang="en-US" dirty="0" smtClean="0"/>
              <a:t>This would be combining a utilitarian account of right action with a virtual ethical account of good character  </a:t>
            </a:r>
            <a:endParaRPr lang="en-US" dirty="0"/>
          </a:p>
        </p:txBody>
      </p:sp>
    </p:spTree>
    <p:extLst>
      <p:ext uri="{BB962C8B-B14F-4D97-AF65-F5344CB8AC3E}">
        <p14:creationId xmlns:p14="http://schemas.microsoft.com/office/powerpoint/2010/main" val="501028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Being ethical requires that you exercise an Aristotelian virtue: </a:t>
            </a:r>
            <a:r>
              <a:rPr lang="en-US" dirty="0" err="1"/>
              <a:t>P</a:t>
            </a:r>
            <a:r>
              <a:rPr lang="en-US" dirty="0" err="1" smtClean="0"/>
              <a:t>hronesis</a:t>
            </a:r>
            <a:endParaRPr lang="en-US" dirty="0"/>
          </a:p>
        </p:txBody>
      </p:sp>
      <p:sp>
        <p:nvSpPr>
          <p:cNvPr id="3" name="Content Placeholder 2"/>
          <p:cNvSpPr>
            <a:spLocks noGrp="1"/>
          </p:cNvSpPr>
          <p:nvPr>
            <p:ph idx="1"/>
          </p:nvPr>
        </p:nvSpPr>
        <p:spPr>
          <a:xfrm>
            <a:off x="1097280" y="2084294"/>
            <a:ext cx="6949440" cy="4368948"/>
          </a:xfrm>
        </p:spPr>
        <p:txBody>
          <a:bodyPr>
            <a:normAutofit fontScale="92500"/>
          </a:bodyPr>
          <a:lstStyle/>
          <a:p>
            <a:endParaRPr lang="en-US" dirty="0" smtClean="0"/>
          </a:p>
          <a:p>
            <a:r>
              <a:rPr lang="en-US" dirty="0" smtClean="0"/>
              <a:t>This is often translated as “practical wisdom”</a:t>
            </a:r>
          </a:p>
          <a:p>
            <a:r>
              <a:rPr lang="en-US" dirty="0" smtClean="0"/>
              <a:t>It involves first understanding what types of considerations make something right or wrong (does it neglect someone’s rights, does it create suffering, etc.)</a:t>
            </a:r>
          </a:p>
          <a:p>
            <a:r>
              <a:rPr lang="en-US" dirty="0" smtClean="0"/>
              <a:t>Seeing and understanding the ethically relevant facts in particular concrete circumstances</a:t>
            </a:r>
          </a:p>
          <a:p>
            <a:r>
              <a:rPr lang="en-US" dirty="0" smtClean="0"/>
              <a:t>Knowing how your actions will effect those involved </a:t>
            </a:r>
          </a:p>
          <a:p>
            <a:r>
              <a:rPr lang="en-US" dirty="0" smtClean="0"/>
              <a:t>And then acting morally and refraining from acting immorally</a:t>
            </a:r>
            <a:endParaRPr lang="en-US" dirty="0"/>
          </a:p>
        </p:txBody>
      </p:sp>
    </p:spTree>
    <p:extLst>
      <p:ext uri="{BB962C8B-B14F-4D97-AF65-F5344CB8AC3E}">
        <p14:creationId xmlns:p14="http://schemas.microsoft.com/office/powerpoint/2010/main" val="1024430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Template for </a:t>
            </a:r>
            <a:r>
              <a:rPr lang="en-US" dirty="0" err="1" smtClean="0"/>
              <a:t>Phronesis</a:t>
            </a:r>
            <a:r>
              <a:rPr lang="en-US" dirty="0" smtClean="0"/>
              <a:t> in Moral </a:t>
            </a:r>
            <a:r>
              <a:rPr lang="en-US" dirty="0" smtClean="0"/>
              <a:t>Judgment and Action:</a:t>
            </a:r>
            <a:endParaRPr lang="en-US" dirty="0"/>
          </a:p>
        </p:txBody>
      </p:sp>
      <p:sp>
        <p:nvSpPr>
          <p:cNvPr id="3" name="Content Placeholder 2"/>
          <p:cNvSpPr>
            <a:spLocks noGrp="1"/>
          </p:cNvSpPr>
          <p:nvPr>
            <p:ph idx="1"/>
          </p:nvPr>
        </p:nvSpPr>
        <p:spPr>
          <a:xfrm>
            <a:off x="1097280" y="2084294"/>
            <a:ext cx="6949440" cy="4437600"/>
          </a:xfrm>
        </p:spPr>
        <p:txBody>
          <a:bodyPr>
            <a:normAutofit fontScale="92500" lnSpcReduction="10000"/>
          </a:bodyPr>
          <a:lstStyle/>
          <a:p>
            <a:pPr lvl="0"/>
            <a:r>
              <a:rPr lang="en-US" sz="2400" dirty="0"/>
              <a:t>Defining and clarifying the issue and terms</a:t>
            </a:r>
            <a:r>
              <a:rPr lang="en-US" sz="2400" dirty="0" smtClean="0"/>
              <a:t>:</a:t>
            </a:r>
            <a:endParaRPr lang="en-US" sz="2400" dirty="0"/>
          </a:p>
          <a:p>
            <a:pPr lvl="1"/>
            <a:r>
              <a:rPr lang="en-US" dirty="0"/>
              <a:t>What the issue is: </a:t>
            </a:r>
            <a:endParaRPr lang="en-US" sz="2400" dirty="0"/>
          </a:p>
          <a:p>
            <a:pPr lvl="2"/>
            <a:r>
              <a:rPr lang="en-US" dirty="0"/>
              <a:t>Is X moral/immoral in principle?  Is there something intrinsically moral/immoral about X regardless of the circumstances surrounding the action or practice of X</a:t>
            </a:r>
            <a:r>
              <a:rPr lang="en-US" dirty="0" smtClean="0"/>
              <a:t>?</a:t>
            </a:r>
            <a:endParaRPr lang="en-US" sz="2400" dirty="0"/>
          </a:p>
          <a:p>
            <a:pPr lvl="2"/>
            <a:r>
              <a:rPr lang="en-US" dirty="0"/>
              <a:t>If X is sometimes moral and sometimes immoral, depending on the circumstances surrounding the action or practice, then what kinds of considerations and moral reasons determine when X is moral and when X is immoral</a:t>
            </a:r>
            <a:r>
              <a:rPr lang="en-US" dirty="0" smtClean="0"/>
              <a:t>?</a:t>
            </a:r>
            <a:endParaRPr lang="en-US" sz="2400" dirty="0"/>
          </a:p>
          <a:p>
            <a:pPr lvl="1"/>
            <a:r>
              <a:rPr lang="en-US" dirty="0"/>
              <a:t>Relevant terms and distinctions central to the issue</a:t>
            </a:r>
            <a:r>
              <a:rPr lang="en-US" dirty="0" smtClean="0"/>
              <a:t>:</a:t>
            </a:r>
            <a:endParaRPr lang="en-US" sz="2400" dirty="0"/>
          </a:p>
          <a:p>
            <a:pPr lvl="1"/>
            <a:r>
              <a:rPr lang="en-US" dirty="0"/>
              <a:t>Ethically relevant facts</a:t>
            </a:r>
            <a:r>
              <a:rPr lang="en-US" dirty="0" smtClean="0"/>
              <a:t>:</a:t>
            </a:r>
            <a:endParaRPr lang="en-US" sz="2400" dirty="0"/>
          </a:p>
          <a:p>
            <a:pPr lvl="1"/>
            <a:r>
              <a:rPr lang="en-US" dirty="0"/>
              <a:t>What actions or inactions can be taken to affect this issue?</a:t>
            </a:r>
          </a:p>
          <a:p>
            <a:endParaRPr lang="en-US" dirty="0"/>
          </a:p>
        </p:txBody>
      </p:sp>
    </p:spTree>
    <p:extLst>
      <p:ext uri="{BB962C8B-B14F-4D97-AF65-F5344CB8AC3E}">
        <p14:creationId xmlns:p14="http://schemas.microsoft.com/office/powerpoint/2010/main" val="1002830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smtClean="0"/>
              <a:t>Phronesis</a:t>
            </a:r>
            <a:r>
              <a:rPr lang="en-US" dirty="0" smtClean="0"/>
              <a:t> in Moral </a:t>
            </a:r>
            <a:r>
              <a:rPr lang="en-US" dirty="0"/>
              <a:t>Judgment and Action:</a:t>
            </a:r>
          </a:p>
        </p:txBody>
      </p:sp>
      <p:sp>
        <p:nvSpPr>
          <p:cNvPr id="3" name="Content Placeholder 2"/>
          <p:cNvSpPr>
            <a:spLocks noGrp="1"/>
          </p:cNvSpPr>
          <p:nvPr>
            <p:ph idx="1"/>
          </p:nvPr>
        </p:nvSpPr>
        <p:spPr>
          <a:xfrm>
            <a:off x="1097280" y="2084294"/>
            <a:ext cx="6949440" cy="4117226"/>
          </a:xfrm>
        </p:spPr>
        <p:txBody>
          <a:bodyPr>
            <a:normAutofit lnSpcReduction="10000"/>
          </a:bodyPr>
          <a:lstStyle/>
          <a:p>
            <a:pPr lvl="0"/>
            <a:r>
              <a:rPr lang="en-US" sz="2400" dirty="0" err="1"/>
              <a:t>Consequentalist</a:t>
            </a:r>
            <a:r>
              <a:rPr lang="en-US" sz="2400" dirty="0"/>
              <a:t> </a:t>
            </a:r>
            <a:r>
              <a:rPr lang="en-US" sz="2400" dirty="0" smtClean="0"/>
              <a:t>reasons (does this action or practice result in more suffering than happiness?)</a:t>
            </a:r>
            <a:endParaRPr lang="en-US" sz="2400" dirty="0"/>
          </a:p>
          <a:p>
            <a:pPr lvl="1"/>
            <a:r>
              <a:rPr lang="en-US" dirty="0" err="1"/>
              <a:t>Consequentalist</a:t>
            </a:r>
            <a:r>
              <a:rPr lang="en-US" dirty="0"/>
              <a:t> reasons for considering it immoral</a:t>
            </a:r>
            <a:r>
              <a:rPr lang="en-US" dirty="0" smtClean="0"/>
              <a:t>:</a:t>
            </a:r>
            <a:endParaRPr lang="en-US" sz="2400" dirty="0"/>
          </a:p>
          <a:p>
            <a:pPr lvl="1"/>
            <a:r>
              <a:rPr lang="en-US" dirty="0" err="1"/>
              <a:t>Consequentalist</a:t>
            </a:r>
            <a:r>
              <a:rPr lang="en-US" dirty="0"/>
              <a:t> reasons against considering it immoral</a:t>
            </a:r>
            <a:r>
              <a:rPr lang="en-US" dirty="0" smtClean="0"/>
              <a:t>:</a:t>
            </a:r>
            <a:endParaRPr lang="en-US" sz="2400" dirty="0"/>
          </a:p>
          <a:p>
            <a:pPr lvl="0"/>
            <a:r>
              <a:rPr lang="en-US" sz="2400" dirty="0"/>
              <a:t>Deontological reasons</a:t>
            </a:r>
            <a:r>
              <a:rPr lang="en-US" sz="2400" dirty="0" smtClean="0"/>
              <a:t>: (does this action or practice treat people according to their rights as rational agents?)</a:t>
            </a:r>
            <a:endParaRPr lang="en-US" sz="2400" dirty="0"/>
          </a:p>
          <a:p>
            <a:pPr lvl="1"/>
            <a:r>
              <a:rPr lang="en-US" dirty="0"/>
              <a:t>Deontological reasons for considering it immoral</a:t>
            </a:r>
            <a:r>
              <a:rPr lang="en-US" dirty="0" smtClean="0"/>
              <a:t>:</a:t>
            </a:r>
            <a:endParaRPr lang="en-US" sz="2400" dirty="0"/>
          </a:p>
          <a:p>
            <a:pPr lvl="1"/>
            <a:r>
              <a:rPr lang="en-US" dirty="0"/>
              <a:t>Deontological reasons against considering it immoral:</a:t>
            </a:r>
          </a:p>
          <a:p>
            <a:endParaRPr lang="en-US" dirty="0"/>
          </a:p>
        </p:txBody>
      </p:sp>
    </p:spTree>
    <p:extLst>
      <p:ext uri="{BB962C8B-B14F-4D97-AF65-F5344CB8AC3E}">
        <p14:creationId xmlns:p14="http://schemas.microsoft.com/office/powerpoint/2010/main" val="263898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Questions of the Ancients </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the good of man?” (Aristotle) The virtuous activity of the soul</a:t>
            </a:r>
          </a:p>
          <a:p>
            <a:r>
              <a:rPr lang="en-US" dirty="0" smtClean="0"/>
              <a:t>“What is the best way (Dao) to live” (Confucius) </a:t>
            </a:r>
            <a:r>
              <a:rPr lang="en-US" dirty="0" err="1" smtClean="0"/>
              <a:t>Junzi</a:t>
            </a:r>
            <a:endParaRPr lang="en-US" dirty="0" smtClean="0"/>
          </a:p>
          <a:p>
            <a:r>
              <a:rPr lang="en-US" dirty="0" smtClean="0"/>
              <a:t>Except for Hume and the Sentimentalist movement, until </a:t>
            </a:r>
            <a:r>
              <a:rPr lang="en-US" dirty="0" err="1" smtClean="0"/>
              <a:t>Anscombe</a:t>
            </a:r>
            <a:r>
              <a:rPr lang="en-US" dirty="0" smtClean="0"/>
              <a:t> in the 19</a:t>
            </a:r>
            <a:r>
              <a:rPr lang="en-US" baseline="30000" dirty="0" smtClean="0"/>
              <a:t>th</a:t>
            </a:r>
            <a:r>
              <a:rPr lang="en-US" dirty="0" smtClean="0"/>
              <a:t> century ethics was dominated by a conception of morality based on laws (moral or religious) that it was one’s duty to follow.</a:t>
            </a:r>
          </a:p>
          <a:p>
            <a:r>
              <a:rPr lang="en-US" dirty="0" smtClean="0"/>
              <a:t>The question was “What is the right thing to do?” not “What traits of character make someone a good person?” </a:t>
            </a:r>
            <a:endParaRPr lang="en-US" dirty="0"/>
          </a:p>
        </p:txBody>
      </p:sp>
    </p:spTree>
    <p:extLst>
      <p:ext uri="{BB962C8B-B14F-4D97-AF65-F5344CB8AC3E}">
        <p14:creationId xmlns:p14="http://schemas.microsoft.com/office/powerpoint/2010/main" val="2155614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smtClean="0"/>
              <a:t>Phronesis</a:t>
            </a:r>
            <a:r>
              <a:rPr lang="en-US" dirty="0" smtClean="0"/>
              <a:t> in Moral </a:t>
            </a:r>
            <a:r>
              <a:rPr lang="en-US" dirty="0"/>
              <a:t>Judgment and Action:</a:t>
            </a:r>
          </a:p>
        </p:txBody>
      </p:sp>
      <p:sp>
        <p:nvSpPr>
          <p:cNvPr id="3" name="Content Placeholder 2"/>
          <p:cNvSpPr>
            <a:spLocks noGrp="1"/>
          </p:cNvSpPr>
          <p:nvPr>
            <p:ph idx="1"/>
          </p:nvPr>
        </p:nvSpPr>
        <p:spPr/>
        <p:txBody>
          <a:bodyPr>
            <a:normAutofit fontScale="92500" lnSpcReduction="20000"/>
          </a:bodyPr>
          <a:lstStyle/>
          <a:p>
            <a:pPr lvl="0"/>
            <a:r>
              <a:rPr lang="en-US" sz="2400" dirty="0"/>
              <a:t>Virtue ethical </a:t>
            </a:r>
            <a:r>
              <a:rPr lang="en-US" sz="2400" dirty="0" smtClean="0"/>
              <a:t>reasons (is this action or practice something a virtuous person would do?):</a:t>
            </a:r>
            <a:endParaRPr lang="en-US" sz="2400" dirty="0"/>
          </a:p>
          <a:p>
            <a:pPr lvl="1"/>
            <a:r>
              <a:rPr lang="en-US" dirty="0"/>
              <a:t>Virtue ethical reasons for considering it immoral</a:t>
            </a:r>
            <a:r>
              <a:rPr lang="en-US" dirty="0" smtClean="0"/>
              <a:t>:</a:t>
            </a:r>
            <a:endParaRPr lang="en-US" sz="2400" dirty="0"/>
          </a:p>
          <a:p>
            <a:pPr lvl="1"/>
            <a:r>
              <a:rPr lang="en-US" dirty="0"/>
              <a:t>Virtue ethical reasons against considering it immoral</a:t>
            </a:r>
            <a:r>
              <a:rPr lang="en-US" dirty="0" smtClean="0"/>
              <a:t>:</a:t>
            </a:r>
            <a:endParaRPr lang="en-US" sz="2400" dirty="0"/>
          </a:p>
          <a:p>
            <a:pPr lvl="0"/>
            <a:r>
              <a:rPr lang="en-US" sz="2400" dirty="0"/>
              <a:t>Social Contract reasons</a:t>
            </a:r>
            <a:r>
              <a:rPr lang="en-US" sz="2400" dirty="0" smtClean="0"/>
              <a:t>: (does this action or practice fall under a set of rules that regulate behavior that everyone accepts on the condition others do so as well) </a:t>
            </a:r>
            <a:endParaRPr lang="en-US" sz="2400" dirty="0"/>
          </a:p>
          <a:p>
            <a:pPr lvl="1"/>
            <a:r>
              <a:rPr lang="en-US" dirty="0"/>
              <a:t>Social contract reasons for considering it immoral</a:t>
            </a:r>
            <a:r>
              <a:rPr lang="en-US" dirty="0" smtClean="0"/>
              <a:t>:</a:t>
            </a:r>
            <a:endParaRPr lang="en-US" sz="2400" dirty="0"/>
          </a:p>
          <a:p>
            <a:pPr lvl="1"/>
            <a:r>
              <a:rPr lang="en-US" dirty="0"/>
              <a:t>Social contract reasons for considering it moral:</a:t>
            </a:r>
          </a:p>
          <a:p>
            <a:endParaRPr lang="en-US" dirty="0"/>
          </a:p>
        </p:txBody>
      </p:sp>
    </p:spTree>
    <p:extLst>
      <p:ext uri="{BB962C8B-B14F-4D97-AF65-F5344CB8AC3E}">
        <p14:creationId xmlns:p14="http://schemas.microsoft.com/office/powerpoint/2010/main" val="451891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for </a:t>
            </a:r>
            <a:r>
              <a:rPr lang="en-US" dirty="0" err="1" smtClean="0"/>
              <a:t>Phronesis</a:t>
            </a:r>
            <a:r>
              <a:rPr lang="en-US" dirty="0" smtClean="0"/>
              <a:t> in Moral </a:t>
            </a:r>
            <a:r>
              <a:rPr lang="en-US" dirty="0"/>
              <a:t>Judgment and Action:</a:t>
            </a:r>
          </a:p>
        </p:txBody>
      </p:sp>
      <p:sp>
        <p:nvSpPr>
          <p:cNvPr id="3" name="Content Placeholder 2"/>
          <p:cNvSpPr>
            <a:spLocks noGrp="1"/>
          </p:cNvSpPr>
          <p:nvPr>
            <p:ph idx="1"/>
          </p:nvPr>
        </p:nvSpPr>
        <p:spPr/>
        <p:txBody>
          <a:bodyPr>
            <a:normAutofit fontScale="92500" lnSpcReduction="10000"/>
          </a:bodyPr>
          <a:lstStyle/>
          <a:p>
            <a:pPr lvl="0"/>
            <a:r>
              <a:rPr lang="en-US" sz="2400" dirty="0"/>
              <a:t>Thought Experiments and Comparison </a:t>
            </a:r>
            <a:r>
              <a:rPr lang="en-US" sz="2400" dirty="0" smtClean="0"/>
              <a:t>Cases</a:t>
            </a:r>
            <a:endParaRPr lang="en-US" sz="2400" dirty="0"/>
          </a:p>
          <a:p>
            <a:pPr lvl="1"/>
            <a:r>
              <a:rPr lang="en-US" dirty="0"/>
              <a:t>Consider comparison case X which we regard to immoral/moral because of Y features.  There is no morally relevant difference between case X and case Z which both share Y features, so we should conclude that case Z is immoral/moral as well. </a:t>
            </a:r>
            <a:endParaRPr lang="en-US" sz="2400" dirty="0"/>
          </a:p>
          <a:p>
            <a:pPr lvl="1"/>
            <a:r>
              <a:rPr lang="en-US" dirty="0"/>
              <a:t>Consider thought experiment X which we regard to immoral/moral because of Y features.  There is no morally relevant difference between case X and case Z which both share Y features, so we should conclude that case Z is immoral/moral as well. </a:t>
            </a:r>
          </a:p>
          <a:p>
            <a:endParaRPr lang="en-US" dirty="0"/>
          </a:p>
        </p:txBody>
      </p:sp>
    </p:spTree>
    <p:extLst>
      <p:ext uri="{BB962C8B-B14F-4D97-AF65-F5344CB8AC3E}">
        <p14:creationId xmlns:p14="http://schemas.microsoft.com/office/powerpoint/2010/main" val="171237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“Modern Moral Philosophy” </a:t>
            </a:r>
            <a:endParaRPr lang="en-US" dirty="0"/>
          </a:p>
        </p:txBody>
      </p:sp>
      <p:sp>
        <p:nvSpPr>
          <p:cNvPr id="3" name="Content Placeholder 2"/>
          <p:cNvSpPr>
            <a:spLocks noGrp="1"/>
          </p:cNvSpPr>
          <p:nvPr>
            <p:ph idx="1"/>
          </p:nvPr>
        </p:nvSpPr>
        <p:spPr/>
        <p:txBody>
          <a:bodyPr/>
          <a:lstStyle/>
          <a:p>
            <a:r>
              <a:rPr lang="en-US" dirty="0" err="1" smtClean="0"/>
              <a:t>Anscombe’s</a:t>
            </a:r>
            <a:r>
              <a:rPr lang="en-US" dirty="0" smtClean="0"/>
              <a:t> article in 1958 that argued that modern moral philosophy is misguided because it rests on the incoherent notion of a law without a lawgiver.  </a:t>
            </a:r>
          </a:p>
          <a:p>
            <a:r>
              <a:rPr lang="en-US" dirty="0" smtClean="0"/>
              <a:t>After that influential article, virtue ethics was revived and is currently considered once again a viable option.</a:t>
            </a:r>
          </a:p>
          <a:p>
            <a:pPr marL="0" indent="0">
              <a:buNone/>
            </a:pPr>
            <a:r>
              <a:rPr lang="en-US" dirty="0" smtClean="0"/>
              <a:t>Hume						</a:t>
            </a:r>
            <a:r>
              <a:rPr lang="en-US" dirty="0" err="1" smtClean="0"/>
              <a:t>Anscombe</a:t>
            </a:r>
            <a:endParaRPr lang="en-US" dirty="0"/>
          </a:p>
        </p:txBody>
      </p:sp>
      <p:pic>
        <p:nvPicPr>
          <p:cNvPr id="4" name="Picture 3"/>
          <p:cNvPicPr>
            <a:picLocks noChangeAspect="1"/>
          </p:cNvPicPr>
          <p:nvPr/>
        </p:nvPicPr>
        <p:blipFill>
          <a:blip r:embed="rId2"/>
          <a:stretch>
            <a:fillRect/>
          </a:stretch>
        </p:blipFill>
        <p:spPr>
          <a:xfrm>
            <a:off x="3771912" y="4355412"/>
            <a:ext cx="1874279" cy="2502588"/>
          </a:xfrm>
          <a:prstGeom prst="rect">
            <a:avLst/>
          </a:prstGeom>
        </p:spPr>
      </p:pic>
      <p:pic>
        <p:nvPicPr>
          <p:cNvPr id="5" name="Picture 4"/>
          <p:cNvPicPr>
            <a:picLocks noChangeAspect="1"/>
          </p:cNvPicPr>
          <p:nvPr/>
        </p:nvPicPr>
        <p:blipFill>
          <a:blip r:embed="rId3"/>
          <a:stretch>
            <a:fillRect/>
          </a:stretch>
        </p:blipFill>
        <p:spPr>
          <a:xfrm>
            <a:off x="6767283" y="4826000"/>
            <a:ext cx="1511300" cy="2032000"/>
          </a:xfrm>
          <a:prstGeom prst="rect">
            <a:avLst/>
          </a:prstGeom>
        </p:spPr>
      </p:pic>
      <p:pic>
        <p:nvPicPr>
          <p:cNvPr id="6" name="Picture 5"/>
          <p:cNvPicPr>
            <a:picLocks noChangeAspect="1"/>
          </p:cNvPicPr>
          <p:nvPr/>
        </p:nvPicPr>
        <p:blipFill>
          <a:blip r:embed="rId4"/>
          <a:stretch>
            <a:fillRect/>
          </a:stretch>
        </p:blipFill>
        <p:spPr>
          <a:xfrm>
            <a:off x="800100" y="4826000"/>
            <a:ext cx="1765300" cy="2032000"/>
          </a:xfrm>
          <a:prstGeom prst="rect">
            <a:avLst/>
          </a:prstGeom>
        </p:spPr>
      </p:pic>
    </p:spTree>
    <p:extLst>
      <p:ext uri="{BB962C8B-B14F-4D97-AF65-F5344CB8AC3E}">
        <p14:creationId xmlns:p14="http://schemas.microsoft.com/office/powerpoint/2010/main" val="318815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theory of virtue</a:t>
            </a:r>
            <a:endParaRPr lang="en-US" dirty="0"/>
          </a:p>
        </p:txBody>
      </p:sp>
      <p:sp>
        <p:nvSpPr>
          <p:cNvPr id="3" name="Content Placeholder 2"/>
          <p:cNvSpPr>
            <a:spLocks noGrp="1"/>
          </p:cNvSpPr>
          <p:nvPr>
            <p:ph idx="1"/>
          </p:nvPr>
        </p:nvSpPr>
        <p:spPr/>
        <p:txBody>
          <a:bodyPr/>
          <a:lstStyle/>
          <a:p>
            <a:r>
              <a:rPr lang="en-US" dirty="0" smtClean="0"/>
              <a:t>Will explain what a virtue is</a:t>
            </a:r>
          </a:p>
          <a:p>
            <a:r>
              <a:rPr lang="en-US" dirty="0" smtClean="0"/>
              <a:t>Will account for why virtues are good to have (for Aristotle </a:t>
            </a:r>
            <a:r>
              <a:rPr lang="en-US" dirty="0" err="1" smtClean="0"/>
              <a:t>eudaimonia</a:t>
            </a:r>
            <a:r>
              <a:rPr lang="en-US" dirty="0"/>
              <a:t> </a:t>
            </a:r>
            <a:r>
              <a:rPr lang="en-US" dirty="0" smtClean="0"/>
              <a:t>or flourishing was a matter of being virtuous) </a:t>
            </a:r>
          </a:p>
          <a:p>
            <a:r>
              <a:rPr lang="en-US" dirty="0" smtClean="0"/>
              <a:t>Will list the virtues</a:t>
            </a:r>
          </a:p>
          <a:p>
            <a:r>
              <a:rPr lang="en-US" dirty="0" smtClean="0"/>
              <a:t>And explain what constitutes each individual virtue</a:t>
            </a:r>
            <a:endParaRPr lang="en-US" dirty="0"/>
          </a:p>
        </p:txBody>
      </p:sp>
    </p:spTree>
    <p:extLst>
      <p:ext uri="{BB962C8B-B14F-4D97-AF65-F5344CB8AC3E}">
        <p14:creationId xmlns:p14="http://schemas.microsoft.com/office/powerpoint/2010/main" val="129488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Virtue?</a:t>
            </a:r>
            <a:endParaRPr lang="en-US" dirty="0"/>
          </a:p>
        </p:txBody>
      </p:sp>
      <p:sp>
        <p:nvSpPr>
          <p:cNvPr id="3" name="Content Placeholder 2"/>
          <p:cNvSpPr>
            <a:spLocks noGrp="1"/>
          </p:cNvSpPr>
          <p:nvPr>
            <p:ph idx="1"/>
          </p:nvPr>
        </p:nvSpPr>
        <p:spPr/>
        <p:txBody>
          <a:bodyPr>
            <a:normAutofit lnSpcReduction="10000"/>
          </a:bodyPr>
          <a:lstStyle/>
          <a:p>
            <a:r>
              <a:rPr lang="en-US" dirty="0" smtClean="0"/>
              <a:t>Aristotle: A trait of character manifested in habitual action.  </a:t>
            </a:r>
          </a:p>
          <a:p>
            <a:r>
              <a:rPr lang="en-US" dirty="0" smtClean="0"/>
              <a:t>An honest person is truthful not just occasionally or when it benefits them, but from a firm and unchangeable character.  </a:t>
            </a:r>
          </a:p>
          <a:p>
            <a:r>
              <a:rPr lang="en-US" dirty="0" smtClean="0"/>
              <a:t>Virtues, unlike vices, are good in the sense of being commendable or praiseworthy.  </a:t>
            </a:r>
          </a:p>
          <a:p>
            <a:r>
              <a:rPr lang="en-US" dirty="0" smtClean="0"/>
              <a:t>A moral virtue is a trait of character, manifested in habitual action, that is good for anyone to have. </a:t>
            </a:r>
            <a:endParaRPr lang="en-US" dirty="0"/>
          </a:p>
        </p:txBody>
      </p:sp>
    </p:spTree>
    <p:extLst>
      <p:ext uri="{BB962C8B-B14F-4D97-AF65-F5344CB8AC3E}">
        <p14:creationId xmlns:p14="http://schemas.microsoft.com/office/powerpoint/2010/main" val="346202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Virtues (a partial list):</a:t>
            </a:r>
            <a:endParaRPr lang="en-US" dirty="0"/>
          </a:p>
        </p:txBody>
      </p:sp>
      <p:sp>
        <p:nvSpPr>
          <p:cNvPr id="3" name="Content Placeholder 2"/>
          <p:cNvSpPr>
            <a:spLocks noGrp="1"/>
          </p:cNvSpPr>
          <p:nvPr>
            <p:ph idx="1"/>
          </p:nvPr>
        </p:nvSpPr>
        <p:spPr>
          <a:xfrm>
            <a:off x="1097280" y="2084293"/>
            <a:ext cx="6949440" cy="4155899"/>
          </a:xfrm>
        </p:spPr>
        <p:txBody>
          <a:bodyPr>
            <a:normAutofit/>
          </a:bodyPr>
          <a:lstStyle/>
          <a:p>
            <a:r>
              <a:rPr lang="en-US" dirty="0" smtClean="0"/>
              <a:t>Benevolence, civility, compassion, conscientiousness, cooperativeness, courage, courteousness, dependability, fairness, friendliness, generosity, honesty, industriousness, justice, loyalty, moderation, patience, prudence, reasonableness, self-discipline, self-reliance, tactfulness, thoughtfulness, tolerance, kindness</a:t>
            </a:r>
          </a:p>
          <a:p>
            <a:r>
              <a:rPr lang="en-US" dirty="0" smtClean="0"/>
              <a:t>According to Aristotle, each virtue is a mean between two extremes (an excess or a deficiency, both of which are a vice)</a:t>
            </a:r>
          </a:p>
          <a:p>
            <a:r>
              <a:rPr lang="en-US" dirty="0" smtClean="0"/>
              <a:t>Courage as the mean between rashness and cowardice</a:t>
            </a:r>
          </a:p>
        </p:txBody>
      </p:sp>
    </p:spTree>
    <p:extLst>
      <p:ext uri="{BB962C8B-B14F-4D97-AF65-F5344CB8AC3E}">
        <p14:creationId xmlns:p14="http://schemas.microsoft.com/office/powerpoint/2010/main" val="285164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Class Peer Based Discussion:</a:t>
            </a:r>
            <a:endParaRPr lang="en-US" dirty="0"/>
          </a:p>
        </p:txBody>
      </p:sp>
      <p:sp>
        <p:nvSpPr>
          <p:cNvPr id="3" name="Content Placeholder 2"/>
          <p:cNvSpPr>
            <a:spLocks noGrp="1"/>
          </p:cNvSpPr>
          <p:nvPr>
            <p:ph idx="1"/>
          </p:nvPr>
        </p:nvSpPr>
        <p:spPr/>
        <p:txBody>
          <a:bodyPr/>
          <a:lstStyle/>
          <a:p>
            <a:r>
              <a:rPr lang="en-US" dirty="0"/>
              <a:t>Were the 9/11 terrorists brave? </a:t>
            </a:r>
            <a:r>
              <a:rPr lang="en-US" dirty="0" smtClean="0"/>
              <a:t>If so, what makes the bravery of the first responders good and the bravery of the terrorist bad?  If not, why?</a:t>
            </a:r>
            <a:endParaRPr lang="en-US" dirty="0"/>
          </a:p>
        </p:txBody>
      </p:sp>
      <p:pic>
        <p:nvPicPr>
          <p:cNvPr id="4" name="Picture 3"/>
          <p:cNvPicPr>
            <a:picLocks noChangeAspect="1"/>
          </p:cNvPicPr>
          <p:nvPr/>
        </p:nvPicPr>
        <p:blipFill>
          <a:blip r:embed="rId3"/>
          <a:stretch>
            <a:fillRect/>
          </a:stretch>
        </p:blipFill>
        <p:spPr>
          <a:xfrm>
            <a:off x="483171" y="3233684"/>
            <a:ext cx="2799902" cy="3231152"/>
          </a:xfrm>
          <a:prstGeom prst="rect">
            <a:avLst/>
          </a:prstGeom>
        </p:spPr>
      </p:pic>
      <p:pic>
        <p:nvPicPr>
          <p:cNvPr id="5" name="Picture 4"/>
          <p:cNvPicPr>
            <a:picLocks noChangeAspect="1"/>
          </p:cNvPicPr>
          <p:nvPr/>
        </p:nvPicPr>
        <p:blipFill>
          <a:blip r:embed="rId4"/>
          <a:stretch>
            <a:fillRect/>
          </a:stretch>
        </p:blipFill>
        <p:spPr>
          <a:xfrm>
            <a:off x="4991100" y="4039136"/>
            <a:ext cx="3352800" cy="2425700"/>
          </a:xfrm>
          <a:prstGeom prst="rect">
            <a:avLst/>
          </a:prstGeom>
        </p:spPr>
      </p:pic>
    </p:spTree>
    <p:extLst>
      <p:ext uri="{BB962C8B-B14F-4D97-AF65-F5344CB8AC3E}">
        <p14:creationId xmlns:p14="http://schemas.microsoft.com/office/powerpoint/2010/main" val="181766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Generosity</a:t>
            </a:r>
            <a:endParaRPr lang="en-US" dirty="0"/>
          </a:p>
        </p:txBody>
      </p:sp>
      <p:sp>
        <p:nvSpPr>
          <p:cNvPr id="3" name="Content Placeholder 2"/>
          <p:cNvSpPr>
            <a:spLocks noGrp="1"/>
          </p:cNvSpPr>
          <p:nvPr>
            <p:ph idx="1"/>
          </p:nvPr>
        </p:nvSpPr>
        <p:spPr/>
        <p:txBody>
          <a:bodyPr/>
          <a:lstStyle/>
          <a:p>
            <a:r>
              <a:rPr lang="en-US" dirty="0" smtClean="0"/>
              <a:t>The willingness to expend one’s resources to help others is a mean between stinginess and extravagance.  </a:t>
            </a:r>
          </a:p>
          <a:p>
            <a:r>
              <a:rPr lang="en-US" dirty="0" smtClean="0"/>
              <a:t>Jesus and the </a:t>
            </a:r>
            <a:r>
              <a:rPr lang="en-US" dirty="0" err="1" smtClean="0"/>
              <a:t>utilitarians</a:t>
            </a:r>
            <a:r>
              <a:rPr lang="en-US" dirty="0" smtClean="0"/>
              <a:t> disagree (and most affluent people disagree with Jesus on this matter today, which is why they buy products that aren’t necessary to survival while children could be saved with that money)</a:t>
            </a:r>
            <a:endParaRPr lang="en-US" dirty="0"/>
          </a:p>
        </p:txBody>
      </p:sp>
    </p:spTree>
    <p:extLst>
      <p:ext uri="{BB962C8B-B14F-4D97-AF65-F5344CB8AC3E}">
        <p14:creationId xmlns:p14="http://schemas.microsoft.com/office/powerpoint/2010/main" val="321055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Loyalty</a:t>
            </a:r>
            <a:endParaRPr lang="en-US" dirty="0"/>
          </a:p>
        </p:txBody>
      </p:sp>
      <p:sp>
        <p:nvSpPr>
          <p:cNvPr id="3" name="Content Placeholder 2"/>
          <p:cNvSpPr>
            <a:spLocks noGrp="1"/>
          </p:cNvSpPr>
          <p:nvPr>
            <p:ph idx="1"/>
          </p:nvPr>
        </p:nvSpPr>
        <p:spPr/>
        <p:txBody>
          <a:bodyPr/>
          <a:lstStyle/>
          <a:p>
            <a:r>
              <a:rPr lang="en-US" dirty="0" smtClean="0"/>
              <a:t>To friends and family</a:t>
            </a:r>
          </a:p>
          <a:p>
            <a:r>
              <a:rPr lang="en-US" dirty="0" smtClean="0"/>
              <a:t>Friends take care of each other even when it is inconvenient, and they do so preferentially.  The same is true of family. </a:t>
            </a:r>
          </a:p>
          <a:p>
            <a:r>
              <a:rPr lang="en-US" dirty="0" smtClean="0"/>
              <a:t>Justice and Benevolence require equal treatment of everyone, but the virtue of loyalty explains why it is ethical to treat our friends and family partially</a:t>
            </a:r>
            <a:endParaRPr lang="en-US" dirty="0"/>
          </a:p>
        </p:txBody>
      </p:sp>
    </p:spTree>
    <p:extLst>
      <p:ext uri="{BB962C8B-B14F-4D97-AF65-F5344CB8AC3E}">
        <p14:creationId xmlns:p14="http://schemas.microsoft.com/office/powerpoint/2010/main" val="3686833676"/>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Formal">
  <a:themeElements>
    <a:clrScheme name="Formal">
      <a:dk1>
        <a:srgbClr val="534239"/>
      </a:dk1>
      <a:lt1>
        <a:srgbClr val="FFFFFF"/>
      </a:lt1>
      <a:dk2>
        <a:srgbClr val="3D3A48"/>
      </a:dk2>
      <a:lt2>
        <a:srgbClr val="E1DFD1"/>
      </a:lt2>
      <a:accent1>
        <a:srgbClr val="907F76"/>
      </a:accent1>
      <a:accent2>
        <a:srgbClr val="A46645"/>
      </a:accent2>
      <a:accent3>
        <a:srgbClr val="CD9C47"/>
      </a:accent3>
      <a:accent4>
        <a:srgbClr val="9A92CD"/>
      </a:accent4>
      <a:accent5>
        <a:srgbClr val="7D639B"/>
      </a:accent5>
      <a:accent6>
        <a:srgbClr val="733678"/>
      </a:accent6>
      <a:hlink>
        <a:srgbClr val="A84914"/>
      </a:hlink>
      <a:folHlink>
        <a:srgbClr val="B25672"/>
      </a:folHlink>
    </a:clrScheme>
    <a:fontScheme name="Formal">
      <a:majorFont>
        <a:latin typeface="Garamond"/>
        <a:ea typeface=""/>
        <a:cs typeface=""/>
        <a:font script="Jpan" typeface="ヒラギノ明朝 Pro W3"/>
        <a:font script="Hans" typeface="宋体"/>
        <a:font script="Hant" typeface="新細明體"/>
      </a:majorFont>
      <a:minorFont>
        <a:latin typeface="Garamond"/>
        <a:ea typeface=""/>
        <a:cs typeface=""/>
        <a:font script="Jpan" typeface="ヒラギノ明朝 Pro W3"/>
        <a:font script="Hans" typeface="宋体"/>
        <a:font script="Hant" typeface="新細明體"/>
      </a:minorFont>
    </a:fontScheme>
    <a:fmtScheme name="Formal">
      <a:fillStyleLst>
        <a:solidFill>
          <a:schemeClr val="phClr"/>
        </a:solidFill>
        <a:blipFill rotWithShape="1">
          <a:blip xmlns:r="http://schemas.openxmlformats.org/officeDocument/2006/relationships" r:embed="rId1">
            <a:duotone>
              <a:schemeClr val="phClr">
                <a:tint val="60000"/>
                <a:satMod val="200000"/>
              </a:schemeClr>
              <a:schemeClr val="phClr">
                <a:shade val="90000"/>
                <a:satMod val="150000"/>
              </a:schemeClr>
            </a:duotone>
          </a:blip>
          <a:tile tx="0" ty="0" sx="50000" sy="50000" flip="none" algn="tl"/>
        </a:blipFill>
        <a:blipFill rotWithShape="1">
          <a:blip xmlns:r="http://schemas.openxmlformats.org/officeDocument/2006/relationships" r:embed="rId2">
            <a:duotone>
              <a:schemeClr val="phClr">
                <a:tint val="80000"/>
                <a:satMod val="135000"/>
              </a:schemeClr>
              <a:schemeClr val="phClr">
                <a:shade val="80000"/>
                <a:satMod val="150000"/>
              </a:schemeClr>
            </a:duotone>
          </a:blip>
          <a:tile tx="0" ty="0" sx="65000" sy="65000" flip="none" algn="tl"/>
        </a:blipFill>
      </a:fillStyleLst>
      <a:lnStyleLst>
        <a:ln w="12700" cap="flat" cmpd="sng" algn="ctr">
          <a:solidFill>
            <a:schemeClr val="phClr">
              <a:shade val="95000"/>
              <a:satMod val="105000"/>
            </a:schemeClr>
          </a:solidFill>
          <a:prstDash val="solid"/>
          <a:miter/>
        </a:ln>
        <a:ln w="25400" cap="flat" cmpd="sng" algn="ctr">
          <a:solidFill>
            <a:schemeClr val="phClr">
              <a:shade val="90000"/>
              <a:alpha val="90000"/>
            </a:schemeClr>
          </a:solidFill>
          <a:prstDash val="solid"/>
          <a:miter/>
        </a:ln>
        <a:ln w="38100" cap="flat" cmpd="sng" algn="ctr">
          <a:solidFill>
            <a:schemeClr val="phClr">
              <a:shade val="85000"/>
              <a:alpha val="90000"/>
              <a:satMod val="125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outerShdw blurRad="88900" dist="38100" dir="5400000" sx="101000" sy="101000" rotWithShape="0">
              <a:srgbClr val="000000">
                <a:alpha val="50000"/>
              </a:srgbClr>
            </a:outerShdw>
          </a:effectLst>
          <a:scene3d>
            <a:camera prst="orthographicFront">
              <a:rot lat="0" lon="0" rev="0"/>
            </a:camera>
            <a:lightRig rig="morning" dir="t">
              <a:rot lat="0" lon="0" rev="6000000"/>
            </a:lightRig>
          </a:scene3d>
          <a:sp3d prstMaterial="metal">
            <a:bevelT w="25400" h="12700" prst="artDeco"/>
          </a:sp3d>
        </a:effectStyle>
      </a:effectStyleLst>
      <a:bgFillStyleLst>
        <a:solidFill>
          <a:schemeClr val="phClr"/>
        </a:solidFill>
        <a:blipFill rotWithShape="1">
          <a:blip xmlns:r="http://schemas.openxmlformats.org/officeDocument/2006/relationships" r:embed="rId3">
            <a:duotone>
              <a:schemeClr val="phClr">
                <a:tint val="50000"/>
                <a:satMod val="250000"/>
              </a:schemeClr>
              <a:schemeClr val="phClr">
                <a:shade val="80000"/>
                <a:satMod val="175000"/>
              </a:schemeClr>
            </a:duotone>
          </a:blip>
          <a:stretch/>
        </a:blipFill>
        <a:blipFill rotWithShape="1">
          <a:blip xmlns:r="http://schemas.openxmlformats.org/officeDocument/2006/relationships" r:embed="rId4">
            <a:duotone>
              <a:schemeClr val="phClr">
                <a:tint val="10000"/>
                <a:satMod val="260000"/>
                <a:lumMod val="115000"/>
              </a:schemeClr>
              <a:schemeClr val="phClr">
                <a:shade val="75000"/>
                <a:satMod val="175000"/>
                <a:lumMod val="105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Formal.thmx</Template>
  <TotalTime>381</TotalTime>
  <Words>1653</Words>
  <Application>Microsoft Macintosh PowerPoint</Application>
  <PresentationFormat>On-screen Show (4:3)</PresentationFormat>
  <Paragraphs>98</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Formal</vt:lpstr>
      <vt:lpstr>Virtue Ethics</vt:lpstr>
      <vt:lpstr>The Questions of the Ancients </vt:lpstr>
      <vt:lpstr>“Modern Moral Philosophy” </vt:lpstr>
      <vt:lpstr>A theory of virtue</vt:lpstr>
      <vt:lpstr>What is a Virtue?</vt:lpstr>
      <vt:lpstr>The Virtues (a partial list):</vt:lpstr>
      <vt:lpstr>In Class Peer Based Discussion:</vt:lpstr>
      <vt:lpstr>Generosity</vt:lpstr>
      <vt:lpstr>Loyalty</vt:lpstr>
      <vt:lpstr>Each virtue is valuable for different reasons</vt:lpstr>
      <vt:lpstr>Are Virtues Relative?</vt:lpstr>
      <vt:lpstr>What are the advantages of Virtue Ethics?</vt:lpstr>
      <vt:lpstr>Doubts about the “ideal” of Impartiality</vt:lpstr>
      <vt:lpstr>Virtue and Conduct</vt:lpstr>
      <vt:lpstr>Virtue Ethics is Incomplete</vt:lpstr>
      <vt:lpstr>So Virtue Ethics…</vt:lpstr>
      <vt:lpstr>Being ethical requires that you exercise an Aristotelian virtue: Phronesis</vt:lpstr>
      <vt:lpstr>Template for Phronesis in Moral Judgment and Action:</vt:lpstr>
      <vt:lpstr>Template for Phronesis in Moral Judgment and Action:</vt:lpstr>
      <vt:lpstr>Template for Phronesis in Moral Judgment and Action:</vt:lpstr>
      <vt:lpstr>Template for Phronesis in Moral Judgment and Action:</vt:lpstr>
    </vt:vector>
  </TitlesOfParts>
  <Company>University of Miami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Virtue Ethics</dc:title>
  <dc:creator>Daniel Hampikian</dc:creator>
  <cp:lastModifiedBy>Daniel Hampikian</cp:lastModifiedBy>
  <cp:revision>38</cp:revision>
  <dcterms:created xsi:type="dcterms:W3CDTF">2013-04-02T21:46:14Z</dcterms:created>
  <dcterms:modified xsi:type="dcterms:W3CDTF">2013-04-23T18:03:05Z</dcterms:modified>
</cp:coreProperties>
</file>