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obo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5.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Robo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e220c9db3_0_12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Google Shape;107;g3e220c9db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3e220c9db3_0_14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Google Shape;112;g3e220c9db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3e220c9db3_0_15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Google Shape;118;g3e220c9db3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3e220c9db3_0_15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Google Shape;124;g3e220c9db3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3e220c9db3_0_16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Google Shape;130;g3e220c9db3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3e220c9db3_0_17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Google Shape;136;g3e220c9db3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3e220c9db3_0_16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Google Shape;142;g3e220c9db3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3e220c9db3_0_17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Google Shape;148;g3e220c9db3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e220c9db3_0_18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Google Shape;154;g3e220c9db3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3e220c9db3_0_18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Google Shape;159;g3e220c9db3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e220c9db3_0_10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Google Shape;58;g3e220c9db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3e220c9db3_0_19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Google Shape;164;g3e220c9db3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From the above correlation heat map and the scatter plot, we can see the variables that have high correlation values. Also, it's important to note that not all the relationships are linear.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3e220c9db3_0_19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Google Shape;171;g3e220c9db3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3e220c9db3_0_20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Google Shape;178;g3e220c9db3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3e220c9db3_0_20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Google Shape;185;g3e220c9db3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3e220c9db3_0_21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Google Shape;192;g3e220c9db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3e220c9db3_0_21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Google Shape;198;g3e220c9db3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3e220c9db3_0_22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Google Shape;204;g3e220c9db3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3e220c9db3_0_22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Google Shape;211;g3e220c9db3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3e220c9db3_0_23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Google Shape;218;g3e220c9db3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3e220c9db3_0_23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Google Shape;224;g3e220c9db3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3e220c9db3_0_11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Google Shape;65;g3e220c9db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3e220c9db3_0_24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Google Shape;230;g3e220c9db3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3e220c9db3_0_24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Google Shape;237;g3e220c9db3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3e220c9db3_0_25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Google Shape;243;g3e220c9db3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3e220c9db3_0_26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Google Shape;250;g3e220c9db3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3e220c9db3_0_26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Google Shape;256;g3e220c9db3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3e220c9db3_0_10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Google Shape;70;g3e220c9db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3e220c9db3_0_11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Google Shape;75;g3e220c9db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3e220c9db3_0_13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Google Shape;82;g3e220c9db3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3e220c9db3_0_9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Google Shape;88;g3e220c9db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e220c9db3_0_9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Google Shape;94;g3e220c9db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3e220c9db3_0_13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Google Shape;100;g3e220c9db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cdc.gov/drugoverdose/maps/rxcounty2016.html" TargetMode="External"/><Relationship Id="rId4" Type="http://schemas.openxmlformats.org/officeDocument/2006/relationships/hyperlink" Target="https://www.cdc.gov/drugoverdose/maps/rxcounty2016.html" TargetMode="External"/><Relationship Id="rId10" Type="http://schemas.openxmlformats.org/officeDocument/2006/relationships/hyperlink" Target="https://wonder.cdc.gov/controller/saved/D77/D39F042" TargetMode="External"/><Relationship Id="rId9" Type="http://schemas.openxmlformats.org/officeDocument/2006/relationships/hyperlink" Target="https://wonder.cdc.gov/controller/saved/D77/D39F042" TargetMode="External"/><Relationship Id="rId5" Type="http://schemas.openxmlformats.org/officeDocument/2006/relationships/hyperlink" Target="https://www.ers.usda.gov/data-products/county-level-data-sets/download-data/" TargetMode="External"/><Relationship Id="rId6" Type="http://schemas.openxmlformats.org/officeDocument/2006/relationships/hyperlink" Target="https://www.ers.usda.gov/data-products/county-level-data-sets/download-data/" TargetMode="External"/><Relationship Id="rId7" Type="http://schemas.openxmlformats.org/officeDocument/2006/relationships/hyperlink" Target="https://raw.githubusercontent.com/danielhanbitlee/Springboard/master/capstone_project/drug_overdose_death_opioid_2016.txt" TargetMode="External"/><Relationship Id="rId8" Type="http://schemas.openxmlformats.org/officeDocument/2006/relationships/hyperlink" Target="https://raw.githubusercontent.com/danielhanbitlee/Springboard/master/capstone_project/drug_overdose_death_opioid_2016.tx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VpEQaa6jzUU" TargetMode="Externa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en.wikipedia.org/wiki/Opioid_epidemic" TargetMode="External"/><Relationship Id="rId4" Type="http://schemas.openxmlformats.org/officeDocument/2006/relationships/hyperlink" Target="https://en.wikipedia.org/wiki/Opioid_epidemic"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Predicting Opioid Prescription Rate By County</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Daniel Lee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22"/>
          <p:cNvPicPr preferRelativeResize="0"/>
          <p:nvPr/>
        </p:nvPicPr>
        <p:blipFill>
          <a:blip r:embed="rId3">
            <a:alphaModFix/>
          </a:blip>
          <a:stretch>
            <a:fillRect/>
          </a:stretch>
        </p:blipFill>
        <p:spPr>
          <a:xfrm>
            <a:off x="1071663" y="202925"/>
            <a:ext cx="7000672"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987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Counties with High Mortality Rate Due to Opioid Addiction</a:t>
            </a:r>
            <a:endParaRPr/>
          </a:p>
          <a:p>
            <a:pPr indent="0" lvl="0" marL="0">
              <a:spcBef>
                <a:spcPts val="0"/>
              </a:spcBef>
              <a:spcAft>
                <a:spcPts val="0"/>
              </a:spcAft>
              <a:buNone/>
            </a:pPr>
            <a:r>
              <a:t/>
            </a:r>
            <a:endParaRPr/>
          </a:p>
        </p:txBody>
      </p:sp>
      <p:sp>
        <p:nvSpPr>
          <p:cNvPr id="115" name="Google Shape;115;p23"/>
          <p:cNvSpPr txBox="1"/>
          <p:nvPr>
            <p:ph idx="1" type="body"/>
          </p:nvPr>
        </p:nvSpPr>
        <p:spPr>
          <a:xfrm>
            <a:off x="311700" y="1513750"/>
            <a:ext cx="8520600" cy="30552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Clr>
                <a:schemeClr val="dk1"/>
              </a:buClr>
              <a:buSzPts val="2400"/>
              <a:buChar char="●"/>
            </a:pPr>
            <a:r>
              <a:rPr lang="en" sz="2400">
                <a:solidFill>
                  <a:schemeClr val="dk1"/>
                </a:solidFill>
                <a:highlight>
                  <a:srgbClr val="FFFFFF"/>
                </a:highlight>
              </a:rPr>
              <a:t>Highest county:</a:t>
            </a:r>
            <a:r>
              <a:rPr b="1" lang="en" sz="2400">
                <a:solidFill>
                  <a:schemeClr val="dk1"/>
                </a:solidFill>
                <a:highlight>
                  <a:srgbClr val="FFFFFF"/>
                </a:highlight>
              </a:rPr>
              <a:t> Harrison, KY</a:t>
            </a:r>
            <a:r>
              <a:rPr lang="en" sz="2400">
                <a:solidFill>
                  <a:schemeClr val="dk1"/>
                </a:solidFill>
                <a:highlight>
                  <a:srgbClr val="FFFFFF"/>
                </a:highlight>
              </a:rPr>
              <a:t> </a:t>
            </a:r>
            <a:endParaRPr sz="2400">
              <a:solidFill>
                <a:schemeClr val="dk1"/>
              </a:solidFill>
              <a:highlight>
                <a:srgbClr val="FFFFFF"/>
              </a:highlight>
            </a:endParaRPr>
          </a:p>
          <a:p>
            <a:pPr indent="-381000" lvl="1" marL="914400" rtl="0">
              <a:spcBef>
                <a:spcPts val="0"/>
              </a:spcBef>
              <a:spcAft>
                <a:spcPts val="0"/>
              </a:spcAft>
              <a:buClr>
                <a:schemeClr val="dk1"/>
              </a:buClr>
              <a:buSzPts val="2400"/>
              <a:buChar char="○"/>
            </a:pPr>
            <a:r>
              <a:rPr lang="en" sz="2400">
                <a:solidFill>
                  <a:schemeClr val="dk1"/>
                </a:solidFill>
                <a:highlight>
                  <a:srgbClr val="FFFFFF"/>
                </a:highlight>
              </a:rPr>
              <a:t>118 deaths per 100,000 people due to opioid overdose</a:t>
            </a:r>
            <a:endParaRPr sz="2400">
              <a:solidFill>
                <a:schemeClr val="dk1"/>
              </a:solidFill>
              <a:highlight>
                <a:srgbClr val="FFFFFF"/>
              </a:highlight>
            </a:endParaRPr>
          </a:p>
          <a:p>
            <a:pPr indent="-381000" lvl="1" marL="914400" rtl="0">
              <a:spcBef>
                <a:spcPts val="0"/>
              </a:spcBef>
              <a:spcAft>
                <a:spcPts val="0"/>
              </a:spcAft>
              <a:buClr>
                <a:schemeClr val="dk1"/>
              </a:buClr>
              <a:buSzPts val="2400"/>
              <a:buChar char="○"/>
            </a:pPr>
            <a:r>
              <a:rPr lang="en" sz="2400">
                <a:solidFill>
                  <a:schemeClr val="dk1"/>
                </a:solidFill>
                <a:highlight>
                  <a:srgbClr val="FFFFFF"/>
                </a:highlight>
              </a:rPr>
              <a:t>0.118% of all the people in county dying because of opioid overdose</a:t>
            </a:r>
            <a:endParaRPr sz="2400">
              <a:solidFill>
                <a:schemeClr val="dk1"/>
              </a:solidFill>
              <a:highlight>
                <a:srgbClr val="FFFFFF"/>
              </a:highlight>
            </a:endParaRPr>
          </a:p>
          <a:p>
            <a:pPr indent="-381000" lvl="0" marL="457200" rtl="0">
              <a:spcBef>
                <a:spcPts val="0"/>
              </a:spcBef>
              <a:spcAft>
                <a:spcPts val="0"/>
              </a:spcAft>
              <a:buClr>
                <a:schemeClr val="dk1"/>
              </a:buClr>
              <a:buSzPts val="2400"/>
              <a:buChar char="●"/>
            </a:pPr>
            <a:r>
              <a:rPr b="1" lang="en" sz="2400">
                <a:solidFill>
                  <a:schemeClr val="dk1"/>
                </a:solidFill>
                <a:highlight>
                  <a:srgbClr val="FFFFFF"/>
                </a:highlight>
              </a:rPr>
              <a:t>West Virginia</a:t>
            </a:r>
            <a:endParaRPr sz="2400">
              <a:solidFill>
                <a:schemeClr val="dk1"/>
              </a:solidFill>
              <a:highlight>
                <a:srgbClr val="FFFFFF"/>
              </a:highlight>
            </a:endParaRPr>
          </a:p>
          <a:p>
            <a:pPr indent="-381000" lvl="1" marL="914400">
              <a:spcBef>
                <a:spcPts val="0"/>
              </a:spcBef>
              <a:spcAft>
                <a:spcPts val="0"/>
              </a:spcAft>
              <a:buClr>
                <a:schemeClr val="dk1"/>
              </a:buClr>
              <a:buSzPts val="2400"/>
              <a:buChar char="○"/>
            </a:pPr>
            <a:r>
              <a:rPr lang="en" sz="2400">
                <a:solidFill>
                  <a:schemeClr val="dk1"/>
                </a:solidFill>
                <a:highlight>
                  <a:srgbClr val="FFFFFF"/>
                </a:highlight>
              </a:rPr>
              <a:t>Five counties in the top ten highest mortality rate</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Description of Data</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spcBef>
                <a:spcPts val="1100"/>
              </a:spcBef>
              <a:spcAft>
                <a:spcPts val="0"/>
              </a:spcAft>
              <a:buClr>
                <a:schemeClr val="dk1"/>
              </a:buClr>
              <a:buSzPts val="1600"/>
              <a:buChar char="●"/>
            </a:pPr>
            <a:r>
              <a:rPr lang="en" sz="1600">
                <a:solidFill>
                  <a:schemeClr val="dk1"/>
                </a:solidFill>
              </a:rPr>
              <a:t>US County Opioid Prescribing Rates 2016</a:t>
            </a:r>
            <a:endParaRPr sz="1600">
              <a:solidFill>
                <a:schemeClr val="dk1"/>
              </a:solidFill>
            </a:endParaRPr>
          </a:p>
          <a:p>
            <a:pPr indent="-330200" lvl="1" marL="914400" rtl="0">
              <a:spcBef>
                <a:spcPts val="0"/>
              </a:spcBef>
              <a:spcAft>
                <a:spcPts val="0"/>
              </a:spcAft>
              <a:buClr>
                <a:schemeClr val="dk1"/>
              </a:buClr>
              <a:buSzPts val="1600"/>
              <a:buChar char="○"/>
            </a:pPr>
            <a:r>
              <a:rPr lang="en" sz="1600" u="sng">
                <a:solidFill>
                  <a:srgbClr val="337AB7"/>
                </a:solidFill>
                <a:hlinkClick r:id="rId3"/>
              </a:rPr>
              <a:t>https://www.cdc.gov/drugoverdose/maps/rxcounty2016.html</a:t>
            </a:r>
            <a:endParaRPr sz="1600" u="sng">
              <a:solidFill>
                <a:srgbClr val="337AB7"/>
              </a:solidFill>
              <a:hlinkClick r:id="rId4"/>
            </a:endParaRPr>
          </a:p>
          <a:p>
            <a:pPr indent="-330200" lvl="0" marL="457200" rtl="0">
              <a:spcBef>
                <a:spcPts val="0"/>
              </a:spcBef>
              <a:spcAft>
                <a:spcPts val="0"/>
              </a:spcAft>
              <a:buClr>
                <a:schemeClr val="dk1"/>
              </a:buClr>
              <a:buSzPts val="1600"/>
              <a:buChar char="●"/>
            </a:pPr>
            <a:r>
              <a:rPr lang="en" sz="1600">
                <a:solidFill>
                  <a:schemeClr val="dk1"/>
                </a:solidFill>
              </a:rPr>
              <a:t>Unemployment, median household income, educational attainment, poverty rate estimates,and population estimates:</a:t>
            </a:r>
            <a:endParaRPr sz="1600">
              <a:solidFill>
                <a:schemeClr val="dk1"/>
              </a:solidFill>
            </a:endParaRPr>
          </a:p>
          <a:p>
            <a:pPr indent="-330200" lvl="1" marL="914400" rtl="0">
              <a:spcBef>
                <a:spcPts val="0"/>
              </a:spcBef>
              <a:spcAft>
                <a:spcPts val="0"/>
              </a:spcAft>
              <a:buClr>
                <a:schemeClr val="dk1"/>
              </a:buClr>
              <a:buSzPts val="1600"/>
              <a:buChar char="○"/>
            </a:pPr>
            <a:r>
              <a:rPr lang="en" sz="1600" u="sng">
                <a:solidFill>
                  <a:srgbClr val="337AB7"/>
                </a:solidFill>
                <a:hlinkClick r:id="rId5"/>
              </a:rPr>
              <a:t>https://www.ers.usda.gov/data-products/county-level-data-sets/download-data/</a:t>
            </a:r>
            <a:endParaRPr sz="1600" u="sng">
              <a:solidFill>
                <a:srgbClr val="337AB7"/>
              </a:solidFill>
              <a:hlinkClick r:id="rId6"/>
            </a:endParaRPr>
          </a:p>
          <a:p>
            <a:pPr indent="-330200" lvl="0" marL="457200" rtl="0">
              <a:spcBef>
                <a:spcPts val="0"/>
              </a:spcBef>
              <a:spcAft>
                <a:spcPts val="0"/>
              </a:spcAft>
              <a:buClr>
                <a:schemeClr val="dk1"/>
              </a:buClr>
              <a:buSzPts val="1600"/>
              <a:buChar char="●"/>
            </a:pPr>
            <a:r>
              <a:rPr lang="en" sz="1600">
                <a:solidFill>
                  <a:schemeClr val="dk1"/>
                </a:solidFill>
              </a:rPr>
              <a:t>Underlying Cause of Death</a:t>
            </a:r>
            <a:endParaRPr sz="1600">
              <a:solidFill>
                <a:schemeClr val="dk1"/>
              </a:solidFill>
            </a:endParaRPr>
          </a:p>
          <a:p>
            <a:pPr indent="-330200" lvl="1" marL="914400" rtl="0">
              <a:spcBef>
                <a:spcPts val="0"/>
              </a:spcBef>
              <a:spcAft>
                <a:spcPts val="0"/>
              </a:spcAft>
              <a:buClr>
                <a:schemeClr val="dk1"/>
              </a:buClr>
              <a:buSzPts val="1600"/>
              <a:buChar char="○"/>
            </a:pPr>
            <a:r>
              <a:rPr lang="en" sz="1600" u="sng">
                <a:solidFill>
                  <a:srgbClr val="337AB7"/>
                </a:solidFill>
                <a:hlinkClick r:id="rId7"/>
              </a:rPr>
              <a:t>https://raw.githubusercontent.com/danielhanbitlee/Springboard/master/capstone_project/drug_overdose_death_opioid_2016.txt</a:t>
            </a:r>
            <a:endParaRPr sz="1600" u="sng">
              <a:solidFill>
                <a:srgbClr val="337AB7"/>
              </a:solidFill>
              <a:hlinkClick r:id="rId8"/>
            </a:endParaRPr>
          </a:p>
          <a:p>
            <a:pPr indent="-330200" lvl="1" marL="914400" rtl="0">
              <a:spcBef>
                <a:spcPts val="0"/>
              </a:spcBef>
              <a:spcAft>
                <a:spcPts val="0"/>
              </a:spcAft>
              <a:buClr>
                <a:schemeClr val="dk1"/>
              </a:buClr>
              <a:buSzPts val="1600"/>
              <a:buChar char="○"/>
            </a:pPr>
            <a:r>
              <a:rPr lang="en" sz="1600" u="sng">
                <a:solidFill>
                  <a:srgbClr val="337AB7"/>
                </a:solidFill>
                <a:hlinkClick r:id="rId9"/>
              </a:rPr>
              <a:t>https://wonder.cdc.gov/controller/saved/D77/D39F042</a:t>
            </a:r>
            <a:endParaRPr sz="1600" u="sng">
              <a:solidFill>
                <a:srgbClr val="337AB7"/>
              </a:solidFill>
              <a:hlinkClick r:id="rId10"/>
            </a:endParaRPr>
          </a:p>
          <a:p>
            <a:pPr indent="-330200" lvl="2" marL="1371600" rtl="0">
              <a:spcBef>
                <a:spcPts val="0"/>
              </a:spcBef>
              <a:spcAft>
                <a:spcPts val="0"/>
              </a:spcAft>
              <a:buClr>
                <a:schemeClr val="dk1"/>
              </a:buClr>
              <a:buSzPts val="1600"/>
              <a:buChar char="■"/>
            </a:pPr>
            <a:r>
              <a:rPr lang="en" sz="1600">
                <a:solidFill>
                  <a:schemeClr val="dk1"/>
                </a:solidFill>
              </a:rPr>
              <a:t>Note that statistics representing zero to nine deaths are suppressed at the region, state and county level.</a:t>
            </a:r>
            <a:endParaRPr sz="1600">
              <a:solidFill>
                <a:schemeClr val="dk1"/>
              </a:solidFill>
            </a:endParaRPr>
          </a:p>
          <a:p>
            <a:pPr indent="0" lvl="0" marL="0">
              <a:spcBef>
                <a:spcPts val="7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Variables</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00000"/>
              </a:lnSpc>
              <a:spcBef>
                <a:spcPts val="0"/>
              </a:spcBef>
              <a:spcAft>
                <a:spcPts val="0"/>
              </a:spcAft>
              <a:buClr>
                <a:schemeClr val="dk1"/>
              </a:buClr>
              <a:buSzPts val="1800"/>
              <a:buChar char="●"/>
            </a:pPr>
            <a:r>
              <a:rPr b="1" lang="en">
                <a:solidFill>
                  <a:schemeClr val="dk1"/>
                </a:solidFill>
                <a:highlight>
                  <a:srgbClr val="FFFFFF"/>
                </a:highlight>
              </a:rPr>
              <a:t>%_high_school_diploma_only_2012-2016</a:t>
            </a:r>
            <a:r>
              <a:rPr lang="en">
                <a:solidFill>
                  <a:schemeClr val="dk1"/>
                </a:solidFill>
                <a:highlight>
                  <a:srgbClr val="FFFFFF"/>
                </a:highlight>
              </a:rPr>
              <a:t> - Estimated percent of people with high school diploma only (%)</a:t>
            </a:r>
            <a:endParaRPr>
              <a:solidFill>
                <a:schemeClr val="dk1"/>
              </a:solidFill>
              <a:highlight>
                <a:srgbClr val="FFFFFF"/>
              </a:highlight>
            </a:endParaRPr>
          </a:p>
          <a:p>
            <a:pPr indent="-342900" lvl="0" marL="457200" rtl="0">
              <a:lnSpc>
                <a:spcPct val="100000"/>
              </a:lnSpc>
              <a:spcBef>
                <a:spcPts val="0"/>
              </a:spcBef>
              <a:spcAft>
                <a:spcPts val="0"/>
              </a:spcAft>
              <a:buClr>
                <a:schemeClr val="dk1"/>
              </a:buClr>
              <a:buSzPts val="1800"/>
              <a:buChar char="●"/>
            </a:pPr>
            <a:r>
              <a:rPr b="1" lang="en">
                <a:solidFill>
                  <a:schemeClr val="dk1"/>
                </a:solidFill>
                <a:highlight>
                  <a:srgbClr val="FFFFFF"/>
                </a:highlight>
              </a:rPr>
              <a:t>%_povall_2016</a:t>
            </a:r>
            <a:r>
              <a:rPr lang="en">
                <a:solidFill>
                  <a:schemeClr val="dk1"/>
                </a:solidFill>
                <a:highlight>
                  <a:srgbClr val="FFFFFF"/>
                </a:highlight>
              </a:rPr>
              <a:t> - Estimated percent of people of all ages in poverty 2016 (%)</a:t>
            </a:r>
            <a:endParaRPr>
              <a:solidFill>
                <a:schemeClr val="dk1"/>
              </a:solidFill>
              <a:highlight>
                <a:srgbClr val="FFFFFF"/>
              </a:highlight>
            </a:endParaRPr>
          </a:p>
          <a:p>
            <a:pPr indent="-342900" lvl="0" marL="457200" rtl="0">
              <a:lnSpc>
                <a:spcPct val="100000"/>
              </a:lnSpc>
              <a:spcBef>
                <a:spcPts val="0"/>
              </a:spcBef>
              <a:spcAft>
                <a:spcPts val="0"/>
              </a:spcAft>
              <a:buClr>
                <a:schemeClr val="dk1"/>
              </a:buClr>
              <a:buSzPts val="1800"/>
              <a:buChar char="●"/>
            </a:pPr>
            <a:r>
              <a:rPr b="1" lang="en">
                <a:solidFill>
                  <a:schemeClr val="dk1"/>
                </a:solidFill>
                <a:highlight>
                  <a:srgbClr val="FFFFFF"/>
                </a:highlight>
              </a:rPr>
              <a:t>county</a:t>
            </a:r>
            <a:r>
              <a:rPr lang="en">
                <a:solidFill>
                  <a:schemeClr val="dk1"/>
                </a:solidFill>
                <a:highlight>
                  <a:srgbClr val="FFFFFF"/>
                </a:highlight>
              </a:rPr>
              <a:t> - County's name</a:t>
            </a:r>
            <a:endParaRPr>
              <a:solidFill>
                <a:schemeClr val="dk1"/>
              </a:solidFill>
              <a:highlight>
                <a:srgbClr val="FFFFFF"/>
              </a:highlight>
            </a:endParaRPr>
          </a:p>
          <a:p>
            <a:pPr indent="-342900" lvl="0" marL="457200" rtl="0">
              <a:lnSpc>
                <a:spcPct val="100000"/>
              </a:lnSpc>
              <a:spcBef>
                <a:spcPts val="0"/>
              </a:spcBef>
              <a:spcAft>
                <a:spcPts val="0"/>
              </a:spcAft>
              <a:buClr>
                <a:schemeClr val="dk1"/>
              </a:buClr>
              <a:buSzPts val="1800"/>
              <a:buChar char="●"/>
            </a:pPr>
            <a:r>
              <a:rPr b="1" lang="en">
                <a:solidFill>
                  <a:schemeClr val="dk1"/>
                </a:solidFill>
                <a:highlight>
                  <a:srgbClr val="FFFFFF"/>
                </a:highlight>
              </a:rPr>
              <a:t>county_state</a:t>
            </a:r>
            <a:r>
              <a:rPr lang="en">
                <a:solidFill>
                  <a:schemeClr val="dk1"/>
                </a:solidFill>
                <a:highlight>
                  <a:srgbClr val="FFFFFF"/>
                </a:highlight>
              </a:rPr>
              <a:t> - County's name and state the county is located in</a:t>
            </a:r>
            <a:endParaRPr>
              <a:solidFill>
                <a:schemeClr val="dk1"/>
              </a:solidFill>
              <a:highlight>
                <a:srgbClr val="FFFFFF"/>
              </a:highlight>
            </a:endParaRPr>
          </a:p>
          <a:p>
            <a:pPr indent="0" lvl="0" marL="0">
              <a:spcBef>
                <a:spcPts val="7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Variables</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00000"/>
              </a:lnSpc>
              <a:spcBef>
                <a:spcPts val="0"/>
              </a:spcBef>
              <a:spcAft>
                <a:spcPts val="0"/>
              </a:spcAft>
              <a:buClr>
                <a:schemeClr val="dk1"/>
              </a:buClr>
              <a:buSzPts val="1800"/>
              <a:buChar char="●"/>
            </a:pPr>
            <a:r>
              <a:rPr b="1" lang="en">
                <a:solidFill>
                  <a:schemeClr val="dk1"/>
                </a:solidFill>
                <a:highlight>
                  <a:srgbClr val="FFFFFF"/>
                </a:highlight>
              </a:rPr>
              <a:t>crude_opioid_mortality_rate</a:t>
            </a:r>
            <a:r>
              <a:rPr lang="en">
                <a:solidFill>
                  <a:schemeClr val="dk1"/>
                </a:solidFill>
                <a:highlight>
                  <a:srgbClr val="FFFFFF"/>
                </a:highlight>
              </a:rPr>
              <a:t> - Estimated rate for deaths caused by opioid overdose in the county for 2016 (per 100,000 people)</a:t>
            </a:r>
            <a:endParaRPr>
              <a:solidFill>
                <a:schemeClr val="dk1"/>
              </a:solidFill>
              <a:highlight>
                <a:srgbClr val="FFFFFF"/>
              </a:highlight>
            </a:endParaRPr>
          </a:p>
          <a:p>
            <a:pPr indent="-342900" lvl="1" marL="914400" rtl="0">
              <a:lnSpc>
                <a:spcPct val="100000"/>
              </a:lnSpc>
              <a:spcBef>
                <a:spcPts val="0"/>
              </a:spcBef>
              <a:spcAft>
                <a:spcPts val="0"/>
              </a:spcAft>
              <a:buClr>
                <a:schemeClr val="dk1"/>
              </a:buClr>
              <a:buSzPts val="1800"/>
              <a:buChar char="○"/>
            </a:pPr>
            <a:r>
              <a:rPr lang="en" sz="1800">
                <a:solidFill>
                  <a:schemeClr val="dk1"/>
                </a:solidFill>
                <a:highlight>
                  <a:srgbClr val="FFFFFF"/>
                </a:highlight>
              </a:rPr>
              <a:t>Specifically, the types of drug-related deaths include the following:</a:t>
            </a:r>
            <a:endParaRPr sz="1800">
              <a:solidFill>
                <a:schemeClr val="dk1"/>
              </a:solidFill>
              <a:highlight>
                <a:srgbClr val="FFFFFF"/>
              </a:highlight>
            </a:endParaRPr>
          </a:p>
          <a:p>
            <a:pPr indent="-342900" lvl="2" marL="1371600" rtl="0">
              <a:lnSpc>
                <a:spcPct val="100000"/>
              </a:lnSpc>
              <a:spcBef>
                <a:spcPts val="0"/>
              </a:spcBef>
              <a:spcAft>
                <a:spcPts val="0"/>
              </a:spcAft>
              <a:buClr>
                <a:schemeClr val="dk1"/>
              </a:buClr>
              <a:buSzPts val="1800"/>
              <a:buChar char="■"/>
            </a:pPr>
            <a:r>
              <a:rPr lang="en" sz="1800">
                <a:solidFill>
                  <a:schemeClr val="dk1"/>
                </a:solidFill>
                <a:highlight>
                  <a:srgbClr val="FFFFFF"/>
                </a:highlight>
              </a:rPr>
              <a:t>Drug poisonings (overdose)</a:t>
            </a:r>
            <a:endParaRPr sz="1800">
              <a:solidFill>
                <a:schemeClr val="dk1"/>
              </a:solidFill>
              <a:highlight>
                <a:srgbClr val="FFFFFF"/>
              </a:highlight>
            </a:endParaRPr>
          </a:p>
          <a:p>
            <a:pPr indent="-342900" lvl="2" marL="1371600" rtl="0">
              <a:lnSpc>
                <a:spcPct val="100000"/>
              </a:lnSpc>
              <a:spcBef>
                <a:spcPts val="0"/>
              </a:spcBef>
              <a:spcAft>
                <a:spcPts val="0"/>
              </a:spcAft>
              <a:buClr>
                <a:schemeClr val="dk1"/>
              </a:buClr>
              <a:buSzPts val="1800"/>
              <a:buChar char="■"/>
            </a:pPr>
            <a:r>
              <a:rPr lang="en" sz="1800">
                <a:solidFill>
                  <a:schemeClr val="dk1"/>
                </a:solidFill>
                <a:highlight>
                  <a:srgbClr val="FFFFFF"/>
                </a:highlight>
              </a:rPr>
              <a:t>Unintentional</a:t>
            </a:r>
            <a:endParaRPr sz="1800">
              <a:solidFill>
                <a:schemeClr val="dk1"/>
              </a:solidFill>
              <a:highlight>
                <a:srgbClr val="FFFFFF"/>
              </a:highlight>
            </a:endParaRPr>
          </a:p>
          <a:p>
            <a:pPr indent="-342900" lvl="2" marL="1371600" rtl="0">
              <a:lnSpc>
                <a:spcPct val="100000"/>
              </a:lnSpc>
              <a:spcBef>
                <a:spcPts val="0"/>
              </a:spcBef>
              <a:spcAft>
                <a:spcPts val="0"/>
              </a:spcAft>
              <a:buClr>
                <a:schemeClr val="dk1"/>
              </a:buClr>
              <a:buSzPts val="1800"/>
              <a:buChar char="■"/>
            </a:pPr>
            <a:r>
              <a:rPr lang="en" sz="1800">
                <a:solidFill>
                  <a:schemeClr val="dk1"/>
                </a:solidFill>
                <a:highlight>
                  <a:srgbClr val="FFFFFF"/>
                </a:highlight>
              </a:rPr>
              <a:t>Suicide</a:t>
            </a:r>
            <a:endParaRPr sz="1800">
              <a:solidFill>
                <a:schemeClr val="dk1"/>
              </a:solidFill>
              <a:highlight>
                <a:srgbClr val="FFFFFF"/>
              </a:highlight>
            </a:endParaRPr>
          </a:p>
          <a:p>
            <a:pPr indent="-342900" lvl="2" marL="1371600" rtl="0">
              <a:lnSpc>
                <a:spcPct val="100000"/>
              </a:lnSpc>
              <a:spcBef>
                <a:spcPts val="0"/>
              </a:spcBef>
              <a:spcAft>
                <a:spcPts val="0"/>
              </a:spcAft>
              <a:buClr>
                <a:schemeClr val="dk1"/>
              </a:buClr>
              <a:buSzPts val="1800"/>
              <a:buChar char="■"/>
            </a:pPr>
            <a:r>
              <a:rPr lang="en" sz="1800">
                <a:solidFill>
                  <a:schemeClr val="dk1"/>
                </a:solidFill>
                <a:highlight>
                  <a:srgbClr val="FFFFFF"/>
                </a:highlight>
              </a:rPr>
              <a:t>Homicide</a:t>
            </a:r>
            <a:endParaRPr sz="1800">
              <a:solidFill>
                <a:schemeClr val="dk1"/>
              </a:solidFill>
              <a:highlight>
                <a:srgbClr val="FFFFFF"/>
              </a:highlight>
            </a:endParaRPr>
          </a:p>
          <a:p>
            <a:pPr indent="-342900" lvl="2" marL="1371600" rtl="0">
              <a:lnSpc>
                <a:spcPct val="100000"/>
              </a:lnSpc>
              <a:spcBef>
                <a:spcPts val="0"/>
              </a:spcBef>
              <a:spcAft>
                <a:spcPts val="0"/>
              </a:spcAft>
              <a:buClr>
                <a:schemeClr val="dk1"/>
              </a:buClr>
              <a:buSzPts val="1800"/>
              <a:buChar char="■"/>
            </a:pPr>
            <a:r>
              <a:rPr lang="en" sz="1800">
                <a:solidFill>
                  <a:schemeClr val="dk1"/>
                </a:solidFill>
                <a:highlight>
                  <a:srgbClr val="FFFFFF"/>
                </a:highlight>
              </a:rPr>
              <a:t>Undetermined</a:t>
            </a:r>
            <a:endParaRPr sz="1800">
              <a:solidFill>
                <a:schemeClr val="dk1"/>
              </a:solidFill>
              <a:highlight>
                <a:srgbClr val="FFFFFF"/>
              </a:highlight>
            </a:endParaRPr>
          </a:p>
          <a:p>
            <a:pPr indent="0" lvl="0" marL="0">
              <a:spcBef>
                <a:spcPts val="7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Variables</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00000"/>
              </a:lnSpc>
              <a:spcBef>
                <a:spcPts val="0"/>
              </a:spcBef>
              <a:spcAft>
                <a:spcPts val="0"/>
              </a:spcAft>
              <a:buClr>
                <a:schemeClr val="dk1"/>
              </a:buClr>
              <a:buSzPts val="1800"/>
              <a:buChar char="●"/>
            </a:pPr>
            <a:r>
              <a:rPr b="1" lang="en">
                <a:solidFill>
                  <a:schemeClr val="dk1"/>
                </a:solidFill>
                <a:highlight>
                  <a:srgbClr val="FFFFFF"/>
                </a:highlight>
              </a:rPr>
              <a:t>crude_opioid_mortality_rate</a:t>
            </a:r>
            <a:endParaRPr sz="1800">
              <a:solidFill>
                <a:schemeClr val="dk1"/>
              </a:solidFill>
              <a:highlight>
                <a:srgbClr val="FFFFFF"/>
              </a:highlight>
            </a:endParaRPr>
          </a:p>
          <a:p>
            <a:pPr indent="-342900" lvl="1" marL="914400" rtl="0">
              <a:lnSpc>
                <a:spcPct val="100000"/>
              </a:lnSpc>
              <a:spcBef>
                <a:spcPts val="0"/>
              </a:spcBef>
              <a:spcAft>
                <a:spcPts val="0"/>
              </a:spcAft>
              <a:buClr>
                <a:schemeClr val="dk1"/>
              </a:buClr>
              <a:buSzPts val="1800"/>
              <a:buChar char="○"/>
            </a:pPr>
            <a:r>
              <a:rPr lang="en" sz="1800">
                <a:solidFill>
                  <a:schemeClr val="dk1"/>
                </a:solidFill>
                <a:highlight>
                  <a:srgbClr val="FFFFFF"/>
                </a:highlight>
              </a:rPr>
              <a:t>The specific drugs included in the death rates are the following:</a:t>
            </a:r>
            <a:endParaRPr sz="1800">
              <a:solidFill>
                <a:schemeClr val="dk1"/>
              </a:solidFill>
              <a:highlight>
                <a:srgbClr val="FFFFFF"/>
              </a:highlight>
            </a:endParaRPr>
          </a:p>
          <a:p>
            <a:pPr indent="-342900" lvl="2" marL="1371600" rtl="0">
              <a:lnSpc>
                <a:spcPct val="100000"/>
              </a:lnSpc>
              <a:spcBef>
                <a:spcPts val="0"/>
              </a:spcBef>
              <a:spcAft>
                <a:spcPts val="0"/>
              </a:spcAft>
              <a:buClr>
                <a:schemeClr val="dk1"/>
              </a:buClr>
              <a:buSzPts val="1800"/>
              <a:buChar char="■"/>
            </a:pPr>
            <a:r>
              <a:rPr lang="en" sz="1800">
                <a:solidFill>
                  <a:schemeClr val="dk1"/>
                </a:solidFill>
                <a:highlight>
                  <a:srgbClr val="FFFFFF"/>
                </a:highlight>
              </a:rPr>
              <a:t>Opium</a:t>
            </a:r>
            <a:endParaRPr sz="1800">
              <a:solidFill>
                <a:schemeClr val="dk1"/>
              </a:solidFill>
              <a:highlight>
                <a:srgbClr val="FFFFFF"/>
              </a:highlight>
            </a:endParaRPr>
          </a:p>
          <a:p>
            <a:pPr indent="-342900" lvl="2" marL="1371600" rtl="0">
              <a:lnSpc>
                <a:spcPct val="100000"/>
              </a:lnSpc>
              <a:spcBef>
                <a:spcPts val="0"/>
              </a:spcBef>
              <a:spcAft>
                <a:spcPts val="0"/>
              </a:spcAft>
              <a:buClr>
                <a:schemeClr val="dk1"/>
              </a:buClr>
              <a:buSzPts val="1800"/>
              <a:buChar char="■"/>
            </a:pPr>
            <a:r>
              <a:rPr lang="en" sz="1800">
                <a:solidFill>
                  <a:schemeClr val="dk1"/>
                </a:solidFill>
                <a:highlight>
                  <a:srgbClr val="FFFFFF"/>
                </a:highlight>
              </a:rPr>
              <a:t>Heroin</a:t>
            </a:r>
            <a:endParaRPr sz="1800">
              <a:solidFill>
                <a:schemeClr val="dk1"/>
              </a:solidFill>
              <a:highlight>
                <a:srgbClr val="FFFFFF"/>
              </a:highlight>
            </a:endParaRPr>
          </a:p>
          <a:p>
            <a:pPr indent="-342900" lvl="2" marL="1371600" rtl="0">
              <a:lnSpc>
                <a:spcPct val="100000"/>
              </a:lnSpc>
              <a:spcBef>
                <a:spcPts val="0"/>
              </a:spcBef>
              <a:spcAft>
                <a:spcPts val="0"/>
              </a:spcAft>
              <a:buClr>
                <a:schemeClr val="dk1"/>
              </a:buClr>
              <a:buSzPts val="1800"/>
              <a:buChar char="■"/>
            </a:pPr>
            <a:r>
              <a:rPr lang="en" sz="1800">
                <a:solidFill>
                  <a:schemeClr val="dk1"/>
                </a:solidFill>
                <a:highlight>
                  <a:srgbClr val="FFFFFF"/>
                </a:highlight>
              </a:rPr>
              <a:t>Other opioids</a:t>
            </a:r>
            <a:endParaRPr sz="1800">
              <a:solidFill>
                <a:schemeClr val="dk1"/>
              </a:solidFill>
              <a:highlight>
                <a:srgbClr val="FFFFFF"/>
              </a:highlight>
            </a:endParaRPr>
          </a:p>
          <a:p>
            <a:pPr indent="-342900" lvl="2" marL="1371600" rtl="0">
              <a:lnSpc>
                <a:spcPct val="100000"/>
              </a:lnSpc>
              <a:spcBef>
                <a:spcPts val="0"/>
              </a:spcBef>
              <a:spcAft>
                <a:spcPts val="0"/>
              </a:spcAft>
              <a:buClr>
                <a:schemeClr val="dk1"/>
              </a:buClr>
              <a:buSzPts val="1800"/>
              <a:buChar char="■"/>
            </a:pPr>
            <a:r>
              <a:rPr lang="en" sz="1800">
                <a:solidFill>
                  <a:schemeClr val="dk1"/>
                </a:solidFill>
                <a:highlight>
                  <a:srgbClr val="FFFFFF"/>
                </a:highlight>
              </a:rPr>
              <a:t>Methadone</a:t>
            </a:r>
            <a:endParaRPr sz="1800">
              <a:solidFill>
                <a:schemeClr val="dk1"/>
              </a:solidFill>
              <a:highlight>
                <a:srgbClr val="FFFFFF"/>
              </a:highlight>
            </a:endParaRPr>
          </a:p>
          <a:p>
            <a:pPr indent="-342900" lvl="2" marL="1371600" rtl="0">
              <a:lnSpc>
                <a:spcPct val="100000"/>
              </a:lnSpc>
              <a:spcBef>
                <a:spcPts val="0"/>
              </a:spcBef>
              <a:spcAft>
                <a:spcPts val="0"/>
              </a:spcAft>
              <a:buClr>
                <a:schemeClr val="dk1"/>
              </a:buClr>
              <a:buSzPts val="1800"/>
              <a:buChar char="■"/>
            </a:pPr>
            <a:r>
              <a:rPr lang="en" sz="1800">
                <a:solidFill>
                  <a:schemeClr val="dk1"/>
                </a:solidFill>
                <a:highlight>
                  <a:srgbClr val="FFFFFF"/>
                </a:highlight>
              </a:rPr>
              <a:t>Other synthetic narcotics</a:t>
            </a:r>
            <a:endParaRPr sz="1800">
              <a:solidFill>
                <a:schemeClr val="dk1"/>
              </a:solidFill>
              <a:highlight>
                <a:srgbClr val="FFFFFF"/>
              </a:highlight>
            </a:endParaRPr>
          </a:p>
          <a:p>
            <a:pPr indent="-342900" lvl="2" marL="1371600" rtl="0">
              <a:lnSpc>
                <a:spcPct val="100000"/>
              </a:lnSpc>
              <a:spcBef>
                <a:spcPts val="0"/>
              </a:spcBef>
              <a:spcAft>
                <a:spcPts val="0"/>
              </a:spcAft>
              <a:buClr>
                <a:schemeClr val="dk1"/>
              </a:buClr>
              <a:buSzPts val="1800"/>
              <a:buChar char="■"/>
            </a:pPr>
            <a:r>
              <a:rPr lang="en" sz="1800">
                <a:solidFill>
                  <a:schemeClr val="dk1"/>
                </a:solidFill>
                <a:highlight>
                  <a:srgbClr val="FFFFFF"/>
                </a:highlight>
              </a:rPr>
              <a:t>Other and unspecified narcotics</a:t>
            </a:r>
            <a:endParaRPr sz="1800">
              <a:solidFill>
                <a:schemeClr val="dk1"/>
              </a:solidFill>
              <a:highlight>
                <a:srgbClr val="FFFFFF"/>
              </a:highlight>
            </a:endParaRPr>
          </a:p>
          <a:p>
            <a:pPr indent="0" lvl="0" marL="0">
              <a:spcBef>
                <a:spcPts val="7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Variables</a:t>
            </a:r>
            <a:endParaRPr/>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nSpc>
                <a:spcPct val="100000"/>
              </a:lnSpc>
              <a:spcBef>
                <a:spcPts val="1100"/>
              </a:spcBef>
              <a:spcAft>
                <a:spcPts val="0"/>
              </a:spcAft>
              <a:buClr>
                <a:schemeClr val="dk1"/>
              </a:buClr>
              <a:buSzPts val="1600"/>
              <a:buChar char="●"/>
            </a:pPr>
            <a:r>
              <a:rPr b="1" lang="en" sz="1600">
                <a:solidFill>
                  <a:schemeClr val="dk1"/>
                </a:solidFill>
                <a:highlight>
                  <a:srgbClr val="FFFFFF"/>
                </a:highlight>
              </a:rPr>
              <a:t>fips_code</a:t>
            </a:r>
            <a:r>
              <a:rPr lang="en" sz="1600">
                <a:solidFill>
                  <a:schemeClr val="dk1"/>
                </a:solidFill>
                <a:highlight>
                  <a:srgbClr val="FFFFFF"/>
                </a:highlight>
              </a:rPr>
              <a:t> - County's unique code</a:t>
            </a:r>
            <a:endParaRPr sz="1600">
              <a:solidFill>
                <a:schemeClr val="dk1"/>
              </a:solidFill>
              <a:highlight>
                <a:srgbClr val="FFFFFF"/>
              </a:highlight>
            </a:endParaRPr>
          </a:p>
          <a:p>
            <a:pPr indent="-330200" lvl="0" marL="457200" rtl="0">
              <a:lnSpc>
                <a:spcPct val="100000"/>
              </a:lnSpc>
              <a:spcBef>
                <a:spcPts val="0"/>
              </a:spcBef>
              <a:spcAft>
                <a:spcPts val="0"/>
              </a:spcAft>
              <a:buClr>
                <a:schemeClr val="dk1"/>
              </a:buClr>
              <a:buSzPts val="1600"/>
              <a:buChar char="●"/>
            </a:pPr>
            <a:r>
              <a:rPr b="1" lang="en" sz="1600">
                <a:solidFill>
                  <a:schemeClr val="dk1"/>
                </a:solidFill>
                <a:highlight>
                  <a:srgbClr val="FFFFFF"/>
                </a:highlight>
              </a:rPr>
              <a:t>fips_padded_zeros</a:t>
            </a:r>
            <a:r>
              <a:rPr lang="en" sz="1600">
                <a:solidFill>
                  <a:schemeClr val="dk1"/>
                </a:solidFill>
                <a:highlight>
                  <a:srgbClr val="FFFFFF"/>
                </a:highlight>
              </a:rPr>
              <a:t> - County's unique code padded with zeros in front</a:t>
            </a:r>
            <a:endParaRPr sz="1600">
              <a:solidFill>
                <a:schemeClr val="dk1"/>
              </a:solidFill>
              <a:highlight>
                <a:srgbClr val="FFFFFF"/>
              </a:highlight>
            </a:endParaRPr>
          </a:p>
          <a:p>
            <a:pPr indent="-330200" lvl="0" marL="457200" rtl="0">
              <a:lnSpc>
                <a:spcPct val="100000"/>
              </a:lnSpc>
              <a:spcBef>
                <a:spcPts val="0"/>
              </a:spcBef>
              <a:spcAft>
                <a:spcPts val="0"/>
              </a:spcAft>
              <a:buClr>
                <a:schemeClr val="dk1"/>
              </a:buClr>
              <a:buSzPts val="1600"/>
              <a:buChar char="●"/>
            </a:pPr>
            <a:r>
              <a:rPr b="1" lang="en" sz="1600">
                <a:solidFill>
                  <a:schemeClr val="dk1"/>
                </a:solidFill>
                <a:highlight>
                  <a:srgbClr val="FFFFFF"/>
                </a:highlight>
              </a:rPr>
              <a:t>gq_estimates_2016</a:t>
            </a:r>
            <a:r>
              <a:rPr lang="en" sz="1600">
                <a:solidFill>
                  <a:schemeClr val="dk1"/>
                </a:solidFill>
                <a:highlight>
                  <a:srgbClr val="FFFFFF"/>
                </a:highlight>
              </a:rPr>
              <a:t> - 7/1/2016 Group Quarters total population estimate (number of people)</a:t>
            </a:r>
            <a:endParaRPr sz="1600">
              <a:solidFill>
                <a:schemeClr val="dk1"/>
              </a:solidFill>
              <a:highlight>
                <a:srgbClr val="FFFFFF"/>
              </a:highlight>
            </a:endParaRPr>
          </a:p>
          <a:p>
            <a:pPr indent="-330200" lvl="1" marL="914400" rtl="0">
              <a:lnSpc>
                <a:spcPct val="100000"/>
              </a:lnSpc>
              <a:spcBef>
                <a:spcPts val="0"/>
              </a:spcBef>
              <a:spcAft>
                <a:spcPts val="0"/>
              </a:spcAft>
              <a:buClr>
                <a:schemeClr val="dk1"/>
              </a:buClr>
              <a:buSzPts val="1600"/>
              <a:buChar char="○"/>
            </a:pPr>
            <a:r>
              <a:rPr lang="en" sz="1600">
                <a:solidFill>
                  <a:schemeClr val="dk1"/>
                </a:solidFill>
                <a:highlight>
                  <a:srgbClr val="FFFFFF"/>
                </a:highlight>
              </a:rPr>
              <a:t>all people not living in housing units (house, apartment, mobile home, rented rooms)</a:t>
            </a:r>
            <a:endParaRPr sz="1600">
              <a:solidFill>
                <a:schemeClr val="dk1"/>
              </a:solidFill>
              <a:highlight>
                <a:srgbClr val="FFFFFF"/>
              </a:highlight>
            </a:endParaRPr>
          </a:p>
          <a:p>
            <a:pPr indent="-330200" lvl="1" marL="914400" rtl="0">
              <a:lnSpc>
                <a:spcPct val="100000"/>
              </a:lnSpc>
              <a:spcBef>
                <a:spcPts val="0"/>
              </a:spcBef>
              <a:spcAft>
                <a:spcPts val="0"/>
              </a:spcAft>
              <a:buClr>
                <a:schemeClr val="dk1"/>
              </a:buClr>
              <a:buSzPts val="1600"/>
              <a:buChar char="○"/>
            </a:pPr>
            <a:r>
              <a:rPr lang="en" sz="1600">
                <a:solidFill>
                  <a:schemeClr val="dk1"/>
                </a:solidFill>
                <a:highlight>
                  <a:srgbClr val="FFFFFF"/>
                </a:highlight>
              </a:rPr>
              <a:t>e.g. people living in correctional facilities</a:t>
            </a:r>
            <a:endParaRPr sz="1600">
              <a:solidFill>
                <a:schemeClr val="dk1"/>
              </a:solidFill>
              <a:highlight>
                <a:srgbClr val="FFFFFF"/>
              </a:highlight>
            </a:endParaRPr>
          </a:p>
          <a:p>
            <a:pPr indent="-330200" lvl="0" marL="457200" rtl="0">
              <a:lnSpc>
                <a:spcPct val="100000"/>
              </a:lnSpc>
              <a:spcBef>
                <a:spcPts val="0"/>
              </a:spcBef>
              <a:spcAft>
                <a:spcPts val="0"/>
              </a:spcAft>
              <a:buClr>
                <a:schemeClr val="dk1"/>
              </a:buClr>
              <a:buSzPts val="1600"/>
              <a:buChar char="●"/>
            </a:pPr>
            <a:r>
              <a:rPr b="1" lang="en" sz="1600">
                <a:solidFill>
                  <a:schemeClr val="dk1"/>
                </a:solidFill>
                <a:highlight>
                  <a:srgbClr val="FFFFFF"/>
                </a:highlight>
              </a:rPr>
              <a:t>median_household_income_2016</a:t>
            </a:r>
            <a:r>
              <a:rPr lang="en" sz="1600">
                <a:solidFill>
                  <a:schemeClr val="dk1"/>
                </a:solidFill>
                <a:highlight>
                  <a:srgbClr val="FFFFFF"/>
                </a:highlight>
              </a:rPr>
              <a:t> - Estimate of median household Income, 2016 (in dollars)</a:t>
            </a:r>
            <a:endParaRPr sz="1600">
              <a:solidFill>
                <a:schemeClr val="dk1"/>
              </a:solidFill>
              <a:highlight>
                <a:srgbClr val="FFFFFF"/>
              </a:highlight>
            </a:endParaRPr>
          </a:p>
          <a:p>
            <a:pPr indent="-330200" lvl="0" marL="457200" rtl="0">
              <a:lnSpc>
                <a:spcPct val="100000"/>
              </a:lnSpc>
              <a:spcBef>
                <a:spcPts val="0"/>
              </a:spcBef>
              <a:spcAft>
                <a:spcPts val="0"/>
              </a:spcAft>
              <a:buClr>
                <a:schemeClr val="dk1"/>
              </a:buClr>
              <a:buSzPts val="1600"/>
              <a:buChar char="●"/>
            </a:pPr>
            <a:r>
              <a:rPr b="1" lang="en" sz="1600">
                <a:solidFill>
                  <a:schemeClr val="dk1"/>
                </a:solidFill>
                <a:highlight>
                  <a:srgbClr val="FFFFFF"/>
                </a:highlight>
              </a:rPr>
              <a:t>opioid_prescription_rate</a:t>
            </a:r>
            <a:r>
              <a:rPr lang="en" sz="1600">
                <a:solidFill>
                  <a:schemeClr val="dk1"/>
                </a:solidFill>
                <a:highlight>
                  <a:srgbClr val="FFFFFF"/>
                </a:highlight>
              </a:rPr>
              <a:t> - Prescription rate for opioids for the county (per 100 people)</a:t>
            </a:r>
            <a:endParaRPr sz="1600">
              <a:solidFill>
                <a:schemeClr val="dk1"/>
              </a:solidFill>
              <a:highlight>
                <a:srgbClr val="FFFFFF"/>
              </a:highlight>
            </a:endParaRPr>
          </a:p>
          <a:p>
            <a:pPr indent="-330200" lvl="0" marL="457200" rtl="0">
              <a:lnSpc>
                <a:spcPct val="100000"/>
              </a:lnSpc>
              <a:spcBef>
                <a:spcPts val="0"/>
              </a:spcBef>
              <a:spcAft>
                <a:spcPts val="0"/>
              </a:spcAft>
              <a:buClr>
                <a:schemeClr val="dk1"/>
              </a:buClr>
              <a:buSzPts val="1600"/>
              <a:buChar char="●"/>
            </a:pPr>
            <a:r>
              <a:rPr b="1" lang="en" sz="1600">
                <a:solidFill>
                  <a:schemeClr val="dk1"/>
                </a:solidFill>
                <a:highlight>
                  <a:srgbClr val="FFFFFF"/>
                </a:highlight>
              </a:rPr>
              <a:t>pop_chg_2016</a:t>
            </a:r>
            <a:r>
              <a:rPr lang="en" sz="1600">
                <a:solidFill>
                  <a:schemeClr val="dk1"/>
                </a:solidFill>
                <a:highlight>
                  <a:srgbClr val="FFFFFF"/>
                </a:highlight>
              </a:rPr>
              <a:t> - Net change in resident total population 7/1/2015 to 7/1/2016 (number of people)</a:t>
            </a:r>
            <a:endParaRPr sz="1600">
              <a:solidFill>
                <a:schemeClr val="dk1"/>
              </a:solidFill>
              <a:highlight>
                <a:srgbClr val="FFFFFF"/>
              </a:highlight>
            </a:endParaRPr>
          </a:p>
          <a:p>
            <a:pPr indent="0" lvl="0" marL="0">
              <a:spcBef>
                <a:spcPts val="7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Variables</a:t>
            </a:r>
            <a:endParaRPr/>
          </a:p>
        </p:txBody>
      </p:sp>
      <p:sp>
        <p:nvSpPr>
          <p:cNvPr id="151" name="Google Shape;15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00000"/>
              </a:lnSpc>
              <a:spcBef>
                <a:spcPts val="1100"/>
              </a:spcBef>
              <a:spcAft>
                <a:spcPts val="0"/>
              </a:spcAft>
              <a:buClr>
                <a:schemeClr val="dk1"/>
              </a:buClr>
              <a:buSzPts val="1800"/>
              <a:buChar char="●"/>
            </a:pPr>
            <a:r>
              <a:rPr b="1" lang="en">
                <a:solidFill>
                  <a:schemeClr val="dk1"/>
                </a:solidFill>
                <a:highlight>
                  <a:srgbClr val="FFFFFF"/>
                </a:highlight>
              </a:rPr>
              <a:t>pop_estimate_2016</a:t>
            </a:r>
            <a:r>
              <a:rPr lang="en">
                <a:solidFill>
                  <a:schemeClr val="dk1"/>
                </a:solidFill>
                <a:highlight>
                  <a:srgbClr val="FFFFFF"/>
                </a:highlight>
              </a:rPr>
              <a:t> - Estimated population for the county in 2016</a:t>
            </a:r>
            <a:endParaRPr>
              <a:solidFill>
                <a:schemeClr val="dk1"/>
              </a:solidFill>
              <a:highlight>
                <a:srgbClr val="FFFFFF"/>
              </a:highlight>
            </a:endParaRPr>
          </a:p>
          <a:p>
            <a:pPr indent="-342900" lvl="0" marL="457200" rtl="0">
              <a:lnSpc>
                <a:spcPct val="100000"/>
              </a:lnSpc>
              <a:spcBef>
                <a:spcPts val="0"/>
              </a:spcBef>
              <a:spcAft>
                <a:spcPts val="0"/>
              </a:spcAft>
              <a:buClr>
                <a:schemeClr val="dk1"/>
              </a:buClr>
              <a:buSzPts val="1800"/>
              <a:buChar char="●"/>
            </a:pPr>
            <a:r>
              <a:rPr b="1" lang="en">
                <a:solidFill>
                  <a:schemeClr val="dk1"/>
                </a:solidFill>
                <a:highlight>
                  <a:srgbClr val="FFFFFF"/>
                </a:highlight>
              </a:rPr>
              <a:t>rate_birth_2016</a:t>
            </a:r>
            <a:r>
              <a:rPr lang="en">
                <a:solidFill>
                  <a:schemeClr val="dk1"/>
                </a:solidFill>
                <a:highlight>
                  <a:srgbClr val="FFFFFF"/>
                </a:highlight>
              </a:rPr>
              <a:t> - Birth rate in period 7/1/2015 to 6/30/2016 (per 1000 people)</a:t>
            </a:r>
            <a:endParaRPr>
              <a:solidFill>
                <a:schemeClr val="dk1"/>
              </a:solidFill>
              <a:highlight>
                <a:srgbClr val="FFFFFF"/>
              </a:highlight>
            </a:endParaRPr>
          </a:p>
          <a:p>
            <a:pPr indent="-342900" lvl="0" marL="457200" rtl="0">
              <a:lnSpc>
                <a:spcPct val="100000"/>
              </a:lnSpc>
              <a:spcBef>
                <a:spcPts val="0"/>
              </a:spcBef>
              <a:spcAft>
                <a:spcPts val="0"/>
              </a:spcAft>
              <a:buClr>
                <a:schemeClr val="dk1"/>
              </a:buClr>
              <a:buSzPts val="1800"/>
              <a:buChar char="●"/>
            </a:pPr>
            <a:r>
              <a:rPr b="1" lang="en">
                <a:solidFill>
                  <a:schemeClr val="dk1"/>
                </a:solidFill>
                <a:highlight>
                  <a:srgbClr val="FFFFFF"/>
                </a:highlight>
              </a:rPr>
              <a:t>rate_death_2016</a:t>
            </a:r>
            <a:r>
              <a:rPr lang="en">
                <a:solidFill>
                  <a:schemeClr val="dk1"/>
                </a:solidFill>
                <a:highlight>
                  <a:srgbClr val="FFFFFF"/>
                </a:highlight>
              </a:rPr>
              <a:t> - Overall death rate (all causes, not only caused by opioid overdose) in period 7/1/2015 to 6/30/2016 (per 1000 people)</a:t>
            </a:r>
            <a:endParaRPr>
              <a:solidFill>
                <a:schemeClr val="dk1"/>
              </a:solidFill>
              <a:highlight>
                <a:srgbClr val="FFFFFF"/>
              </a:highlight>
            </a:endParaRPr>
          </a:p>
          <a:p>
            <a:pPr indent="-342900" lvl="0" marL="457200" rtl="0">
              <a:lnSpc>
                <a:spcPct val="100000"/>
              </a:lnSpc>
              <a:spcBef>
                <a:spcPts val="0"/>
              </a:spcBef>
              <a:spcAft>
                <a:spcPts val="0"/>
              </a:spcAft>
              <a:buClr>
                <a:schemeClr val="dk1"/>
              </a:buClr>
              <a:buSzPts val="1800"/>
              <a:buChar char="●"/>
            </a:pPr>
            <a:r>
              <a:rPr b="1" lang="en">
                <a:solidFill>
                  <a:schemeClr val="dk1"/>
                </a:solidFill>
                <a:highlight>
                  <a:srgbClr val="FFFFFF"/>
                </a:highlight>
              </a:rPr>
              <a:t>rate_domestic_mig_2016</a:t>
            </a:r>
            <a:r>
              <a:rPr lang="en">
                <a:solidFill>
                  <a:schemeClr val="dk1"/>
                </a:solidFill>
                <a:highlight>
                  <a:srgbClr val="FFFFFF"/>
                </a:highlight>
              </a:rPr>
              <a:t> - Net domestic migration rate in period 7/1/2015 to 6/30/2016 (per 1000 people)</a:t>
            </a:r>
            <a:endParaRPr>
              <a:solidFill>
                <a:schemeClr val="dk1"/>
              </a:solidFill>
              <a:highlight>
                <a:srgbClr val="FFFFFF"/>
              </a:highlight>
            </a:endParaRPr>
          </a:p>
          <a:p>
            <a:pPr indent="-342900" lvl="0" marL="457200" rtl="0">
              <a:lnSpc>
                <a:spcPct val="100000"/>
              </a:lnSpc>
              <a:spcBef>
                <a:spcPts val="0"/>
              </a:spcBef>
              <a:spcAft>
                <a:spcPts val="0"/>
              </a:spcAft>
              <a:buClr>
                <a:schemeClr val="dk1"/>
              </a:buClr>
              <a:buSzPts val="1800"/>
              <a:buChar char="●"/>
            </a:pPr>
            <a:r>
              <a:rPr b="1" lang="en">
                <a:solidFill>
                  <a:schemeClr val="dk1"/>
                </a:solidFill>
                <a:highlight>
                  <a:srgbClr val="FFFFFF"/>
                </a:highlight>
              </a:rPr>
              <a:t>rate_international_mig_2016</a:t>
            </a:r>
            <a:r>
              <a:rPr lang="en">
                <a:solidFill>
                  <a:schemeClr val="dk1"/>
                </a:solidFill>
                <a:highlight>
                  <a:srgbClr val="FFFFFF"/>
                </a:highlight>
              </a:rPr>
              <a:t> - Net international migration rate in period 7/1/2015 to 6/30/2016 (per 1000 people)</a:t>
            </a:r>
            <a:endParaRPr>
              <a:solidFill>
                <a:schemeClr val="dk1"/>
              </a:solidFill>
              <a:highlight>
                <a:srgbClr val="FFFFFF"/>
              </a:highlight>
            </a:endParaRPr>
          </a:p>
          <a:p>
            <a:pPr indent="-342900" lvl="0" marL="457200" rtl="0">
              <a:lnSpc>
                <a:spcPct val="100000"/>
              </a:lnSpc>
              <a:spcBef>
                <a:spcPts val="0"/>
              </a:spcBef>
              <a:spcAft>
                <a:spcPts val="0"/>
              </a:spcAft>
              <a:buClr>
                <a:schemeClr val="dk1"/>
              </a:buClr>
              <a:buSzPts val="1800"/>
              <a:buChar char="●"/>
            </a:pPr>
            <a:r>
              <a:rPr b="1" lang="en">
                <a:solidFill>
                  <a:schemeClr val="dk1"/>
                </a:solidFill>
                <a:highlight>
                  <a:srgbClr val="FFFFFF"/>
                </a:highlight>
              </a:rPr>
              <a:t>state</a:t>
            </a:r>
            <a:r>
              <a:rPr lang="en">
                <a:solidFill>
                  <a:schemeClr val="dk1"/>
                </a:solidFill>
                <a:highlight>
                  <a:srgbClr val="FFFFFF"/>
                </a:highlight>
              </a:rPr>
              <a:t> - State the county is in</a:t>
            </a:r>
            <a:endParaRPr>
              <a:solidFill>
                <a:schemeClr val="dk1"/>
              </a:solidFill>
              <a:highlight>
                <a:srgbClr val="FFFFFF"/>
              </a:highlight>
            </a:endParaRPr>
          </a:p>
          <a:p>
            <a:pPr indent="-342900" lvl="0" marL="457200" rtl="0">
              <a:lnSpc>
                <a:spcPct val="100000"/>
              </a:lnSpc>
              <a:spcBef>
                <a:spcPts val="0"/>
              </a:spcBef>
              <a:spcAft>
                <a:spcPts val="0"/>
              </a:spcAft>
              <a:buClr>
                <a:schemeClr val="dk1"/>
              </a:buClr>
              <a:buSzPts val="1800"/>
              <a:buChar char="●"/>
            </a:pPr>
            <a:r>
              <a:rPr b="1" lang="en">
                <a:solidFill>
                  <a:schemeClr val="dk1"/>
                </a:solidFill>
                <a:highlight>
                  <a:srgbClr val="FFFFFF"/>
                </a:highlight>
              </a:rPr>
              <a:t>unemployment_rate_2016</a:t>
            </a:r>
            <a:r>
              <a:rPr lang="en">
                <a:solidFill>
                  <a:schemeClr val="dk1"/>
                </a:solidFill>
                <a:highlight>
                  <a:srgbClr val="FFFFFF"/>
                </a:highlight>
              </a:rPr>
              <a:t> - Unemployment rate, 2016 (%)</a:t>
            </a:r>
            <a:endParaRPr>
              <a:solidFill>
                <a:schemeClr val="dk1"/>
              </a:solidFill>
              <a:highlight>
                <a:srgbClr val="FFFFFF"/>
              </a:highlight>
            </a:endParaRPr>
          </a:p>
          <a:p>
            <a:pPr indent="0" lvl="0" marL="0" rtl="0">
              <a:spcBef>
                <a:spcPts val="700"/>
              </a:spcBef>
              <a:spcAft>
                <a:spcPts val="0"/>
              </a:spcAft>
              <a:buClr>
                <a:schemeClr val="dk1"/>
              </a:buClr>
              <a:buSzPts val="1100"/>
              <a:buFont typeface="Arial"/>
              <a:buNone/>
            </a:pPr>
            <a:r>
              <a:t/>
            </a:r>
            <a:endParaRPr/>
          </a:p>
          <a:p>
            <a:pPr indent="0" lvl="0" marL="0" rtl="0">
              <a:spcBef>
                <a:spcPts val="1600"/>
              </a:spcBef>
              <a:spcAft>
                <a:spcPts val="0"/>
              </a:spcAft>
              <a:buClr>
                <a:schemeClr val="dk1"/>
              </a:buClr>
              <a:buSzPts val="1100"/>
              <a:buFont typeface="Arial"/>
              <a:buNone/>
            </a:pPr>
            <a:r>
              <a:t/>
            </a:r>
            <a:endParaRPr/>
          </a:p>
          <a:p>
            <a:pPr indent="0" lvl="0" marL="0">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Google Shape;156;p30"/>
          <p:cNvPicPr preferRelativeResize="0"/>
          <p:nvPr/>
        </p:nvPicPr>
        <p:blipFill>
          <a:blip r:embed="rId3">
            <a:alphaModFix/>
          </a:blip>
          <a:stretch>
            <a:fillRect/>
          </a:stretch>
        </p:blipFill>
        <p:spPr>
          <a:xfrm>
            <a:off x="364625" y="152400"/>
            <a:ext cx="8414747" cy="4838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pic>
        <p:nvPicPr>
          <p:cNvPr id="161" name="Google Shape;161;p31"/>
          <p:cNvPicPr preferRelativeResize="0"/>
          <p:nvPr/>
        </p:nvPicPr>
        <p:blipFill>
          <a:blip r:embed="rId3">
            <a:alphaModFix/>
          </a:blip>
          <a:stretch>
            <a:fillRect/>
          </a:stretch>
        </p:blipFill>
        <p:spPr>
          <a:xfrm>
            <a:off x="1486534" y="0"/>
            <a:ext cx="6170931"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62" name="Google Shape;62;p14"/>
          <p:cNvPicPr preferRelativeResize="0"/>
          <p:nvPr/>
        </p:nvPicPr>
        <p:blipFill>
          <a:blip r:embed="rId3">
            <a:alphaModFix/>
          </a:blip>
          <a:stretch>
            <a:fillRect/>
          </a:stretch>
        </p:blipFill>
        <p:spPr>
          <a:xfrm>
            <a:off x="0" y="424016"/>
            <a:ext cx="9144001" cy="429546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7" name="Google Shape;167;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68" name="Google Shape;168;p32"/>
          <p:cNvPicPr preferRelativeResize="0"/>
          <p:nvPr/>
        </p:nvPicPr>
        <p:blipFill>
          <a:blip r:embed="rId3">
            <a:alphaModFix/>
          </a:blip>
          <a:stretch>
            <a:fillRect/>
          </a:stretch>
        </p:blipFill>
        <p:spPr>
          <a:xfrm>
            <a:off x="104288" y="0"/>
            <a:ext cx="8935424" cy="51435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4" name="Google Shape;174;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75" name="Google Shape;175;p33"/>
          <p:cNvPicPr preferRelativeResize="0"/>
          <p:nvPr/>
        </p:nvPicPr>
        <p:blipFill>
          <a:blip r:embed="rId3">
            <a:alphaModFix/>
          </a:blip>
          <a:stretch>
            <a:fillRect/>
          </a:stretch>
        </p:blipFill>
        <p:spPr>
          <a:xfrm>
            <a:off x="573586" y="0"/>
            <a:ext cx="7996829" cy="51435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1" name="Google Shape;181;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82" name="Google Shape;182;p34"/>
          <p:cNvPicPr preferRelativeResize="0"/>
          <p:nvPr/>
        </p:nvPicPr>
        <p:blipFill>
          <a:blip r:embed="rId3">
            <a:alphaModFix/>
          </a:blip>
          <a:stretch>
            <a:fillRect/>
          </a:stretch>
        </p:blipFill>
        <p:spPr>
          <a:xfrm>
            <a:off x="0" y="240926"/>
            <a:ext cx="9144002" cy="466164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8" name="Google Shape;188;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89" name="Google Shape;189;p35"/>
          <p:cNvPicPr preferRelativeResize="0"/>
          <p:nvPr/>
        </p:nvPicPr>
        <p:blipFill>
          <a:blip r:embed="rId3">
            <a:alphaModFix/>
          </a:blip>
          <a:stretch>
            <a:fillRect/>
          </a:stretch>
        </p:blipFill>
        <p:spPr>
          <a:xfrm>
            <a:off x="0" y="228120"/>
            <a:ext cx="9144002" cy="468726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311700" y="445025"/>
            <a:ext cx="8520600" cy="1109100"/>
          </a:xfrm>
          <a:prstGeom prst="rect">
            <a:avLst/>
          </a:prstGeom>
        </p:spPr>
        <p:txBody>
          <a:bodyPr anchorCtr="0" anchor="t" bIns="91425" lIns="91425" spcFirstLastPara="1" rIns="91425" wrap="square" tIns="91425">
            <a:noAutofit/>
          </a:bodyPr>
          <a:lstStyle/>
          <a:p>
            <a:pPr indent="0" lvl="0" marL="0" rtl="0">
              <a:spcBef>
                <a:spcPts val="1100"/>
              </a:spcBef>
              <a:spcAft>
                <a:spcPts val="0"/>
              </a:spcAft>
              <a:buClr>
                <a:schemeClr val="dk1"/>
              </a:buClr>
              <a:buSzPts val="1100"/>
              <a:buFont typeface="Arial"/>
              <a:buNone/>
            </a:pPr>
            <a:r>
              <a:rPr lang="en"/>
              <a:t>Hypothesis Test of Correlation By Permuting Samples</a:t>
            </a:r>
            <a:endParaRPr/>
          </a:p>
          <a:p>
            <a:pPr indent="0" lvl="0" marL="0">
              <a:spcBef>
                <a:spcPts val="0"/>
              </a:spcBef>
              <a:spcAft>
                <a:spcPts val="0"/>
              </a:spcAft>
              <a:buNone/>
            </a:pPr>
            <a:r>
              <a:t/>
            </a:r>
            <a:endParaRPr/>
          </a:p>
        </p:txBody>
      </p:sp>
      <p:sp>
        <p:nvSpPr>
          <p:cNvPr id="195" name="Google Shape;195;p36"/>
          <p:cNvSpPr txBox="1"/>
          <p:nvPr>
            <p:ph idx="1" type="body"/>
          </p:nvPr>
        </p:nvSpPr>
        <p:spPr>
          <a:xfrm>
            <a:off x="311700" y="1655225"/>
            <a:ext cx="8520600" cy="2913600"/>
          </a:xfrm>
          <a:prstGeom prst="rect">
            <a:avLst/>
          </a:prstGeom>
        </p:spPr>
        <p:txBody>
          <a:bodyPr anchorCtr="0" anchor="t" bIns="91425" lIns="91425" spcFirstLastPara="1" rIns="91425" wrap="square" tIns="91425">
            <a:noAutofit/>
          </a:bodyPr>
          <a:lstStyle/>
          <a:p>
            <a:pPr indent="-342900" lvl="0" marL="457200" rtl="0">
              <a:spcBef>
                <a:spcPts val="1100"/>
              </a:spcBef>
              <a:spcAft>
                <a:spcPts val="0"/>
              </a:spcAft>
              <a:buClr>
                <a:schemeClr val="dk1"/>
              </a:buClr>
              <a:buSzPts val="1800"/>
              <a:buChar char="●"/>
            </a:pPr>
            <a:r>
              <a:rPr lang="en">
                <a:solidFill>
                  <a:schemeClr val="dk1"/>
                </a:solidFill>
              </a:rPr>
              <a:t>Could these correlation values be due to chance? </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Or are the correlation values statistically significant? </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To test this, let's run a hypothesis test of correlation by permuting samples for </a:t>
            </a:r>
            <a:r>
              <a:rPr lang="en">
                <a:solidFill>
                  <a:schemeClr val="dk1"/>
                </a:solidFill>
                <a:highlight>
                  <a:srgbClr val="EFF0F1"/>
                </a:highlight>
              </a:rPr>
              <a:t>Crude Opioid Mortality Rate (per 100,000)</a:t>
            </a:r>
            <a:r>
              <a:rPr lang="en">
                <a:solidFill>
                  <a:schemeClr val="dk1"/>
                </a:solidFill>
              </a:rPr>
              <a:t> and all other continuous variables</a:t>
            </a:r>
            <a:endParaRPr>
              <a:solidFill>
                <a:schemeClr val="dk1"/>
              </a:solidFill>
            </a:endParaRPr>
          </a:p>
          <a:p>
            <a:pPr indent="0" lvl="0" marL="0">
              <a:spcBef>
                <a:spcPts val="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7"/>
          <p:cNvSpPr txBox="1"/>
          <p:nvPr>
            <p:ph type="title"/>
          </p:nvPr>
        </p:nvSpPr>
        <p:spPr>
          <a:xfrm>
            <a:off x="311700" y="445025"/>
            <a:ext cx="8520600" cy="1179900"/>
          </a:xfrm>
          <a:prstGeom prst="rect">
            <a:avLst/>
          </a:prstGeom>
        </p:spPr>
        <p:txBody>
          <a:bodyPr anchorCtr="0" anchor="t" bIns="91425" lIns="91425" spcFirstLastPara="1" rIns="91425" wrap="square" tIns="91425">
            <a:noAutofit/>
          </a:bodyPr>
          <a:lstStyle/>
          <a:p>
            <a:pPr indent="0" lvl="0" marL="0" rtl="0">
              <a:spcBef>
                <a:spcPts val="1100"/>
              </a:spcBef>
              <a:spcAft>
                <a:spcPts val="0"/>
              </a:spcAft>
              <a:buClr>
                <a:schemeClr val="dk1"/>
              </a:buClr>
              <a:buSzPts val="1100"/>
              <a:buFont typeface="Arial"/>
              <a:buNone/>
            </a:pPr>
            <a:r>
              <a:rPr lang="en"/>
              <a:t>Hypothesis Test of Correlation By Permuting Samples - Procedure</a:t>
            </a:r>
            <a:endParaRPr/>
          </a:p>
        </p:txBody>
      </p:sp>
      <p:sp>
        <p:nvSpPr>
          <p:cNvPr id="201" name="Google Shape;201;p37"/>
          <p:cNvSpPr txBox="1"/>
          <p:nvPr>
            <p:ph idx="1" type="body"/>
          </p:nvPr>
        </p:nvSpPr>
        <p:spPr>
          <a:xfrm>
            <a:off x="311700" y="1685525"/>
            <a:ext cx="8520600" cy="3304500"/>
          </a:xfrm>
          <a:prstGeom prst="rect">
            <a:avLst/>
          </a:prstGeom>
        </p:spPr>
        <p:txBody>
          <a:bodyPr anchorCtr="0" anchor="t" bIns="91425" lIns="91425" spcFirstLastPara="1" rIns="91425" wrap="square" tIns="91425">
            <a:noAutofit/>
          </a:bodyPr>
          <a:lstStyle/>
          <a:p>
            <a:pPr indent="-323850" lvl="0" marL="457200" rtl="0">
              <a:spcBef>
                <a:spcPts val="1100"/>
              </a:spcBef>
              <a:spcAft>
                <a:spcPts val="0"/>
              </a:spcAft>
              <a:buClr>
                <a:schemeClr val="dk1"/>
              </a:buClr>
              <a:buSzPts val="1500"/>
              <a:buAutoNum type="arabicPeriod"/>
            </a:pPr>
            <a:r>
              <a:rPr lang="en" sz="1500">
                <a:solidFill>
                  <a:schemeClr val="dk1"/>
                </a:solidFill>
              </a:rPr>
              <a:t>Null hypothesis: </a:t>
            </a:r>
            <a:r>
              <a:rPr lang="en" sz="1500">
                <a:solidFill>
                  <a:schemeClr val="dk1"/>
                </a:solidFill>
                <a:highlight>
                  <a:srgbClr val="EFF0F1"/>
                </a:highlight>
              </a:rPr>
              <a:t>Crude Opioid Mortality Rate (per 100,000)</a:t>
            </a:r>
            <a:r>
              <a:rPr lang="en" sz="1500">
                <a:solidFill>
                  <a:schemeClr val="dk1"/>
                </a:solidFill>
              </a:rPr>
              <a:t> and one of the twelve continuous variable are completely uncorrelated. That is, ρ=0.</a:t>
            </a:r>
            <a:endParaRPr sz="1500">
              <a:solidFill>
                <a:schemeClr val="dk1"/>
              </a:solidFill>
            </a:endParaRPr>
          </a:p>
          <a:p>
            <a:pPr indent="-323850" lvl="0" marL="457200" rtl="0">
              <a:spcBef>
                <a:spcPts val="0"/>
              </a:spcBef>
              <a:spcAft>
                <a:spcPts val="0"/>
              </a:spcAft>
              <a:buClr>
                <a:schemeClr val="dk1"/>
              </a:buClr>
              <a:buSzPts val="1500"/>
              <a:buAutoNum type="arabicPeriod"/>
            </a:pPr>
            <a:r>
              <a:rPr lang="en" sz="1500">
                <a:solidFill>
                  <a:schemeClr val="dk1"/>
                </a:solidFill>
              </a:rPr>
              <a:t>Alternative hypothesis: </a:t>
            </a:r>
            <a:r>
              <a:rPr lang="en" sz="1500">
                <a:solidFill>
                  <a:schemeClr val="dk1"/>
                </a:solidFill>
                <a:highlight>
                  <a:srgbClr val="EFF0F1"/>
                </a:highlight>
              </a:rPr>
              <a:t>Crude Opioid Mortality Rate (per 100,000)</a:t>
            </a:r>
            <a:r>
              <a:rPr lang="en" sz="1500">
                <a:solidFill>
                  <a:schemeClr val="dk1"/>
                </a:solidFill>
              </a:rPr>
              <a:t> and the other variables are correlated. That is, ρ≠0.</a:t>
            </a:r>
            <a:endParaRPr sz="1500">
              <a:solidFill>
                <a:schemeClr val="dk1"/>
              </a:solidFill>
            </a:endParaRPr>
          </a:p>
          <a:p>
            <a:pPr indent="-323850" lvl="0" marL="457200" rtl="0">
              <a:spcBef>
                <a:spcPts val="0"/>
              </a:spcBef>
              <a:spcAft>
                <a:spcPts val="0"/>
              </a:spcAft>
              <a:buClr>
                <a:schemeClr val="dk1"/>
              </a:buClr>
              <a:buSzPts val="1500"/>
              <a:buAutoNum type="arabicPeriod"/>
            </a:pPr>
            <a:r>
              <a:rPr lang="en" sz="1500">
                <a:solidFill>
                  <a:schemeClr val="dk1"/>
                </a:solidFill>
              </a:rPr>
              <a:t>Simulate the data assuming null hypothesis is true by permuting the </a:t>
            </a:r>
            <a:r>
              <a:rPr lang="en" sz="1500">
                <a:solidFill>
                  <a:schemeClr val="dk1"/>
                </a:solidFill>
                <a:highlight>
                  <a:srgbClr val="EFF0F1"/>
                </a:highlight>
              </a:rPr>
              <a:t>Crude Opioid Mortality Rate (per 100,000)</a:t>
            </a:r>
            <a:r>
              <a:rPr lang="en" sz="1500">
                <a:solidFill>
                  <a:schemeClr val="dk1"/>
                </a:solidFill>
              </a:rPr>
              <a:t> column 10000 times and calculating the correlation with the other variables. This will create 10000 permuted replicates of sample Pearson correlation r.</a:t>
            </a:r>
            <a:endParaRPr sz="1500">
              <a:solidFill>
                <a:schemeClr val="dk1"/>
              </a:solidFill>
            </a:endParaRPr>
          </a:p>
          <a:p>
            <a:pPr indent="-323850" lvl="0" marL="457200" rtl="0">
              <a:spcBef>
                <a:spcPts val="0"/>
              </a:spcBef>
              <a:spcAft>
                <a:spcPts val="0"/>
              </a:spcAft>
              <a:buClr>
                <a:schemeClr val="dk1"/>
              </a:buClr>
              <a:buSzPts val="1500"/>
              <a:buAutoNum type="arabicPeriod"/>
            </a:pPr>
            <a:r>
              <a:rPr lang="en" sz="1500">
                <a:solidFill>
                  <a:schemeClr val="dk1"/>
                </a:solidFill>
              </a:rPr>
              <a:t>Use sample Pearson correlation, rr, as a test statistic.</a:t>
            </a:r>
            <a:endParaRPr sz="1500">
              <a:solidFill>
                <a:schemeClr val="dk1"/>
              </a:solidFill>
            </a:endParaRPr>
          </a:p>
          <a:p>
            <a:pPr indent="-323850" lvl="0" marL="457200" rtl="0">
              <a:spcBef>
                <a:spcPts val="0"/>
              </a:spcBef>
              <a:spcAft>
                <a:spcPts val="0"/>
              </a:spcAft>
              <a:buClr>
                <a:schemeClr val="dk1"/>
              </a:buClr>
              <a:buSzPts val="1500"/>
              <a:buAutoNum type="arabicPeriod"/>
            </a:pPr>
            <a:r>
              <a:rPr lang="en" sz="1500">
                <a:solidFill>
                  <a:schemeClr val="dk1"/>
                </a:solidFill>
              </a:rPr>
              <a:t>Compute p-value as fraction of permuted replicates that have r more extreme than the observed r.</a:t>
            </a:r>
            <a:endParaRPr sz="1500">
              <a:solidFill>
                <a:schemeClr val="dk1"/>
              </a:solidFill>
            </a:endParaRPr>
          </a:p>
          <a:p>
            <a:pPr indent="-323850" lvl="0" marL="457200" rtl="0">
              <a:spcBef>
                <a:spcPts val="0"/>
              </a:spcBef>
              <a:spcAft>
                <a:spcPts val="0"/>
              </a:spcAft>
              <a:buClr>
                <a:schemeClr val="dk1"/>
              </a:buClr>
              <a:buSzPts val="1500"/>
              <a:buAutoNum type="arabicPeriod"/>
            </a:pPr>
            <a:r>
              <a:rPr lang="en" sz="1500">
                <a:solidFill>
                  <a:schemeClr val="dk1"/>
                </a:solidFill>
              </a:rPr>
              <a:t>Draw a conclusion based on significance level α=0.01.</a:t>
            </a:r>
            <a:endParaRPr sz="1500">
              <a:solidFill>
                <a:schemeClr val="dk1"/>
              </a:solidFill>
            </a:endParaRPr>
          </a:p>
          <a:p>
            <a:pPr indent="0" lvl="0" marL="0">
              <a:spcBef>
                <a:spcPts val="7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7" name="Google Shape;207;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208" name="Google Shape;208;p38"/>
          <p:cNvPicPr preferRelativeResize="0"/>
          <p:nvPr/>
        </p:nvPicPr>
        <p:blipFill>
          <a:blip r:embed="rId3">
            <a:alphaModFix/>
          </a:blip>
          <a:stretch>
            <a:fillRect/>
          </a:stretch>
        </p:blipFill>
        <p:spPr>
          <a:xfrm>
            <a:off x="104288" y="0"/>
            <a:ext cx="8935424" cy="51435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4" name="Google Shape;214;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215" name="Google Shape;215;p39"/>
          <p:cNvPicPr preferRelativeResize="0"/>
          <p:nvPr/>
        </p:nvPicPr>
        <p:blipFill>
          <a:blip r:embed="rId3">
            <a:alphaModFix/>
          </a:blip>
          <a:stretch>
            <a:fillRect/>
          </a:stretch>
        </p:blipFill>
        <p:spPr>
          <a:xfrm>
            <a:off x="107417" y="0"/>
            <a:ext cx="8929167" cy="51435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40"/>
          <p:cNvSpPr txBox="1"/>
          <p:nvPr>
            <p:ph type="title"/>
          </p:nvPr>
        </p:nvSpPr>
        <p:spPr>
          <a:xfrm>
            <a:off x="311700" y="445025"/>
            <a:ext cx="8520600" cy="96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Linear Regression and Confidence Interval Using Pairs Bootstrap</a:t>
            </a:r>
            <a:endParaRPr/>
          </a:p>
        </p:txBody>
      </p:sp>
      <p:sp>
        <p:nvSpPr>
          <p:cNvPr id="221" name="Google Shape;221;p40"/>
          <p:cNvSpPr txBox="1"/>
          <p:nvPr>
            <p:ph idx="1" type="body"/>
          </p:nvPr>
        </p:nvSpPr>
        <p:spPr>
          <a:xfrm>
            <a:off x="311700" y="1473325"/>
            <a:ext cx="8520600" cy="3095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400">
                <a:solidFill>
                  <a:schemeClr val="dk1"/>
                </a:solidFill>
                <a:highlight>
                  <a:srgbClr val="FFFFFF"/>
                </a:highlight>
              </a:rPr>
              <a:t>Let's examine the following pairs of variables to see how much one variable influences the other linearly:</a:t>
            </a:r>
            <a:endParaRPr sz="1400">
              <a:solidFill>
                <a:schemeClr val="dk1"/>
              </a:solidFill>
              <a:highlight>
                <a:srgbClr val="FFFFFF"/>
              </a:highlight>
            </a:endParaRPr>
          </a:p>
          <a:p>
            <a:pPr indent="-317500" lvl="0" marL="457200" rtl="0">
              <a:spcBef>
                <a:spcPts val="1100"/>
              </a:spcBef>
              <a:spcAft>
                <a:spcPts val="0"/>
              </a:spcAft>
              <a:buClr>
                <a:schemeClr val="dk1"/>
              </a:buClr>
              <a:buSzPts val="1400"/>
              <a:buChar char="●"/>
            </a:pPr>
            <a:r>
              <a:rPr lang="en" sz="1400">
                <a:solidFill>
                  <a:schemeClr val="dk1"/>
                </a:solidFill>
                <a:highlight>
                  <a:srgbClr val="EFF0F1"/>
                </a:highlight>
              </a:rPr>
              <a:t>GQ Estimates 2016 (count)</a:t>
            </a:r>
            <a:r>
              <a:rPr lang="en" sz="1400">
                <a:solidFill>
                  <a:schemeClr val="dk1"/>
                </a:solidFill>
                <a:highlight>
                  <a:srgbClr val="FFFFFF"/>
                </a:highlight>
              </a:rPr>
              <a:t> vs </a:t>
            </a:r>
            <a:r>
              <a:rPr lang="en" sz="1400">
                <a:solidFill>
                  <a:schemeClr val="dk1"/>
                </a:solidFill>
                <a:highlight>
                  <a:srgbClr val="EFF0F1"/>
                </a:highlight>
              </a:rPr>
              <a:t>Population Estimate 2016 (count)</a:t>
            </a:r>
            <a:r>
              <a:rPr lang="en" sz="1400">
                <a:solidFill>
                  <a:schemeClr val="dk1"/>
                </a:solidFill>
                <a:highlight>
                  <a:srgbClr val="FFFFFF"/>
                </a:highlight>
              </a:rPr>
              <a:t> (independent variable vs independent variable)</a:t>
            </a:r>
            <a:endParaRPr sz="1400">
              <a:solidFill>
                <a:schemeClr val="dk1"/>
              </a:solidFill>
              <a:highlight>
                <a:srgbClr val="FFFFFF"/>
              </a:highlight>
            </a:endParaRPr>
          </a:p>
          <a:p>
            <a:pPr indent="-317500" lvl="0" marL="457200" rtl="0">
              <a:spcBef>
                <a:spcPts val="0"/>
              </a:spcBef>
              <a:spcAft>
                <a:spcPts val="0"/>
              </a:spcAft>
              <a:buClr>
                <a:schemeClr val="dk1"/>
              </a:buClr>
              <a:buSzPts val="1400"/>
              <a:buChar char="●"/>
            </a:pPr>
            <a:r>
              <a:rPr lang="en" sz="1400">
                <a:solidFill>
                  <a:schemeClr val="dk1"/>
                </a:solidFill>
                <a:highlight>
                  <a:srgbClr val="EFF0F1"/>
                </a:highlight>
              </a:rPr>
              <a:t>Percent with High School Diploma Only (%)</a:t>
            </a:r>
            <a:r>
              <a:rPr lang="en" sz="1400">
                <a:solidFill>
                  <a:schemeClr val="dk1"/>
                </a:solidFill>
                <a:highlight>
                  <a:srgbClr val="FFFFFF"/>
                </a:highlight>
              </a:rPr>
              <a:t> vs </a:t>
            </a:r>
            <a:r>
              <a:rPr lang="en" sz="1400">
                <a:solidFill>
                  <a:schemeClr val="dk1"/>
                </a:solidFill>
                <a:highlight>
                  <a:srgbClr val="EFF0F1"/>
                </a:highlight>
              </a:rPr>
              <a:t>Overall Death Rate 2016 (per 100)</a:t>
            </a:r>
            <a:r>
              <a:rPr lang="en" sz="1400">
                <a:solidFill>
                  <a:schemeClr val="dk1"/>
                </a:solidFill>
                <a:highlight>
                  <a:srgbClr val="FFFFFF"/>
                </a:highlight>
              </a:rPr>
              <a:t> (independent variable vs independent variable)</a:t>
            </a:r>
            <a:endParaRPr sz="1400">
              <a:solidFill>
                <a:schemeClr val="dk1"/>
              </a:solidFill>
              <a:highlight>
                <a:srgbClr val="FFFFFF"/>
              </a:highlight>
            </a:endParaRPr>
          </a:p>
          <a:p>
            <a:pPr indent="-317500" lvl="0" marL="457200" rtl="0">
              <a:spcBef>
                <a:spcPts val="0"/>
              </a:spcBef>
              <a:spcAft>
                <a:spcPts val="0"/>
              </a:spcAft>
              <a:buClr>
                <a:schemeClr val="dk1"/>
              </a:buClr>
              <a:buSzPts val="1400"/>
              <a:buChar char="●"/>
            </a:pPr>
            <a:r>
              <a:rPr lang="en" sz="1400">
                <a:solidFill>
                  <a:schemeClr val="dk1"/>
                </a:solidFill>
                <a:highlight>
                  <a:srgbClr val="EFF0F1"/>
                </a:highlight>
              </a:rPr>
              <a:t>Overall Death Rate 2016 (per 100)</a:t>
            </a:r>
            <a:r>
              <a:rPr lang="en" sz="1400">
                <a:solidFill>
                  <a:schemeClr val="dk1"/>
                </a:solidFill>
                <a:highlight>
                  <a:srgbClr val="FFFFFF"/>
                </a:highlight>
              </a:rPr>
              <a:t> vs </a:t>
            </a:r>
            <a:r>
              <a:rPr lang="en" sz="1400">
                <a:solidFill>
                  <a:schemeClr val="dk1"/>
                </a:solidFill>
                <a:highlight>
                  <a:srgbClr val="EFF0F1"/>
                </a:highlight>
              </a:rPr>
              <a:t>Opioid Prescription Rate (per 100)</a:t>
            </a:r>
            <a:r>
              <a:rPr lang="en" sz="1400">
                <a:solidFill>
                  <a:schemeClr val="dk1"/>
                </a:solidFill>
                <a:highlight>
                  <a:srgbClr val="FFFFFF"/>
                </a:highlight>
              </a:rPr>
              <a:t> (independent variable vs independent variable)</a:t>
            </a:r>
            <a:endParaRPr sz="1400">
              <a:solidFill>
                <a:schemeClr val="dk1"/>
              </a:solidFill>
              <a:highlight>
                <a:srgbClr val="FFFFFF"/>
              </a:highlight>
            </a:endParaRPr>
          </a:p>
          <a:p>
            <a:pPr indent="-317500" lvl="0" marL="457200" rtl="0">
              <a:spcBef>
                <a:spcPts val="0"/>
              </a:spcBef>
              <a:spcAft>
                <a:spcPts val="0"/>
              </a:spcAft>
              <a:buClr>
                <a:schemeClr val="dk1"/>
              </a:buClr>
              <a:buSzPts val="1400"/>
              <a:buChar char="●"/>
            </a:pPr>
            <a:r>
              <a:rPr lang="en" sz="1400">
                <a:solidFill>
                  <a:schemeClr val="dk1"/>
                </a:solidFill>
                <a:highlight>
                  <a:srgbClr val="EFF0F1"/>
                </a:highlight>
              </a:rPr>
              <a:t>Overall Death Rate 2016 (per 100)</a:t>
            </a:r>
            <a:r>
              <a:rPr lang="en" sz="1400">
                <a:solidFill>
                  <a:schemeClr val="dk1"/>
                </a:solidFill>
                <a:highlight>
                  <a:srgbClr val="FFFFFF"/>
                </a:highlight>
              </a:rPr>
              <a:t> vs </a:t>
            </a:r>
            <a:r>
              <a:rPr lang="en" sz="1400">
                <a:solidFill>
                  <a:schemeClr val="dk1"/>
                </a:solidFill>
                <a:highlight>
                  <a:srgbClr val="EFF0F1"/>
                </a:highlight>
              </a:rPr>
              <a:t>Crude Opioid Mortality Rate (per 100,000)</a:t>
            </a:r>
            <a:r>
              <a:rPr lang="en" sz="1400">
                <a:solidFill>
                  <a:schemeClr val="dk1"/>
                </a:solidFill>
                <a:highlight>
                  <a:srgbClr val="FFFFFF"/>
                </a:highlight>
              </a:rPr>
              <a:t> (independent variable vs dependent variable)</a:t>
            </a:r>
            <a:endParaRPr sz="1400">
              <a:solidFill>
                <a:schemeClr val="dk1"/>
              </a:solidFill>
              <a:highlight>
                <a:srgbClr val="FFFFFF"/>
              </a:highlight>
            </a:endParaRPr>
          </a:p>
          <a:p>
            <a:pPr indent="0" lvl="0" marL="0">
              <a:spcBef>
                <a:spcPts val="7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41"/>
          <p:cNvSpPr txBox="1"/>
          <p:nvPr>
            <p:ph idx="1" type="body"/>
          </p:nvPr>
        </p:nvSpPr>
        <p:spPr>
          <a:xfrm>
            <a:off x="311700" y="1533950"/>
            <a:ext cx="8520600" cy="3609600"/>
          </a:xfrm>
          <a:prstGeom prst="rect">
            <a:avLst/>
          </a:prstGeom>
        </p:spPr>
        <p:txBody>
          <a:bodyPr anchorCtr="0" anchor="t" bIns="91425" lIns="91425" spcFirstLastPara="1" rIns="91425" wrap="square" tIns="91425">
            <a:noAutofit/>
          </a:bodyPr>
          <a:lstStyle/>
          <a:p>
            <a:pPr indent="-330200" lvl="0" marL="457200" rtl="0">
              <a:spcBef>
                <a:spcPts val="1100"/>
              </a:spcBef>
              <a:spcAft>
                <a:spcPts val="0"/>
              </a:spcAft>
              <a:buClr>
                <a:schemeClr val="dk1"/>
              </a:buClr>
              <a:buSzPts val="1600"/>
              <a:buAutoNum type="arabicPeriod"/>
            </a:pPr>
            <a:r>
              <a:rPr lang="en" sz="1600">
                <a:solidFill>
                  <a:schemeClr val="dk1"/>
                </a:solidFill>
                <a:highlight>
                  <a:srgbClr val="FFFFFF"/>
                </a:highlight>
              </a:rPr>
              <a:t>Null hypothesis is that the slope between the pairs of variables is zero in a linear regression model.</a:t>
            </a:r>
            <a:endParaRPr sz="1600">
              <a:solidFill>
                <a:schemeClr val="dk1"/>
              </a:solidFill>
              <a:highlight>
                <a:srgbClr val="FFFFFF"/>
              </a:highlight>
            </a:endParaRPr>
          </a:p>
          <a:p>
            <a:pPr indent="-330200" lvl="0" marL="457200" rtl="0">
              <a:spcBef>
                <a:spcPts val="0"/>
              </a:spcBef>
              <a:spcAft>
                <a:spcPts val="0"/>
              </a:spcAft>
              <a:buClr>
                <a:schemeClr val="dk1"/>
              </a:buClr>
              <a:buSzPts val="1600"/>
              <a:buAutoNum type="arabicPeriod"/>
            </a:pPr>
            <a:r>
              <a:rPr lang="en" sz="1600">
                <a:solidFill>
                  <a:schemeClr val="dk1"/>
                </a:solidFill>
                <a:highlight>
                  <a:srgbClr val="FFFFFF"/>
                </a:highlight>
              </a:rPr>
              <a:t>Sample (x, y) pair of sample size n with replacement from the original sample of size n to obtain bootstrap sample of pairs of size n.</a:t>
            </a:r>
            <a:endParaRPr sz="1600">
              <a:solidFill>
                <a:schemeClr val="dk1"/>
              </a:solidFill>
              <a:highlight>
                <a:srgbClr val="FFFFFF"/>
              </a:highlight>
            </a:endParaRPr>
          </a:p>
          <a:p>
            <a:pPr indent="-330200" lvl="0" marL="457200" rtl="0">
              <a:spcBef>
                <a:spcPts val="0"/>
              </a:spcBef>
              <a:spcAft>
                <a:spcPts val="0"/>
              </a:spcAft>
              <a:buClr>
                <a:schemeClr val="dk1"/>
              </a:buClr>
              <a:buSzPts val="1600"/>
              <a:buAutoNum type="arabicPeriod"/>
            </a:pPr>
            <a:r>
              <a:rPr lang="en" sz="1600">
                <a:solidFill>
                  <a:schemeClr val="dk1"/>
                </a:solidFill>
                <a:highlight>
                  <a:srgbClr val="FFFFFF"/>
                </a:highlight>
              </a:rPr>
              <a:t>Fit a linear regression model from the bootstrap sample of pairs in step 1 and calculate the slope and intercept.</a:t>
            </a:r>
            <a:endParaRPr sz="1600">
              <a:solidFill>
                <a:schemeClr val="dk1"/>
              </a:solidFill>
              <a:highlight>
                <a:srgbClr val="FFFFFF"/>
              </a:highlight>
            </a:endParaRPr>
          </a:p>
          <a:p>
            <a:pPr indent="-330200" lvl="0" marL="457200" rtl="0">
              <a:spcBef>
                <a:spcPts val="0"/>
              </a:spcBef>
              <a:spcAft>
                <a:spcPts val="0"/>
              </a:spcAft>
              <a:buClr>
                <a:schemeClr val="dk1"/>
              </a:buClr>
              <a:buSzPts val="1600"/>
              <a:buAutoNum type="arabicPeriod"/>
            </a:pPr>
            <a:r>
              <a:rPr lang="en" sz="1600">
                <a:solidFill>
                  <a:schemeClr val="dk1"/>
                </a:solidFill>
                <a:highlight>
                  <a:srgbClr val="FFFFFF"/>
                </a:highlight>
              </a:rPr>
              <a:t>Repeat steps 1 and 2 B times. Here, I will use B=1000. This will create a bootstrap sampling distribution of the slopes and intercepts.</a:t>
            </a:r>
            <a:endParaRPr sz="1600">
              <a:solidFill>
                <a:schemeClr val="dk1"/>
              </a:solidFill>
              <a:highlight>
                <a:srgbClr val="FFFFFF"/>
              </a:highlight>
            </a:endParaRPr>
          </a:p>
          <a:p>
            <a:pPr indent="-330200" lvl="0" marL="457200" rtl="0">
              <a:spcBef>
                <a:spcPts val="0"/>
              </a:spcBef>
              <a:spcAft>
                <a:spcPts val="0"/>
              </a:spcAft>
              <a:buClr>
                <a:schemeClr val="dk1"/>
              </a:buClr>
              <a:buSzPts val="1600"/>
              <a:buAutoNum type="arabicPeriod"/>
            </a:pPr>
            <a:r>
              <a:rPr lang="en" sz="1600">
                <a:solidFill>
                  <a:schemeClr val="dk1"/>
                </a:solidFill>
                <a:highlight>
                  <a:srgbClr val="FFFFFF"/>
                </a:highlight>
              </a:rPr>
              <a:t>Construct 95% bootstrap confidence interval using the bootstrap sampling distribution of the slopes.</a:t>
            </a:r>
            <a:endParaRPr sz="1600">
              <a:solidFill>
                <a:schemeClr val="dk1"/>
              </a:solidFill>
              <a:highlight>
                <a:srgbClr val="FFFFFF"/>
              </a:highlight>
            </a:endParaRPr>
          </a:p>
          <a:p>
            <a:pPr indent="-330200" lvl="0" marL="457200" rtl="0">
              <a:spcBef>
                <a:spcPts val="0"/>
              </a:spcBef>
              <a:spcAft>
                <a:spcPts val="0"/>
              </a:spcAft>
              <a:buClr>
                <a:schemeClr val="dk1"/>
              </a:buClr>
              <a:buSzPts val="1600"/>
              <a:buAutoNum type="arabicPeriod"/>
            </a:pPr>
            <a:r>
              <a:rPr lang="en" sz="1600">
                <a:solidFill>
                  <a:schemeClr val="dk1"/>
                </a:solidFill>
                <a:highlight>
                  <a:srgbClr val="FFFFFF"/>
                </a:highlight>
              </a:rPr>
              <a:t>If the confidence interval from step 4 does not contain number 0, then reject the null hypothesis at α=0.05. Otherwise, do not reject the null hypothesis.</a:t>
            </a:r>
            <a:endParaRPr sz="1600">
              <a:solidFill>
                <a:schemeClr val="dk1"/>
              </a:solidFill>
              <a:highlight>
                <a:srgbClr val="FFFFFF"/>
              </a:highlight>
            </a:endParaRPr>
          </a:p>
          <a:p>
            <a:pPr indent="0" lvl="0" marL="0">
              <a:spcBef>
                <a:spcPts val="700"/>
              </a:spcBef>
              <a:spcAft>
                <a:spcPts val="1600"/>
              </a:spcAft>
              <a:buNone/>
            </a:pPr>
            <a:r>
              <a:t/>
            </a:r>
            <a:endParaRPr/>
          </a:p>
        </p:txBody>
      </p:sp>
      <p:sp>
        <p:nvSpPr>
          <p:cNvPr id="227" name="Google Shape;227;p41"/>
          <p:cNvSpPr txBox="1"/>
          <p:nvPr>
            <p:ph type="title"/>
          </p:nvPr>
        </p:nvSpPr>
        <p:spPr>
          <a:xfrm>
            <a:off x="311700" y="445025"/>
            <a:ext cx="8520600" cy="967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Linear Regression and Confidence Interval Using Pairs Bootstrap - Procedure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spcBef>
                <a:spcPts val="2000"/>
              </a:spcBef>
              <a:spcAft>
                <a:spcPts val="0"/>
              </a:spcAft>
              <a:buClr>
                <a:schemeClr val="dk1"/>
              </a:buClr>
              <a:buSzPts val="1100"/>
              <a:buFont typeface="Arial"/>
              <a:buNone/>
            </a:pPr>
            <a:r>
              <a:rPr b="1" lang="en" sz="2800"/>
              <a:t>From 1999 to 2016 in America, the increase in deaths due to opioid overdose increased by 425%, from 8,050 deaths in 1999 to 42,249 deaths in 2016. That's over four times the increase in 17 years.</a:t>
            </a:r>
            <a:endParaRPr b="1" sz="2800"/>
          </a:p>
          <a:p>
            <a:pPr indent="0" lvl="0" marL="0">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233" name="Google Shape;233;p42"/>
          <p:cNvPicPr preferRelativeResize="0"/>
          <p:nvPr/>
        </p:nvPicPr>
        <p:blipFill>
          <a:blip r:embed="rId3">
            <a:alphaModFix/>
          </a:blip>
          <a:stretch>
            <a:fillRect/>
          </a:stretch>
        </p:blipFill>
        <p:spPr>
          <a:xfrm>
            <a:off x="0" y="1070956"/>
            <a:ext cx="9144002" cy="4072539"/>
          </a:xfrm>
          <a:prstGeom prst="rect">
            <a:avLst/>
          </a:prstGeom>
          <a:noFill/>
          <a:ln>
            <a:noFill/>
          </a:ln>
        </p:spPr>
      </p:pic>
      <p:sp>
        <p:nvSpPr>
          <p:cNvPr id="234" name="Google Shape;234;p42"/>
          <p:cNvSpPr txBox="1"/>
          <p:nvPr>
            <p:ph type="title"/>
          </p:nvPr>
        </p:nvSpPr>
        <p:spPr>
          <a:xfrm>
            <a:off x="311700" y="103150"/>
            <a:ext cx="8520600" cy="967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Linear Regression and Confidence Interval Using Pairs Bootstrap</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43"/>
          <p:cNvSpPr txBox="1"/>
          <p:nvPr>
            <p:ph idx="4294967295" type="title"/>
          </p:nvPr>
        </p:nvSpPr>
        <p:spPr>
          <a:xfrm>
            <a:off x="311700" y="103150"/>
            <a:ext cx="8520600" cy="967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Linear Regression and Confidence Interval Using Pairs Bootstrap</a:t>
            </a:r>
            <a:endParaRPr/>
          </a:p>
        </p:txBody>
      </p:sp>
      <p:pic>
        <p:nvPicPr>
          <p:cNvPr id="240" name="Google Shape;240;p43"/>
          <p:cNvPicPr preferRelativeResize="0"/>
          <p:nvPr/>
        </p:nvPicPr>
        <p:blipFill>
          <a:blip r:embed="rId3">
            <a:alphaModFix/>
          </a:blip>
          <a:stretch>
            <a:fillRect/>
          </a:stretch>
        </p:blipFill>
        <p:spPr>
          <a:xfrm>
            <a:off x="152400" y="1223350"/>
            <a:ext cx="8459668" cy="376775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6" name="Google Shape;246;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247" name="Google Shape;247;p44"/>
          <p:cNvPicPr preferRelativeResize="0"/>
          <p:nvPr/>
        </p:nvPicPr>
        <p:blipFill>
          <a:blip r:embed="rId3">
            <a:alphaModFix/>
          </a:blip>
          <a:stretch>
            <a:fillRect/>
          </a:stretch>
        </p:blipFill>
        <p:spPr>
          <a:xfrm>
            <a:off x="98847" y="0"/>
            <a:ext cx="8946306" cy="51434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 From Exploratory Data Analysis</a:t>
            </a:r>
            <a:endParaRPr/>
          </a:p>
        </p:txBody>
      </p:sp>
      <p:sp>
        <p:nvSpPr>
          <p:cNvPr id="253" name="Google Shape;253;p45"/>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Clr>
                <a:schemeClr val="dk1"/>
              </a:buClr>
              <a:buSzPts val="2000"/>
              <a:buChar char="●"/>
            </a:pPr>
            <a:r>
              <a:rPr lang="en" sz="2000">
                <a:solidFill>
                  <a:schemeClr val="dk1"/>
                </a:solidFill>
              </a:rPr>
              <a:t>Counties with higher opioid addiction mortality rates caused by opioid addiction have</a:t>
            </a:r>
            <a:endParaRPr sz="2000">
              <a:solidFill>
                <a:schemeClr val="dk1"/>
              </a:solidFill>
            </a:endParaRPr>
          </a:p>
          <a:p>
            <a:pPr indent="-355600" lvl="1" marL="914400" rtl="0">
              <a:spcBef>
                <a:spcPts val="0"/>
              </a:spcBef>
              <a:spcAft>
                <a:spcPts val="0"/>
              </a:spcAft>
              <a:buClr>
                <a:schemeClr val="dk1"/>
              </a:buClr>
              <a:buSzPts val="2000"/>
              <a:buChar char="○"/>
            </a:pPr>
            <a:r>
              <a:rPr lang="en" sz="2000">
                <a:solidFill>
                  <a:schemeClr val="dk1"/>
                </a:solidFill>
              </a:rPr>
              <a:t>Higher overall mortality rate</a:t>
            </a:r>
            <a:endParaRPr sz="2000">
              <a:solidFill>
                <a:schemeClr val="dk1"/>
              </a:solidFill>
            </a:endParaRPr>
          </a:p>
          <a:p>
            <a:pPr indent="-355600" lvl="1" marL="914400" rtl="0">
              <a:spcBef>
                <a:spcPts val="0"/>
              </a:spcBef>
              <a:spcAft>
                <a:spcPts val="0"/>
              </a:spcAft>
              <a:buClr>
                <a:schemeClr val="dk1"/>
              </a:buClr>
              <a:buSzPts val="2000"/>
              <a:buChar char="○"/>
            </a:pPr>
            <a:r>
              <a:rPr lang="en" sz="2000">
                <a:solidFill>
                  <a:schemeClr val="dk1"/>
                </a:solidFill>
              </a:rPr>
              <a:t>Have more adults with high school diplomas only</a:t>
            </a:r>
            <a:endParaRPr sz="2000">
              <a:solidFill>
                <a:schemeClr val="dk1"/>
              </a:solidFill>
            </a:endParaRPr>
          </a:p>
          <a:p>
            <a:pPr indent="-355600" lvl="1" marL="914400" rtl="0">
              <a:spcBef>
                <a:spcPts val="0"/>
              </a:spcBef>
              <a:spcAft>
                <a:spcPts val="0"/>
              </a:spcAft>
              <a:buClr>
                <a:schemeClr val="dk1"/>
              </a:buClr>
              <a:buSzPts val="2000"/>
              <a:buChar char="○"/>
            </a:pPr>
            <a:r>
              <a:rPr lang="en" sz="2000">
                <a:solidFill>
                  <a:schemeClr val="dk1"/>
                </a:solidFill>
              </a:rPr>
              <a:t>Higher opioid prescription rates</a:t>
            </a:r>
            <a:endParaRPr sz="2000">
              <a:solidFill>
                <a:schemeClr val="dk1"/>
              </a:solidFill>
            </a:endParaRPr>
          </a:p>
          <a:p>
            <a:pPr indent="-355600" lvl="1" marL="914400" rtl="0">
              <a:spcBef>
                <a:spcPts val="0"/>
              </a:spcBef>
              <a:spcAft>
                <a:spcPts val="0"/>
              </a:spcAft>
              <a:buClr>
                <a:schemeClr val="dk1"/>
              </a:buClr>
              <a:buSzPts val="2000"/>
              <a:buChar char="○"/>
            </a:pPr>
            <a:r>
              <a:rPr lang="en" sz="2000">
                <a:solidFill>
                  <a:schemeClr val="dk1"/>
                </a:solidFill>
              </a:rPr>
              <a:t>Decrease in population size in 2016</a:t>
            </a:r>
            <a:endParaRPr sz="2000">
              <a:solidFill>
                <a:schemeClr val="dk1"/>
              </a:solidFill>
            </a:endParaRPr>
          </a:p>
          <a:p>
            <a:pPr indent="-355600" lvl="1" marL="914400" rtl="0">
              <a:spcBef>
                <a:spcPts val="0"/>
              </a:spcBef>
              <a:spcAft>
                <a:spcPts val="0"/>
              </a:spcAft>
              <a:buClr>
                <a:schemeClr val="dk1"/>
              </a:buClr>
              <a:buSzPts val="2000"/>
              <a:buChar char="○"/>
            </a:pPr>
            <a:r>
              <a:rPr lang="en" sz="2000">
                <a:solidFill>
                  <a:schemeClr val="dk1"/>
                </a:solidFill>
              </a:rPr>
              <a:t>Lower median household income</a:t>
            </a:r>
            <a:endParaRPr sz="2000">
              <a:solidFill>
                <a:schemeClr val="dk1"/>
              </a:solidFill>
            </a:endParaRPr>
          </a:p>
          <a:p>
            <a:pPr indent="-355600" lvl="0" marL="457200" rtl="0">
              <a:spcBef>
                <a:spcPts val="0"/>
              </a:spcBef>
              <a:spcAft>
                <a:spcPts val="0"/>
              </a:spcAft>
              <a:buClr>
                <a:schemeClr val="dk1"/>
              </a:buClr>
              <a:buSzPts val="2000"/>
              <a:buChar char="●"/>
            </a:pPr>
            <a:r>
              <a:rPr lang="en" sz="2000">
                <a:solidFill>
                  <a:schemeClr val="dk1"/>
                </a:solidFill>
              </a:rPr>
              <a:t>Possible reasons for these correlations</a:t>
            </a:r>
            <a:endParaRPr sz="2000">
              <a:solidFill>
                <a:schemeClr val="dk1"/>
              </a:solidFill>
            </a:endParaRPr>
          </a:p>
          <a:p>
            <a:pPr indent="-355600" lvl="1" marL="914400" rtl="0">
              <a:spcBef>
                <a:spcPts val="0"/>
              </a:spcBef>
              <a:spcAft>
                <a:spcPts val="0"/>
              </a:spcAft>
              <a:buClr>
                <a:schemeClr val="dk1"/>
              </a:buClr>
              <a:buSzPts val="2000"/>
              <a:buChar char="○"/>
            </a:pPr>
            <a:r>
              <a:rPr lang="en" sz="2000">
                <a:solidFill>
                  <a:schemeClr val="dk1"/>
                </a:solidFill>
              </a:rPr>
              <a:t>Population in these counties are older</a:t>
            </a:r>
            <a:endParaRPr sz="2000">
              <a:solidFill>
                <a:schemeClr val="dk1"/>
              </a:solidFill>
            </a:endParaRPr>
          </a:p>
          <a:p>
            <a:pPr indent="-355600" lvl="1" marL="914400" rtl="0">
              <a:spcBef>
                <a:spcPts val="0"/>
              </a:spcBef>
              <a:spcAft>
                <a:spcPts val="0"/>
              </a:spcAft>
              <a:buClr>
                <a:schemeClr val="dk1"/>
              </a:buClr>
              <a:buSzPts val="2000"/>
              <a:buChar char="○"/>
            </a:pPr>
            <a:r>
              <a:rPr lang="en" sz="2000">
                <a:solidFill>
                  <a:schemeClr val="dk1"/>
                </a:solidFill>
              </a:rPr>
              <a:t>These counties may not have good access to healthcare for the residents</a:t>
            </a:r>
            <a:endParaRPr sz="2000">
              <a:solidFill>
                <a:schemeClr val="dk1"/>
              </a:solidFill>
            </a:endParaRPr>
          </a:p>
          <a:p>
            <a:pPr indent="0" lvl="0" marL="0" rtl="0">
              <a:spcBef>
                <a:spcPts val="1100"/>
              </a:spcBef>
              <a:spcAft>
                <a:spcPts val="0"/>
              </a:spcAft>
              <a:buClr>
                <a:schemeClr val="dk1"/>
              </a:buClr>
              <a:buSzPts val="1100"/>
              <a:buFont typeface="Arial"/>
              <a:buNone/>
            </a:pPr>
            <a:r>
              <a:t/>
            </a:r>
            <a:endParaRPr sz="2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6"/>
          <p:cNvSpPr txBox="1"/>
          <p:nvPr>
            <p:ph idx="1" type="body"/>
          </p:nvPr>
        </p:nvSpPr>
        <p:spPr>
          <a:xfrm>
            <a:off x="311700" y="1152475"/>
            <a:ext cx="8520600" cy="3827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1100"/>
              </a:spcBef>
              <a:spcAft>
                <a:spcPts val="0"/>
              </a:spcAft>
              <a:buClr>
                <a:schemeClr val="dk1"/>
              </a:buClr>
              <a:buSzPts val="1800"/>
              <a:buFont typeface="Arial"/>
              <a:buChar char="●"/>
            </a:pPr>
            <a:r>
              <a:rPr lang="en">
                <a:solidFill>
                  <a:schemeClr val="dk1"/>
                </a:solidFill>
              </a:rPr>
              <a:t>Further research </a:t>
            </a:r>
            <a:endParaRPr>
              <a:solidFill>
                <a:schemeClr val="dk1"/>
              </a:solidFill>
            </a:endParaRPr>
          </a:p>
          <a:p>
            <a:pPr indent="-342900" lvl="1" marL="914400" rtl="0">
              <a:spcBef>
                <a:spcPts val="0"/>
              </a:spcBef>
              <a:spcAft>
                <a:spcPts val="0"/>
              </a:spcAft>
              <a:buClr>
                <a:schemeClr val="dk1"/>
              </a:buClr>
              <a:buSzPts val="1800"/>
              <a:buChar char="○"/>
            </a:pPr>
            <a:r>
              <a:rPr lang="en" sz="1800">
                <a:solidFill>
                  <a:schemeClr val="dk1"/>
                </a:solidFill>
              </a:rPr>
              <a:t>Why do counties that have high percentage of the population with only high school diplomas have high opioid overdose mortality rate?</a:t>
            </a:r>
            <a:endParaRPr sz="1800">
              <a:solidFill>
                <a:schemeClr val="dk1"/>
              </a:solidFill>
            </a:endParaRPr>
          </a:p>
          <a:p>
            <a:pPr indent="-342900" lvl="2" marL="1371600" rtl="0">
              <a:spcBef>
                <a:spcPts val="0"/>
              </a:spcBef>
              <a:spcAft>
                <a:spcPts val="0"/>
              </a:spcAft>
              <a:buClr>
                <a:schemeClr val="dk1"/>
              </a:buClr>
              <a:buSzPts val="1800"/>
              <a:buChar char="■"/>
            </a:pPr>
            <a:r>
              <a:rPr lang="en" sz="1800">
                <a:solidFill>
                  <a:schemeClr val="dk1"/>
                </a:solidFill>
              </a:rPr>
              <a:t>Possibly population in these counties are older</a:t>
            </a:r>
            <a:endParaRPr sz="1800">
              <a:solidFill>
                <a:schemeClr val="dk1"/>
              </a:solidFill>
            </a:endParaRPr>
          </a:p>
          <a:p>
            <a:pPr indent="-342900" lvl="2" marL="1371600" rtl="0">
              <a:spcBef>
                <a:spcPts val="0"/>
              </a:spcBef>
              <a:spcAft>
                <a:spcPts val="0"/>
              </a:spcAft>
              <a:buClr>
                <a:schemeClr val="dk1"/>
              </a:buClr>
              <a:buSzPts val="1800"/>
              <a:buChar char="■"/>
            </a:pPr>
            <a:r>
              <a:rPr lang="en" sz="1800">
                <a:solidFill>
                  <a:schemeClr val="dk1"/>
                </a:solidFill>
              </a:rPr>
              <a:t>Possibly people in these counties may not have access to higher education for some reason</a:t>
            </a:r>
            <a:endParaRPr sz="1800"/>
          </a:p>
        </p:txBody>
      </p:sp>
      <p:sp>
        <p:nvSpPr>
          <p:cNvPr id="259" name="Google Shape;259;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Conclusion From Exploratory Data Analysis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569422" y="0"/>
            <a:ext cx="8005156"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2300">
                <a:highlight>
                  <a:srgbClr val="FFFFFF"/>
                </a:highlight>
                <a:latin typeface="Roboto"/>
                <a:ea typeface="Roboto"/>
                <a:cs typeface="Roboto"/>
                <a:sym typeface="Roboto"/>
              </a:rPr>
              <a:t>Living With An Opioid Addiction</a:t>
            </a:r>
            <a:endParaRPr sz="2300">
              <a:highlight>
                <a:srgbClr val="FFFFFF"/>
              </a:highlight>
              <a:latin typeface="Roboto"/>
              <a:ea typeface="Roboto"/>
              <a:cs typeface="Roboto"/>
              <a:sym typeface="Roboto"/>
            </a:endParaRPr>
          </a:p>
          <a:p>
            <a:pPr indent="0" lvl="0" marL="0">
              <a:spcBef>
                <a:spcPts val="0"/>
              </a:spcBef>
              <a:spcAft>
                <a:spcPts val="0"/>
              </a:spcAft>
              <a:buNone/>
            </a:pPr>
            <a:r>
              <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descr="It only took a car accident to get Amy Mellen hooked on opioids for over a decade. In Part 1 of Amy's story, she and her family take us along Amy's opioid journey and the moment that led her to finally quit prescription painkillers.&#10;&#10;Subscribe for more videos: &#10;https://www.youtube.com/channel/UCV3Nm3T-XAgVhKH9jT0ViRg?sub_confirmation=1&#10;&#10;Like us on Facebook: https://www.facebook.com/ajplusenglish&#10;&#10;Download the AJ+ app at http://www.ajplus.net/&#10;&#10;Follow us on Twitter: https://twitter.com/ajplus" id="79" name="Google Shape;79;p17" title="Living With An Opioid Addiction">
            <a:hlinkClick r:id="rId3"/>
          </p:cNvPr>
          <p:cNvPicPr preferRelativeResize="0"/>
          <p:nvPr/>
        </p:nvPicPr>
        <p:blipFill>
          <a:blip r:embed="rId4">
            <a:alphaModFix/>
          </a:blip>
          <a:stretch>
            <a:fillRect/>
          </a:stretch>
        </p:blipFill>
        <p:spPr>
          <a:xfrm>
            <a:off x="2286000" y="1152475"/>
            <a:ext cx="4572000" cy="342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Why We Should Care</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spcBef>
                <a:spcPts val="0"/>
              </a:spcBef>
              <a:spcAft>
                <a:spcPts val="0"/>
              </a:spcAft>
              <a:buClr>
                <a:schemeClr val="dk1"/>
              </a:buClr>
              <a:buSzPts val="1500"/>
              <a:buChar char="●"/>
            </a:pPr>
            <a:r>
              <a:rPr lang="en" sz="1500">
                <a:solidFill>
                  <a:schemeClr val="dk1"/>
                </a:solidFill>
              </a:rPr>
              <a:t>Not represented in the death numbers are those who are struggling with opioid addiction</a:t>
            </a:r>
            <a:endParaRPr sz="1500">
              <a:solidFill>
                <a:schemeClr val="dk1"/>
              </a:solidFill>
            </a:endParaRPr>
          </a:p>
          <a:p>
            <a:pPr indent="-323850" lvl="0" marL="457200" rtl="0">
              <a:spcBef>
                <a:spcPts val="0"/>
              </a:spcBef>
              <a:spcAft>
                <a:spcPts val="0"/>
              </a:spcAft>
              <a:buClr>
                <a:schemeClr val="dk1"/>
              </a:buClr>
              <a:buSzPts val="1500"/>
              <a:buChar char="●"/>
            </a:pPr>
            <a:r>
              <a:rPr lang="en" sz="1500">
                <a:solidFill>
                  <a:schemeClr val="dk1"/>
                </a:solidFill>
              </a:rPr>
              <a:t>Addiction to opioids, like any other addictions, leads to </a:t>
            </a:r>
            <a:endParaRPr sz="1500">
              <a:solidFill>
                <a:schemeClr val="dk1"/>
              </a:solidFill>
            </a:endParaRPr>
          </a:p>
          <a:p>
            <a:pPr indent="-323850" lvl="1" marL="914400" rtl="0">
              <a:spcBef>
                <a:spcPts val="0"/>
              </a:spcBef>
              <a:spcAft>
                <a:spcPts val="0"/>
              </a:spcAft>
              <a:buClr>
                <a:schemeClr val="dk1"/>
              </a:buClr>
              <a:buSzPts val="1500"/>
              <a:buChar char="○"/>
            </a:pPr>
            <a:r>
              <a:rPr lang="en" sz="1500">
                <a:solidFill>
                  <a:schemeClr val="dk1"/>
                </a:solidFill>
              </a:rPr>
              <a:t>Financial problems</a:t>
            </a:r>
            <a:endParaRPr sz="1500">
              <a:solidFill>
                <a:schemeClr val="dk1"/>
              </a:solidFill>
            </a:endParaRPr>
          </a:p>
          <a:p>
            <a:pPr indent="-323850" lvl="1" marL="914400" rtl="0">
              <a:spcBef>
                <a:spcPts val="0"/>
              </a:spcBef>
              <a:spcAft>
                <a:spcPts val="0"/>
              </a:spcAft>
              <a:buClr>
                <a:schemeClr val="dk1"/>
              </a:buClr>
              <a:buSzPts val="1500"/>
              <a:buChar char="○"/>
            </a:pPr>
            <a:r>
              <a:rPr lang="en" sz="1500">
                <a:solidFill>
                  <a:schemeClr val="dk1"/>
                </a:solidFill>
              </a:rPr>
              <a:t>Health problems</a:t>
            </a:r>
            <a:endParaRPr sz="1500">
              <a:solidFill>
                <a:schemeClr val="dk1"/>
              </a:solidFill>
            </a:endParaRPr>
          </a:p>
          <a:p>
            <a:pPr indent="-323850" lvl="1" marL="914400" rtl="0">
              <a:spcBef>
                <a:spcPts val="0"/>
              </a:spcBef>
              <a:spcAft>
                <a:spcPts val="0"/>
              </a:spcAft>
              <a:buClr>
                <a:schemeClr val="dk1"/>
              </a:buClr>
              <a:buSzPts val="1500"/>
              <a:buChar char="○"/>
            </a:pPr>
            <a:r>
              <a:rPr lang="en" sz="1500">
                <a:solidFill>
                  <a:schemeClr val="dk1"/>
                </a:solidFill>
              </a:rPr>
              <a:t>Lack of self control</a:t>
            </a:r>
            <a:endParaRPr sz="1500">
              <a:solidFill>
                <a:schemeClr val="dk1"/>
              </a:solidFill>
            </a:endParaRPr>
          </a:p>
          <a:p>
            <a:pPr indent="-323850" lvl="1" marL="914400" rtl="0">
              <a:spcBef>
                <a:spcPts val="0"/>
              </a:spcBef>
              <a:spcAft>
                <a:spcPts val="0"/>
              </a:spcAft>
              <a:buClr>
                <a:schemeClr val="dk1"/>
              </a:buClr>
              <a:buSzPts val="1500"/>
              <a:buChar char="○"/>
            </a:pPr>
            <a:r>
              <a:rPr lang="en" sz="1500">
                <a:solidFill>
                  <a:schemeClr val="dk1"/>
                </a:solidFill>
              </a:rPr>
              <a:t>Relational difficulties</a:t>
            </a:r>
            <a:endParaRPr sz="1500">
              <a:solidFill>
                <a:schemeClr val="dk1"/>
              </a:solidFill>
            </a:endParaRPr>
          </a:p>
          <a:p>
            <a:pPr indent="-323850" lvl="1" marL="914400" rtl="0">
              <a:spcBef>
                <a:spcPts val="0"/>
              </a:spcBef>
              <a:spcAft>
                <a:spcPts val="0"/>
              </a:spcAft>
              <a:buClr>
                <a:schemeClr val="dk1"/>
              </a:buClr>
              <a:buSzPts val="1500"/>
              <a:buChar char="○"/>
            </a:pPr>
            <a:r>
              <a:rPr lang="en" sz="1500">
                <a:solidFill>
                  <a:schemeClr val="dk1"/>
                </a:solidFill>
              </a:rPr>
              <a:t>Destruction of every aspect of the person</a:t>
            </a:r>
            <a:endParaRPr sz="1500">
              <a:solidFill>
                <a:schemeClr val="dk1"/>
              </a:solidFill>
            </a:endParaRPr>
          </a:p>
          <a:p>
            <a:pPr indent="-323850" lvl="1" marL="914400" rtl="0">
              <a:spcBef>
                <a:spcPts val="0"/>
              </a:spcBef>
              <a:spcAft>
                <a:spcPts val="0"/>
              </a:spcAft>
              <a:buClr>
                <a:schemeClr val="dk1"/>
              </a:buClr>
              <a:buSzPts val="1500"/>
              <a:buChar char="○"/>
            </a:pPr>
            <a:r>
              <a:rPr lang="en" sz="1500">
                <a:solidFill>
                  <a:schemeClr val="dk1"/>
                </a:solidFill>
              </a:rPr>
              <a:t>End result is death</a:t>
            </a:r>
            <a:endParaRPr sz="1500">
              <a:solidFill>
                <a:schemeClr val="dk1"/>
              </a:solidFill>
            </a:endParaRPr>
          </a:p>
          <a:p>
            <a:pPr indent="-323850" lvl="0" marL="457200" rtl="0">
              <a:spcBef>
                <a:spcPts val="0"/>
              </a:spcBef>
              <a:spcAft>
                <a:spcPts val="0"/>
              </a:spcAft>
              <a:buClr>
                <a:schemeClr val="dk1"/>
              </a:buClr>
              <a:buSzPts val="1500"/>
              <a:buChar char="●"/>
            </a:pPr>
            <a:r>
              <a:rPr lang="en" sz="1500">
                <a:solidFill>
                  <a:schemeClr val="dk1"/>
                </a:solidFill>
              </a:rPr>
              <a:t>Dangers recognized by other nations </a:t>
            </a:r>
            <a:endParaRPr sz="1500">
              <a:solidFill>
                <a:schemeClr val="dk1"/>
              </a:solidFill>
            </a:endParaRPr>
          </a:p>
          <a:p>
            <a:pPr indent="-323850" lvl="1" marL="914400" rtl="0">
              <a:spcBef>
                <a:spcPts val="0"/>
              </a:spcBef>
              <a:spcAft>
                <a:spcPts val="0"/>
              </a:spcAft>
              <a:buClr>
                <a:schemeClr val="dk1"/>
              </a:buClr>
              <a:buSzPts val="1500"/>
              <a:buChar char="○"/>
            </a:pPr>
            <a:r>
              <a:rPr lang="en" sz="1500">
                <a:solidFill>
                  <a:schemeClr val="dk1"/>
                </a:solidFill>
              </a:rPr>
              <a:t>E.g. in the 1950s China</a:t>
            </a:r>
            <a:endParaRPr sz="1500">
              <a:solidFill>
                <a:schemeClr val="dk1"/>
              </a:solidFill>
            </a:endParaRPr>
          </a:p>
          <a:p>
            <a:pPr indent="-323850" lvl="2" marL="1371600" rtl="0">
              <a:spcBef>
                <a:spcPts val="0"/>
              </a:spcBef>
              <a:spcAft>
                <a:spcPts val="0"/>
              </a:spcAft>
              <a:buClr>
                <a:schemeClr val="dk1"/>
              </a:buClr>
              <a:buSzPts val="1500"/>
              <a:buChar char="■"/>
            </a:pPr>
            <a:r>
              <a:rPr lang="en" sz="1500">
                <a:solidFill>
                  <a:schemeClr val="dk1"/>
                </a:solidFill>
              </a:rPr>
              <a:t>Banned opium</a:t>
            </a:r>
            <a:endParaRPr sz="1500">
              <a:solidFill>
                <a:schemeClr val="dk1"/>
              </a:solidFill>
            </a:endParaRPr>
          </a:p>
          <a:p>
            <a:pPr indent="-323850" lvl="2" marL="1371600" rtl="0">
              <a:spcBef>
                <a:spcPts val="0"/>
              </a:spcBef>
              <a:spcAft>
                <a:spcPts val="0"/>
              </a:spcAft>
              <a:buClr>
                <a:schemeClr val="dk1"/>
              </a:buClr>
              <a:buSzPts val="1500"/>
              <a:buChar char="■"/>
            </a:pPr>
            <a:r>
              <a:rPr lang="en" sz="1500">
                <a:solidFill>
                  <a:schemeClr val="dk1"/>
                </a:solidFill>
              </a:rPr>
              <a:t>Executed those who were caught selling opium</a:t>
            </a:r>
            <a:endParaRPr sz="1500">
              <a:solidFill>
                <a:schemeClr val="dk1"/>
              </a:solidFill>
            </a:endParaRPr>
          </a:p>
          <a:p>
            <a:pPr indent="0" lvl="0" marL="0">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304800" rtl="0">
              <a:spcBef>
                <a:spcPts val="1000"/>
              </a:spcBef>
              <a:spcAft>
                <a:spcPts val="0"/>
              </a:spcAft>
              <a:buClr>
                <a:schemeClr val="dk1"/>
              </a:buClr>
              <a:buSzPts val="1100"/>
              <a:buFont typeface="Arial"/>
              <a:buNone/>
            </a:pPr>
            <a:r>
              <a:rPr lang="en"/>
              <a:t>What is the opioid epidemic?</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marR="114300" rtl="0">
              <a:spcBef>
                <a:spcPts val="0"/>
              </a:spcBef>
              <a:spcAft>
                <a:spcPts val="0"/>
              </a:spcAft>
              <a:buClr>
                <a:schemeClr val="dk1"/>
              </a:buClr>
              <a:buSzPts val="1600"/>
              <a:buChar char="●"/>
            </a:pPr>
            <a:r>
              <a:rPr lang="en" sz="1600">
                <a:solidFill>
                  <a:schemeClr val="dk1"/>
                </a:solidFill>
              </a:rPr>
              <a:t>Wikipedia defines the opioid epidemic as the following:</a:t>
            </a:r>
            <a:endParaRPr sz="1600">
              <a:solidFill>
                <a:schemeClr val="dk1"/>
              </a:solidFill>
            </a:endParaRPr>
          </a:p>
          <a:p>
            <a:pPr indent="-330200" lvl="1" marL="914400" marR="558800" rtl="0">
              <a:spcBef>
                <a:spcPts val="0"/>
              </a:spcBef>
              <a:spcAft>
                <a:spcPts val="0"/>
              </a:spcAft>
              <a:buClr>
                <a:schemeClr val="dk1"/>
              </a:buClr>
              <a:buSzPts val="1600"/>
              <a:buChar char="○"/>
            </a:pPr>
            <a:r>
              <a:rPr lang="en" sz="1600">
                <a:solidFill>
                  <a:schemeClr val="dk1"/>
                </a:solidFill>
              </a:rPr>
              <a:t>Rapid increase in the use of prescription and non-prescription opioid drugs in the United States and Canada beginning in the late 1990s and continuing throughout the next two decades. </a:t>
            </a:r>
            <a:endParaRPr sz="1600">
              <a:solidFill>
                <a:schemeClr val="dk1"/>
              </a:solidFill>
            </a:endParaRPr>
          </a:p>
          <a:p>
            <a:pPr indent="-330200" lvl="0" marL="457200" marR="558800" rtl="0">
              <a:spcBef>
                <a:spcPts val="0"/>
              </a:spcBef>
              <a:spcAft>
                <a:spcPts val="0"/>
              </a:spcAft>
              <a:buClr>
                <a:schemeClr val="dk1"/>
              </a:buClr>
              <a:buSzPts val="1600"/>
              <a:buChar char="●"/>
            </a:pPr>
            <a:r>
              <a:rPr lang="en" sz="1600">
                <a:solidFill>
                  <a:schemeClr val="dk1"/>
                </a:solidFill>
              </a:rPr>
              <a:t>Opioids </a:t>
            </a:r>
            <a:endParaRPr sz="1600">
              <a:solidFill>
                <a:schemeClr val="dk1"/>
              </a:solidFill>
            </a:endParaRPr>
          </a:p>
          <a:p>
            <a:pPr indent="-330200" lvl="1" marL="914400" marR="558800" rtl="0">
              <a:spcBef>
                <a:spcPts val="0"/>
              </a:spcBef>
              <a:spcAft>
                <a:spcPts val="0"/>
              </a:spcAft>
              <a:buClr>
                <a:schemeClr val="dk1"/>
              </a:buClr>
              <a:buSzPts val="1600"/>
              <a:buChar char="○"/>
            </a:pPr>
            <a:r>
              <a:rPr lang="en" sz="1600">
                <a:solidFill>
                  <a:schemeClr val="dk1"/>
                </a:solidFill>
              </a:rPr>
              <a:t>Diverse class of moderately strong painkillers</a:t>
            </a:r>
            <a:endParaRPr sz="1600">
              <a:solidFill>
                <a:schemeClr val="dk1"/>
              </a:solidFill>
            </a:endParaRPr>
          </a:p>
          <a:p>
            <a:pPr indent="-317500" lvl="2" marL="1371600" marR="558800" rtl="0">
              <a:spcBef>
                <a:spcPts val="0"/>
              </a:spcBef>
              <a:spcAft>
                <a:spcPts val="0"/>
              </a:spcAft>
              <a:buClr>
                <a:schemeClr val="dk1"/>
              </a:buClr>
              <a:buSzPts val="1400"/>
              <a:buChar char="■"/>
            </a:pPr>
            <a:r>
              <a:rPr lang="en">
                <a:solidFill>
                  <a:schemeClr val="dk1"/>
                </a:solidFill>
              </a:rPr>
              <a:t>Oxycodone (commonly sold under the trade names OxyContin and Percocet) </a:t>
            </a:r>
            <a:endParaRPr>
              <a:solidFill>
                <a:schemeClr val="dk1"/>
              </a:solidFill>
            </a:endParaRPr>
          </a:p>
          <a:p>
            <a:pPr indent="-317500" lvl="2" marL="1371600" marR="558800" rtl="0">
              <a:spcBef>
                <a:spcPts val="0"/>
              </a:spcBef>
              <a:spcAft>
                <a:spcPts val="0"/>
              </a:spcAft>
              <a:buClr>
                <a:schemeClr val="dk1"/>
              </a:buClr>
              <a:buSzPts val="1400"/>
              <a:buChar char="■"/>
            </a:pPr>
            <a:r>
              <a:rPr lang="en">
                <a:solidFill>
                  <a:schemeClr val="dk1"/>
                </a:solidFill>
              </a:rPr>
              <a:t>Hydrocodone (Vicodin)</a:t>
            </a:r>
            <a:endParaRPr>
              <a:solidFill>
                <a:schemeClr val="dk1"/>
              </a:solidFill>
            </a:endParaRPr>
          </a:p>
          <a:p>
            <a:pPr indent="-317500" lvl="2" marL="1371600" marR="558800" rtl="0">
              <a:spcBef>
                <a:spcPts val="0"/>
              </a:spcBef>
              <a:spcAft>
                <a:spcPts val="0"/>
              </a:spcAft>
              <a:buClr>
                <a:schemeClr val="dk1"/>
              </a:buClr>
              <a:buSzPts val="1400"/>
              <a:buChar char="■"/>
            </a:pPr>
            <a:r>
              <a:rPr lang="en">
                <a:solidFill>
                  <a:schemeClr val="dk1"/>
                </a:solidFill>
              </a:rPr>
              <a:t>Fentanyl </a:t>
            </a:r>
            <a:endParaRPr>
              <a:solidFill>
                <a:schemeClr val="dk1"/>
              </a:solidFill>
            </a:endParaRPr>
          </a:p>
          <a:p>
            <a:pPr indent="-317500" lvl="3" marL="1828800" marR="558800" rtl="0">
              <a:spcBef>
                <a:spcPts val="0"/>
              </a:spcBef>
              <a:spcAft>
                <a:spcPts val="0"/>
              </a:spcAft>
              <a:buClr>
                <a:schemeClr val="dk1"/>
              </a:buClr>
              <a:buSzPts val="1400"/>
              <a:buChar char="●"/>
            </a:pPr>
            <a:r>
              <a:rPr lang="en">
                <a:solidFill>
                  <a:schemeClr val="dk1"/>
                </a:solidFill>
              </a:rPr>
              <a:t>Synthesized to resemble other opiates such as opium-derived morphine and heroin</a:t>
            </a:r>
            <a:endParaRPr>
              <a:solidFill>
                <a:schemeClr val="dk1"/>
              </a:solidFill>
            </a:endParaRPr>
          </a:p>
          <a:p>
            <a:pPr indent="0" lvl="0" marL="457200" marR="558800" rtl="0">
              <a:spcBef>
                <a:spcPts val="1100"/>
              </a:spcBef>
              <a:spcAft>
                <a:spcPts val="0"/>
              </a:spcAft>
              <a:buNone/>
            </a:pPr>
            <a:r>
              <a:rPr i="1" lang="en" sz="1000">
                <a:solidFill>
                  <a:schemeClr val="dk1"/>
                </a:solidFill>
              </a:rPr>
              <a:t>Source: </a:t>
            </a:r>
            <a:r>
              <a:rPr i="1" lang="en" sz="1000" u="sng">
                <a:solidFill>
                  <a:srgbClr val="337AB7"/>
                </a:solidFill>
                <a:hlinkClick r:id="rId3"/>
              </a:rPr>
              <a:t>https://en.wikipedia.org/wiki/Opioid_epidemic</a:t>
            </a:r>
            <a:endParaRPr i="1" sz="1000" u="sng">
              <a:solidFill>
                <a:srgbClr val="337AB7"/>
              </a:solidFill>
              <a:hlinkClick r:id="rId4"/>
            </a:endParaRPr>
          </a:p>
          <a:p>
            <a:pPr indent="0" lvl="0" marL="0">
              <a:spcBef>
                <a:spcPts val="11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Problem</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Clr>
                <a:schemeClr val="dk1"/>
              </a:buClr>
              <a:buSzPts val="2400"/>
              <a:buChar char="●"/>
            </a:pPr>
            <a:r>
              <a:rPr lang="en" sz="2400">
                <a:solidFill>
                  <a:schemeClr val="dk1"/>
                </a:solidFill>
              </a:rPr>
              <a:t>Predict the county’s mortality rate caused by drug overdose for 2016 given various independent variables, such as drug overdose for 2016 given a county’s median household income, population estimates, unemployment, poverty rate estimates, educational attainment, and opioid prescription rate.</a:t>
            </a:r>
            <a:endParaRPr sz="2400">
              <a:solidFill>
                <a:schemeClr val="dk1"/>
              </a:solidFill>
            </a:endParaRPr>
          </a:p>
          <a:p>
            <a:pPr indent="0" lvl="0" marL="0">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04" name="Google Shape;104;p21"/>
          <p:cNvPicPr preferRelativeResize="0"/>
          <p:nvPr/>
        </p:nvPicPr>
        <p:blipFill>
          <a:blip r:embed="rId3">
            <a:alphaModFix/>
          </a:blip>
          <a:stretch>
            <a:fillRect/>
          </a:stretch>
        </p:blipFill>
        <p:spPr>
          <a:xfrm>
            <a:off x="285750" y="428625"/>
            <a:ext cx="8572500" cy="4286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