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7" r:id="rId5"/>
    <p:sldId id="263" r:id="rId6"/>
    <p:sldId id="256" r:id="rId7"/>
    <p:sldId id="264" r:id="rId8"/>
    <p:sldId id="265" r:id="rId9"/>
    <p:sldId id="266" r:id="rId10"/>
    <p:sldId id="268" r:id="rId11"/>
    <p:sldId id="269" r:id="rId12"/>
    <p:sldId id="261"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1EBE-A847-4C96-9AC5-26C76ABBE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30047-9072-4732-A886-628A87078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B2688-1B25-4059-92D2-8FEC8A0AD9C0}"/>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B1F30410-F424-451A-AEE4-CA65BBBB3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9FCEF-E51D-4962-B39A-97755B51B635}"/>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53616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C1D3-392E-49FA-A874-4C9753646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C69B70-0A5F-4AE1-B5B1-BEA18DD76A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01265-A81D-45FB-A497-855597457913}"/>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1E3D72BF-B6F3-48AE-8B1E-33007A97C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4F6A0-7CB4-44FB-9B5B-B81F97897F64}"/>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61425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AEAB5-4B5F-4016-99E5-264C737B0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6A96C8-85E7-41A3-BB91-4991A86EF9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4624-2C73-4127-98ED-B7A3AB85E3A9}"/>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13D262F7-27F8-44CC-9FE9-4BB016088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4D670-DB8C-4DBA-BD84-34AFCD29934D}"/>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1125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CF04-6024-4383-AB54-19ED3CEBB1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4A80AE-40F7-4F70-A155-6E609BBD08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E3A2-3B06-4AFF-A080-24B061AF9269}"/>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F8BA3A18-39FC-4F3F-8575-83A46330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842E-6D90-4BE2-BB2E-2693FBAC9B49}"/>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1018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3BF8-ED09-47EB-A1A1-BF55E6277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B79DEA-4E90-407E-AA42-CDFEF3C4DA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F9028A-052A-4734-857B-20B0CA6B44FD}"/>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5C016772-349B-49D7-BDC9-FFFEB25F8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2E7EB-BE02-47FD-BA31-F7249011301A}"/>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4131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D9E8-D665-4612-9C23-4C153DF3F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2271D-EBA2-4123-AACE-F79C7B0DD4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28732-BFB3-429C-AF4D-B6F5684D86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25E90-FDAD-412D-A147-5DDCC5960AA3}"/>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6" name="Footer Placeholder 5">
            <a:extLst>
              <a:ext uri="{FF2B5EF4-FFF2-40B4-BE49-F238E27FC236}">
                <a16:creationId xmlns:a16="http://schemas.microsoft.com/office/drawing/2014/main" id="{95284FBE-B565-4BB9-878D-05DBC380D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7C481-6148-4417-9028-02DBDD748FC8}"/>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64511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AEE4-A1E1-480A-9F57-682024166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9D926-B832-45D7-85DA-DD22416B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2F3562-0040-4258-8016-658CFB052D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6A159-62BF-41EE-B44C-E00006873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98D7DEA-4B3A-4EDC-BB30-15E63C8E0E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78022-0DDD-4892-86C0-4DF815889F78}"/>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8" name="Footer Placeholder 7">
            <a:extLst>
              <a:ext uri="{FF2B5EF4-FFF2-40B4-BE49-F238E27FC236}">
                <a16:creationId xmlns:a16="http://schemas.microsoft.com/office/drawing/2014/main" id="{2B6014E4-FA09-4390-8147-AEFC51AC5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FCFAD-2F71-417F-8D4C-5D8906F66CB0}"/>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82335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253B-9544-45ED-8D08-B7D728AD0A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E854E0-4295-41AC-9372-F9A716623F2C}"/>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4" name="Footer Placeholder 3">
            <a:extLst>
              <a:ext uri="{FF2B5EF4-FFF2-40B4-BE49-F238E27FC236}">
                <a16:creationId xmlns:a16="http://schemas.microsoft.com/office/drawing/2014/main" id="{D722DA6C-E1DD-4261-AEFD-2DCE3EDFC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4FD7D4-D494-4F65-AE29-1D1E9B977368}"/>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323351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C0D4-161A-44EB-B0DE-552DA074682B}"/>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3" name="Footer Placeholder 2">
            <a:extLst>
              <a:ext uri="{FF2B5EF4-FFF2-40B4-BE49-F238E27FC236}">
                <a16:creationId xmlns:a16="http://schemas.microsoft.com/office/drawing/2014/main" id="{7529425C-588D-4A3E-BCFB-B5F97A7F2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C98E0-E7BB-4AB1-8F7D-35BFCAEA1E3F}"/>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275396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DC3C-9DD6-405B-847F-AAC1E673B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32109-2ECD-4AF5-9400-30952B8C6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319C0E-0024-4A4B-9642-DF8E86786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1AEBF5-989B-4791-82F2-4F069E838277}"/>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6" name="Footer Placeholder 5">
            <a:extLst>
              <a:ext uri="{FF2B5EF4-FFF2-40B4-BE49-F238E27FC236}">
                <a16:creationId xmlns:a16="http://schemas.microsoft.com/office/drawing/2014/main" id="{E0EE4FE6-C39E-4FA9-8D76-2B1F06BE3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668F4-A21B-4D0A-B448-BC323E808C46}"/>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45408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4331-C1D2-47B3-8C00-7163943BD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D4976-F00B-4963-8426-E148CF59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C5309-0A7E-452F-AC0D-EB6E6E5F3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D5FB02-AD88-4871-B14B-0DDC1B519103}"/>
              </a:ext>
            </a:extLst>
          </p:cNvPr>
          <p:cNvSpPr>
            <a:spLocks noGrp="1"/>
          </p:cNvSpPr>
          <p:nvPr>
            <p:ph type="dt" sz="half" idx="10"/>
          </p:nvPr>
        </p:nvSpPr>
        <p:spPr/>
        <p:txBody>
          <a:bodyPr/>
          <a:lstStyle/>
          <a:p>
            <a:fld id="{5738E981-4B77-448F-9259-3E2657E900B1}" type="datetimeFigureOut">
              <a:rPr lang="en-US" smtClean="0"/>
              <a:t>11-Mar-18</a:t>
            </a:fld>
            <a:endParaRPr lang="en-US"/>
          </a:p>
        </p:txBody>
      </p:sp>
      <p:sp>
        <p:nvSpPr>
          <p:cNvPr id="6" name="Footer Placeholder 5">
            <a:extLst>
              <a:ext uri="{FF2B5EF4-FFF2-40B4-BE49-F238E27FC236}">
                <a16:creationId xmlns:a16="http://schemas.microsoft.com/office/drawing/2014/main" id="{122A6D67-B779-47C9-9680-598C5C032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210EE-2BD1-48A2-9B75-BD78EA0108A6}"/>
              </a:ext>
            </a:extLst>
          </p:cNvPr>
          <p:cNvSpPr>
            <a:spLocks noGrp="1"/>
          </p:cNvSpPr>
          <p:nvPr>
            <p:ph type="sldNum" sz="quarter" idx="12"/>
          </p:nvPr>
        </p:nvSpPr>
        <p:spPr/>
        <p:txBody>
          <a:bodyPr/>
          <a:lstStyle/>
          <a:p>
            <a:fld id="{FF695BDB-37BC-478B-95D8-E539733BB819}" type="slidenum">
              <a:rPr lang="en-US" smtClean="0"/>
              <a:t>‹#›</a:t>
            </a:fld>
            <a:endParaRPr lang="en-US"/>
          </a:p>
        </p:txBody>
      </p:sp>
    </p:spTree>
    <p:extLst>
      <p:ext uri="{BB962C8B-B14F-4D97-AF65-F5344CB8AC3E}">
        <p14:creationId xmlns:p14="http://schemas.microsoft.com/office/powerpoint/2010/main" val="181245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728F9-CF1E-45A7-8273-9CDF36099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FC165-A956-439D-86FF-F70C8970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EA3CD-0D2F-4C39-A180-11403E0ED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8E981-4B77-448F-9259-3E2657E900B1}" type="datetimeFigureOut">
              <a:rPr lang="en-US" smtClean="0"/>
              <a:t>11-Mar-18</a:t>
            </a:fld>
            <a:endParaRPr lang="en-US"/>
          </a:p>
        </p:txBody>
      </p:sp>
      <p:sp>
        <p:nvSpPr>
          <p:cNvPr id="5" name="Footer Placeholder 4">
            <a:extLst>
              <a:ext uri="{FF2B5EF4-FFF2-40B4-BE49-F238E27FC236}">
                <a16:creationId xmlns:a16="http://schemas.microsoft.com/office/drawing/2014/main" id="{4A99C8AA-5765-4D2F-A066-D501CC2EC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3EA4E-7219-4970-AF50-10F542ED1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95BDB-37BC-478B-95D8-E539733BB819}" type="slidenum">
              <a:rPr lang="en-US" smtClean="0"/>
              <a:t>‹#›</a:t>
            </a:fld>
            <a:endParaRPr lang="en-US"/>
          </a:p>
        </p:txBody>
      </p:sp>
    </p:spTree>
    <p:extLst>
      <p:ext uri="{BB962C8B-B14F-4D97-AF65-F5344CB8AC3E}">
        <p14:creationId xmlns:p14="http://schemas.microsoft.com/office/powerpoint/2010/main" val="2504282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9232E09B-F999-4696-B9CE-B23815F11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 y="1108802"/>
            <a:ext cx="12195908" cy="4640395"/>
          </a:xfrm>
          <a:prstGeom prst="rect">
            <a:avLst/>
          </a:prstGeom>
        </p:spPr>
      </p:pic>
      <p:sp>
        <p:nvSpPr>
          <p:cNvPr id="19" name="TextBox 18">
            <a:extLst>
              <a:ext uri="{FF2B5EF4-FFF2-40B4-BE49-F238E27FC236}">
                <a16:creationId xmlns:a16="http://schemas.microsoft.com/office/drawing/2014/main" id="{A9FD2BFB-28A7-480E-98E5-69A169DACB3E}"/>
              </a:ext>
            </a:extLst>
          </p:cNvPr>
          <p:cNvSpPr txBox="1"/>
          <p:nvPr/>
        </p:nvSpPr>
        <p:spPr>
          <a:xfrm>
            <a:off x="8294146" y="5749197"/>
            <a:ext cx="3730508" cy="369332"/>
          </a:xfrm>
          <a:prstGeom prst="rect">
            <a:avLst/>
          </a:prstGeom>
          <a:noFill/>
        </p:spPr>
        <p:txBody>
          <a:bodyPr wrap="none" rtlCol="0">
            <a:spAutoFit/>
          </a:bodyPr>
          <a:lstStyle/>
          <a:p>
            <a:r>
              <a:rPr lang="en-US" dirty="0">
                <a:solidFill>
                  <a:schemeClr val="bg1"/>
                </a:solidFill>
                <a:latin typeface="Consolas" panose="020B0609020204030204" pitchFamily="49" charset="0"/>
              </a:rPr>
              <a:t>Daniel Han-Chen, Johnny Wong</a:t>
            </a:r>
          </a:p>
        </p:txBody>
      </p:sp>
    </p:spTree>
    <p:extLst>
      <p:ext uri="{BB962C8B-B14F-4D97-AF65-F5344CB8AC3E}">
        <p14:creationId xmlns:p14="http://schemas.microsoft.com/office/powerpoint/2010/main" val="350818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1138773"/>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Some visualization concepts</a:t>
            </a: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2. Methods to </a:t>
            </a:r>
            <a:r>
              <a:rPr lang="en-US" sz="2000" spc="-70" dirty="0" err="1">
                <a:solidFill>
                  <a:schemeClr val="bg1"/>
                </a:solidFill>
                <a:latin typeface="Consolas" panose="020B0609020204030204" pitchFamily="49" charset="0"/>
                <a:ea typeface="Verdana" panose="020B0604030504040204" pitchFamily="34" charset="0"/>
                <a:cs typeface="Arial" panose="020B0604020202020204" pitchFamily="34" charset="0"/>
              </a:rPr>
              <a:t>unskew</a:t>
            </a: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 (log, sqrt)</a:t>
            </a:r>
          </a:p>
        </p:txBody>
      </p:sp>
      <p:pic>
        <p:nvPicPr>
          <p:cNvPr id="8194" name="Picture 2" descr="Image result for skewness log">
            <a:extLst>
              <a:ext uri="{FF2B5EF4-FFF2-40B4-BE49-F238E27FC236}">
                <a16:creationId xmlns:a16="http://schemas.microsoft.com/office/drawing/2014/main" id="{BD9DE31B-79D3-4744-9927-55580CA51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925" y="1710624"/>
            <a:ext cx="50101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2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1138773"/>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Some visualization concepts</a:t>
            </a: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3. Normal Distribution</a:t>
            </a:r>
          </a:p>
        </p:txBody>
      </p:sp>
      <p:pic>
        <p:nvPicPr>
          <p:cNvPr id="9218" name="Picture 2" descr="Image result for normal distribution">
            <a:extLst>
              <a:ext uri="{FF2B5EF4-FFF2-40B4-BE49-F238E27FC236}">
                <a16:creationId xmlns:a16="http://schemas.microsoft.com/office/drawing/2014/main" id="{7EAFD5AE-3AEB-4125-8E8D-9808B05E7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707" y="1758249"/>
            <a:ext cx="6858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9232E09B-F999-4696-B9CE-B23815F11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 y="1108802"/>
            <a:ext cx="12195908" cy="4640395"/>
          </a:xfrm>
          <a:prstGeom prst="rect">
            <a:avLst/>
          </a:prstGeom>
        </p:spPr>
      </p:pic>
      <p:sp>
        <p:nvSpPr>
          <p:cNvPr id="19" name="TextBox 18">
            <a:extLst>
              <a:ext uri="{FF2B5EF4-FFF2-40B4-BE49-F238E27FC236}">
                <a16:creationId xmlns:a16="http://schemas.microsoft.com/office/drawing/2014/main" id="{A9FD2BFB-28A7-480E-98E5-69A169DACB3E}"/>
              </a:ext>
            </a:extLst>
          </p:cNvPr>
          <p:cNvSpPr txBox="1"/>
          <p:nvPr/>
        </p:nvSpPr>
        <p:spPr>
          <a:xfrm>
            <a:off x="8294146" y="5749197"/>
            <a:ext cx="3730508" cy="369332"/>
          </a:xfrm>
          <a:prstGeom prst="rect">
            <a:avLst/>
          </a:prstGeom>
          <a:noFill/>
        </p:spPr>
        <p:txBody>
          <a:bodyPr wrap="none" rtlCol="0">
            <a:spAutoFit/>
          </a:bodyPr>
          <a:lstStyle/>
          <a:p>
            <a:r>
              <a:rPr lang="en-US" dirty="0">
                <a:solidFill>
                  <a:schemeClr val="bg1"/>
                </a:solidFill>
                <a:latin typeface="Consolas" panose="020B0609020204030204" pitchFamily="49" charset="0"/>
              </a:rPr>
              <a:t>Daniel Han-Chen, Johnny Wong</a:t>
            </a:r>
          </a:p>
        </p:txBody>
      </p:sp>
    </p:spTree>
    <p:extLst>
      <p:ext uri="{BB962C8B-B14F-4D97-AF65-F5344CB8AC3E}">
        <p14:creationId xmlns:p14="http://schemas.microsoft.com/office/powerpoint/2010/main" val="32850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763DCBE-3137-4787-99C5-340D6AFB131C}"/>
                  </a:ext>
                </a:extLst>
              </p:cNvPr>
              <p:cNvSpPr txBox="1"/>
              <p:nvPr/>
            </p:nvSpPr>
            <p:spPr>
              <a:xfrm>
                <a:off x="4301643" y="291585"/>
                <a:ext cx="3779753"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Singular Value Decomposition SVD</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𝑈</m:t>
                      </m:r>
                      <m:r>
                        <a:rPr lang="en-US" sz="2000" b="0" i="1" smtClean="0">
                          <a:solidFill>
                            <a:schemeClr val="bg1"/>
                          </a:solidFill>
                          <a:latin typeface="Cambria Math" panose="02040503050406030204" pitchFamily="18" charset="0"/>
                          <a:sym typeface="Symbol" panose="05050102010706020507" pitchFamily="18" charset="2"/>
                        </a:rPr>
                        <m:t></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oMath>
                  </m:oMathPara>
                </a14:m>
                <a:endParaRPr lang="en-US" sz="2000" b="0" dirty="0">
                  <a:solidFill>
                    <a:schemeClr val="bg1"/>
                  </a:solidFill>
                </a:endParaRPr>
              </a:p>
            </p:txBody>
          </p:sp>
        </mc:Choice>
        <mc:Fallback>
          <p:sp>
            <p:nvSpPr>
              <p:cNvPr id="2" name="TextBox 1">
                <a:extLst>
                  <a:ext uri="{FF2B5EF4-FFF2-40B4-BE49-F238E27FC236}">
                    <a16:creationId xmlns:a16="http://schemas.microsoft.com/office/drawing/2014/main" id="{A763DCBE-3137-4787-99C5-340D6AFB131C}"/>
                  </a:ext>
                </a:extLst>
              </p:cNvPr>
              <p:cNvSpPr txBox="1">
                <a:spLocks noRot="1" noChangeAspect="1" noMove="1" noResize="1" noEditPoints="1" noAdjustHandles="1" noChangeArrowheads="1" noChangeShapeType="1" noTextEdit="1"/>
              </p:cNvSpPr>
              <p:nvPr/>
            </p:nvSpPr>
            <p:spPr>
              <a:xfrm>
                <a:off x="4301643" y="291585"/>
                <a:ext cx="3779753" cy="615553"/>
              </a:xfrm>
              <a:prstGeom prst="rect">
                <a:avLst/>
              </a:prstGeom>
              <a:blipFill>
                <a:blip r:embed="rId2"/>
                <a:stretch>
                  <a:fillRect l="-3871" t="-12871" r="-3548" b="-89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DD8B7A3-DB08-4360-8E5F-B0A92F3B38EA}"/>
                  </a:ext>
                </a:extLst>
              </p:cNvPr>
              <p:cNvSpPr txBox="1"/>
              <p:nvPr/>
            </p:nvSpPr>
            <p:spPr>
              <a:xfrm>
                <a:off x="171647" y="1412541"/>
                <a:ext cx="378481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Principal Component Analysis PCA</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𝑃𝐶</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0:</m:t>
                          </m:r>
                          <m:r>
                            <a:rPr lang="en-US" sz="2000" b="0" i="1" smtClean="0">
                              <a:solidFill>
                                <a:schemeClr val="bg1"/>
                              </a:solidFill>
                              <a:latin typeface="Cambria Math" panose="02040503050406030204" pitchFamily="18" charset="0"/>
                            </a:rPr>
                            <m:t>𝑐</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𝑠𝑜𝑟𝑡</m:t>
                      </m:r>
                      <m:sSub>
                        <m:sSubPr>
                          <m:ctrlPr>
                            <a:rPr lang="en-US" sz="2000" b="0" i="1" smtClean="0">
                              <a:solidFill>
                                <a:schemeClr val="bg1"/>
                              </a:solidFill>
                              <a:latin typeface="Cambria Math" panose="02040503050406030204" pitchFamily="18" charset="0"/>
                              <a:sym typeface="Symbol" panose="05050102010706020507" pitchFamily="18" charset="2"/>
                            </a:rPr>
                          </m:ctrlPr>
                        </m:sSubPr>
                        <m:e>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sym typeface="Symbol" panose="05050102010706020507" pitchFamily="18" charset="2"/>
                                </a:rPr>
                                <m:t> </m:t>
                              </m:r>
                              <m:r>
                                <a:rPr lang="en-US" sz="2000" b="0" i="1" smtClean="0">
                                  <a:solidFill>
                                    <a:schemeClr val="bg1"/>
                                  </a:solidFill>
                                  <a:latin typeface="Cambria Math" panose="02040503050406030204" pitchFamily="18" charset="0"/>
                                  <a:sym typeface="Symbol" panose="05050102010706020507" pitchFamily="18" charset="2"/>
                                </a:rPr>
                                <m:t>𝑖𝑛</m:t>
                              </m:r>
                              <m:r>
                                <a:rPr lang="en-US" sz="2000" b="0" i="1" smtClean="0">
                                  <a:solidFill>
                                    <a:schemeClr val="bg1"/>
                                  </a:solidFill>
                                  <a:latin typeface="Cambria Math" panose="02040503050406030204" pitchFamily="18" charset="0"/>
                                  <a:sym typeface="Symbol" panose="05050102010706020507" pitchFamily="18" charset="2"/>
                                </a:rPr>
                                <m:t> </m:t>
                              </m:r>
                              <m:r>
                                <a:rPr lang="en-US" sz="2000" b="0" i="1" smtClean="0">
                                  <a:solidFill>
                                    <a:schemeClr val="bg1"/>
                                  </a:solidFill>
                                  <a:latin typeface="Cambria Math" panose="02040503050406030204" pitchFamily="18" charset="0"/>
                                </a:rPr>
                                <m:t>𝑈</m:t>
                              </m:r>
                              <m:r>
                                <a:rPr lang="en-US" sz="2000" b="0" i="1" smtClean="0">
                                  <a:solidFill>
                                    <a:schemeClr val="bg1"/>
                                  </a:solidFill>
                                  <a:latin typeface="Cambria Math" panose="02040503050406030204" pitchFamily="18" charset="0"/>
                                  <a:sym typeface="Symbol" panose="05050102010706020507" pitchFamily="18" charset="2"/>
                                </a:rPr>
                                <m:t></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e>
                        <m:sub>
                          <m:r>
                            <a:rPr lang="en-US" sz="2000" b="0" i="1" smtClean="0">
                              <a:solidFill>
                                <a:schemeClr val="bg1"/>
                              </a:solidFill>
                              <a:latin typeface="Cambria Math" panose="02040503050406030204" pitchFamily="18" charset="0"/>
                              <a:sym typeface="Symbol" panose="05050102010706020507" pitchFamily="18" charset="2"/>
                            </a:rPr>
                            <m:t>0:</m:t>
                          </m:r>
                          <m:r>
                            <a:rPr lang="en-US" sz="2000" b="0" i="1" smtClean="0">
                              <a:solidFill>
                                <a:schemeClr val="bg1"/>
                              </a:solidFill>
                              <a:latin typeface="Cambria Math" panose="02040503050406030204" pitchFamily="18" charset="0"/>
                              <a:sym typeface="Symbol" panose="05050102010706020507" pitchFamily="18" charset="2"/>
                            </a:rPr>
                            <m:t>𝑐</m:t>
                          </m:r>
                        </m:sub>
                      </m:sSub>
                    </m:oMath>
                  </m:oMathPara>
                </a14:m>
                <a:endParaRPr lang="en-US" sz="2000" b="0" dirty="0">
                  <a:solidFill>
                    <a:schemeClr val="bg1"/>
                  </a:solidFill>
                </a:endParaRPr>
              </a:p>
            </p:txBody>
          </p:sp>
        </mc:Choice>
        <mc:Fallback>
          <p:sp>
            <p:nvSpPr>
              <p:cNvPr id="18" name="TextBox 17">
                <a:extLst>
                  <a:ext uri="{FF2B5EF4-FFF2-40B4-BE49-F238E27FC236}">
                    <a16:creationId xmlns:a16="http://schemas.microsoft.com/office/drawing/2014/main" id="{5DD8B7A3-DB08-4360-8E5F-B0A92F3B38EA}"/>
                  </a:ext>
                </a:extLst>
              </p:cNvPr>
              <p:cNvSpPr txBox="1">
                <a:spLocks noRot="1" noChangeAspect="1" noMove="1" noResize="1" noEditPoints="1" noAdjustHandles="1" noChangeArrowheads="1" noChangeShapeType="1" noTextEdit="1"/>
              </p:cNvSpPr>
              <p:nvPr/>
            </p:nvSpPr>
            <p:spPr>
              <a:xfrm>
                <a:off x="171647" y="1412541"/>
                <a:ext cx="3784819" cy="615553"/>
              </a:xfrm>
              <a:prstGeom prst="rect">
                <a:avLst/>
              </a:prstGeom>
              <a:blipFill>
                <a:blip r:embed="rId3"/>
                <a:stretch>
                  <a:fillRect l="-3704" t="-12871" r="-3704" b="-89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68BB47B-8F26-4BEA-B9C7-922937A3509D}"/>
                  </a:ext>
                </a:extLst>
              </p:cNvPr>
              <p:cNvSpPr txBox="1"/>
              <p:nvPr/>
            </p:nvSpPr>
            <p:spPr>
              <a:xfrm>
                <a:off x="9352948" y="1097968"/>
                <a:ext cx="2239396" cy="1244700"/>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Eigendecomposition</a:t>
                </a:r>
              </a:p>
              <a:p>
                <a:pPr algn="ctr"/>
                <a:r>
                  <a:rPr lang="en-US" sz="2000" b="0" i="1" dirty="0">
                    <a:solidFill>
                      <a:schemeClr val="bg1"/>
                    </a:solidFill>
                    <a:latin typeface="Cambria Math" panose="02040503050406030204" pitchFamily="18" charset="0"/>
                  </a:rPr>
                  <a:t>Markov </a:t>
                </a:r>
                <a:r>
                  <a:rPr lang="en-US" sz="2000" i="1" dirty="0">
                    <a:solidFill>
                      <a:schemeClr val="bg1"/>
                    </a:solidFill>
                    <a:latin typeface="Cambria Math" panose="02040503050406030204" pitchFamily="18" charset="0"/>
                  </a:rPr>
                  <a:t>Systems</a:t>
                </a:r>
                <a:endParaRPr lang="en-US" sz="2000" b="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𝑉</m:t>
                      </m:r>
                      <m:r>
                        <m:rPr>
                          <m:sty m:val="p"/>
                        </m:rPr>
                        <a:rPr lang="el-GR" sz="2000" b="0" i="1" smtClean="0">
                          <a:solidFill>
                            <a:schemeClr val="bg1"/>
                          </a:solidFill>
                          <a:latin typeface="Cambria Math" panose="02040503050406030204" pitchFamily="18" charset="0"/>
                          <a:ea typeface="Cambria Math" panose="02040503050406030204" pitchFamily="18" charset="0"/>
                        </a:rPr>
                        <m:t>Λ</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𝑉</m:t>
                          </m:r>
                        </m:e>
                        <m:sup>
                          <m:r>
                            <a:rPr lang="en-US" sz="2000" b="0" i="1" smtClean="0">
                              <a:solidFill>
                                <a:schemeClr val="bg1"/>
                              </a:solidFill>
                              <a:latin typeface="Cambria Math" panose="02040503050406030204" pitchFamily="18" charset="0"/>
                              <a:ea typeface="Cambria Math" panose="02040503050406030204" pitchFamily="18" charset="0"/>
                            </a:rPr>
                            <m:t>𝑇</m:t>
                          </m:r>
                        </m:sup>
                      </m:sSup>
                    </m:oMath>
                  </m:oMathPara>
                </a14:m>
                <a:endParaRPr lang="en-US" sz="2000" b="0" dirty="0">
                  <a:solidFill>
                    <a:schemeClr val="bg1"/>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𝑋</m:t>
                          </m:r>
                        </m:e>
                        <m:sup>
                          <m:r>
                            <a:rPr lang="en-US" sz="2000" b="0" i="1" smtClean="0">
                              <a:solidFill>
                                <a:schemeClr val="bg1"/>
                              </a:solidFill>
                              <a:latin typeface="Cambria Math" panose="02040503050406030204" pitchFamily="18" charset="0"/>
                              <a:ea typeface="Cambria Math" panose="02040503050406030204" pitchFamily="18" charset="0"/>
                            </a:rPr>
                            <m:t>𝜃</m:t>
                          </m:r>
                        </m:sup>
                      </m:sSup>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m:rPr>
                              <m:sty m:val="p"/>
                            </m:rPr>
                            <a:rPr lang="el-GR" sz="2000" b="0" i="1" smtClean="0">
                              <a:solidFill>
                                <a:schemeClr val="bg1"/>
                              </a:solidFill>
                              <a:latin typeface="Cambria Math" panose="02040503050406030204" pitchFamily="18" charset="0"/>
                              <a:ea typeface="Cambria Math" panose="02040503050406030204" pitchFamily="18" charset="0"/>
                            </a:rPr>
                            <m:t>Λ</m:t>
                          </m:r>
                        </m:e>
                        <m:sup>
                          <m:r>
                            <a:rPr lang="en-US" sz="2000" b="0" i="1" smtClean="0">
                              <a:solidFill>
                                <a:schemeClr val="bg1"/>
                              </a:solidFill>
                              <a:latin typeface="Cambria Math" panose="02040503050406030204" pitchFamily="18" charset="0"/>
                              <a:ea typeface="Cambria Math" panose="02040503050406030204" pitchFamily="18" charset="0"/>
                            </a:rPr>
                            <m:t>𝜃</m:t>
                          </m:r>
                        </m:sup>
                      </m:sSup>
                      <m:sSup>
                        <m:sSupPr>
                          <m:ctrlPr>
                            <a:rPr lang="en-US" sz="2000" b="0" i="1" smtClean="0">
                              <a:solidFill>
                                <a:schemeClr val="bg1"/>
                              </a:solidFill>
                              <a:latin typeface="Cambria Math" panose="02040503050406030204" pitchFamily="18" charset="0"/>
                              <a:ea typeface="Cambria Math" panose="02040503050406030204" pitchFamily="18" charset="0"/>
                            </a:rPr>
                          </m:ctrlPr>
                        </m:sSupPr>
                        <m:e>
                          <m:r>
                            <a:rPr lang="en-US" sz="2000" b="0" i="1" smtClean="0">
                              <a:solidFill>
                                <a:schemeClr val="bg1"/>
                              </a:solidFill>
                              <a:latin typeface="Cambria Math" panose="02040503050406030204" pitchFamily="18" charset="0"/>
                              <a:ea typeface="Cambria Math" panose="02040503050406030204" pitchFamily="18" charset="0"/>
                            </a:rPr>
                            <m:t>𝑉</m:t>
                          </m:r>
                        </m:e>
                        <m:sup>
                          <m:r>
                            <a:rPr lang="en-US" sz="2000" b="0" i="1" smtClean="0">
                              <a:solidFill>
                                <a:schemeClr val="bg1"/>
                              </a:solidFill>
                              <a:latin typeface="Cambria Math" panose="02040503050406030204" pitchFamily="18" charset="0"/>
                              <a:ea typeface="Cambria Math" panose="02040503050406030204" pitchFamily="18" charset="0"/>
                            </a:rPr>
                            <m:t>𝑇</m:t>
                          </m:r>
                        </m:sup>
                      </m:sSup>
                    </m:oMath>
                  </m:oMathPara>
                </a14:m>
                <a:endParaRPr lang="en-US" sz="2000" b="0" dirty="0">
                  <a:solidFill>
                    <a:schemeClr val="bg1"/>
                  </a:solidFill>
                  <a:ea typeface="Cambria Math" panose="02040503050406030204" pitchFamily="18" charset="0"/>
                </a:endParaRPr>
              </a:p>
            </p:txBody>
          </p:sp>
        </mc:Choice>
        <mc:Fallback>
          <p:sp>
            <p:nvSpPr>
              <p:cNvPr id="19" name="TextBox 18">
                <a:extLst>
                  <a:ext uri="{FF2B5EF4-FFF2-40B4-BE49-F238E27FC236}">
                    <a16:creationId xmlns:a16="http://schemas.microsoft.com/office/drawing/2014/main" id="{068BB47B-8F26-4BEA-B9C7-922937A3509D}"/>
                  </a:ext>
                </a:extLst>
              </p:cNvPr>
              <p:cNvSpPr txBox="1">
                <a:spLocks noRot="1" noChangeAspect="1" noMove="1" noResize="1" noEditPoints="1" noAdjustHandles="1" noChangeArrowheads="1" noChangeShapeType="1" noTextEdit="1"/>
              </p:cNvSpPr>
              <p:nvPr/>
            </p:nvSpPr>
            <p:spPr>
              <a:xfrm>
                <a:off x="9352948" y="1097968"/>
                <a:ext cx="2239396" cy="1244700"/>
              </a:xfrm>
              <a:prstGeom prst="rect">
                <a:avLst/>
              </a:prstGeom>
              <a:blipFill>
                <a:blip r:embed="rId4"/>
                <a:stretch>
                  <a:fillRect l="-6522" t="-6373" r="-6522" b="-1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E67387C-696F-43B5-BBB7-CFB918800EBB}"/>
                  </a:ext>
                </a:extLst>
              </p:cNvPr>
              <p:cNvSpPr txBox="1"/>
              <p:nvPr/>
            </p:nvSpPr>
            <p:spPr>
              <a:xfrm>
                <a:off x="5296421" y="1396547"/>
                <a:ext cx="1599156" cy="615553"/>
              </a:xfrm>
              <a:prstGeom prst="rect">
                <a:avLst/>
              </a:prstGeom>
              <a:noFill/>
            </p:spPr>
            <p:txBody>
              <a:bodyPr wrap="none" lIns="0" tIns="0" rIns="0" bIns="0" rtlCol="0">
                <a:spAutoFit/>
              </a:bodyPr>
              <a:lstStyle/>
              <a:p>
                <a:pPr algn="ctr"/>
                <a:r>
                  <a:rPr lang="en-US" sz="2000" i="1" dirty="0">
                    <a:solidFill>
                      <a:schemeClr val="bg1"/>
                    </a:solidFill>
                    <a:latin typeface="Cambria Math" panose="02040503050406030204" pitchFamily="18" charset="0"/>
                  </a:rPr>
                  <a:t>Pseudoinverse</a:t>
                </a:r>
                <a:endParaRPr lang="en-US" sz="2000" b="0" i="1" dirty="0">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m:t>
                          </m:r>
                        </m:sup>
                      </m:sSup>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𝑈</m:t>
                          </m:r>
                        </m:e>
                        <m:sup>
                          <m:r>
                            <a:rPr lang="en-US" sz="2000" b="0" i="1" smtClean="0">
                              <a:solidFill>
                                <a:schemeClr val="bg1"/>
                              </a:solidFill>
                              <a:latin typeface="Cambria Math" panose="02040503050406030204" pitchFamily="18" charset="0"/>
                              <a:sym typeface="Symbol" panose="05050102010706020507" pitchFamily="18" charset="2"/>
                            </a:rPr>
                            <m:t>𝑇</m:t>
                          </m:r>
                        </m:sup>
                      </m:sSup>
                    </m:oMath>
                  </m:oMathPara>
                </a14:m>
                <a:endParaRPr lang="en-US" sz="2000" b="0" dirty="0">
                  <a:solidFill>
                    <a:schemeClr val="bg1"/>
                  </a:solidFill>
                </a:endParaRPr>
              </a:p>
            </p:txBody>
          </p:sp>
        </mc:Choice>
        <mc:Fallback>
          <p:sp>
            <p:nvSpPr>
              <p:cNvPr id="20" name="TextBox 19">
                <a:extLst>
                  <a:ext uri="{FF2B5EF4-FFF2-40B4-BE49-F238E27FC236}">
                    <a16:creationId xmlns:a16="http://schemas.microsoft.com/office/drawing/2014/main" id="{DE67387C-696F-43B5-BBB7-CFB918800EBB}"/>
                  </a:ext>
                </a:extLst>
              </p:cNvPr>
              <p:cNvSpPr txBox="1">
                <a:spLocks noRot="1" noChangeAspect="1" noMove="1" noResize="1" noEditPoints="1" noAdjustHandles="1" noChangeArrowheads="1" noChangeShapeType="1" noTextEdit="1"/>
              </p:cNvSpPr>
              <p:nvPr/>
            </p:nvSpPr>
            <p:spPr>
              <a:xfrm>
                <a:off x="5296421" y="1396547"/>
                <a:ext cx="1599156" cy="615553"/>
              </a:xfrm>
              <a:prstGeom prst="rect">
                <a:avLst/>
              </a:prstGeom>
              <a:blipFill>
                <a:blip r:embed="rId5"/>
                <a:stretch>
                  <a:fillRect l="-9542" t="-12871" r="-8779" b="-89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CF73CE7-7560-4E04-8005-A01E4A4FF959}"/>
                  </a:ext>
                </a:extLst>
              </p:cNvPr>
              <p:cNvSpPr txBox="1"/>
              <p:nvPr/>
            </p:nvSpPr>
            <p:spPr>
              <a:xfrm>
                <a:off x="5108550" y="2501509"/>
                <a:ext cx="1974900" cy="1238288"/>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Linear Regression</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𝜃</m:t>
                          </m:r>
                        </m:e>
                      </m:acc>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num>
                        <m:den>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den>
                      </m:f>
                    </m:oMath>
                  </m:oMathPara>
                </a14:m>
                <a:endParaRPr lang="en-US" sz="2000" b="0" dirty="0">
                  <a:solidFill>
                    <a:schemeClr val="bg1"/>
                  </a:solidFill>
                </a:endParaRPr>
              </a:p>
            </p:txBody>
          </p:sp>
        </mc:Choice>
        <mc:Fallback>
          <p:sp>
            <p:nvSpPr>
              <p:cNvPr id="21" name="TextBox 20">
                <a:extLst>
                  <a:ext uri="{FF2B5EF4-FFF2-40B4-BE49-F238E27FC236}">
                    <a16:creationId xmlns:a16="http://schemas.microsoft.com/office/drawing/2014/main" id="{0CF73CE7-7560-4E04-8005-A01E4A4FF959}"/>
                  </a:ext>
                </a:extLst>
              </p:cNvPr>
              <p:cNvSpPr txBox="1">
                <a:spLocks noRot="1" noChangeAspect="1" noMove="1" noResize="1" noEditPoints="1" noAdjustHandles="1" noChangeArrowheads="1" noChangeShapeType="1" noTextEdit="1"/>
              </p:cNvSpPr>
              <p:nvPr/>
            </p:nvSpPr>
            <p:spPr>
              <a:xfrm>
                <a:off x="5108550" y="2501509"/>
                <a:ext cx="1974900" cy="1238288"/>
              </a:xfrm>
              <a:prstGeom prst="rect">
                <a:avLst/>
              </a:prstGeom>
              <a:blipFill>
                <a:blip r:embed="rId6"/>
                <a:stretch>
                  <a:fillRect l="-7099" t="-6404" r="-70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D68033A-49ED-4508-8E3C-97EA8B38D82C}"/>
                  </a:ext>
                </a:extLst>
              </p:cNvPr>
              <p:cNvSpPr txBox="1"/>
              <p:nvPr/>
            </p:nvSpPr>
            <p:spPr>
              <a:xfrm>
                <a:off x="8275803" y="3258682"/>
                <a:ext cx="3335337"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Lasso Regression (L1)</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p:txBody>
          </p:sp>
        </mc:Choice>
        <mc:Fallback>
          <p:sp>
            <p:nvSpPr>
              <p:cNvPr id="22" name="TextBox 21">
                <a:extLst>
                  <a:ext uri="{FF2B5EF4-FFF2-40B4-BE49-F238E27FC236}">
                    <a16:creationId xmlns:a16="http://schemas.microsoft.com/office/drawing/2014/main" id="{6D68033A-49ED-4508-8E3C-97EA8B38D82C}"/>
                  </a:ext>
                </a:extLst>
              </p:cNvPr>
              <p:cNvSpPr txBox="1">
                <a:spLocks noRot="1" noChangeAspect="1" noMove="1" noResize="1" noEditPoints="1" noAdjustHandles="1" noChangeArrowheads="1" noChangeShapeType="1" noTextEdit="1"/>
              </p:cNvSpPr>
              <p:nvPr/>
            </p:nvSpPr>
            <p:spPr>
              <a:xfrm>
                <a:off x="8275803" y="3258682"/>
                <a:ext cx="3335337" cy="615553"/>
              </a:xfrm>
              <a:prstGeom prst="rect">
                <a:avLst/>
              </a:prstGeom>
              <a:blipFill>
                <a:blip r:embed="rId7"/>
                <a:stretch>
                  <a:fillRect l="-2377" t="-12871" r="-1463" b="-15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3BD91DC-2D37-4C45-A48B-99C28C48A0C6}"/>
                  </a:ext>
                </a:extLst>
              </p:cNvPr>
              <p:cNvSpPr txBox="1"/>
              <p:nvPr/>
            </p:nvSpPr>
            <p:spPr>
              <a:xfrm>
                <a:off x="8275803" y="4351436"/>
                <a:ext cx="3496535" cy="962956"/>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Ridge Regression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𝐼</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p:sp>
            <p:nvSpPr>
              <p:cNvPr id="24" name="TextBox 23">
                <a:extLst>
                  <a:ext uri="{FF2B5EF4-FFF2-40B4-BE49-F238E27FC236}">
                    <a16:creationId xmlns:a16="http://schemas.microsoft.com/office/drawing/2014/main" id="{53BD91DC-2D37-4C45-A48B-99C28C48A0C6}"/>
                  </a:ext>
                </a:extLst>
              </p:cNvPr>
              <p:cNvSpPr txBox="1">
                <a:spLocks noRot="1" noChangeAspect="1" noMove="1" noResize="1" noEditPoints="1" noAdjustHandles="1" noChangeArrowheads="1" noChangeShapeType="1" noTextEdit="1"/>
              </p:cNvSpPr>
              <p:nvPr/>
            </p:nvSpPr>
            <p:spPr>
              <a:xfrm>
                <a:off x="8275803" y="4351436"/>
                <a:ext cx="3496535" cy="962956"/>
              </a:xfrm>
              <a:prstGeom prst="rect">
                <a:avLst/>
              </a:prstGeom>
              <a:blipFill>
                <a:blip r:embed="rId8"/>
                <a:stretch>
                  <a:fillRect l="-2269" t="-8228" b="-75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726E343-A8D1-423E-A1F1-598AA2A92715}"/>
                  </a:ext>
                </a:extLst>
              </p:cNvPr>
              <p:cNvSpPr txBox="1"/>
              <p:nvPr/>
            </p:nvSpPr>
            <p:spPr>
              <a:xfrm>
                <a:off x="7164865" y="5743312"/>
                <a:ext cx="4804392" cy="65517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Elastic Net Regression (L1,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𝐸𝑁𝑒𝑡</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p:txBody>
          </p:sp>
        </mc:Choice>
        <mc:Fallback>
          <p:sp>
            <p:nvSpPr>
              <p:cNvPr id="26" name="TextBox 25">
                <a:extLst>
                  <a:ext uri="{FF2B5EF4-FFF2-40B4-BE49-F238E27FC236}">
                    <a16:creationId xmlns:a16="http://schemas.microsoft.com/office/drawing/2014/main" id="{F726E343-A8D1-423E-A1F1-598AA2A92715}"/>
                  </a:ext>
                </a:extLst>
              </p:cNvPr>
              <p:cNvSpPr txBox="1">
                <a:spLocks noRot="1" noChangeAspect="1" noMove="1" noResize="1" noEditPoints="1" noAdjustHandles="1" noChangeArrowheads="1" noChangeShapeType="1" noTextEdit="1"/>
              </p:cNvSpPr>
              <p:nvPr/>
            </p:nvSpPr>
            <p:spPr>
              <a:xfrm>
                <a:off x="7164865" y="5743312"/>
                <a:ext cx="4804392" cy="655179"/>
              </a:xfrm>
              <a:prstGeom prst="rect">
                <a:avLst/>
              </a:prstGeom>
              <a:blipFill>
                <a:blip r:embed="rId9"/>
                <a:stretch>
                  <a:fillRect l="-1396" t="-12037" b="-129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69352AB9-1FA9-4F55-8AA1-80DFCB115EA1}"/>
                  </a:ext>
                </a:extLst>
              </p:cNvPr>
              <p:cNvSpPr txBox="1"/>
              <p:nvPr/>
            </p:nvSpPr>
            <p:spPr>
              <a:xfrm>
                <a:off x="171578" y="3429000"/>
                <a:ext cx="305679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Weighted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𝑊𝐿𝑆</m:t>
                          </m:r>
                        </m:sub>
                      </m:sSub>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𝑊𝑋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r>
                        <a:rPr lang="en-US" sz="2000" b="0" i="1" smtClean="0">
                          <a:solidFill>
                            <a:schemeClr val="bg1"/>
                          </a:solidFill>
                          <a:latin typeface="Cambria Math" panose="02040503050406030204" pitchFamily="18" charset="0"/>
                        </a:rPr>
                        <m:t>𝑊𝑦</m:t>
                      </m:r>
                    </m:oMath>
                  </m:oMathPara>
                </a14:m>
                <a:endParaRPr lang="en-US" sz="2000" b="0" dirty="0">
                  <a:solidFill>
                    <a:schemeClr val="bg1"/>
                  </a:solidFill>
                </a:endParaRPr>
              </a:p>
            </p:txBody>
          </p:sp>
        </mc:Choice>
        <mc:Fallback>
          <p:sp>
            <p:nvSpPr>
              <p:cNvPr id="27" name="TextBox 26">
                <a:extLst>
                  <a:ext uri="{FF2B5EF4-FFF2-40B4-BE49-F238E27FC236}">
                    <a16:creationId xmlns:a16="http://schemas.microsoft.com/office/drawing/2014/main" id="{69352AB9-1FA9-4F55-8AA1-80DFCB115EA1}"/>
                  </a:ext>
                </a:extLst>
              </p:cNvPr>
              <p:cNvSpPr txBox="1">
                <a:spLocks noRot="1" noChangeAspect="1" noMove="1" noResize="1" noEditPoints="1" noAdjustHandles="1" noChangeArrowheads="1" noChangeShapeType="1" noTextEdit="1"/>
              </p:cNvSpPr>
              <p:nvPr/>
            </p:nvSpPr>
            <p:spPr>
              <a:xfrm>
                <a:off x="171578" y="3429000"/>
                <a:ext cx="3056799" cy="615553"/>
              </a:xfrm>
              <a:prstGeom prst="rect">
                <a:avLst/>
              </a:prstGeom>
              <a:blipFill>
                <a:blip r:embed="rId10"/>
                <a:stretch>
                  <a:fillRect l="-4582" t="-13000" r="-438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A3427BB-5FFA-4456-8957-BE697BB26BBE}"/>
                  </a:ext>
                </a:extLst>
              </p:cNvPr>
              <p:cNvSpPr txBox="1"/>
              <p:nvPr/>
            </p:nvSpPr>
            <p:spPr>
              <a:xfrm>
                <a:off x="100024" y="4628235"/>
                <a:ext cx="332308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Generalized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𝐺</m:t>
                          </m:r>
                          <m:r>
                            <a:rPr lang="en-US" sz="2000" b="0" i="1" smtClean="0">
                              <a:solidFill>
                                <a:schemeClr val="bg1"/>
                              </a:solidFill>
                              <a:latin typeface="Cambria Math" panose="02040503050406030204" pitchFamily="18" charset="0"/>
                            </a:rPr>
                            <m:t>𝐿𝑆</m:t>
                          </m:r>
                        </m:sub>
                      </m:sSub>
                      <m:r>
                        <a:rPr lang="en-US" sz="2000" b="0" i="1" smtClean="0">
                          <a:solidFill>
                            <a:schemeClr val="bg1"/>
                          </a:solidFill>
                          <a:latin typeface="Cambria Math" panose="02040503050406030204" pitchFamily="18" charset="0"/>
                        </a:rPr>
                        <m:t>= </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p:sp>
            <p:nvSpPr>
              <p:cNvPr id="28" name="TextBox 27">
                <a:extLst>
                  <a:ext uri="{FF2B5EF4-FFF2-40B4-BE49-F238E27FC236}">
                    <a16:creationId xmlns:a16="http://schemas.microsoft.com/office/drawing/2014/main" id="{AA3427BB-5FFA-4456-8957-BE697BB26BBE}"/>
                  </a:ext>
                </a:extLst>
              </p:cNvPr>
              <p:cNvSpPr txBox="1">
                <a:spLocks noRot="1" noChangeAspect="1" noMove="1" noResize="1" noEditPoints="1" noAdjustHandles="1" noChangeArrowheads="1" noChangeShapeType="1" noTextEdit="1"/>
              </p:cNvSpPr>
              <p:nvPr/>
            </p:nvSpPr>
            <p:spPr>
              <a:xfrm>
                <a:off x="100024" y="4628235"/>
                <a:ext cx="3323089" cy="615553"/>
              </a:xfrm>
              <a:prstGeom prst="rect">
                <a:avLst/>
              </a:prstGeom>
              <a:blipFill>
                <a:blip r:embed="rId11"/>
                <a:stretch>
                  <a:fillRect l="-4029" t="-12871" r="-4029" b="-11881"/>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9BCA114B-3C52-47D4-B0C5-8A9CF6C59ECD}"/>
              </a:ext>
            </a:extLst>
          </p:cNvPr>
          <p:cNvCxnSpPr/>
          <p:nvPr/>
        </p:nvCxnSpPr>
        <p:spPr>
          <a:xfrm flipH="1">
            <a:off x="2242457" y="685800"/>
            <a:ext cx="3053964" cy="72674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CF8244F-77C5-4B94-9034-2918C6E48EF0}"/>
              </a:ext>
            </a:extLst>
          </p:cNvPr>
          <p:cNvCxnSpPr>
            <a:cxnSpLocks/>
          </p:cNvCxnSpPr>
          <p:nvPr/>
        </p:nvCxnSpPr>
        <p:spPr>
          <a:xfrm>
            <a:off x="7106696" y="724880"/>
            <a:ext cx="3113069" cy="32429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CA0EA3C-E190-457F-8E85-861660CE42A1}"/>
              </a:ext>
            </a:extLst>
          </p:cNvPr>
          <p:cNvCxnSpPr>
            <a:cxnSpLocks/>
            <a:endCxn id="20" idx="0"/>
          </p:cNvCxnSpPr>
          <p:nvPr/>
        </p:nvCxnSpPr>
        <p:spPr>
          <a:xfrm>
            <a:off x="6095999" y="919346"/>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24A9CCD-14A8-42D6-B9D3-40E2159F7EF7}"/>
              </a:ext>
            </a:extLst>
          </p:cNvPr>
          <p:cNvCxnSpPr>
            <a:cxnSpLocks/>
          </p:cNvCxnSpPr>
          <p:nvPr/>
        </p:nvCxnSpPr>
        <p:spPr>
          <a:xfrm>
            <a:off x="6095999" y="2028094"/>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9C50EA-F0C9-4598-8C21-BF4C5FCD93B5}"/>
              </a:ext>
            </a:extLst>
          </p:cNvPr>
          <p:cNvCxnSpPr/>
          <p:nvPr/>
        </p:nvCxnSpPr>
        <p:spPr>
          <a:xfrm flipH="1">
            <a:off x="1896131" y="2677968"/>
            <a:ext cx="3053964" cy="72674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3042EC-115F-4329-BBB3-A6EEC7C639B3}"/>
              </a:ext>
            </a:extLst>
          </p:cNvPr>
          <p:cNvCxnSpPr>
            <a:cxnSpLocks/>
          </p:cNvCxnSpPr>
          <p:nvPr/>
        </p:nvCxnSpPr>
        <p:spPr>
          <a:xfrm>
            <a:off x="7162324" y="2717048"/>
            <a:ext cx="3057441" cy="51704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DA3FA70-DC12-4B8B-9F47-04317E098D39}"/>
              </a:ext>
            </a:extLst>
          </p:cNvPr>
          <p:cNvCxnSpPr>
            <a:cxnSpLocks/>
          </p:cNvCxnSpPr>
          <p:nvPr/>
        </p:nvCxnSpPr>
        <p:spPr>
          <a:xfrm>
            <a:off x="1642724" y="4112835"/>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263805-D3B5-4FD5-9431-5279AD08BE01}"/>
              </a:ext>
            </a:extLst>
          </p:cNvPr>
          <p:cNvCxnSpPr>
            <a:cxnSpLocks/>
          </p:cNvCxnSpPr>
          <p:nvPr/>
        </p:nvCxnSpPr>
        <p:spPr>
          <a:xfrm>
            <a:off x="10100028" y="3874235"/>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D3CFE12-E778-41C8-B188-C4FD04D4C1E5}"/>
              </a:ext>
            </a:extLst>
          </p:cNvPr>
          <p:cNvCxnSpPr>
            <a:cxnSpLocks/>
          </p:cNvCxnSpPr>
          <p:nvPr/>
        </p:nvCxnSpPr>
        <p:spPr>
          <a:xfrm>
            <a:off x="10100028" y="5314392"/>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EADD62A8-2E30-461A-8A00-56BDFF2AA8A3}"/>
                  </a:ext>
                </a:extLst>
              </p:cNvPr>
              <p:cNvSpPr txBox="1"/>
              <p:nvPr/>
            </p:nvSpPr>
            <p:spPr>
              <a:xfrm>
                <a:off x="4380016" y="4213212"/>
                <a:ext cx="3431965" cy="81958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Confidence Intervals</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𝜃</m:t>
                          </m:r>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𝑡</m:t>
                          </m:r>
                        </m:e>
                        <m:sub>
                          <m:r>
                            <a:rPr lang="en-US" sz="2000" b="0" i="1" smtClean="0">
                              <a:solidFill>
                                <a:schemeClr val="bg1"/>
                              </a:solidFill>
                              <a:latin typeface="Cambria Math" panose="02040503050406030204" pitchFamily="18" charset="0"/>
                            </a:rPr>
                            <m:t>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𝛼</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sub>
                      </m:sSub>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𝑑𝑖𝑎𝑔</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2</m:t>
                                  </m:r>
                                  <m:r>
                                    <a:rPr lang="en-US" sz="2000" b="0" i="1" smtClean="0">
                                      <a:solidFill>
                                        <a:schemeClr val="bg1"/>
                                      </a:solidFill>
                                      <a:latin typeface="Cambria Math" panose="02040503050406030204" pitchFamily="18" charset="0"/>
                                      <a:sym typeface="Symbol" panose="05050102010706020507" pitchFamily="18" charset="2"/>
                                    </a:rPr>
                                    <m:t>+</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e>
                      </m:rad>
                    </m:oMath>
                  </m:oMathPara>
                </a14:m>
                <a:endParaRPr lang="en-US" sz="2000" b="0" dirty="0">
                  <a:solidFill>
                    <a:schemeClr val="bg1"/>
                  </a:solidFill>
                </a:endParaRPr>
              </a:p>
            </p:txBody>
          </p:sp>
        </mc:Choice>
        <mc:Fallback>
          <p:sp>
            <p:nvSpPr>
              <p:cNvPr id="42" name="TextBox 41">
                <a:extLst>
                  <a:ext uri="{FF2B5EF4-FFF2-40B4-BE49-F238E27FC236}">
                    <a16:creationId xmlns:a16="http://schemas.microsoft.com/office/drawing/2014/main" id="{EADD62A8-2E30-461A-8A00-56BDFF2AA8A3}"/>
                  </a:ext>
                </a:extLst>
              </p:cNvPr>
              <p:cNvSpPr txBox="1">
                <a:spLocks noRot="1" noChangeAspect="1" noMove="1" noResize="1" noEditPoints="1" noAdjustHandles="1" noChangeArrowheads="1" noChangeShapeType="1" noTextEdit="1"/>
              </p:cNvSpPr>
              <p:nvPr/>
            </p:nvSpPr>
            <p:spPr>
              <a:xfrm>
                <a:off x="4380016" y="4213212"/>
                <a:ext cx="3431965" cy="819583"/>
              </a:xfrm>
              <a:prstGeom prst="rect">
                <a:avLst/>
              </a:prstGeom>
              <a:blipFill>
                <a:blip r:embed="rId12"/>
                <a:stretch>
                  <a:fillRect t="-9630"/>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1ED62EAB-2C61-4788-99BC-7C030E93B256}"/>
              </a:ext>
            </a:extLst>
          </p:cNvPr>
          <p:cNvCxnSpPr>
            <a:cxnSpLocks/>
          </p:cNvCxnSpPr>
          <p:nvPr/>
        </p:nvCxnSpPr>
        <p:spPr>
          <a:xfrm>
            <a:off x="6095998" y="3761546"/>
            <a:ext cx="0" cy="47720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EBCAB9E-0317-4FB6-9BF3-6DEEB8540BEC}"/>
              </a:ext>
            </a:extLst>
          </p:cNvPr>
          <p:cNvCxnSpPr>
            <a:cxnSpLocks/>
          </p:cNvCxnSpPr>
          <p:nvPr/>
        </p:nvCxnSpPr>
        <p:spPr>
          <a:xfrm>
            <a:off x="3228377" y="3736776"/>
            <a:ext cx="1721718" cy="50197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D1083FE-9DFD-4AA6-AB17-6D676C572B71}"/>
              </a:ext>
            </a:extLst>
          </p:cNvPr>
          <p:cNvCxnSpPr>
            <a:cxnSpLocks/>
          </p:cNvCxnSpPr>
          <p:nvPr/>
        </p:nvCxnSpPr>
        <p:spPr>
          <a:xfrm flipV="1">
            <a:off x="3466860" y="4402089"/>
            <a:ext cx="1449546" cy="488106"/>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C3584173-A078-43B1-A012-CEA4B4D1F379}"/>
                  </a:ext>
                </a:extLst>
              </p:cNvPr>
              <p:cNvSpPr txBox="1"/>
              <p:nvPr/>
            </p:nvSpPr>
            <p:spPr>
              <a:xfrm>
                <a:off x="2887216" y="5400924"/>
                <a:ext cx="4021229" cy="93762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Prediction Intervals</a:t>
                </a:r>
              </a:p>
              <a:p>
                <a:pPr algn="ctr"/>
                <a14:m>
                  <m:oMathPara xmlns:m="http://schemas.openxmlformats.org/officeDocument/2006/math">
                    <m:oMathParaPr>
                      <m:jc m:val="centerGroup"/>
                    </m:oMathParaPr>
                    <m:oMath xmlns:m="http://schemas.openxmlformats.org/officeDocument/2006/math">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𝑦</m:t>
                              </m:r>
                            </m:e>
                            <m:sub>
                              <m:r>
                                <a:rPr lang="en-US" sz="2000" b="0" i="1" smtClean="0">
                                  <a:solidFill>
                                    <a:schemeClr val="bg1"/>
                                  </a:solidFill>
                                  <a:latin typeface="Cambria Math" panose="02040503050406030204" pitchFamily="18" charset="0"/>
                                </a:rPr>
                                <m:t>𝑖</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𝑡</m:t>
                          </m:r>
                        </m:e>
                        <m:sub>
                          <m:r>
                            <a:rPr lang="en-US" sz="2000" b="0" i="1" smtClean="0">
                              <a:solidFill>
                                <a:schemeClr val="bg1"/>
                              </a:solidFill>
                              <a:latin typeface="Cambria Math" panose="02040503050406030204" pitchFamily="18" charset="0"/>
                            </a:rPr>
                            <m:t>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𝛼</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𝑑</m:t>
                          </m:r>
                        </m:sub>
                      </m:sSub>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𝜎</m:t>
                          </m:r>
                        </m:e>
                      </m:acc>
                      <m:rad>
                        <m:radPr>
                          <m:degHide m:val="on"/>
                          <m:ctrlPr>
                            <a:rPr lang="en-US" sz="2000" b="0" i="1" smtClean="0">
                              <a:solidFill>
                                <a:schemeClr val="bg1"/>
                              </a:solidFill>
                              <a:latin typeface="Cambria Math" panose="02040503050406030204" pitchFamily="18" charset="0"/>
                            </a:rPr>
                          </m:ctrlPr>
                        </m:radPr>
                        <m:deg/>
                        <m:e>
                          <m:r>
                            <a:rPr lang="en-US" sz="2000" b="0" i="1" smtClean="0">
                              <a:solidFill>
                                <a:schemeClr val="bg1"/>
                              </a:solidFill>
                              <a:latin typeface="Cambria Math" panose="02040503050406030204" pitchFamily="18" charset="0"/>
                            </a:rPr>
                            <m:t>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𝑉</m:t>
                              </m:r>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2</m:t>
                                  </m:r>
                                  <m:r>
                                    <a:rPr lang="en-US" sz="2000" b="0" i="1" smtClean="0">
                                      <a:solidFill>
                                        <a:schemeClr val="bg1"/>
                                      </a:solidFill>
                                      <a:latin typeface="Cambria Math" panose="02040503050406030204" pitchFamily="18" charset="0"/>
                                      <a:sym typeface="Symbol" panose="05050102010706020507" pitchFamily="18" charset="2"/>
                                    </a:rPr>
                                    <m:t>+</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𝑉</m:t>
                                  </m:r>
                                </m:e>
                                <m:sup>
                                  <m:r>
                                    <a:rPr lang="en-US" sz="2000" b="0" i="1" smtClean="0">
                                      <a:solidFill>
                                        <a:schemeClr val="bg1"/>
                                      </a:solidFill>
                                      <a:latin typeface="Cambria Math" panose="02040503050406030204" pitchFamily="18" charset="0"/>
                                      <a:sym typeface="Symbol" panose="05050102010706020507" pitchFamily="18" charset="2"/>
                                    </a:rPr>
                                    <m:t>𝑇</m:t>
                                  </m:r>
                                </m:sup>
                              </m:sSup>
                            </m:e>
                          </m:d>
                          <m:sSubSup>
                            <m:sSubSupPr>
                              <m:ctrlPr>
                                <a:rPr lang="en-US" sz="2000" b="0" i="1" smtClean="0">
                                  <a:solidFill>
                                    <a:schemeClr val="bg1"/>
                                  </a:solidFill>
                                  <a:latin typeface="Cambria Math" panose="02040503050406030204" pitchFamily="18" charset="0"/>
                                </a:rPr>
                              </m:ctrlPr>
                            </m:sSubSup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𝑖</m:t>
                              </m:r>
                            </m:sub>
                            <m:sup>
                              <m:r>
                                <a:rPr lang="en-US" sz="2000" b="0" i="1" smtClean="0">
                                  <a:solidFill>
                                    <a:schemeClr val="bg1"/>
                                  </a:solidFill>
                                  <a:latin typeface="Cambria Math" panose="02040503050406030204" pitchFamily="18" charset="0"/>
                                </a:rPr>
                                <m:t>𝑇</m:t>
                              </m:r>
                            </m:sup>
                          </m:sSubSup>
                        </m:e>
                      </m:rad>
                    </m:oMath>
                  </m:oMathPara>
                </a14:m>
                <a:endParaRPr lang="en-US" sz="2000" b="0" dirty="0">
                  <a:solidFill>
                    <a:schemeClr val="bg1"/>
                  </a:solidFill>
                </a:endParaRPr>
              </a:p>
            </p:txBody>
          </p:sp>
        </mc:Choice>
        <mc:Fallback>
          <p:sp>
            <p:nvSpPr>
              <p:cNvPr id="48" name="TextBox 47">
                <a:extLst>
                  <a:ext uri="{FF2B5EF4-FFF2-40B4-BE49-F238E27FC236}">
                    <a16:creationId xmlns:a16="http://schemas.microsoft.com/office/drawing/2014/main" id="{C3584173-A078-43B1-A012-CEA4B4D1F379}"/>
                  </a:ext>
                </a:extLst>
              </p:cNvPr>
              <p:cNvSpPr txBox="1">
                <a:spLocks noRot="1" noChangeAspect="1" noMove="1" noResize="1" noEditPoints="1" noAdjustHandles="1" noChangeArrowheads="1" noChangeShapeType="1" noTextEdit="1"/>
              </p:cNvSpPr>
              <p:nvPr/>
            </p:nvSpPr>
            <p:spPr>
              <a:xfrm>
                <a:off x="2887216" y="5400924"/>
                <a:ext cx="4021229" cy="937629"/>
              </a:xfrm>
              <a:prstGeom prst="rect">
                <a:avLst/>
              </a:prstGeom>
              <a:blipFill>
                <a:blip r:embed="rId13"/>
                <a:stretch>
                  <a:fillRect t="-8442"/>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6921FEAF-D24F-40BF-8FDA-ECE2E06E40A5}"/>
              </a:ext>
            </a:extLst>
          </p:cNvPr>
          <p:cNvCxnSpPr>
            <a:cxnSpLocks/>
          </p:cNvCxnSpPr>
          <p:nvPr/>
        </p:nvCxnSpPr>
        <p:spPr>
          <a:xfrm flipH="1">
            <a:off x="5247338" y="4936011"/>
            <a:ext cx="848660" cy="525442"/>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AD096A0-F427-43ED-BB88-38867966EE17}"/>
              </a:ext>
            </a:extLst>
          </p:cNvPr>
          <p:cNvSpPr/>
          <p:nvPr/>
        </p:nvSpPr>
        <p:spPr>
          <a:xfrm>
            <a:off x="4191633" y="161365"/>
            <a:ext cx="4084170"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9305F53-0A7F-4F43-AF13-C0F62AE817F8}"/>
              </a:ext>
            </a:extLst>
          </p:cNvPr>
          <p:cNvSpPr/>
          <p:nvPr/>
        </p:nvSpPr>
        <p:spPr>
          <a:xfrm>
            <a:off x="75304" y="1370878"/>
            <a:ext cx="4084170"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87D949-04BF-4535-B15C-3B2212FB0CBE}"/>
              </a:ext>
            </a:extLst>
          </p:cNvPr>
          <p:cNvSpPr/>
          <p:nvPr/>
        </p:nvSpPr>
        <p:spPr>
          <a:xfrm>
            <a:off x="84294" y="3372607"/>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A3D7453-4EF7-437D-B6C4-A51A1B3C4F52}"/>
              </a:ext>
            </a:extLst>
          </p:cNvPr>
          <p:cNvSpPr/>
          <p:nvPr/>
        </p:nvSpPr>
        <p:spPr>
          <a:xfrm>
            <a:off x="108095" y="4578007"/>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94DF212-0C35-4318-8064-3D8CAE844924}"/>
              </a:ext>
            </a:extLst>
          </p:cNvPr>
          <p:cNvSpPr/>
          <p:nvPr/>
        </p:nvSpPr>
        <p:spPr>
          <a:xfrm>
            <a:off x="4380016" y="4169783"/>
            <a:ext cx="3516094" cy="9028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DDEBECB-9463-4FFB-B00C-F5F60BBFBA6F}"/>
              </a:ext>
            </a:extLst>
          </p:cNvPr>
          <p:cNvSpPr/>
          <p:nvPr/>
        </p:nvSpPr>
        <p:spPr>
          <a:xfrm>
            <a:off x="2827525" y="5418612"/>
            <a:ext cx="4175699" cy="9028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B9FC965-F9F6-44CC-AD6B-DE8339BC34E9}"/>
              </a:ext>
            </a:extLst>
          </p:cNvPr>
          <p:cNvSpPr/>
          <p:nvPr/>
        </p:nvSpPr>
        <p:spPr>
          <a:xfrm>
            <a:off x="5028969" y="2442411"/>
            <a:ext cx="2212938" cy="13735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E437E42-005D-454A-9A92-434FE868D3C6}"/>
              </a:ext>
            </a:extLst>
          </p:cNvPr>
          <p:cNvSpPr/>
          <p:nvPr/>
        </p:nvSpPr>
        <p:spPr>
          <a:xfrm>
            <a:off x="5130090" y="1326933"/>
            <a:ext cx="193536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7F134D8-3250-41A8-B699-843580641CAE}"/>
              </a:ext>
            </a:extLst>
          </p:cNvPr>
          <p:cNvSpPr/>
          <p:nvPr/>
        </p:nvSpPr>
        <p:spPr>
          <a:xfrm>
            <a:off x="9269274" y="1067333"/>
            <a:ext cx="2503057" cy="12753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D449E50-A250-4A0E-B801-A6A9945C84AA}"/>
              </a:ext>
            </a:extLst>
          </p:cNvPr>
          <p:cNvSpPr/>
          <p:nvPr/>
        </p:nvSpPr>
        <p:spPr>
          <a:xfrm>
            <a:off x="8209983" y="3208373"/>
            <a:ext cx="3516094" cy="7141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7235CF-9850-45F4-9B74-A7E78355F8F4}"/>
              </a:ext>
            </a:extLst>
          </p:cNvPr>
          <p:cNvSpPr/>
          <p:nvPr/>
        </p:nvSpPr>
        <p:spPr>
          <a:xfrm>
            <a:off x="8209983" y="4318652"/>
            <a:ext cx="3562348" cy="9957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E0350CD-7653-4665-85ED-79620F8741B7}"/>
              </a:ext>
            </a:extLst>
          </p:cNvPr>
          <p:cNvSpPr/>
          <p:nvPr/>
        </p:nvSpPr>
        <p:spPr>
          <a:xfrm>
            <a:off x="7120699" y="5674720"/>
            <a:ext cx="4879388"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F1DE81E2-0915-4A7A-B316-DB6432E12CA8}"/>
              </a:ext>
            </a:extLst>
          </p:cNvPr>
          <p:cNvCxnSpPr>
            <a:cxnSpLocks/>
          </p:cNvCxnSpPr>
          <p:nvPr/>
        </p:nvCxnSpPr>
        <p:spPr>
          <a:xfrm flipH="1">
            <a:off x="2064056" y="5833635"/>
            <a:ext cx="917393" cy="14642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6705F36-C091-4ABB-A3BE-BFF73620AB8E}"/>
              </a:ext>
            </a:extLst>
          </p:cNvPr>
          <p:cNvSpPr txBox="1"/>
          <p:nvPr/>
        </p:nvSpPr>
        <p:spPr>
          <a:xfrm>
            <a:off x="1642724" y="5552992"/>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67" name="Straight Arrow Connector 66">
            <a:extLst>
              <a:ext uri="{FF2B5EF4-FFF2-40B4-BE49-F238E27FC236}">
                <a16:creationId xmlns:a16="http://schemas.microsoft.com/office/drawing/2014/main" id="{678D3C87-D3BD-4271-8557-131668A7B54A}"/>
              </a:ext>
            </a:extLst>
          </p:cNvPr>
          <p:cNvCxnSpPr>
            <a:cxnSpLocks/>
          </p:cNvCxnSpPr>
          <p:nvPr/>
        </p:nvCxnSpPr>
        <p:spPr>
          <a:xfrm flipV="1">
            <a:off x="10520802" y="571156"/>
            <a:ext cx="581090" cy="56360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2A63C81-521C-46F6-9F82-85F09EB8039C}"/>
              </a:ext>
            </a:extLst>
          </p:cNvPr>
          <p:cNvSpPr txBox="1"/>
          <p:nvPr/>
        </p:nvSpPr>
        <p:spPr>
          <a:xfrm>
            <a:off x="11152353" y="-46969"/>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74" name="Straight Arrow Connector 73">
            <a:extLst>
              <a:ext uri="{FF2B5EF4-FFF2-40B4-BE49-F238E27FC236}">
                <a16:creationId xmlns:a16="http://schemas.microsoft.com/office/drawing/2014/main" id="{1CE73B9B-F223-45E5-94D6-7210341AB70E}"/>
              </a:ext>
            </a:extLst>
          </p:cNvPr>
          <p:cNvCxnSpPr>
            <a:cxnSpLocks/>
          </p:cNvCxnSpPr>
          <p:nvPr/>
        </p:nvCxnSpPr>
        <p:spPr>
          <a:xfrm flipV="1">
            <a:off x="7003224" y="1763981"/>
            <a:ext cx="691931" cy="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38C2847-F87F-48E4-944C-9FC07B8951BD}"/>
              </a:ext>
            </a:extLst>
          </p:cNvPr>
          <p:cNvSpPr txBox="1"/>
          <p:nvPr/>
        </p:nvSpPr>
        <p:spPr>
          <a:xfrm>
            <a:off x="7841308" y="1267466"/>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77" name="Straight Arrow Connector 76">
            <a:extLst>
              <a:ext uri="{FF2B5EF4-FFF2-40B4-BE49-F238E27FC236}">
                <a16:creationId xmlns:a16="http://schemas.microsoft.com/office/drawing/2014/main" id="{79538A37-576B-4EAE-871E-C94D62DA42F7}"/>
              </a:ext>
            </a:extLst>
          </p:cNvPr>
          <p:cNvCxnSpPr>
            <a:cxnSpLocks/>
          </p:cNvCxnSpPr>
          <p:nvPr/>
        </p:nvCxnSpPr>
        <p:spPr>
          <a:xfrm>
            <a:off x="1956816" y="2108154"/>
            <a:ext cx="0" cy="56648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06FBC59-BEF5-4766-A12E-9BFEB9995826}"/>
              </a:ext>
            </a:extLst>
          </p:cNvPr>
          <p:cNvSpPr txBox="1"/>
          <p:nvPr/>
        </p:nvSpPr>
        <p:spPr>
          <a:xfrm>
            <a:off x="1764777" y="2390714"/>
            <a:ext cx="389530" cy="677108"/>
          </a:xfrm>
          <a:prstGeom prst="rect">
            <a:avLst/>
          </a:prstGeom>
          <a:noFill/>
        </p:spPr>
        <p:txBody>
          <a:bodyPr wrap="square" lIns="0" tIns="0" rIns="0" bIns="0" rtlCol="0">
            <a:spAutoFit/>
          </a:bodyPr>
          <a:lstStyle/>
          <a:p>
            <a:r>
              <a:rPr lang="en-US" sz="4400" dirty="0">
                <a:solidFill>
                  <a:schemeClr val="bg1"/>
                </a:solidFill>
              </a:rPr>
              <a:t>…</a:t>
            </a:r>
          </a:p>
        </p:txBody>
      </p:sp>
      <p:cxnSp>
        <p:nvCxnSpPr>
          <p:cNvPr id="80" name="Straight Arrow Connector 79">
            <a:extLst>
              <a:ext uri="{FF2B5EF4-FFF2-40B4-BE49-F238E27FC236}">
                <a16:creationId xmlns:a16="http://schemas.microsoft.com/office/drawing/2014/main" id="{3FA8A947-B023-4B31-AD28-EF447C6B4DF6}"/>
              </a:ext>
            </a:extLst>
          </p:cNvPr>
          <p:cNvCxnSpPr>
            <a:cxnSpLocks/>
          </p:cNvCxnSpPr>
          <p:nvPr/>
        </p:nvCxnSpPr>
        <p:spPr>
          <a:xfrm flipH="1">
            <a:off x="3345628" y="500853"/>
            <a:ext cx="913702" cy="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D837282-5779-4A72-BFE5-67B1253682C2}"/>
              </a:ext>
            </a:extLst>
          </p:cNvPr>
          <p:cNvSpPr txBox="1"/>
          <p:nvPr/>
        </p:nvSpPr>
        <p:spPr>
          <a:xfrm>
            <a:off x="2827525" y="-3609"/>
            <a:ext cx="341929" cy="684180"/>
          </a:xfrm>
          <a:prstGeom prst="rect">
            <a:avLst/>
          </a:prstGeom>
          <a:noFill/>
        </p:spPr>
        <p:txBody>
          <a:bodyPr wrap="square" lIns="0" tIns="0" rIns="0" bIns="0" rtlCol="0">
            <a:spAutoFit/>
          </a:bodyPr>
          <a:lstStyle/>
          <a:p>
            <a:r>
              <a:rPr lang="en-US" sz="4400" dirty="0">
                <a:solidFill>
                  <a:schemeClr val="bg1"/>
                </a:solidFill>
              </a:rPr>
              <a:t>…</a:t>
            </a:r>
          </a:p>
        </p:txBody>
      </p:sp>
    </p:spTree>
    <p:extLst>
      <p:ext uri="{BB962C8B-B14F-4D97-AF65-F5344CB8AC3E}">
        <p14:creationId xmlns:p14="http://schemas.microsoft.com/office/powerpoint/2010/main" val="56196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pPr algn="ctr"/>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pPr algn="ctr"/>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726E343-A8D1-423E-A1F1-598AA2A92715}"/>
                  </a:ext>
                </a:extLst>
              </p:cNvPr>
              <p:cNvSpPr txBox="1"/>
              <p:nvPr/>
            </p:nvSpPr>
            <p:spPr>
              <a:xfrm>
                <a:off x="7228417" y="1357003"/>
                <a:ext cx="4804392" cy="655179"/>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Elastic Net Regression (L1, L2)</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𝐸𝑁𝑒𝑡</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e>
                      </m:fun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d>
                        <m:dPr>
                          <m:begChr m:val="|"/>
                          <m:endChr m:val="|"/>
                          <m:ctrlPr>
                            <a:rPr lang="en-US" sz="2000" b="0" i="1" smtClean="0">
                              <a:solidFill>
                                <a:schemeClr val="bg1"/>
                              </a:solidFill>
                              <a:latin typeface="Cambria Math" panose="02040503050406030204" pitchFamily="18" charset="0"/>
                            </a:rPr>
                          </m:ctrlPr>
                        </m:dPr>
                        <m:e>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1</m:t>
                                  </m:r>
                                </m:sub>
                              </m:sSub>
                            </m:e>
                          </m:d>
                        </m:e>
                      </m:d>
                    </m:oMath>
                  </m:oMathPara>
                </a14:m>
                <a:endParaRPr lang="en-US" sz="2000" b="0" dirty="0">
                  <a:solidFill>
                    <a:schemeClr val="bg1"/>
                  </a:solidFill>
                </a:endParaRPr>
              </a:p>
            </p:txBody>
          </p:sp>
        </mc:Choice>
        <mc:Fallback>
          <p:sp>
            <p:nvSpPr>
              <p:cNvPr id="26" name="TextBox 25">
                <a:extLst>
                  <a:ext uri="{FF2B5EF4-FFF2-40B4-BE49-F238E27FC236}">
                    <a16:creationId xmlns:a16="http://schemas.microsoft.com/office/drawing/2014/main" id="{F726E343-A8D1-423E-A1F1-598AA2A92715}"/>
                  </a:ext>
                </a:extLst>
              </p:cNvPr>
              <p:cNvSpPr txBox="1">
                <a:spLocks noRot="1" noChangeAspect="1" noMove="1" noResize="1" noEditPoints="1" noAdjustHandles="1" noChangeArrowheads="1" noChangeShapeType="1" noTextEdit="1"/>
              </p:cNvSpPr>
              <p:nvPr/>
            </p:nvSpPr>
            <p:spPr>
              <a:xfrm>
                <a:off x="7228417" y="1357003"/>
                <a:ext cx="4804392" cy="655179"/>
              </a:xfrm>
              <a:prstGeom prst="rect">
                <a:avLst/>
              </a:prstGeom>
              <a:blipFill>
                <a:blip r:embed="rId2"/>
                <a:stretch>
                  <a:fillRect l="-1523" t="-12150" b="-130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A3427BB-5FFA-4456-8957-BE697BB26BBE}"/>
                  </a:ext>
                </a:extLst>
              </p:cNvPr>
              <p:cNvSpPr txBox="1"/>
              <p:nvPr/>
            </p:nvSpPr>
            <p:spPr>
              <a:xfrm>
                <a:off x="163576" y="241926"/>
                <a:ext cx="332308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Generalized Linear Regression</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𝐺</m:t>
                          </m:r>
                          <m:r>
                            <a:rPr lang="en-US" sz="2000" b="0" i="1" smtClean="0">
                              <a:solidFill>
                                <a:schemeClr val="bg1"/>
                              </a:solidFill>
                              <a:latin typeface="Cambria Math" panose="02040503050406030204" pitchFamily="18" charset="0"/>
                            </a:rPr>
                            <m:t>𝐿𝑆</m:t>
                          </m:r>
                        </m:sub>
                      </m:sSub>
                      <m:r>
                        <a:rPr lang="en-US" sz="2000" b="0" i="1" smtClean="0">
                          <a:solidFill>
                            <a:schemeClr val="bg1"/>
                          </a:solidFill>
                          <a:latin typeface="Cambria Math" panose="02040503050406030204" pitchFamily="18" charset="0"/>
                        </a:rPr>
                        <m:t>= </m:t>
                      </m:r>
                      <m:sSup>
                        <m:sSupPr>
                          <m:ctrlPr>
                            <a:rPr lang="en-US" sz="2000" b="0" i="1" smtClean="0">
                              <a:solidFill>
                                <a:schemeClr val="bg1"/>
                              </a:solidFill>
                              <a:latin typeface="Cambria Math" panose="02040503050406030204" pitchFamily="18" charset="0"/>
                            </a:rPr>
                          </m:ctrlPr>
                        </m:sSupPr>
                        <m:e>
                          <m:d>
                            <m:dPr>
                              <m:ctrlPr>
                                <a:rPr lang="en-US" sz="2000" b="0" i="1" smtClean="0">
                                  <a:solidFill>
                                    <a:schemeClr val="bg1"/>
                                  </a:solidFill>
                                  <a:latin typeface="Cambria Math" panose="02040503050406030204" pitchFamily="18" charset="0"/>
                                </a:rPr>
                              </m:ctrlPr>
                            </m:dPr>
                            <m:e>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𝑋</m:t>
                              </m:r>
                            </m:e>
                          </m:d>
                        </m:e>
                        <m:sup>
                          <m:r>
                            <a:rPr lang="en-US" sz="2000" b="0" i="1" smtClean="0">
                              <a:solidFill>
                                <a:schemeClr val="bg1"/>
                              </a:solidFill>
                              <a:latin typeface="Cambria Math" panose="02040503050406030204" pitchFamily="18" charset="0"/>
                            </a:rPr>
                            <m:t>−1</m:t>
                          </m:r>
                        </m:sup>
                      </m:sSup>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𝑋</m:t>
                          </m:r>
                        </m:e>
                        <m:sup>
                          <m:r>
                            <a:rPr lang="en-US" sz="2000" b="0" i="1" smtClean="0">
                              <a:solidFill>
                                <a:schemeClr val="bg1"/>
                              </a:solidFill>
                              <a:latin typeface="Cambria Math" panose="02040503050406030204" pitchFamily="18" charset="0"/>
                            </a:rPr>
                            <m:t>𝑇</m:t>
                          </m:r>
                        </m:sup>
                      </m:sSup>
                      <m:sSup>
                        <m:sSupPr>
                          <m:ctrlPr>
                            <a:rPr lang="en-US" sz="2000" b="0" i="1" smtClean="0">
                              <a:solidFill>
                                <a:schemeClr val="bg1"/>
                              </a:solidFill>
                              <a:latin typeface="Cambria Math" panose="02040503050406030204" pitchFamily="18" charset="0"/>
                              <a:sym typeface="Symbol" panose="05050102010706020507" pitchFamily="18" charset="2"/>
                            </a:rPr>
                          </m:ctrlPr>
                        </m:sSupPr>
                        <m:e>
                          <m:r>
                            <a:rPr lang="en-US" sz="2000" b="0" i="1" smtClean="0">
                              <a:solidFill>
                                <a:schemeClr val="bg1"/>
                              </a:solidFill>
                              <a:latin typeface="Cambria Math" panose="02040503050406030204" pitchFamily="18" charset="0"/>
                              <a:sym typeface="Symbol" panose="05050102010706020507" pitchFamily="18" charset="2"/>
                            </a:rPr>
                            <m:t></m:t>
                          </m:r>
                        </m:e>
                        <m:sup>
                          <m:r>
                            <a:rPr lang="en-US" sz="2000" b="0" i="1" smtClean="0">
                              <a:solidFill>
                                <a:schemeClr val="bg1"/>
                              </a:solidFill>
                              <a:latin typeface="Cambria Math" panose="02040503050406030204" pitchFamily="18" charset="0"/>
                              <a:sym typeface="Symbol" panose="05050102010706020507" pitchFamily="18" charset="2"/>
                            </a:rPr>
                            <m:t>−1</m:t>
                          </m:r>
                        </m:sup>
                      </m:sSup>
                      <m:r>
                        <a:rPr lang="en-US" sz="2000" b="0" i="1" smtClean="0">
                          <a:solidFill>
                            <a:schemeClr val="bg1"/>
                          </a:solidFill>
                          <a:latin typeface="Cambria Math" panose="02040503050406030204" pitchFamily="18" charset="0"/>
                        </a:rPr>
                        <m:t>𝑦</m:t>
                      </m:r>
                    </m:oMath>
                  </m:oMathPara>
                </a14:m>
                <a:endParaRPr lang="en-US" sz="2000" b="0" dirty="0">
                  <a:solidFill>
                    <a:schemeClr val="bg1"/>
                  </a:solidFill>
                </a:endParaRPr>
              </a:p>
            </p:txBody>
          </p:sp>
        </mc:Choice>
        <mc:Fallback>
          <p:sp>
            <p:nvSpPr>
              <p:cNvPr id="28" name="TextBox 27">
                <a:extLst>
                  <a:ext uri="{FF2B5EF4-FFF2-40B4-BE49-F238E27FC236}">
                    <a16:creationId xmlns:a16="http://schemas.microsoft.com/office/drawing/2014/main" id="{AA3427BB-5FFA-4456-8957-BE697BB26BBE}"/>
                  </a:ext>
                </a:extLst>
              </p:cNvPr>
              <p:cNvSpPr txBox="1">
                <a:spLocks noRot="1" noChangeAspect="1" noMove="1" noResize="1" noEditPoints="1" noAdjustHandles="1" noChangeArrowheads="1" noChangeShapeType="1" noTextEdit="1"/>
              </p:cNvSpPr>
              <p:nvPr/>
            </p:nvSpPr>
            <p:spPr>
              <a:xfrm>
                <a:off x="163576" y="241926"/>
                <a:ext cx="3323089" cy="615553"/>
              </a:xfrm>
              <a:prstGeom prst="rect">
                <a:avLst/>
              </a:prstGeom>
              <a:blipFill>
                <a:blip r:embed="rId3"/>
                <a:stretch>
                  <a:fillRect l="-4220" t="-12871" r="-4037" b="-11881"/>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1A3D7453-4EF7-437D-B6C4-A51A1B3C4F52}"/>
              </a:ext>
            </a:extLst>
          </p:cNvPr>
          <p:cNvSpPr/>
          <p:nvPr/>
        </p:nvSpPr>
        <p:spPr>
          <a:xfrm>
            <a:off x="171647" y="191698"/>
            <a:ext cx="3351947"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E0350CD-7653-4665-85ED-79620F8741B7}"/>
              </a:ext>
            </a:extLst>
          </p:cNvPr>
          <p:cNvSpPr/>
          <p:nvPr/>
        </p:nvSpPr>
        <p:spPr>
          <a:xfrm>
            <a:off x="7184251" y="1288411"/>
            <a:ext cx="4879388"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9A01375A-E5AD-40BA-AA4B-78992749C314}"/>
                  </a:ext>
                </a:extLst>
              </p:cNvPr>
              <p:cNvSpPr txBox="1"/>
              <p:nvPr/>
            </p:nvSpPr>
            <p:spPr>
              <a:xfrm>
                <a:off x="7737388" y="2898614"/>
                <a:ext cx="3865289" cy="923330"/>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Support Vector Machine</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min</m:t>
                          </m:r>
                        </m:fName>
                        <m:e>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𝜙</m:t>
                              </m:r>
                            </m:e>
                            <m:sub>
                              <m:r>
                                <a:rPr lang="en-US" sz="2000" b="0" i="1" smtClean="0">
                                  <a:solidFill>
                                    <a:schemeClr val="bg1"/>
                                  </a:solidFill>
                                  <a:latin typeface="Cambria Math" panose="02040503050406030204" pitchFamily="18" charset="0"/>
                                </a:rPr>
                                <m:t>𝑆𝑉𝑀</m:t>
                              </m:r>
                            </m:sub>
                          </m:sSub>
                        </m:e>
                      </m:func>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𝜆</m:t>
                              </m:r>
                            </m:e>
                            <m:sub>
                              <m:r>
                                <a:rPr lang="en-US" sz="2000" b="0" i="1" smtClean="0">
                                  <a:solidFill>
                                    <a:schemeClr val="bg1"/>
                                  </a:solidFill>
                                  <a:latin typeface="Cambria Math" panose="02040503050406030204" pitchFamily="18" charset="0"/>
                                </a:rPr>
                                <m:t>𝐿</m:t>
                              </m:r>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oMath>
                  </m:oMathPara>
                </a14:m>
                <a:endParaRPr lang="en-US" sz="2000" b="0" dirty="0">
                  <a:solidFill>
                    <a:schemeClr val="bg1"/>
                  </a:solidFill>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𝜙</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m:t>
                      </m:r>
                      <m:func>
                        <m:funcPr>
                          <m:ctrlPr>
                            <a:rPr lang="en-US" sz="2000" b="0" i="1" smtClean="0">
                              <a:solidFill>
                                <a:schemeClr val="bg1"/>
                              </a:solidFill>
                              <a:latin typeface="Cambria Math" panose="02040503050406030204" pitchFamily="18" charset="0"/>
                            </a:rPr>
                          </m:ctrlPr>
                        </m:funcPr>
                        <m:fName>
                          <m:r>
                            <m:rPr>
                              <m:sty m:val="p"/>
                            </m:rPr>
                            <a:rPr lang="en-US" sz="2000" b="0" i="0" smtClean="0">
                              <a:solidFill>
                                <a:schemeClr val="bg1"/>
                              </a:solidFill>
                              <a:latin typeface="Cambria Math" panose="02040503050406030204" pitchFamily="18" charset="0"/>
                            </a:rPr>
                            <m:t>max</m:t>
                          </m:r>
                        </m:fName>
                        <m:e>
                          <m:r>
                            <a:rPr lang="en-US" sz="2000" b="0" i="1" smtClean="0">
                              <a:solidFill>
                                <a:schemeClr val="bg1"/>
                              </a:solidFill>
                              <a:latin typeface="Cambria Math" panose="02040503050406030204" pitchFamily="18" charset="0"/>
                            </a:rPr>
                            <m:t>(0,1− &lt;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𝑆𝑉𝑀</m:t>
                              </m:r>
                            </m:sub>
                          </m:sSub>
                          <m:r>
                            <a:rPr lang="en-US" sz="2000" b="0" i="1" smtClean="0">
                              <a:solidFill>
                                <a:schemeClr val="bg1"/>
                              </a:solidFill>
                              <a:latin typeface="Cambria Math" panose="02040503050406030204" pitchFamily="18" charset="0"/>
                            </a:rPr>
                            <m:t>&gt;)</m:t>
                          </m:r>
                        </m:e>
                      </m:func>
                    </m:oMath>
                  </m:oMathPara>
                </a14:m>
                <a:endParaRPr lang="en-US" sz="2000" b="0" dirty="0">
                  <a:solidFill>
                    <a:schemeClr val="bg1"/>
                  </a:solidFill>
                </a:endParaRPr>
              </a:p>
            </p:txBody>
          </p:sp>
        </mc:Choice>
        <mc:Fallback>
          <p:sp>
            <p:nvSpPr>
              <p:cNvPr id="64" name="TextBox 63">
                <a:extLst>
                  <a:ext uri="{FF2B5EF4-FFF2-40B4-BE49-F238E27FC236}">
                    <a16:creationId xmlns:a16="http://schemas.microsoft.com/office/drawing/2014/main" id="{9A01375A-E5AD-40BA-AA4B-78992749C314}"/>
                  </a:ext>
                </a:extLst>
              </p:cNvPr>
              <p:cNvSpPr txBox="1">
                <a:spLocks noRot="1" noChangeAspect="1" noMove="1" noResize="1" noEditPoints="1" noAdjustHandles="1" noChangeArrowheads="1" noChangeShapeType="1" noTextEdit="1"/>
              </p:cNvSpPr>
              <p:nvPr/>
            </p:nvSpPr>
            <p:spPr>
              <a:xfrm>
                <a:off x="7737388" y="2898614"/>
                <a:ext cx="3865289" cy="923330"/>
              </a:xfrm>
              <a:prstGeom prst="rect">
                <a:avLst/>
              </a:prstGeom>
              <a:blipFill>
                <a:blip r:embed="rId4"/>
                <a:stretch>
                  <a:fillRect l="-1577" t="-8553" r="-1262"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2BDC7622-0A0E-4267-B26F-B53D053752B6}"/>
                  </a:ext>
                </a:extLst>
              </p:cNvPr>
              <p:cNvSpPr txBox="1"/>
              <p:nvPr/>
            </p:nvSpPr>
            <p:spPr>
              <a:xfrm>
                <a:off x="3179291" y="3294241"/>
                <a:ext cx="2112373" cy="640496"/>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Logistic Regression</a:t>
                </a:r>
              </a:p>
              <a:p>
                <a:pPr algn="ctr"/>
                <a14:m>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oMath>
                </a14:m>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𝜎</m:t>
                        </m:r>
                      </m:e>
                      <m:sub>
                        <m:r>
                          <a:rPr lang="en-US" sz="2000" b="0" i="1" smtClean="0">
                            <a:solidFill>
                              <a:schemeClr val="bg1"/>
                            </a:solidFill>
                            <a:latin typeface="Cambria Math" panose="02040503050406030204" pitchFamily="18" charset="0"/>
                          </a:rPr>
                          <m:t>𝑠𝑖𝑔𝑚𝑜𝑖𝑑</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r>
                      <a:rPr lang="en-US" sz="2000" b="0" i="1" smtClean="0">
                        <a:solidFill>
                          <a:schemeClr val="bg1"/>
                        </a:solidFill>
                        <a:latin typeface="Cambria Math" panose="02040503050406030204" pitchFamily="18" charset="0"/>
                      </a:rPr>
                      <m:t>𝜃</m:t>
                    </m:r>
                    <m:r>
                      <a:rPr lang="en-US" sz="2000" b="0" i="1" smtClean="0">
                        <a:solidFill>
                          <a:schemeClr val="bg1"/>
                        </a:solidFill>
                        <a:latin typeface="Cambria Math" panose="02040503050406030204" pitchFamily="18" charset="0"/>
                      </a:rPr>
                      <m:t>)</m:t>
                    </m:r>
                  </m:oMath>
                </a14:m>
                <a:endParaRPr lang="en-US" sz="2000" b="0" dirty="0">
                  <a:solidFill>
                    <a:schemeClr val="bg1"/>
                  </a:solidFill>
                </a:endParaRPr>
              </a:p>
            </p:txBody>
          </p:sp>
        </mc:Choice>
        <mc:Fallback>
          <p:sp>
            <p:nvSpPr>
              <p:cNvPr id="66" name="TextBox 65">
                <a:extLst>
                  <a:ext uri="{FF2B5EF4-FFF2-40B4-BE49-F238E27FC236}">
                    <a16:creationId xmlns:a16="http://schemas.microsoft.com/office/drawing/2014/main" id="{2BDC7622-0A0E-4267-B26F-B53D053752B6}"/>
                  </a:ext>
                </a:extLst>
              </p:cNvPr>
              <p:cNvSpPr txBox="1">
                <a:spLocks noRot="1" noChangeAspect="1" noMove="1" noResize="1" noEditPoints="1" noAdjustHandles="1" noChangeArrowheads="1" noChangeShapeType="1" noTextEdit="1"/>
              </p:cNvSpPr>
              <p:nvPr/>
            </p:nvSpPr>
            <p:spPr>
              <a:xfrm>
                <a:off x="3179291" y="3294241"/>
                <a:ext cx="2112373" cy="640496"/>
              </a:xfrm>
              <a:prstGeom prst="rect">
                <a:avLst/>
              </a:prstGeom>
              <a:blipFill>
                <a:blip r:embed="rId5"/>
                <a:stretch>
                  <a:fillRect l="-7225" t="-12381" r="-6647" b="-13333"/>
                </a:stretch>
              </a:blipFill>
            </p:spPr>
            <p:txBody>
              <a:bodyPr/>
              <a:lstStyle/>
              <a:p>
                <a:r>
                  <a:rPr lang="en-US">
                    <a:noFill/>
                  </a:rPr>
                  <a:t> </a:t>
                </a:r>
              </a:p>
            </p:txBody>
          </p:sp>
        </mc:Fallback>
      </mc:AlternateContent>
      <p:sp>
        <p:nvSpPr>
          <p:cNvPr id="67" name="Rectangle 66">
            <a:extLst>
              <a:ext uri="{FF2B5EF4-FFF2-40B4-BE49-F238E27FC236}">
                <a16:creationId xmlns:a16="http://schemas.microsoft.com/office/drawing/2014/main" id="{3BE76624-86FF-4424-83AD-68DC8C109B65}"/>
              </a:ext>
            </a:extLst>
          </p:cNvPr>
          <p:cNvSpPr/>
          <p:nvPr/>
        </p:nvSpPr>
        <p:spPr>
          <a:xfrm>
            <a:off x="3120701" y="3217279"/>
            <a:ext cx="2320479"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80DC58F4-ACA8-4417-9A02-D436954EC0B8}"/>
                  </a:ext>
                </a:extLst>
              </p:cNvPr>
              <p:cNvSpPr txBox="1"/>
              <p:nvPr/>
            </p:nvSpPr>
            <p:spPr>
              <a:xfrm>
                <a:off x="88736" y="2418456"/>
                <a:ext cx="2628284" cy="891141"/>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Activation Functions</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𝜎</m:t>
                          </m:r>
                        </m:e>
                        <m:sub>
                          <m:r>
                            <a:rPr lang="en-US" sz="2000" b="0" i="1" smtClean="0">
                              <a:solidFill>
                                <a:schemeClr val="bg1"/>
                              </a:solidFill>
                              <a:latin typeface="Cambria Math" panose="02040503050406030204" pitchFamily="18" charset="0"/>
                            </a:rPr>
                            <m:t>𝑠𝑖𝑔𝑚𝑜𝑖𝑑</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1+</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𝑒</m:t>
                              </m:r>
                            </m:e>
                            <m:sup>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sup>
                          </m:sSup>
                        </m:den>
                      </m:f>
                    </m:oMath>
                  </m:oMathPara>
                </a14:m>
                <a:endParaRPr lang="en-US" sz="2000" b="0" i="1" dirty="0">
                  <a:solidFill>
                    <a:schemeClr val="bg1"/>
                  </a:solidFill>
                  <a:latin typeface="Cambria Math" panose="02040503050406030204" pitchFamily="18" charset="0"/>
                </a:endParaRPr>
              </a:p>
            </p:txBody>
          </p:sp>
        </mc:Choice>
        <mc:Fallback>
          <p:sp>
            <p:nvSpPr>
              <p:cNvPr id="68" name="TextBox 67">
                <a:extLst>
                  <a:ext uri="{FF2B5EF4-FFF2-40B4-BE49-F238E27FC236}">
                    <a16:creationId xmlns:a16="http://schemas.microsoft.com/office/drawing/2014/main" id="{80DC58F4-ACA8-4417-9A02-D436954EC0B8}"/>
                  </a:ext>
                </a:extLst>
              </p:cNvPr>
              <p:cNvSpPr txBox="1">
                <a:spLocks noRot="1" noChangeAspect="1" noMove="1" noResize="1" noEditPoints="1" noAdjustHandles="1" noChangeArrowheads="1" noChangeShapeType="1" noTextEdit="1"/>
              </p:cNvSpPr>
              <p:nvPr/>
            </p:nvSpPr>
            <p:spPr>
              <a:xfrm>
                <a:off x="88736" y="2418456"/>
                <a:ext cx="2628284" cy="891141"/>
              </a:xfrm>
              <a:prstGeom prst="rect">
                <a:avLst/>
              </a:prstGeom>
              <a:blipFill>
                <a:blip r:embed="rId6"/>
                <a:stretch>
                  <a:fillRect t="-8904"/>
                </a:stretch>
              </a:blipFill>
            </p:spPr>
            <p:txBody>
              <a:bodyPr/>
              <a:lstStyle/>
              <a:p>
                <a:r>
                  <a:rPr lang="en-US">
                    <a:noFill/>
                  </a:rPr>
                  <a:t> </a:t>
                </a:r>
              </a:p>
            </p:txBody>
          </p:sp>
        </mc:Fallback>
      </mc:AlternateContent>
      <p:sp>
        <p:nvSpPr>
          <p:cNvPr id="69" name="Rectangle 68">
            <a:extLst>
              <a:ext uri="{FF2B5EF4-FFF2-40B4-BE49-F238E27FC236}">
                <a16:creationId xmlns:a16="http://schemas.microsoft.com/office/drawing/2014/main" id="{E7B51F35-F0C1-4347-B275-FD16E4E6E28B}"/>
              </a:ext>
            </a:extLst>
          </p:cNvPr>
          <p:cNvSpPr/>
          <p:nvPr/>
        </p:nvSpPr>
        <p:spPr>
          <a:xfrm>
            <a:off x="88737" y="2368228"/>
            <a:ext cx="2709672" cy="106077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A357065C-B88B-4B3A-A0CA-71A668DAF6A3}"/>
              </a:ext>
            </a:extLst>
          </p:cNvPr>
          <p:cNvCxnSpPr>
            <a:cxnSpLocks/>
          </p:cNvCxnSpPr>
          <p:nvPr/>
        </p:nvCxnSpPr>
        <p:spPr>
          <a:xfrm>
            <a:off x="1698306" y="964121"/>
            <a:ext cx="1647322" cy="2222857"/>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CA5D8A4-57D5-4DCF-B16F-310B27A5896B}"/>
              </a:ext>
            </a:extLst>
          </p:cNvPr>
          <p:cNvCxnSpPr>
            <a:cxnSpLocks/>
            <a:endCxn id="66" idx="1"/>
          </p:cNvCxnSpPr>
          <p:nvPr/>
        </p:nvCxnSpPr>
        <p:spPr>
          <a:xfrm>
            <a:off x="2717020" y="2973993"/>
            <a:ext cx="462271" cy="640496"/>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BDA308D-7463-40EE-BACA-8C7EB90EBFC8}"/>
              </a:ext>
            </a:extLst>
          </p:cNvPr>
          <p:cNvSpPr/>
          <p:nvPr/>
        </p:nvSpPr>
        <p:spPr>
          <a:xfrm>
            <a:off x="7686134" y="2884449"/>
            <a:ext cx="4050459" cy="10502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B1B16ACC-D69D-47EF-9561-5BF05BA32B19}"/>
                  </a:ext>
                </a:extLst>
              </p:cNvPr>
              <p:cNvSpPr txBox="1"/>
              <p:nvPr/>
            </p:nvSpPr>
            <p:spPr>
              <a:xfrm>
                <a:off x="4860620" y="4561126"/>
                <a:ext cx="3495059"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Neural Network</a:t>
                </a:r>
              </a:p>
              <a:p>
                <a:pPr algn="ctr"/>
                <a14:m>
                  <m:oMath xmlns:m="http://schemas.openxmlformats.org/officeDocument/2006/math">
                    <m:acc>
                      <m:accPr>
                        <m:chr m:val="̂"/>
                        <m:ctrlPr>
                          <a:rPr lang="en-US" sz="2000" b="0" i="1" smtClean="0">
                            <a:solidFill>
                              <a:schemeClr val="bg1"/>
                            </a:solidFill>
                            <a:latin typeface="Cambria Math" panose="02040503050406030204" pitchFamily="18" charset="0"/>
                          </a:rPr>
                        </m:ctrlPr>
                      </m:accPr>
                      <m:e>
                        <m:r>
                          <a:rPr lang="en-US" sz="2000" b="0" i="1" smtClean="0">
                            <a:solidFill>
                              <a:schemeClr val="bg1"/>
                            </a:solidFill>
                            <a:latin typeface="Cambria Math" panose="02040503050406030204" pitchFamily="18" charset="0"/>
                          </a:rPr>
                          <m:t>𝑦</m:t>
                        </m:r>
                      </m:e>
                    </m:acc>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0"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𝑋</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oMath>
                </a14:m>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𝜃</m:t>
                        </m:r>
                      </m:e>
                      <m:sub>
                        <m:r>
                          <a:rPr lang="en-US" sz="2000" b="0" i="1" smtClean="0">
                            <a:solidFill>
                              <a:schemeClr val="bg1"/>
                            </a:solidFill>
                            <a:latin typeface="Cambria Math" panose="02040503050406030204" pitchFamily="18" charset="0"/>
                          </a:rPr>
                          <m:t>𝐻</m:t>
                        </m:r>
                        <m:r>
                          <a:rPr lang="en-US" sz="2000" b="0" i="1" smtClean="0">
                            <a:solidFill>
                              <a:schemeClr val="bg1"/>
                            </a:solidFill>
                            <a:latin typeface="Cambria Math" panose="02040503050406030204" pitchFamily="18" charset="0"/>
                          </a:rPr>
                          <m:t>𝑑</m:t>
                        </m:r>
                      </m:sub>
                    </m:sSub>
                    <m:r>
                      <a:rPr lang="en-US" sz="2000" b="0" i="1" smtClean="0">
                        <a:solidFill>
                          <a:schemeClr val="bg1"/>
                        </a:solidFill>
                        <a:latin typeface="Cambria Math" panose="02040503050406030204" pitchFamily="18" charset="0"/>
                      </a:rPr>
                      <m:t>)</m:t>
                    </m:r>
                  </m:oMath>
                </a14:m>
                <a:endParaRPr lang="en-US" sz="2000" b="0" dirty="0">
                  <a:solidFill>
                    <a:schemeClr val="bg1"/>
                  </a:solidFill>
                </a:endParaRPr>
              </a:p>
            </p:txBody>
          </p:sp>
        </mc:Choice>
        <mc:Fallback>
          <p:sp>
            <p:nvSpPr>
              <p:cNvPr id="75" name="TextBox 74">
                <a:extLst>
                  <a:ext uri="{FF2B5EF4-FFF2-40B4-BE49-F238E27FC236}">
                    <a16:creationId xmlns:a16="http://schemas.microsoft.com/office/drawing/2014/main" id="{B1B16ACC-D69D-47EF-9561-5BF05BA32B19}"/>
                  </a:ext>
                </a:extLst>
              </p:cNvPr>
              <p:cNvSpPr txBox="1">
                <a:spLocks noRot="1" noChangeAspect="1" noMove="1" noResize="1" noEditPoints="1" noAdjustHandles="1" noChangeArrowheads="1" noChangeShapeType="1" noTextEdit="1"/>
              </p:cNvSpPr>
              <p:nvPr/>
            </p:nvSpPr>
            <p:spPr>
              <a:xfrm>
                <a:off x="4860620" y="4561126"/>
                <a:ext cx="3495059" cy="615553"/>
              </a:xfrm>
              <a:prstGeom prst="rect">
                <a:avLst/>
              </a:prstGeom>
              <a:blipFill>
                <a:blip r:embed="rId7"/>
                <a:stretch>
                  <a:fillRect l="-2439" t="-12871" r="-2962" b="-16832"/>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34500CE0-804B-4909-BE8A-797A863FBB1F}"/>
              </a:ext>
            </a:extLst>
          </p:cNvPr>
          <p:cNvSpPr/>
          <p:nvPr/>
        </p:nvSpPr>
        <p:spPr>
          <a:xfrm>
            <a:off x="4624246" y="4546961"/>
            <a:ext cx="4050459" cy="731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4703E7F2-448A-4146-ABFA-B98A52DB5CF0}"/>
                  </a:ext>
                </a:extLst>
              </p:cNvPr>
              <p:cNvSpPr txBox="1"/>
              <p:nvPr/>
            </p:nvSpPr>
            <p:spPr>
              <a:xfrm>
                <a:off x="4324554" y="1267665"/>
                <a:ext cx="1880771" cy="615553"/>
              </a:xfrm>
              <a:prstGeom prst="rect">
                <a:avLst/>
              </a:prstGeom>
              <a:noFill/>
            </p:spPr>
            <p:txBody>
              <a:bodyPr wrap="none" lIns="0" tIns="0" rIns="0" bIns="0" rtlCol="0">
                <a:spAutoFit/>
              </a:bodyPr>
              <a:lstStyle/>
              <a:p>
                <a:pPr algn="ctr"/>
                <a:r>
                  <a:rPr lang="en-US" sz="2000" b="0" i="1" dirty="0">
                    <a:solidFill>
                      <a:schemeClr val="bg1"/>
                    </a:solidFill>
                    <a:latin typeface="Cambria Math" panose="02040503050406030204" pitchFamily="18" charset="0"/>
                  </a:rPr>
                  <a:t>Gradient Descent</a:t>
                </a:r>
              </a:p>
              <a:p>
                <a:pPr algn="ct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𝜃</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𝜃</m:t>
                      </m:r>
                      <m:r>
                        <a:rPr lang="en-US" sz="2000" b="0" i="1" smtClean="0">
                          <a:solidFill>
                            <a:schemeClr val="bg1"/>
                          </a:solidFill>
                          <a:latin typeface="Cambria Math" panose="02040503050406030204" pitchFamily="18" charset="0"/>
                          <a:ea typeface="Cambria Math" panose="02040503050406030204" pitchFamily="18" charset="0"/>
                        </a:rPr>
                        <m:t>−</m:t>
                      </m:r>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𝜆</m:t>
                          </m:r>
                        </m:e>
                        <m:sub>
                          <m:r>
                            <a:rPr lang="en-US" sz="2000" b="0" i="1" smtClean="0">
                              <a:solidFill>
                                <a:schemeClr val="bg1"/>
                              </a:solidFill>
                              <a:latin typeface="Cambria Math" panose="02040503050406030204" pitchFamily="18" charset="0"/>
                              <a:ea typeface="Cambria Math" panose="02040503050406030204" pitchFamily="18" charset="0"/>
                            </a:rPr>
                            <m:t>𝐿𝑅</m:t>
                          </m:r>
                        </m:sub>
                      </m:sSub>
                      <m:r>
                        <a:rPr lang="en-US" sz="2000" b="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m:t>
                      </m:r>
                      <m:r>
                        <a:rPr lang="en-US" sz="2000" b="0" i="1" smtClean="0">
                          <a:solidFill>
                            <a:schemeClr val="bg1"/>
                          </a:solidFill>
                          <a:latin typeface="Cambria Math" panose="02040503050406030204" pitchFamily="18" charset="0"/>
                          <a:ea typeface="Cambria Math" panose="02040503050406030204" pitchFamily="18" charset="0"/>
                          <a:sym typeface="Symbol" panose="05050102010706020507" pitchFamily="18" charset="2"/>
                        </a:rPr>
                        <m:t>𝐶</m:t>
                      </m:r>
                    </m:oMath>
                  </m:oMathPara>
                </a14:m>
                <a:endParaRPr lang="en-US" sz="2000" b="0" dirty="0">
                  <a:solidFill>
                    <a:schemeClr val="bg1"/>
                  </a:solidFill>
                </a:endParaRPr>
              </a:p>
            </p:txBody>
          </p:sp>
        </mc:Choice>
        <mc:Fallback>
          <p:sp>
            <p:nvSpPr>
              <p:cNvPr id="77" name="TextBox 76">
                <a:extLst>
                  <a:ext uri="{FF2B5EF4-FFF2-40B4-BE49-F238E27FC236}">
                    <a16:creationId xmlns:a16="http://schemas.microsoft.com/office/drawing/2014/main" id="{4703E7F2-448A-4146-ABFA-B98A52DB5CF0}"/>
                  </a:ext>
                </a:extLst>
              </p:cNvPr>
              <p:cNvSpPr txBox="1">
                <a:spLocks noRot="1" noChangeAspect="1" noMove="1" noResize="1" noEditPoints="1" noAdjustHandles="1" noChangeArrowheads="1" noChangeShapeType="1" noTextEdit="1"/>
              </p:cNvSpPr>
              <p:nvPr/>
            </p:nvSpPr>
            <p:spPr>
              <a:xfrm>
                <a:off x="4324554" y="1267665"/>
                <a:ext cx="1880771" cy="615553"/>
              </a:xfrm>
              <a:prstGeom prst="rect">
                <a:avLst/>
              </a:prstGeom>
              <a:blipFill>
                <a:blip r:embed="rId8"/>
                <a:stretch>
                  <a:fillRect l="-7767" t="-12871" r="-7767" b="-6931"/>
                </a:stretch>
              </a:blipFill>
            </p:spPr>
            <p:txBody>
              <a:bodyPr/>
              <a:lstStyle/>
              <a:p>
                <a:r>
                  <a:rPr lang="en-US">
                    <a:noFill/>
                  </a:rPr>
                  <a:t> </a:t>
                </a:r>
              </a:p>
            </p:txBody>
          </p:sp>
        </mc:Fallback>
      </mc:AlternateContent>
      <p:sp>
        <p:nvSpPr>
          <p:cNvPr id="78" name="Rectangle 77">
            <a:extLst>
              <a:ext uri="{FF2B5EF4-FFF2-40B4-BE49-F238E27FC236}">
                <a16:creationId xmlns:a16="http://schemas.microsoft.com/office/drawing/2014/main" id="{4141D7BC-B5EA-45E7-A7D4-FA8BE0646FBE}"/>
              </a:ext>
            </a:extLst>
          </p:cNvPr>
          <p:cNvSpPr/>
          <p:nvPr/>
        </p:nvSpPr>
        <p:spPr>
          <a:xfrm>
            <a:off x="4137341" y="1155754"/>
            <a:ext cx="2308645" cy="8195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A9988363-EA02-4192-9620-0885EB07FB6E}"/>
              </a:ext>
            </a:extLst>
          </p:cNvPr>
          <p:cNvCxnSpPr>
            <a:cxnSpLocks/>
            <a:endCxn id="66" idx="0"/>
          </p:cNvCxnSpPr>
          <p:nvPr/>
        </p:nvCxnSpPr>
        <p:spPr>
          <a:xfrm flipH="1">
            <a:off x="4235478" y="1897383"/>
            <a:ext cx="1013850" cy="1396858"/>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BB97947-CDCE-4ED7-B8BC-DD7C2930F80F}"/>
              </a:ext>
            </a:extLst>
          </p:cNvPr>
          <p:cNvCxnSpPr>
            <a:cxnSpLocks/>
          </p:cNvCxnSpPr>
          <p:nvPr/>
        </p:nvCxnSpPr>
        <p:spPr>
          <a:xfrm>
            <a:off x="5498338" y="1956210"/>
            <a:ext cx="3176367" cy="959850"/>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B8054E-AFFC-4165-B494-7FE6BAA82DDC}"/>
              </a:ext>
            </a:extLst>
          </p:cNvPr>
          <p:cNvCxnSpPr>
            <a:cxnSpLocks/>
          </p:cNvCxnSpPr>
          <p:nvPr/>
        </p:nvCxnSpPr>
        <p:spPr>
          <a:xfrm>
            <a:off x="9630613" y="2071828"/>
            <a:ext cx="0" cy="81262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1F66CE8-33EB-4976-B0EF-BD2597EFFE49}"/>
              </a:ext>
            </a:extLst>
          </p:cNvPr>
          <p:cNvCxnSpPr>
            <a:cxnSpLocks/>
            <a:endCxn id="76" idx="0"/>
          </p:cNvCxnSpPr>
          <p:nvPr/>
        </p:nvCxnSpPr>
        <p:spPr>
          <a:xfrm flipH="1">
            <a:off x="6649476" y="3836109"/>
            <a:ext cx="2583408" cy="710852"/>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BFF208B-CB96-47B3-A144-0470D962BB65}"/>
              </a:ext>
            </a:extLst>
          </p:cNvPr>
          <p:cNvCxnSpPr>
            <a:cxnSpLocks/>
            <a:stCxn id="67" idx="2"/>
          </p:cNvCxnSpPr>
          <p:nvPr/>
        </p:nvCxnSpPr>
        <p:spPr>
          <a:xfrm>
            <a:off x="4280941" y="4036862"/>
            <a:ext cx="2049509" cy="524264"/>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A5A350-D4C5-4142-83D4-66432C3F72C5}"/>
              </a:ext>
            </a:extLst>
          </p:cNvPr>
          <p:cNvCxnSpPr>
            <a:cxnSpLocks/>
          </p:cNvCxnSpPr>
          <p:nvPr/>
        </p:nvCxnSpPr>
        <p:spPr>
          <a:xfrm>
            <a:off x="6555719" y="5176679"/>
            <a:ext cx="0" cy="686239"/>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70194D79-DEE5-4E50-B926-35D768986086}"/>
              </a:ext>
            </a:extLst>
          </p:cNvPr>
          <p:cNvSpPr txBox="1"/>
          <p:nvPr/>
        </p:nvSpPr>
        <p:spPr>
          <a:xfrm>
            <a:off x="6360954" y="5632319"/>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87" name="Straight Arrow Connector 86">
            <a:extLst>
              <a:ext uri="{FF2B5EF4-FFF2-40B4-BE49-F238E27FC236}">
                <a16:creationId xmlns:a16="http://schemas.microsoft.com/office/drawing/2014/main" id="{90EFB174-8041-4712-83CE-A2A1187BA123}"/>
              </a:ext>
            </a:extLst>
          </p:cNvPr>
          <p:cNvCxnSpPr>
            <a:cxnSpLocks/>
          </p:cNvCxnSpPr>
          <p:nvPr/>
        </p:nvCxnSpPr>
        <p:spPr>
          <a:xfrm flipV="1">
            <a:off x="5291664" y="666974"/>
            <a:ext cx="1038786" cy="530005"/>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47D9F38-6D04-4434-BDE5-E0C7C64FD28D}"/>
              </a:ext>
            </a:extLst>
          </p:cNvPr>
          <p:cNvSpPr txBox="1"/>
          <p:nvPr/>
        </p:nvSpPr>
        <p:spPr>
          <a:xfrm>
            <a:off x="6413384" y="158300"/>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90" name="Straight Arrow Connector 89">
            <a:extLst>
              <a:ext uri="{FF2B5EF4-FFF2-40B4-BE49-F238E27FC236}">
                <a16:creationId xmlns:a16="http://schemas.microsoft.com/office/drawing/2014/main" id="{EB7D3AB8-8980-4A36-829C-714F54CAF50F}"/>
              </a:ext>
            </a:extLst>
          </p:cNvPr>
          <p:cNvCxnSpPr>
            <a:cxnSpLocks/>
            <a:stCxn id="74" idx="2"/>
          </p:cNvCxnSpPr>
          <p:nvPr/>
        </p:nvCxnSpPr>
        <p:spPr>
          <a:xfrm>
            <a:off x="9711364" y="3934737"/>
            <a:ext cx="1466833" cy="612225"/>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AC5CC88-981C-4AD9-B1C8-ECCBBBABFB08}"/>
              </a:ext>
            </a:extLst>
          </p:cNvPr>
          <p:cNvSpPr txBox="1"/>
          <p:nvPr/>
        </p:nvSpPr>
        <p:spPr>
          <a:xfrm>
            <a:off x="11261131" y="4038287"/>
            <a:ext cx="389530" cy="677108"/>
          </a:xfrm>
          <a:prstGeom prst="rect">
            <a:avLst/>
          </a:prstGeom>
          <a:noFill/>
        </p:spPr>
        <p:txBody>
          <a:bodyPr wrap="none" lIns="0" tIns="0" rIns="0" bIns="0" rtlCol="0">
            <a:spAutoFit/>
          </a:bodyPr>
          <a:lstStyle/>
          <a:p>
            <a:r>
              <a:rPr lang="en-US" sz="4400" dirty="0">
                <a:solidFill>
                  <a:schemeClr val="bg1"/>
                </a:solidFill>
              </a:rPr>
              <a:t>…</a:t>
            </a:r>
          </a:p>
        </p:txBody>
      </p:sp>
      <p:cxnSp>
        <p:nvCxnSpPr>
          <p:cNvPr id="93" name="Straight Arrow Connector 92">
            <a:extLst>
              <a:ext uri="{FF2B5EF4-FFF2-40B4-BE49-F238E27FC236}">
                <a16:creationId xmlns:a16="http://schemas.microsoft.com/office/drawing/2014/main" id="{7C236B71-7917-4B5A-A5CA-135C591108FE}"/>
              </a:ext>
            </a:extLst>
          </p:cNvPr>
          <p:cNvCxnSpPr>
            <a:cxnSpLocks/>
            <a:stCxn id="67" idx="2"/>
          </p:cNvCxnSpPr>
          <p:nvPr/>
        </p:nvCxnSpPr>
        <p:spPr>
          <a:xfrm flipH="1">
            <a:off x="2219544" y="4036862"/>
            <a:ext cx="2061397" cy="699853"/>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BFA180D-0E0D-472F-810F-299605A1FA05}"/>
              </a:ext>
            </a:extLst>
          </p:cNvPr>
          <p:cNvSpPr txBox="1"/>
          <p:nvPr/>
        </p:nvSpPr>
        <p:spPr>
          <a:xfrm>
            <a:off x="1705753" y="4398161"/>
            <a:ext cx="389530" cy="677108"/>
          </a:xfrm>
          <a:prstGeom prst="rect">
            <a:avLst/>
          </a:prstGeom>
          <a:noFill/>
        </p:spPr>
        <p:txBody>
          <a:bodyPr wrap="square" lIns="0" tIns="0" rIns="0" bIns="0" rtlCol="0">
            <a:spAutoFit/>
          </a:bodyPr>
          <a:lstStyle/>
          <a:p>
            <a:r>
              <a:rPr lang="en-US" sz="4400" dirty="0">
                <a:solidFill>
                  <a:schemeClr val="bg1"/>
                </a:solidFill>
              </a:rPr>
              <a:t>…</a:t>
            </a:r>
          </a:p>
        </p:txBody>
      </p:sp>
    </p:spTree>
    <p:extLst>
      <p:ext uri="{BB962C8B-B14F-4D97-AF65-F5344CB8AC3E}">
        <p14:creationId xmlns:p14="http://schemas.microsoft.com/office/powerpoint/2010/main" val="134752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FBB42C6-D8EF-4A22-9CDE-E4EDF38CA114}"/>
              </a:ext>
            </a:extLst>
          </p:cNvPr>
          <p:cNvGrpSpPr/>
          <p:nvPr/>
        </p:nvGrpSpPr>
        <p:grpSpPr>
          <a:xfrm>
            <a:off x="171647" y="6309427"/>
            <a:ext cx="372337" cy="356875"/>
            <a:chOff x="1819835" y="1280160"/>
            <a:chExt cx="1079349" cy="1034527"/>
          </a:xfrm>
        </p:grpSpPr>
        <p:sp>
          <p:nvSpPr>
            <p:cNvPr id="17" name="Oval 16">
              <a:extLst>
                <a:ext uri="{FF2B5EF4-FFF2-40B4-BE49-F238E27FC236}">
                  <a16:creationId xmlns:a16="http://schemas.microsoft.com/office/drawing/2014/main" id="{337AC51B-EA30-49AD-B726-06D9C38CC93E}"/>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7F38181-64BC-45AA-9CBB-EEC88124986B}"/>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7C379CD-BC1C-41A7-B9B9-02C8FC6117EA}"/>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BF60D6E-AC40-4569-BAED-406B3D88275D}"/>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FD336C7-E7B1-40DA-AEEB-70DB05F26E12}"/>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F0223C8-4947-4C14-8AAC-74B8E2DC2A5A}"/>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9881E7A-39F8-4426-8CB5-25947063AC10}"/>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BD8D77-9362-4843-BB64-25FC1370A5E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42A03C-E209-4BB3-B167-65282C7512AF}"/>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A6DD5C-3BBF-4468-B9E3-065B73F95C38}"/>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1D1007D-E71E-41FF-A86A-7C8CCDDDD97F}"/>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1F7B9D-1EA0-4A4B-850B-9D7930287C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52B6F437-FF9E-446F-BDD3-92295364F303}"/>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35" name="TextBox 34">
            <a:extLst>
              <a:ext uri="{FF2B5EF4-FFF2-40B4-BE49-F238E27FC236}">
                <a16:creationId xmlns:a16="http://schemas.microsoft.com/office/drawing/2014/main" id="{E733D4D6-DE41-4DC5-A4F9-FBA8028ECBBE}"/>
              </a:ext>
            </a:extLst>
          </p:cNvPr>
          <p:cNvSpPr txBox="1"/>
          <p:nvPr/>
        </p:nvSpPr>
        <p:spPr>
          <a:xfrm>
            <a:off x="330602" y="502193"/>
            <a:ext cx="11410210" cy="6093976"/>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Disclaimer + Legal Stuff</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342900" indent="-342900" algn="ctr">
              <a:buAutoNum type="arabicPeriod"/>
            </a:pP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All content in these courses are for educational purposes only. UNSW’s Mathematics and Statistics School and any UNSW entity including the Data Science Society and ARC is not responsible for any misuse or usage of our material in any commercial or educational practice and endeavor. Any UNSW entity and the society will not be in any way responsible for any damages caused if you are attending or watching these lectures online / or in person.</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2. We thank UNSW’s Mathematics and Statistics School for allowing us to provide these lectures free of charge to all students.</a:t>
            </a:r>
          </a:p>
          <a:p>
            <a:pPr marL="342900" indent="-342900" algn="ctr">
              <a:buAutoNum type="arabicPeriod"/>
            </a:pP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3. </a:t>
            </a:r>
            <a:r>
              <a:rPr lang="en-US" sz="2400" b="1" spc="-70" dirty="0">
                <a:solidFill>
                  <a:schemeClr val="bg1"/>
                </a:solidFill>
                <a:latin typeface="Consolas" panose="020B0609020204030204" pitchFamily="49" charset="0"/>
                <a:ea typeface="Verdana" panose="020B0604030504040204" pitchFamily="34" charset="0"/>
                <a:cs typeface="Arial" panose="020B0604020202020204" pitchFamily="34" charset="0"/>
              </a:rPr>
              <a:t>NO RECORDINGS allowed. </a:t>
            </a: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Strict rules. Only the society can record any material. All material will be placed on YouTube. If you want to record, please ask us first for permission. If we say yes, you must note the original owners of these lessons.</a:t>
            </a:r>
          </a:p>
          <a:p>
            <a:pPr marL="342900" indent="-342900" algn="ctr">
              <a:buAutoNum type="arabicPeriod"/>
            </a:pP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rPr>
              <a:t>4. We’ll try our best to acknowledge all work and materials that we use within our presentation. If we forgot about some, we’re terribly sorry. Please contact us, and we’ll place an acknowledgement to the original author.</a:t>
            </a: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03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461665"/>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Data?</a:t>
            </a: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pic>
        <p:nvPicPr>
          <p:cNvPr id="1026" name="Picture 2" descr="Image result for data table">
            <a:extLst>
              <a:ext uri="{FF2B5EF4-FFF2-40B4-BE49-F238E27FC236}">
                <a16:creationId xmlns:a16="http://schemas.microsoft.com/office/drawing/2014/main" id="{51763322-82D8-4B37-93B1-0DAD8C1F2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60" y="992864"/>
            <a:ext cx="30956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18934-40BF-487D-836B-280FBF5A4747}"/>
              </a:ext>
            </a:extLst>
          </p:cNvPr>
          <p:cNvPicPr>
            <a:picLocks noChangeAspect="1"/>
          </p:cNvPicPr>
          <p:nvPr/>
        </p:nvPicPr>
        <p:blipFill>
          <a:blip r:embed="rId3"/>
          <a:stretch>
            <a:fillRect/>
          </a:stretch>
        </p:blipFill>
        <p:spPr>
          <a:xfrm>
            <a:off x="5420246" y="963858"/>
            <a:ext cx="6438900" cy="2809875"/>
          </a:xfrm>
          <a:prstGeom prst="rect">
            <a:avLst/>
          </a:prstGeom>
        </p:spPr>
      </p:pic>
      <p:pic>
        <p:nvPicPr>
          <p:cNvPr id="1028" name="Picture 4" descr="Image result for twitter">
            <a:extLst>
              <a:ext uri="{FF2B5EF4-FFF2-40B4-BE49-F238E27FC236}">
                <a16:creationId xmlns:a16="http://schemas.microsoft.com/office/drawing/2014/main" id="{926192C8-B0E3-4DE8-85B1-BF8DEE145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85" y="3224954"/>
            <a:ext cx="4407141" cy="260021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city">
            <a:extLst>
              <a:ext uri="{FF2B5EF4-FFF2-40B4-BE49-F238E27FC236}">
                <a16:creationId xmlns:a16="http://schemas.microsoft.com/office/drawing/2014/main" id="{683D36C3-58DE-40C9-81F4-B25438F474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D30EFC1C-3929-437A-80C4-9F2457570F26}"/>
              </a:ext>
            </a:extLst>
          </p:cNvPr>
          <p:cNvPicPr>
            <a:picLocks noChangeAspect="1"/>
          </p:cNvPicPr>
          <p:nvPr/>
        </p:nvPicPr>
        <p:blipFill>
          <a:blip r:embed="rId5"/>
          <a:stretch>
            <a:fillRect/>
          </a:stretch>
        </p:blipFill>
        <p:spPr>
          <a:xfrm>
            <a:off x="6518130" y="3982658"/>
            <a:ext cx="4561350" cy="2520146"/>
          </a:xfrm>
          <a:prstGeom prst="rect">
            <a:avLst/>
          </a:prstGeom>
        </p:spPr>
      </p:pic>
    </p:spTree>
    <p:extLst>
      <p:ext uri="{BB962C8B-B14F-4D97-AF65-F5344CB8AC3E}">
        <p14:creationId xmlns:p14="http://schemas.microsoft.com/office/powerpoint/2010/main" val="52893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830997"/>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Machine Learning V Data Visualization</a:t>
            </a: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3E6EC2B-0251-47B7-A069-B8943DF71630}"/>
              </a:ext>
            </a:extLst>
          </p:cNvPr>
          <p:cNvPicPr>
            <a:picLocks noChangeAspect="1"/>
          </p:cNvPicPr>
          <p:nvPr/>
        </p:nvPicPr>
        <p:blipFill>
          <a:blip r:embed="rId2"/>
          <a:stretch>
            <a:fillRect/>
          </a:stretch>
        </p:blipFill>
        <p:spPr>
          <a:xfrm>
            <a:off x="4273413" y="1172341"/>
            <a:ext cx="7096125" cy="4867275"/>
          </a:xfrm>
          <a:prstGeom prst="rect">
            <a:avLst/>
          </a:prstGeom>
        </p:spPr>
      </p:pic>
      <p:sp>
        <p:nvSpPr>
          <p:cNvPr id="3" name="Rectangle 2">
            <a:extLst>
              <a:ext uri="{FF2B5EF4-FFF2-40B4-BE49-F238E27FC236}">
                <a16:creationId xmlns:a16="http://schemas.microsoft.com/office/drawing/2014/main" id="{7A6FA1EF-F95C-498D-AB1D-638D784D9B99}"/>
              </a:ext>
            </a:extLst>
          </p:cNvPr>
          <p:cNvSpPr/>
          <p:nvPr/>
        </p:nvSpPr>
        <p:spPr>
          <a:xfrm>
            <a:off x="8168978" y="6318138"/>
            <a:ext cx="3851375" cy="369332"/>
          </a:xfrm>
          <a:prstGeom prst="rect">
            <a:avLst/>
          </a:prstGeom>
        </p:spPr>
        <p:txBody>
          <a:bodyPr wrap="none">
            <a:spAutoFit/>
          </a:bodyPr>
          <a:lstStyle/>
          <a:p>
            <a:r>
              <a:rPr lang="en-US" dirty="0">
                <a:solidFill>
                  <a:schemeClr val="bg1"/>
                </a:solidFill>
              </a:rPr>
              <a:t>https://www.kaggle.com/surveys/2017</a:t>
            </a:r>
          </a:p>
        </p:txBody>
      </p:sp>
      <p:sp>
        <p:nvSpPr>
          <p:cNvPr id="18" name="Rectangle 17">
            <a:extLst>
              <a:ext uri="{FF2B5EF4-FFF2-40B4-BE49-F238E27FC236}">
                <a16:creationId xmlns:a16="http://schemas.microsoft.com/office/drawing/2014/main" id="{9E4DB6DE-A575-4FC2-B139-B30B63744BC3}"/>
              </a:ext>
            </a:extLst>
          </p:cNvPr>
          <p:cNvSpPr/>
          <p:nvPr/>
        </p:nvSpPr>
        <p:spPr>
          <a:xfrm>
            <a:off x="4638399" y="1521686"/>
            <a:ext cx="6441978" cy="34424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E449DC4-47E0-499C-8FEE-2ADCB128BA47}"/>
              </a:ext>
            </a:extLst>
          </p:cNvPr>
          <p:cNvSpPr/>
          <p:nvPr/>
        </p:nvSpPr>
        <p:spPr>
          <a:xfrm>
            <a:off x="4640189" y="1856967"/>
            <a:ext cx="6441978" cy="285028"/>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94AF63C-94F4-49CF-894C-A82846F91C75}"/>
              </a:ext>
            </a:extLst>
          </p:cNvPr>
          <p:cNvSpPr/>
          <p:nvPr/>
        </p:nvSpPr>
        <p:spPr>
          <a:xfrm>
            <a:off x="4660780" y="2398494"/>
            <a:ext cx="6441978" cy="344245"/>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FF0AE6-B024-4DF2-8D73-37F6FD3F7856}"/>
              </a:ext>
            </a:extLst>
          </p:cNvPr>
          <p:cNvSpPr/>
          <p:nvPr/>
        </p:nvSpPr>
        <p:spPr>
          <a:xfrm>
            <a:off x="4660780" y="3647919"/>
            <a:ext cx="6441978" cy="285028"/>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A37555-B759-491B-B099-5D8E7704CE7A}"/>
              </a:ext>
            </a:extLst>
          </p:cNvPr>
          <p:cNvSpPr/>
          <p:nvPr/>
        </p:nvSpPr>
        <p:spPr>
          <a:xfrm>
            <a:off x="4660780" y="4527392"/>
            <a:ext cx="6441978" cy="34424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7DCC20-5CAE-46E2-A211-0D4FD364E0BE}"/>
              </a:ext>
            </a:extLst>
          </p:cNvPr>
          <p:cNvSpPr/>
          <p:nvPr/>
        </p:nvSpPr>
        <p:spPr>
          <a:xfrm>
            <a:off x="4394000" y="5690729"/>
            <a:ext cx="6708758" cy="344245"/>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70F331-E341-4D4B-95DC-6E779BDD0D14}"/>
              </a:ext>
            </a:extLst>
          </p:cNvPr>
          <p:cNvSpPr/>
          <p:nvPr/>
        </p:nvSpPr>
        <p:spPr>
          <a:xfrm>
            <a:off x="725505" y="1693808"/>
            <a:ext cx="1945602" cy="3293209"/>
          </a:xfrm>
          <a:prstGeom prst="rect">
            <a:avLst/>
          </a:prstGeom>
        </p:spPr>
        <p:txBody>
          <a:bodyPr wrap="square">
            <a:spAutoFit/>
          </a:bodyPr>
          <a:lstStyle/>
          <a:p>
            <a:pPr algn="ctr"/>
            <a:r>
              <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rPr>
              <a:t>Blue = Graphing capabilities</a:t>
            </a: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rPr>
              <a:t>Thick Blue = Lots of Graphing capabilities</a:t>
            </a: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r>
              <a:rPr lang="en-US" sz="1600" spc="-70" dirty="0">
                <a:solidFill>
                  <a:schemeClr val="bg1"/>
                </a:solidFill>
                <a:latin typeface="Consolas" panose="020B0609020204030204" pitchFamily="49" charset="0"/>
                <a:ea typeface="Verdana" panose="020B0604030504040204" pitchFamily="34" charset="0"/>
                <a:cs typeface="Arial" panose="020B0604020202020204" pitchFamily="34" charset="0"/>
              </a:rPr>
              <a:t>Green = Host for graphing</a:t>
            </a:r>
            <a:endParaRPr lang="en-US" sz="1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7015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461665"/>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Data Visualizations</a:t>
            </a: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sp>
        <p:nvSpPr>
          <p:cNvPr id="3" name="AutoShape 6" descr="Image result for city">
            <a:extLst>
              <a:ext uri="{FF2B5EF4-FFF2-40B4-BE49-F238E27FC236}">
                <a16:creationId xmlns:a16="http://schemas.microsoft.com/office/drawing/2014/main" id="{683D36C3-58DE-40C9-81F4-B25438F474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result for histogram">
            <a:extLst>
              <a:ext uri="{FF2B5EF4-FFF2-40B4-BE49-F238E27FC236}">
                <a16:creationId xmlns:a16="http://schemas.microsoft.com/office/drawing/2014/main" id="{704647A8-9CF7-48DF-84DB-10D8C0364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99" y="1949746"/>
            <a:ext cx="3615953" cy="29585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06D7A22-0A44-4DF6-9CD5-4DED365DE818}"/>
              </a:ext>
            </a:extLst>
          </p:cNvPr>
          <p:cNvPicPr>
            <a:picLocks noChangeAspect="1"/>
          </p:cNvPicPr>
          <p:nvPr/>
        </p:nvPicPr>
        <p:blipFill>
          <a:blip r:embed="rId3"/>
          <a:stretch>
            <a:fillRect/>
          </a:stretch>
        </p:blipFill>
        <p:spPr>
          <a:xfrm>
            <a:off x="4397285" y="1663736"/>
            <a:ext cx="3092630" cy="3530525"/>
          </a:xfrm>
          <a:prstGeom prst="rect">
            <a:avLst/>
          </a:prstGeom>
        </p:spPr>
      </p:pic>
      <p:pic>
        <p:nvPicPr>
          <p:cNvPr id="21" name="Picture 20">
            <a:extLst>
              <a:ext uri="{FF2B5EF4-FFF2-40B4-BE49-F238E27FC236}">
                <a16:creationId xmlns:a16="http://schemas.microsoft.com/office/drawing/2014/main" id="{57132AC9-5B1C-49E9-A554-0D8662EBF5AD}"/>
              </a:ext>
            </a:extLst>
          </p:cNvPr>
          <p:cNvPicPr>
            <a:picLocks noChangeAspect="1"/>
          </p:cNvPicPr>
          <p:nvPr/>
        </p:nvPicPr>
        <p:blipFill>
          <a:blip r:embed="rId4"/>
          <a:stretch>
            <a:fillRect/>
          </a:stretch>
        </p:blipFill>
        <p:spPr>
          <a:xfrm>
            <a:off x="7931848" y="1739935"/>
            <a:ext cx="3950452" cy="3378125"/>
          </a:xfrm>
          <a:prstGeom prst="rect">
            <a:avLst/>
          </a:prstGeom>
        </p:spPr>
      </p:pic>
    </p:spTree>
    <p:extLst>
      <p:ext uri="{BB962C8B-B14F-4D97-AF65-F5344CB8AC3E}">
        <p14:creationId xmlns:p14="http://schemas.microsoft.com/office/powerpoint/2010/main" val="34417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738664"/>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Exploring Data + Data Visualization</a:t>
            </a: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77D2A381-F79F-4783-BBDB-32279BFF9D3A}"/>
              </a:ext>
            </a:extLst>
          </p:cNvPr>
          <p:cNvGraphicFramePr>
            <a:graphicFrameLocks noGrp="1"/>
          </p:cNvGraphicFramePr>
          <p:nvPr>
            <p:extLst>
              <p:ext uri="{D42A27DB-BD31-4B8C-83A1-F6EECF244321}">
                <p14:modId xmlns:p14="http://schemas.microsoft.com/office/powerpoint/2010/main" val="2348835809"/>
              </p:ext>
            </p:extLst>
          </p:nvPr>
        </p:nvGraphicFramePr>
        <p:xfrm>
          <a:off x="756093" y="1240857"/>
          <a:ext cx="10625498" cy="4378840"/>
        </p:xfrm>
        <a:graphic>
          <a:graphicData uri="http://schemas.openxmlformats.org/drawingml/2006/table">
            <a:tbl>
              <a:tblPr firstRow="1" bandRow="1">
                <a:tableStyleId>{5C22544A-7EE6-4342-B048-85BDC9FD1C3A}</a:tableStyleId>
              </a:tblPr>
              <a:tblGrid>
                <a:gridCol w="2738319">
                  <a:extLst>
                    <a:ext uri="{9D8B030D-6E8A-4147-A177-3AD203B41FA5}">
                      <a16:colId xmlns:a16="http://schemas.microsoft.com/office/drawing/2014/main" val="2450398770"/>
                    </a:ext>
                  </a:extLst>
                </a:gridCol>
                <a:gridCol w="7887179">
                  <a:extLst>
                    <a:ext uri="{9D8B030D-6E8A-4147-A177-3AD203B41FA5}">
                      <a16:colId xmlns:a16="http://schemas.microsoft.com/office/drawing/2014/main" val="2038395295"/>
                    </a:ext>
                  </a:extLst>
                </a:gridCol>
              </a:tblGrid>
              <a:tr h="362032">
                <a:tc>
                  <a:txBody>
                    <a:bodyPr/>
                    <a:lstStyle/>
                    <a:p>
                      <a:r>
                        <a:rPr lang="en-US" dirty="0">
                          <a:solidFill>
                            <a:schemeClr val="bg1"/>
                          </a:solidFill>
                        </a:rPr>
                        <a:t>Dimension of data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Graph Choice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5128996"/>
                  </a:ext>
                </a:extLst>
              </a:tr>
              <a:tr h="802616">
                <a:tc>
                  <a:txBody>
                    <a:bodyPr/>
                    <a:lstStyle/>
                    <a:p>
                      <a:r>
                        <a:rPr lang="en-US" dirty="0">
                          <a:solidFill>
                            <a:schemeClr val="bg1"/>
                          </a:solidFill>
                        </a:rPr>
                        <a:t>1 Column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Histogram</a:t>
                      </a:r>
                    </a:p>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3283395"/>
                  </a:ext>
                </a:extLst>
              </a:tr>
              <a:tr h="802616">
                <a:tc>
                  <a:txBody>
                    <a:bodyPr/>
                    <a:lstStyle/>
                    <a:p>
                      <a:r>
                        <a:rPr lang="en-US" dirty="0">
                          <a:solidFill>
                            <a:schemeClr val="bg1"/>
                          </a:solidFill>
                        </a:rPr>
                        <a:t>2 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Scatter Line Plot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2853236"/>
                  </a:ext>
                </a:extLst>
              </a:tr>
              <a:tr h="802616">
                <a:tc>
                  <a:txBody>
                    <a:bodyPr/>
                    <a:lstStyle/>
                    <a:p>
                      <a:r>
                        <a:rPr lang="en-US" dirty="0">
                          <a:solidFill>
                            <a:schemeClr val="bg1"/>
                          </a:solidFill>
                        </a:rPr>
                        <a:t>3 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3D Scatter Line Plot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37529"/>
                  </a:ext>
                </a:extLst>
              </a:tr>
              <a:tr h="802616">
                <a:tc>
                  <a:txBody>
                    <a:bodyPr/>
                    <a:lstStyle/>
                    <a:p>
                      <a:r>
                        <a:rPr lang="en-US" dirty="0">
                          <a:solidFill>
                            <a:schemeClr val="bg1"/>
                          </a:solidFill>
                        </a:rPr>
                        <a:t>4 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3D Scatter Line Plot + </a:t>
                      </a:r>
                      <a:r>
                        <a:rPr lang="en-US" dirty="0" err="1">
                          <a:solidFill>
                            <a:schemeClr val="bg1"/>
                          </a:solidFill>
                        </a:rPr>
                        <a:t>Colour</a:t>
                      </a:r>
                      <a:r>
                        <a:rPr lang="en-US" dirty="0">
                          <a:solidFill>
                            <a:schemeClr val="bg1"/>
                          </a:solidFill>
                        </a:rPr>
                        <a:t> Coded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3286109"/>
                  </a:ext>
                </a:extLst>
              </a:tr>
              <a:tr h="802616">
                <a:tc>
                  <a:txBody>
                    <a:bodyPr/>
                    <a:lstStyle/>
                    <a:p>
                      <a:r>
                        <a:rPr lang="en-US" dirty="0">
                          <a:solidFill>
                            <a:schemeClr val="bg1"/>
                          </a:solidFill>
                        </a:rPr>
                        <a:t>5+ 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Dimensionality Reduction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917774"/>
                  </a:ext>
                </a:extLst>
              </a:tr>
            </a:tbl>
          </a:graphicData>
        </a:graphic>
      </p:graphicFrame>
    </p:spTree>
    <p:extLst>
      <p:ext uri="{BB962C8B-B14F-4D97-AF65-F5344CB8AC3E}">
        <p14:creationId xmlns:p14="http://schemas.microsoft.com/office/powerpoint/2010/main" val="163573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738664"/>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Exploring Data + Data Visualization</a:t>
            </a: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77D2A381-F79F-4783-BBDB-32279BFF9D3A}"/>
              </a:ext>
            </a:extLst>
          </p:cNvPr>
          <p:cNvGraphicFramePr>
            <a:graphicFrameLocks noGrp="1"/>
          </p:cNvGraphicFramePr>
          <p:nvPr>
            <p:extLst>
              <p:ext uri="{D42A27DB-BD31-4B8C-83A1-F6EECF244321}">
                <p14:modId xmlns:p14="http://schemas.microsoft.com/office/powerpoint/2010/main" val="3342416657"/>
              </p:ext>
            </p:extLst>
          </p:nvPr>
        </p:nvGraphicFramePr>
        <p:xfrm>
          <a:off x="303708" y="1691640"/>
          <a:ext cx="11688000" cy="3474720"/>
        </p:xfrm>
        <a:graphic>
          <a:graphicData uri="http://schemas.openxmlformats.org/drawingml/2006/table">
            <a:tbl>
              <a:tblPr firstRow="1" bandRow="1">
                <a:tableStyleId>{5C22544A-7EE6-4342-B048-85BDC9FD1C3A}</a:tableStyleId>
              </a:tblPr>
              <a:tblGrid>
                <a:gridCol w="2337600">
                  <a:extLst>
                    <a:ext uri="{9D8B030D-6E8A-4147-A177-3AD203B41FA5}">
                      <a16:colId xmlns:a16="http://schemas.microsoft.com/office/drawing/2014/main" val="2450398770"/>
                    </a:ext>
                  </a:extLst>
                </a:gridCol>
                <a:gridCol w="2337600">
                  <a:extLst>
                    <a:ext uri="{9D8B030D-6E8A-4147-A177-3AD203B41FA5}">
                      <a16:colId xmlns:a16="http://schemas.microsoft.com/office/drawing/2014/main" val="2038395295"/>
                    </a:ext>
                  </a:extLst>
                </a:gridCol>
                <a:gridCol w="2337600">
                  <a:extLst>
                    <a:ext uri="{9D8B030D-6E8A-4147-A177-3AD203B41FA5}">
                      <a16:colId xmlns:a16="http://schemas.microsoft.com/office/drawing/2014/main" val="697817214"/>
                    </a:ext>
                  </a:extLst>
                </a:gridCol>
                <a:gridCol w="2337600">
                  <a:extLst>
                    <a:ext uri="{9D8B030D-6E8A-4147-A177-3AD203B41FA5}">
                      <a16:colId xmlns:a16="http://schemas.microsoft.com/office/drawing/2014/main" val="1763016103"/>
                    </a:ext>
                  </a:extLst>
                </a:gridCol>
                <a:gridCol w="2337600">
                  <a:extLst>
                    <a:ext uri="{9D8B030D-6E8A-4147-A177-3AD203B41FA5}">
                      <a16:colId xmlns:a16="http://schemas.microsoft.com/office/drawing/2014/main" val="298063101"/>
                    </a:ext>
                  </a:extLst>
                </a:gridCol>
              </a:tblGrid>
              <a:tr h="362032">
                <a:tc>
                  <a:txBody>
                    <a:bodyPr/>
                    <a:lstStyle/>
                    <a:p>
                      <a:r>
                        <a:rPr lang="en-US" dirty="0">
                          <a:solidFill>
                            <a:schemeClr val="bg1"/>
                          </a:solidFill>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5128996"/>
                  </a:ext>
                </a:extLst>
              </a:tr>
              <a:tr h="362032">
                <a:tc>
                  <a:txBody>
                    <a:bodyPr/>
                    <a:lstStyle/>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4885728"/>
                  </a:ext>
                </a:extLst>
              </a:tr>
            </a:tbl>
          </a:graphicData>
        </a:graphic>
      </p:graphicFrame>
      <p:pic>
        <p:nvPicPr>
          <p:cNvPr id="18" name="Picture 2" descr="Image result for histogram">
            <a:extLst>
              <a:ext uri="{FF2B5EF4-FFF2-40B4-BE49-F238E27FC236}">
                <a16:creationId xmlns:a16="http://schemas.microsoft.com/office/drawing/2014/main" id="{6B53B2A0-0BF6-4F7E-91DC-25A1F0C75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02" y="2710927"/>
            <a:ext cx="2278025" cy="186383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4DD800B4-B284-43DA-AFA4-57783E99880F}"/>
              </a:ext>
            </a:extLst>
          </p:cNvPr>
          <p:cNvPicPr>
            <a:picLocks noChangeAspect="1"/>
          </p:cNvPicPr>
          <p:nvPr/>
        </p:nvPicPr>
        <p:blipFill>
          <a:blip r:embed="rId3"/>
          <a:stretch>
            <a:fillRect/>
          </a:stretch>
        </p:blipFill>
        <p:spPr>
          <a:xfrm>
            <a:off x="2651465" y="2331530"/>
            <a:ext cx="2262081" cy="2582376"/>
          </a:xfrm>
          <a:prstGeom prst="rect">
            <a:avLst/>
          </a:prstGeom>
        </p:spPr>
      </p:pic>
      <p:pic>
        <p:nvPicPr>
          <p:cNvPr id="22" name="Picture 21">
            <a:extLst>
              <a:ext uri="{FF2B5EF4-FFF2-40B4-BE49-F238E27FC236}">
                <a16:creationId xmlns:a16="http://schemas.microsoft.com/office/drawing/2014/main" id="{AC94AF1D-F83D-4A90-9B4E-63F500B49873}"/>
              </a:ext>
            </a:extLst>
          </p:cNvPr>
          <p:cNvPicPr>
            <a:picLocks noChangeAspect="1"/>
          </p:cNvPicPr>
          <p:nvPr/>
        </p:nvPicPr>
        <p:blipFill>
          <a:blip r:embed="rId4"/>
          <a:stretch>
            <a:fillRect/>
          </a:stretch>
        </p:blipFill>
        <p:spPr>
          <a:xfrm>
            <a:off x="7361692" y="2710927"/>
            <a:ext cx="2274285" cy="1944795"/>
          </a:xfrm>
          <a:prstGeom prst="rect">
            <a:avLst/>
          </a:prstGeom>
        </p:spPr>
      </p:pic>
      <p:pic>
        <p:nvPicPr>
          <p:cNvPr id="2" name="Picture 1">
            <a:extLst>
              <a:ext uri="{FF2B5EF4-FFF2-40B4-BE49-F238E27FC236}">
                <a16:creationId xmlns:a16="http://schemas.microsoft.com/office/drawing/2014/main" id="{47782BE8-F1A3-4376-ADF4-D8F9E2B74D61}"/>
              </a:ext>
            </a:extLst>
          </p:cNvPr>
          <p:cNvPicPr>
            <a:picLocks noChangeAspect="1"/>
          </p:cNvPicPr>
          <p:nvPr/>
        </p:nvPicPr>
        <p:blipFill>
          <a:blip r:embed="rId5"/>
          <a:stretch>
            <a:fillRect/>
          </a:stretch>
        </p:blipFill>
        <p:spPr>
          <a:xfrm>
            <a:off x="5005961" y="2789031"/>
            <a:ext cx="2300680" cy="1686149"/>
          </a:xfrm>
          <a:prstGeom prst="rect">
            <a:avLst/>
          </a:prstGeom>
        </p:spPr>
      </p:pic>
      <p:pic>
        <p:nvPicPr>
          <p:cNvPr id="3074" name="Picture 2" descr="Image result for PCA plot">
            <a:extLst>
              <a:ext uri="{FF2B5EF4-FFF2-40B4-BE49-F238E27FC236}">
                <a16:creationId xmlns:a16="http://schemas.microsoft.com/office/drawing/2014/main" id="{9FFFBAF9-FA54-4128-8C3C-034C662E5B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496" y="2789031"/>
            <a:ext cx="2276212" cy="170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97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4339650"/>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Why is data visualization important?</a:t>
            </a: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Fast pattern recognition</a:t>
            </a:r>
          </a:p>
          <a:p>
            <a:pPr marL="457200" indent="-457200" algn="ctr">
              <a:buAutoNum type="arabicPeriod"/>
            </a:pPr>
            <a:endPar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Outliers</a:t>
            </a:r>
          </a:p>
          <a:p>
            <a:pPr marL="457200" indent="-457200" algn="ctr">
              <a:buAutoNum type="arabicPeriod"/>
            </a:pPr>
            <a:endPar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Variable Interactions</a:t>
            </a:r>
          </a:p>
          <a:p>
            <a:pPr marL="457200" indent="-457200" algn="ctr">
              <a:buAutoNum type="arabicPeriod"/>
            </a:pPr>
            <a:endPar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Intuitive Understanding of data</a:t>
            </a:r>
          </a:p>
          <a:p>
            <a:pPr marL="457200" indent="-457200" algn="ctr">
              <a:buAutoNum type="arabicPeriod"/>
            </a:pPr>
            <a:endPar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Used to explain models</a:t>
            </a:r>
          </a:p>
        </p:txBody>
      </p:sp>
    </p:spTree>
    <p:extLst>
      <p:ext uri="{BB962C8B-B14F-4D97-AF65-F5344CB8AC3E}">
        <p14:creationId xmlns:p14="http://schemas.microsoft.com/office/powerpoint/2010/main" val="151143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1ADBAAD-1137-48C1-AE0F-A14031AFA0E2}"/>
              </a:ext>
            </a:extLst>
          </p:cNvPr>
          <p:cNvGrpSpPr/>
          <p:nvPr/>
        </p:nvGrpSpPr>
        <p:grpSpPr>
          <a:xfrm>
            <a:off x="171647" y="6309427"/>
            <a:ext cx="372337" cy="356875"/>
            <a:chOff x="1819835" y="1280160"/>
            <a:chExt cx="1079349" cy="1034527"/>
          </a:xfrm>
        </p:grpSpPr>
        <p:sp>
          <p:nvSpPr>
            <p:cNvPr id="5" name="Oval 4">
              <a:extLst>
                <a:ext uri="{FF2B5EF4-FFF2-40B4-BE49-F238E27FC236}">
                  <a16:creationId xmlns:a16="http://schemas.microsoft.com/office/drawing/2014/main" id="{E8BC0935-A0D4-41C3-AD4A-742C483111EB}"/>
                </a:ext>
              </a:extLst>
            </p:cNvPr>
            <p:cNvSpPr/>
            <p:nvPr/>
          </p:nvSpPr>
          <p:spPr>
            <a:xfrm>
              <a:off x="2022438" y="128016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7623B-2B65-4523-8C34-ABEB57D458FF}"/>
                </a:ext>
              </a:extLst>
            </p:cNvPr>
            <p:cNvSpPr/>
            <p:nvPr/>
          </p:nvSpPr>
          <p:spPr>
            <a:xfrm>
              <a:off x="2433021" y="128195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FD7A29-5A3F-4CAD-A2F8-E5B8618E8198}"/>
                </a:ext>
              </a:extLst>
            </p:cNvPr>
            <p:cNvSpPr/>
            <p:nvPr/>
          </p:nvSpPr>
          <p:spPr>
            <a:xfrm>
              <a:off x="1819835"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E593EE-2BE1-46E1-AC90-AF5075DFA731}"/>
                </a:ext>
              </a:extLst>
            </p:cNvPr>
            <p:cNvSpPr/>
            <p:nvPr/>
          </p:nvSpPr>
          <p:spPr>
            <a:xfrm>
              <a:off x="2230418" y="1671020"/>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441773C-F26F-401C-B668-473C3B2311BB}"/>
                </a:ext>
              </a:extLst>
            </p:cNvPr>
            <p:cNvSpPr/>
            <p:nvPr/>
          </p:nvSpPr>
          <p:spPr>
            <a:xfrm>
              <a:off x="2641001" y="1669228"/>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431CE0A-8491-4E73-9C19-FB1F26F675DB}"/>
                </a:ext>
              </a:extLst>
            </p:cNvPr>
            <p:cNvSpPr/>
            <p:nvPr/>
          </p:nvSpPr>
          <p:spPr>
            <a:xfrm>
              <a:off x="2022438" y="2054712"/>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4CD6DB3-F5EE-4611-A5B7-9AB1D4F7823C}"/>
                </a:ext>
              </a:extLst>
            </p:cNvPr>
            <p:cNvSpPr/>
            <p:nvPr/>
          </p:nvSpPr>
          <p:spPr>
            <a:xfrm>
              <a:off x="2433021" y="2056504"/>
              <a:ext cx="258183" cy="2581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04ED6E-C3C1-453A-BE8C-5072761DA18D}"/>
                </a:ext>
              </a:extLst>
            </p:cNvPr>
            <p:cNvSpPr/>
            <p:nvPr/>
          </p:nvSpPr>
          <p:spPr>
            <a:xfrm rot="1953067">
              <a:off x="1985725" y="1393648"/>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346BE5-59E8-4D75-B3BB-0B7D27C74AB9}"/>
                </a:ext>
              </a:extLst>
            </p:cNvPr>
            <p:cNvSpPr/>
            <p:nvPr/>
          </p:nvSpPr>
          <p:spPr>
            <a:xfrm rot="1953067">
              <a:off x="2591228" y="1807285"/>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8213F-2A5D-476C-8897-DA908B26CC94}"/>
                </a:ext>
              </a:extLst>
            </p:cNvPr>
            <p:cNvSpPr/>
            <p:nvPr/>
          </p:nvSpPr>
          <p:spPr>
            <a:xfrm rot="19713174">
              <a:off x="2625929" y="1361632"/>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9C06A8-1942-42E6-A13A-7D6B340B9372}"/>
                </a:ext>
              </a:extLst>
            </p:cNvPr>
            <p:cNvSpPr/>
            <p:nvPr/>
          </p:nvSpPr>
          <p:spPr>
            <a:xfrm rot="1953067">
              <a:off x="2162768" y="1836473"/>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5AC52F-8C8B-48F1-892B-D792E37ACA7F}"/>
                </a:ext>
              </a:extLst>
            </p:cNvPr>
            <p:cNvSpPr/>
            <p:nvPr/>
          </p:nvSpPr>
          <p:spPr>
            <a:xfrm rot="1953067">
              <a:off x="2413264" y="1385500"/>
              <a:ext cx="109793" cy="43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989CDCF-21FC-47BE-AC0D-2CDB02CFA83D}"/>
              </a:ext>
            </a:extLst>
          </p:cNvPr>
          <p:cNvSpPr txBox="1"/>
          <p:nvPr/>
        </p:nvSpPr>
        <p:spPr>
          <a:xfrm>
            <a:off x="543984" y="6257033"/>
            <a:ext cx="2308645" cy="461665"/>
          </a:xfrm>
          <a:prstGeom prst="rect">
            <a:avLst/>
          </a:prstGeom>
          <a:noFill/>
        </p:spPr>
        <p:txBody>
          <a:bodyPr wrap="none" rtlCol="0">
            <a:spAutoFit/>
          </a:bodyPr>
          <a:lstStyle/>
          <a:p>
            <a:r>
              <a:rPr lang="en-US" sz="1200" dirty="0">
                <a:solidFill>
                  <a:schemeClr val="bg1"/>
                </a:solidFill>
                <a:latin typeface="Consolas" panose="020B0609020204030204" pitchFamily="49" charset="0"/>
                <a:ea typeface="Verdana" panose="020B0604030504040204" pitchFamily="34" charset="0"/>
                <a:cs typeface="Arial" panose="020B0604020202020204" pitchFamily="34" charset="0"/>
              </a:rPr>
              <a:t>UNSW Data Science Society</a:t>
            </a:r>
          </a:p>
          <a:p>
            <a:r>
              <a:rPr lang="en-US" sz="1200" spc="-70" dirty="0">
                <a:solidFill>
                  <a:schemeClr val="bg1"/>
                </a:solidFill>
                <a:latin typeface="Consolas" panose="020B0609020204030204" pitchFamily="49" charset="0"/>
                <a:ea typeface="Verdana" panose="020B0604030504040204" pitchFamily="34" charset="0"/>
                <a:cs typeface="Arial" panose="020B0604020202020204" pitchFamily="34" charset="0"/>
              </a:rPr>
              <a:t>Artificial Intelligence Lab</a:t>
            </a:r>
          </a:p>
        </p:txBody>
      </p:sp>
      <p:sp>
        <p:nvSpPr>
          <p:cNvPr id="20" name="TextBox 19">
            <a:extLst>
              <a:ext uri="{FF2B5EF4-FFF2-40B4-BE49-F238E27FC236}">
                <a16:creationId xmlns:a16="http://schemas.microsoft.com/office/drawing/2014/main" id="{48FDAFB2-7E17-4672-A87F-821C8B4C49E1}"/>
              </a:ext>
            </a:extLst>
          </p:cNvPr>
          <p:cNvSpPr txBox="1"/>
          <p:nvPr/>
        </p:nvSpPr>
        <p:spPr>
          <a:xfrm>
            <a:off x="330602" y="502193"/>
            <a:ext cx="11410210" cy="1138773"/>
          </a:xfrm>
          <a:prstGeom prst="rect">
            <a:avLst/>
          </a:prstGeom>
          <a:noFill/>
        </p:spPr>
        <p:txBody>
          <a:bodyPr wrap="square" rtlCol="0">
            <a:spAutoFit/>
          </a:bodyPr>
          <a:lstStyle/>
          <a:p>
            <a:pPr algn="ctr"/>
            <a:r>
              <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rPr>
              <a:t>Some visualization concepts</a:t>
            </a:r>
          </a:p>
          <a:p>
            <a:pPr algn="ctr"/>
            <a:endParaRPr lang="en-US" sz="2400" spc="-70" dirty="0">
              <a:solidFill>
                <a:schemeClr val="bg1"/>
              </a:solidFill>
              <a:latin typeface="Consolas" panose="020B0609020204030204" pitchFamily="49" charset="0"/>
              <a:ea typeface="Verdana" panose="020B0604030504040204" pitchFamily="34" charset="0"/>
              <a:cs typeface="Arial" panose="020B0604020202020204" pitchFamily="34" charset="0"/>
            </a:endParaRPr>
          </a:p>
          <a:p>
            <a:pPr marL="457200" indent="-457200" algn="ctr">
              <a:buAutoNum type="arabicPeriod"/>
            </a:pPr>
            <a:r>
              <a:rPr lang="en-US" sz="2000" spc="-70" dirty="0">
                <a:solidFill>
                  <a:schemeClr val="bg1"/>
                </a:solidFill>
                <a:latin typeface="Consolas" panose="020B0609020204030204" pitchFamily="49" charset="0"/>
                <a:ea typeface="Verdana" panose="020B0604030504040204" pitchFamily="34" charset="0"/>
                <a:cs typeface="Arial" panose="020B0604020202020204" pitchFamily="34" charset="0"/>
              </a:rPr>
              <a:t>Skewness</a:t>
            </a:r>
          </a:p>
        </p:txBody>
      </p:sp>
      <p:pic>
        <p:nvPicPr>
          <p:cNvPr id="6146" name="Picture 2" descr="Image result for skewness">
            <a:extLst>
              <a:ext uri="{FF2B5EF4-FFF2-40B4-BE49-F238E27FC236}">
                <a16:creationId xmlns:a16="http://schemas.microsoft.com/office/drawing/2014/main" id="{4068E749-DFDF-4C8E-A515-EA434E1C1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962" y="1761667"/>
            <a:ext cx="7844650" cy="401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964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639</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Consolas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Han-Chen</dc:creator>
  <cp:lastModifiedBy>Daniel Han-Chen</cp:lastModifiedBy>
  <cp:revision>43</cp:revision>
  <dcterms:created xsi:type="dcterms:W3CDTF">2018-03-11T03:47:23Z</dcterms:created>
  <dcterms:modified xsi:type="dcterms:W3CDTF">2018-03-11T05:35:47Z</dcterms:modified>
</cp:coreProperties>
</file>