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90" r:id="rId15"/>
    <p:sldId id="294" r:id="rId16"/>
    <p:sldId id="272" r:id="rId17"/>
    <p:sldId id="275" r:id="rId18"/>
    <p:sldId id="291" r:id="rId19"/>
    <p:sldId id="292" r:id="rId20"/>
    <p:sldId id="293" r:id="rId21"/>
    <p:sldId id="274" r:id="rId22"/>
    <p:sldId id="273" r:id="rId23"/>
    <p:sldId id="276" r:id="rId24"/>
    <p:sldId id="277" r:id="rId25"/>
    <p:sldId id="278" r:id="rId26"/>
    <p:sldId id="279" r:id="rId27"/>
    <p:sldId id="295" r:id="rId28"/>
    <p:sldId id="296" r:id="rId29"/>
    <p:sldId id="297" r:id="rId30"/>
    <p:sldId id="298"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1EBE-A847-4C96-9AC5-26C76ABBE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330047-9072-4732-A886-628A87078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B2688-1B25-4059-92D2-8FEC8A0AD9C0}"/>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5" name="Footer Placeholder 4">
            <a:extLst>
              <a:ext uri="{FF2B5EF4-FFF2-40B4-BE49-F238E27FC236}">
                <a16:creationId xmlns:a16="http://schemas.microsoft.com/office/drawing/2014/main" id="{B1F30410-F424-451A-AEE4-CA65BBBB3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9FCEF-E51D-4962-B39A-97755B51B635}"/>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53616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C1D3-392E-49FA-A874-4C9753646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C69B70-0A5F-4AE1-B5B1-BEA18DD76A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01265-A81D-45FB-A497-855597457913}"/>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5" name="Footer Placeholder 4">
            <a:extLst>
              <a:ext uri="{FF2B5EF4-FFF2-40B4-BE49-F238E27FC236}">
                <a16:creationId xmlns:a16="http://schemas.microsoft.com/office/drawing/2014/main" id="{1E3D72BF-B6F3-48AE-8B1E-33007A97C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4F6A0-7CB4-44FB-9B5B-B81F97897F64}"/>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261425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BAEAB5-4B5F-4016-99E5-264C737B0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6A96C8-85E7-41A3-BB91-4991A86EF9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4624-2C73-4127-98ED-B7A3AB85E3A9}"/>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5" name="Footer Placeholder 4">
            <a:extLst>
              <a:ext uri="{FF2B5EF4-FFF2-40B4-BE49-F238E27FC236}">
                <a16:creationId xmlns:a16="http://schemas.microsoft.com/office/drawing/2014/main" id="{13D262F7-27F8-44CC-9FE9-4BB016088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4D670-DB8C-4DBA-BD84-34AFCD29934D}"/>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31125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CF04-6024-4383-AB54-19ED3CEBB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A80AE-40F7-4F70-A155-6E609BBD08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AE3A2-3B06-4AFF-A080-24B061AF9269}"/>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5" name="Footer Placeholder 4">
            <a:extLst>
              <a:ext uri="{FF2B5EF4-FFF2-40B4-BE49-F238E27FC236}">
                <a16:creationId xmlns:a16="http://schemas.microsoft.com/office/drawing/2014/main" id="{F8BA3A18-39FC-4F3F-8575-83A463301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842E-6D90-4BE2-BB2E-2693FBAC9B49}"/>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310188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3BF8-ED09-47EB-A1A1-BF55E6277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B79DEA-4E90-407E-AA42-CDFEF3C4D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F9028A-052A-4734-857B-20B0CA6B44FD}"/>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5" name="Footer Placeholder 4">
            <a:extLst>
              <a:ext uri="{FF2B5EF4-FFF2-40B4-BE49-F238E27FC236}">
                <a16:creationId xmlns:a16="http://schemas.microsoft.com/office/drawing/2014/main" id="{5C016772-349B-49D7-BDC9-FFFEB25F8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2E7EB-BE02-47FD-BA31-F7249011301A}"/>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24131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D9E8-D665-4612-9C23-4C153DF3F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2271D-EBA2-4123-AACE-F79C7B0DD4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28732-BFB3-429C-AF4D-B6F5684D86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25E90-FDAD-412D-A147-5DDCC5960AA3}"/>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6" name="Footer Placeholder 5">
            <a:extLst>
              <a:ext uri="{FF2B5EF4-FFF2-40B4-BE49-F238E27FC236}">
                <a16:creationId xmlns:a16="http://schemas.microsoft.com/office/drawing/2014/main" id="{95284FBE-B565-4BB9-878D-05DBC380D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7C481-6148-4417-9028-02DBDD748FC8}"/>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64511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AEE4-A1E1-480A-9F57-682024166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9D926-B832-45D7-85DA-DD22416B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2F3562-0040-4258-8016-658CFB052D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6A159-62BF-41EE-B44C-E00006873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8D7DEA-4B3A-4EDC-BB30-15E63C8E0E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78022-0DDD-4892-86C0-4DF815889F78}"/>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8" name="Footer Placeholder 7">
            <a:extLst>
              <a:ext uri="{FF2B5EF4-FFF2-40B4-BE49-F238E27FC236}">
                <a16:creationId xmlns:a16="http://schemas.microsoft.com/office/drawing/2014/main" id="{2B6014E4-FA09-4390-8147-AEFC51AC5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FCFAD-2F71-417F-8D4C-5D8906F66CB0}"/>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82335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253B-9544-45ED-8D08-B7D728AD0A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E854E0-4295-41AC-9372-F9A716623F2C}"/>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4" name="Footer Placeholder 3">
            <a:extLst>
              <a:ext uri="{FF2B5EF4-FFF2-40B4-BE49-F238E27FC236}">
                <a16:creationId xmlns:a16="http://schemas.microsoft.com/office/drawing/2014/main" id="{D722DA6C-E1DD-4261-AEFD-2DCE3EDFC5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4FD7D4-D494-4F65-AE29-1D1E9B977368}"/>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323351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C0D4-161A-44EB-B0DE-552DA074682B}"/>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3" name="Footer Placeholder 2">
            <a:extLst>
              <a:ext uri="{FF2B5EF4-FFF2-40B4-BE49-F238E27FC236}">
                <a16:creationId xmlns:a16="http://schemas.microsoft.com/office/drawing/2014/main" id="{7529425C-588D-4A3E-BCFB-B5F97A7F2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4C98E0-E7BB-4AB1-8F7D-35BFCAEA1E3F}"/>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275396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DC3C-9DD6-405B-847F-AAC1E673B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32109-2ECD-4AF5-9400-30952B8C6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319C0E-0024-4A4B-9642-DF8E86786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1AEBF5-989B-4791-82F2-4F069E838277}"/>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6" name="Footer Placeholder 5">
            <a:extLst>
              <a:ext uri="{FF2B5EF4-FFF2-40B4-BE49-F238E27FC236}">
                <a16:creationId xmlns:a16="http://schemas.microsoft.com/office/drawing/2014/main" id="{E0EE4FE6-C39E-4FA9-8D76-2B1F06BE3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668F4-A21B-4D0A-B448-BC323E808C46}"/>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45408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4331-C1D2-47B3-8C00-7163943BD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D4976-F00B-4963-8426-E148CF59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C5309-0A7E-452F-AC0D-EB6E6E5F3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D5FB02-AD88-4871-B14B-0DDC1B519103}"/>
              </a:ext>
            </a:extLst>
          </p:cNvPr>
          <p:cNvSpPr>
            <a:spLocks noGrp="1"/>
          </p:cNvSpPr>
          <p:nvPr>
            <p:ph type="dt" sz="half" idx="10"/>
          </p:nvPr>
        </p:nvSpPr>
        <p:spPr/>
        <p:txBody>
          <a:bodyPr/>
          <a:lstStyle/>
          <a:p>
            <a:fld id="{5738E981-4B77-448F-9259-3E2657E900B1}" type="datetimeFigureOut">
              <a:rPr lang="en-US" smtClean="0"/>
              <a:t>20-Mar-18</a:t>
            </a:fld>
            <a:endParaRPr lang="en-US"/>
          </a:p>
        </p:txBody>
      </p:sp>
      <p:sp>
        <p:nvSpPr>
          <p:cNvPr id="6" name="Footer Placeholder 5">
            <a:extLst>
              <a:ext uri="{FF2B5EF4-FFF2-40B4-BE49-F238E27FC236}">
                <a16:creationId xmlns:a16="http://schemas.microsoft.com/office/drawing/2014/main" id="{122A6D67-B779-47C9-9680-598C5C032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210EE-2BD1-48A2-9B75-BD78EA0108A6}"/>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181245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28F9-CF1E-45A7-8273-9CDF36099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FC165-A956-439D-86FF-F70C8970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EA3CD-0D2F-4C39-A180-11403E0ED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8E981-4B77-448F-9259-3E2657E900B1}" type="datetimeFigureOut">
              <a:rPr lang="en-US" smtClean="0"/>
              <a:t>20-Mar-18</a:t>
            </a:fld>
            <a:endParaRPr lang="en-US"/>
          </a:p>
        </p:txBody>
      </p:sp>
      <p:sp>
        <p:nvSpPr>
          <p:cNvPr id="5" name="Footer Placeholder 4">
            <a:extLst>
              <a:ext uri="{FF2B5EF4-FFF2-40B4-BE49-F238E27FC236}">
                <a16:creationId xmlns:a16="http://schemas.microsoft.com/office/drawing/2014/main" id="{4A99C8AA-5765-4D2F-A066-D501CC2EC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53EA4E-7219-4970-AF50-10F542ED1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95BDB-37BC-478B-95D8-E539733BB819}" type="slidenum">
              <a:rPr lang="en-US" smtClean="0"/>
              <a:t>‹#›</a:t>
            </a:fld>
            <a:endParaRPr lang="en-US"/>
          </a:p>
        </p:txBody>
      </p:sp>
    </p:spTree>
    <p:extLst>
      <p:ext uri="{BB962C8B-B14F-4D97-AF65-F5344CB8AC3E}">
        <p14:creationId xmlns:p14="http://schemas.microsoft.com/office/powerpoint/2010/main" val="2504282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0.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25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18.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FD2BFB-28A7-480E-98E5-69A169DACB3E}"/>
              </a:ext>
            </a:extLst>
          </p:cNvPr>
          <p:cNvSpPr txBox="1"/>
          <p:nvPr/>
        </p:nvSpPr>
        <p:spPr>
          <a:xfrm>
            <a:off x="8461492" y="6488668"/>
            <a:ext cx="3730508" cy="369332"/>
          </a:xfrm>
          <a:prstGeom prst="rect">
            <a:avLst/>
          </a:prstGeom>
          <a:noFill/>
        </p:spPr>
        <p:txBody>
          <a:bodyPr wrap="none" rtlCol="0">
            <a:spAutoFit/>
          </a:bodyPr>
          <a:lstStyle/>
          <a:p>
            <a:r>
              <a:rPr lang="en-US" dirty="0">
                <a:solidFill>
                  <a:schemeClr val="bg1"/>
                </a:solidFill>
                <a:latin typeface="Consolas" panose="020B0609020204030204" pitchFamily="49" charset="0"/>
              </a:rPr>
              <a:t>Daniel Han-Chen, Johnny Wong</a:t>
            </a:r>
          </a:p>
        </p:txBody>
      </p:sp>
      <p:pic>
        <p:nvPicPr>
          <p:cNvPr id="4" name="Picture 3" descr="A picture containing text&#10;&#10;Description generated with high confidence">
            <a:extLst>
              <a:ext uri="{FF2B5EF4-FFF2-40B4-BE49-F238E27FC236}">
                <a16:creationId xmlns:a16="http://schemas.microsoft.com/office/drawing/2014/main" id="{C2745CDB-A587-4E28-9E40-BE2549CD7BFC}"/>
              </a:ext>
            </a:extLst>
          </p:cNvPr>
          <p:cNvPicPr>
            <a:picLocks noChangeAspect="1"/>
          </p:cNvPicPr>
          <p:nvPr/>
        </p:nvPicPr>
        <p:blipFill rotWithShape="1">
          <a:blip r:embed="rId2">
            <a:extLst>
              <a:ext uri="{28A0092B-C50C-407E-A947-70E740481C1C}">
                <a14:useLocalDpi xmlns:a14="http://schemas.microsoft.com/office/drawing/2010/main" val="0"/>
              </a:ext>
            </a:extLst>
          </a:blip>
          <a:srcRect t="2064"/>
          <a:stretch/>
        </p:blipFill>
        <p:spPr>
          <a:xfrm>
            <a:off x="0" y="-30466"/>
            <a:ext cx="12192000" cy="6519134"/>
          </a:xfrm>
          <a:prstGeom prst="rect">
            <a:avLst/>
          </a:prstGeom>
        </p:spPr>
      </p:pic>
    </p:spTree>
    <p:extLst>
      <p:ext uri="{BB962C8B-B14F-4D97-AF65-F5344CB8AC3E}">
        <p14:creationId xmlns:p14="http://schemas.microsoft.com/office/powerpoint/2010/main" val="350818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Other cost functions?</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endParaRPr lang="en-AU" dirty="0">
              <a:solidFill>
                <a:schemeClr val="bg1"/>
              </a:solidFill>
            </a:endParaRPr>
          </a:p>
        </p:txBody>
      </p:sp>
    </p:spTree>
    <p:extLst>
      <p:ext uri="{BB962C8B-B14F-4D97-AF65-F5344CB8AC3E}">
        <p14:creationId xmlns:p14="http://schemas.microsoft.com/office/powerpoint/2010/main" val="38655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Analysis of residuals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Where does the model go wrong?</a:t>
                </a:r>
              </a:p>
              <a:p>
                <a:endParaRPr lang="en-AU" dirty="0">
                  <a:solidFill>
                    <a:schemeClr val="bg1"/>
                  </a:solidFill>
                </a:endParaRPr>
              </a:p>
              <a:p>
                <a14:m>
                  <m:oMath xmlns:m="http://schemas.openxmlformats.org/officeDocument/2006/math">
                    <m:sSub>
                      <m:sSubPr>
                        <m:ctrlPr>
                          <a:rPr lang="en-AU" b="0" i="1" smtClean="0">
                            <a:solidFill>
                              <a:schemeClr val="bg1"/>
                            </a:solidFill>
                            <a:latin typeface="Cambria Math" panose="02040503050406030204" pitchFamily="18" charset="0"/>
                          </a:rPr>
                        </m:ctrlPr>
                      </m:sSubPr>
                      <m:e>
                        <m:acc>
                          <m:accPr>
                            <m:chr m:val="̂"/>
                            <m:ctrlPr>
                              <a:rPr lang="en-AU" b="0" i="1" smtClean="0">
                                <a:solidFill>
                                  <a:schemeClr val="bg1"/>
                                </a:solidFill>
                                <a:latin typeface="Cambria Math" panose="02040503050406030204" pitchFamily="18" charset="0"/>
                              </a:rPr>
                            </m:ctrlPr>
                          </m:accPr>
                          <m:e>
                            <m:r>
                              <a:rPr lang="en-AU" i="1">
                                <a:solidFill>
                                  <a:schemeClr val="bg1"/>
                                </a:solidFill>
                                <a:latin typeface="Cambria Math" panose="02040503050406030204" pitchFamily="18" charset="0"/>
                              </a:rPr>
                              <m:t>𝑦</m:t>
                            </m:r>
                          </m:e>
                        </m:acc>
                      </m:e>
                      <m:sub>
                        <m:r>
                          <a:rPr lang="en-AU" b="0" i="1" smtClean="0">
                            <a:solidFill>
                              <a:schemeClr val="bg1"/>
                            </a:solidFill>
                            <a:latin typeface="Cambria Math" panose="02040503050406030204" pitchFamily="18" charset="0"/>
                          </a:rPr>
                          <m:t>𝑖</m:t>
                        </m:r>
                      </m:sub>
                    </m:sSub>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𝑎</m:t>
                    </m:r>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𝑏</m:t>
                    </m:r>
                    <m:sSub>
                      <m:sSubPr>
                        <m:ctrlPr>
                          <a:rPr lang="en-AU" b="0" i="1" smtClean="0">
                            <a:solidFill>
                              <a:schemeClr val="bg1"/>
                            </a:solidFill>
                            <a:latin typeface="Cambria Math" panose="02040503050406030204" pitchFamily="18" charset="0"/>
                          </a:rPr>
                        </m:ctrlPr>
                      </m:sSubPr>
                      <m:e>
                        <m:r>
                          <a:rPr lang="en-AU" b="0" i="1" smtClean="0">
                            <a:solidFill>
                              <a:schemeClr val="bg1"/>
                            </a:solidFill>
                            <a:latin typeface="Cambria Math" panose="02040503050406030204" pitchFamily="18" charset="0"/>
                          </a:rPr>
                          <m:t>𝑥</m:t>
                        </m:r>
                      </m:e>
                      <m:sub>
                        <m:r>
                          <a:rPr lang="en-AU" b="0" i="1" smtClean="0">
                            <a:solidFill>
                              <a:schemeClr val="bg1"/>
                            </a:solidFill>
                            <a:latin typeface="Cambria Math" panose="02040503050406030204" pitchFamily="18" charset="0"/>
                          </a:rPr>
                          <m:t>𝑖</m:t>
                        </m:r>
                      </m:sub>
                    </m:sSub>
                  </m:oMath>
                </a14:m>
                <a:endParaRPr lang="en-AU" b="0" dirty="0">
                  <a:solidFill>
                    <a:schemeClr val="bg1"/>
                  </a:solidFill>
                </a:endParaRPr>
              </a:p>
              <a:p>
                <a:endParaRPr lang="en-AU" dirty="0">
                  <a:solidFill>
                    <a:schemeClr val="bg1"/>
                  </a:solidFill>
                </a:endParaRPr>
              </a:p>
              <a:p>
                <a14:m>
                  <m:oMath xmlns:m="http://schemas.openxmlformats.org/officeDocument/2006/math">
                    <m:sSub>
                      <m:sSubPr>
                        <m:ctrlPr>
                          <a:rPr lang="en-AU" i="1">
                            <a:solidFill>
                              <a:schemeClr val="bg1"/>
                            </a:solidFill>
                            <a:latin typeface="Cambria Math" panose="02040503050406030204" pitchFamily="18" charset="0"/>
                          </a:rPr>
                        </m:ctrlPr>
                      </m:sSubPr>
                      <m:e>
                        <m:r>
                          <a:rPr lang="en-AU" b="0" i="1" smtClean="0">
                            <a:solidFill>
                              <a:schemeClr val="bg1"/>
                            </a:solidFill>
                            <a:latin typeface="Cambria Math" panose="02040503050406030204" pitchFamily="18" charset="0"/>
                          </a:rPr>
                          <m:t>𝑦</m:t>
                        </m:r>
                      </m:e>
                      <m:sub>
                        <m:r>
                          <a:rPr lang="en-AU" i="1">
                            <a:solidFill>
                              <a:schemeClr val="bg1"/>
                            </a:solidFill>
                            <a:latin typeface="Cambria Math" panose="02040503050406030204" pitchFamily="18" charset="0"/>
                          </a:rPr>
                          <m:t>𝑖</m:t>
                        </m:r>
                      </m:sub>
                    </m:sSub>
                    <m:r>
                      <a:rPr lang="en-AU" i="1">
                        <a:solidFill>
                          <a:schemeClr val="bg1"/>
                        </a:solidFill>
                        <a:latin typeface="Cambria Math" panose="02040503050406030204" pitchFamily="18" charset="0"/>
                      </a:rPr>
                      <m:t>=</m:t>
                    </m:r>
                    <m:r>
                      <a:rPr lang="en-AU" i="1">
                        <a:solidFill>
                          <a:schemeClr val="bg1"/>
                        </a:solidFill>
                        <a:latin typeface="Cambria Math" panose="02040503050406030204" pitchFamily="18" charset="0"/>
                      </a:rPr>
                      <m:t>𝑎</m:t>
                    </m:r>
                    <m:r>
                      <a:rPr lang="en-AU" i="1">
                        <a:solidFill>
                          <a:schemeClr val="bg1"/>
                        </a:solidFill>
                        <a:latin typeface="Cambria Math" panose="02040503050406030204" pitchFamily="18" charset="0"/>
                      </a:rPr>
                      <m:t>+</m:t>
                    </m:r>
                    <m:r>
                      <a:rPr lang="en-AU" i="1">
                        <a:solidFill>
                          <a:schemeClr val="bg1"/>
                        </a:solidFill>
                        <a:latin typeface="Cambria Math" panose="02040503050406030204" pitchFamily="18" charset="0"/>
                      </a:rPr>
                      <m:t>𝑏</m:t>
                    </m:r>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𝑥</m:t>
                        </m:r>
                      </m:e>
                      <m:sub>
                        <m:r>
                          <a:rPr lang="en-AU" i="1">
                            <a:solidFill>
                              <a:schemeClr val="bg1"/>
                            </a:solidFill>
                            <a:latin typeface="Cambria Math" panose="02040503050406030204" pitchFamily="18" charset="0"/>
                          </a:rPr>
                          <m:t>𝑖</m:t>
                        </m:r>
                      </m:sub>
                    </m:sSub>
                    <m:r>
                      <a:rPr lang="en-AU" b="0" i="1" smtClean="0">
                        <a:solidFill>
                          <a:schemeClr val="bg1"/>
                        </a:solidFill>
                        <a:latin typeface="Cambria Math" panose="02040503050406030204" pitchFamily="18" charset="0"/>
                      </a:rPr>
                      <m:t>+</m:t>
                    </m:r>
                    <m:sSub>
                      <m:sSubPr>
                        <m:ctrlPr>
                          <a:rPr lang="en-AU" b="1" i="1" smtClean="0">
                            <a:solidFill>
                              <a:srgbClr val="FF0000"/>
                            </a:solidFill>
                            <a:latin typeface="Cambria Math" panose="02040503050406030204" pitchFamily="18" charset="0"/>
                          </a:rPr>
                        </m:ctrlPr>
                      </m:sSubPr>
                      <m:e>
                        <m:r>
                          <a:rPr lang="en-AU" b="1" i="1">
                            <a:solidFill>
                              <a:srgbClr val="FF0000"/>
                            </a:solidFill>
                            <a:latin typeface="Cambria Math" panose="02040503050406030204" pitchFamily="18" charset="0"/>
                          </a:rPr>
                          <m:t>𝝐</m:t>
                        </m:r>
                      </m:e>
                      <m:sub>
                        <m:r>
                          <a:rPr lang="en-AU" b="1" i="1" smtClean="0">
                            <a:solidFill>
                              <a:srgbClr val="FF0000"/>
                            </a:solidFill>
                            <a:latin typeface="Cambria Math" panose="02040503050406030204" pitchFamily="18" charset="0"/>
                          </a:rPr>
                          <m:t>𝒊</m:t>
                        </m:r>
                      </m:sub>
                    </m:sSub>
                  </m:oMath>
                </a14:m>
                <a:endParaRPr lang="en-AU" b="1"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p:txBody>
          </p:sp>
        </mc:Choice>
        <mc:Fallback xmlns="">
          <p:sp>
            <p:nvSpPr>
              <p:cNvPr id="3" name="Content Placeholder 2">
                <a:extLst>
                  <a:ext uri="{FF2B5EF4-FFF2-40B4-BE49-F238E27FC236}">
                    <a16:creationId xmlns:a16="http://schemas.microsoft.com/office/drawing/2014/main" id="{70BD7821-5420-4C0E-95D6-ADB21B7B3A0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338091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endParaRPr lang="en-AU" dirty="0">
              <a:solidFill>
                <a:schemeClr val="bg1"/>
              </a:solidFill>
            </a:endParaRP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endParaRPr lang="en-AU" dirty="0">
              <a:solidFill>
                <a:schemeClr val="bg1"/>
              </a:solidFill>
            </a:endParaRPr>
          </a:p>
        </p:txBody>
      </p:sp>
      <p:pic>
        <p:nvPicPr>
          <p:cNvPr id="4" name="Picture 3">
            <a:extLst>
              <a:ext uri="{FF2B5EF4-FFF2-40B4-BE49-F238E27FC236}">
                <a16:creationId xmlns:a16="http://schemas.microsoft.com/office/drawing/2014/main" id="{33E4BE16-BAD2-4E8D-A6D9-7C2AC490E227}"/>
              </a:ext>
            </a:extLst>
          </p:cNvPr>
          <p:cNvPicPr>
            <a:picLocks noChangeAspect="1"/>
          </p:cNvPicPr>
          <p:nvPr/>
        </p:nvPicPr>
        <p:blipFill>
          <a:blip r:embed="rId2"/>
          <a:stretch>
            <a:fillRect/>
          </a:stretch>
        </p:blipFill>
        <p:spPr>
          <a:xfrm>
            <a:off x="838200" y="1825625"/>
            <a:ext cx="3419916" cy="2237328"/>
          </a:xfrm>
          <a:prstGeom prst="rect">
            <a:avLst/>
          </a:prstGeom>
        </p:spPr>
      </p:pic>
      <p:pic>
        <p:nvPicPr>
          <p:cNvPr id="6" name="Picture 5">
            <a:extLst>
              <a:ext uri="{FF2B5EF4-FFF2-40B4-BE49-F238E27FC236}">
                <a16:creationId xmlns:a16="http://schemas.microsoft.com/office/drawing/2014/main" id="{5BDE83E9-A4EA-4C3E-87A2-BA519C90EDAC}"/>
              </a:ext>
            </a:extLst>
          </p:cNvPr>
          <p:cNvPicPr>
            <a:picLocks noChangeAspect="1"/>
          </p:cNvPicPr>
          <p:nvPr/>
        </p:nvPicPr>
        <p:blipFill>
          <a:blip r:embed="rId3"/>
          <a:stretch>
            <a:fillRect/>
          </a:stretch>
        </p:blipFill>
        <p:spPr>
          <a:xfrm>
            <a:off x="4334905" y="1825625"/>
            <a:ext cx="7037548" cy="4518614"/>
          </a:xfrm>
          <a:prstGeom prst="rect">
            <a:avLst/>
          </a:prstGeom>
        </p:spPr>
      </p:pic>
    </p:spTree>
    <p:extLst>
      <p:ext uri="{BB962C8B-B14F-4D97-AF65-F5344CB8AC3E}">
        <p14:creationId xmlns:p14="http://schemas.microsoft.com/office/powerpoint/2010/main" val="209280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Breakdown of a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r>
                  <a:rPr lang="en-AU" dirty="0">
                    <a:solidFill>
                      <a:schemeClr val="bg1"/>
                    </a:solidFill>
                  </a:rPr>
                  <a:t>Actual value = </a:t>
                </a:r>
                <a:r>
                  <a:rPr lang="en-AU" dirty="0">
                    <a:solidFill>
                      <a:schemeClr val="accent1"/>
                    </a:solidFill>
                  </a:rPr>
                  <a:t>deterministic component </a:t>
                </a:r>
                <a:r>
                  <a:rPr lang="en-AU" dirty="0">
                    <a:solidFill>
                      <a:schemeClr val="bg1"/>
                    </a:solidFill>
                  </a:rPr>
                  <a:t>+ </a:t>
                </a:r>
                <a:r>
                  <a:rPr lang="en-AU" dirty="0">
                    <a:solidFill>
                      <a:srgbClr val="FF0000"/>
                    </a:solidFill>
                  </a:rPr>
                  <a:t>stochastic component</a:t>
                </a:r>
              </a:p>
              <a:p>
                <a:endParaRPr lang="en-AU" dirty="0">
                  <a:solidFill>
                    <a:schemeClr val="bg1"/>
                  </a:solidFill>
                </a:endParaRPr>
              </a:p>
              <a:p>
                <a14:m>
                  <m:oMath xmlns:m="http://schemas.openxmlformats.org/officeDocument/2006/math">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𝑦</m:t>
                        </m:r>
                      </m:e>
                      <m:sub>
                        <m:r>
                          <a:rPr lang="en-AU" i="1">
                            <a:solidFill>
                              <a:schemeClr val="bg1"/>
                            </a:solidFill>
                            <a:latin typeface="Cambria Math" panose="02040503050406030204" pitchFamily="18" charset="0"/>
                          </a:rPr>
                          <m:t>𝑖</m:t>
                        </m:r>
                      </m:sub>
                    </m:sSub>
                    <m:r>
                      <a:rPr lang="en-AU" i="1">
                        <a:solidFill>
                          <a:schemeClr val="bg1"/>
                        </a:solidFill>
                        <a:latin typeface="Cambria Math" panose="02040503050406030204" pitchFamily="18" charset="0"/>
                      </a:rPr>
                      <m:t>=</m:t>
                    </m:r>
                    <m:r>
                      <a:rPr lang="en-AU" i="1" smtClean="0">
                        <a:solidFill>
                          <a:schemeClr val="accent1"/>
                        </a:solidFill>
                        <a:latin typeface="Cambria Math" panose="02040503050406030204" pitchFamily="18" charset="0"/>
                      </a:rPr>
                      <m:t>𝑎</m:t>
                    </m:r>
                    <m:r>
                      <a:rPr lang="en-AU" i="1" smtClean="0">
                        <a:solidFill>
                          <a:schemeClr val="accent1"/>
                        </a:solidFill>
                        <a:latin typeface="Cambria Math" panose="02040503050406030204" pitchFamily="18" charset="0"/>
                      </a:rPr>
                      <m:t>+</m:t>
                    </m:r>
                    <m:r>
                      <a:rPr lang="en-AU" i="1" smtClean="0">
                        <a:solidFill>
                          <a:schemeClr val="accent1"/>
                        </a:solidFill>
                        <a:latin typeface="Cambria Math" panose="02040503050406030204" pitchFamily="18" charset="0"/>
                      </a:rPr>
                      <m:t>𝑏</m:t>
                    </m:r>
                    <m:sSub>
                      <m:sSubPr>
                        <m:ctrlPr>
                          <a:rPr lang="en-AU" i="1">
                            <a:solidFill>
                              <a:schemeClr val="accent1"/>
                            </a:solidFill>
                            <a:latin typeface="Cambria Math" panose="02040503050406030204" pitchFamily="18" charset="0"/>
                          </a:rPr>
                        </m:ctrlPr>
                      </m:sSubPr>
                      <m:e>
                        <m:r>
                          <a:rPr lang="en-AU" i="1">
                            <a:solidFill>
                              <a:schemeClr val="accent1"/>
                            </a:solidFill>
                            <a:latin typeface="Cambria Math" panose="02040503050406030204" pitchFamily="18" charset="0"/>
                          </a:rPr>
                          <m:t>𝑥</m:t>
                        </m:r>
                      </m:e>
                      <m:sub>
                        <m:r>
                          <a:rPr lang="en-AU" i="1">
                            <a:solidFill>
                              <a:schemeClr val="accent1"/>
                            </a:solidFill>
                            <a:latin typeface="Cambria Math" panose="02040503050406030204" pitchFamily="18" charset="0"/>
                          </a:rPr>
                          <m:t>𝑖</m:t>
                        </m:r>
                      </m:sub>
                    </m:sSub>
                    <m:r>
                      <a:rPr lang="en-AU" i="1">
                        <a:solidFill>
                          <a:schemeClr val="bg1"/>
                        </a:solidFill>
                        <a:latin typeface="Cambria Math" panose="02040503050406030204" pitchFamily="18" charset="0"/>
                      </a:rPr>
                      <m:t>+</m:t>
                    </m:r>
                    <m:sSub>
                      <m:sSubPr>
                        <m:ctrlPr>
                          <a:rPr lang="en-AU" b="1" i="1">
                            <a:solidFill>
                              <a:srgbClr val="FF0000"/>
                            </a:solidFill>
                            <a:latin typeface="Cambria Math" panose="02040503050406030204" pitchFamily="18" charset="0"/>
                          </a:rPr>
                        </m:ctrlPr>
                      </m:sSubPr>
                      <m:e>
                        <m:r>
                          <a:rPr lang="en-AU" b="1" i="1">
                            <a:solidFill>
                              <a:srgbClr val="FF0000"/>
                            </a:solidFill>
                            <a:latin typeface="Cambria Math" panose="02040503050406030204" pitchFamily="18" charset="0"/>
                          </a:rPr>
                          <m:t>𝝐</m:t>
                        </m:r>
                      </m:e>
                      <m:sub>
                        <m:r>
                          <a:rPr lang="en-AU" b="1" i="1">
                            <a:solidFill>
                              <a:srgbClr val="FF0000"/>
                            </a:solidFill>
                            <a:latin typeface="Cambria Math" panose="02040503050406030204" pitchFamily="18" charset="0"/>
                          </a:rPr>
                          <m:t>𝒊</m:t>
                        </m:r>
                      </m:sub>
                    </m:sSub>
                  </m:oMath>
                </a14:m>
                <a:endParaRPr lang="en-AU" b="1" dirty="0">
                  <a:solidFill>
                    <a:schemeClr val="bg1"/>
                  </a:solidFill>
                </a:endParaRPr>
              </a:p>
              <a:p>
                <a:endParaRPr lang="en-AU" b="1" dirty="0">
                  <a:solidFill>
                    <a:schemeClr val="bg1"/>
                  </a:solidFill>
                </a:endParaRPr>
              </a:p>
              <a:p>
                <a:r>
                  <a:rPr lang="en-AU" dirty="0">
                    <a:solidFill>
                      <a:schemeClr val="bg1"/>
                    </a:solidFill>
                  </a:rPr>
                  <a:t>We want to capture all that we can in the </a:t>
                </a:r>
                <a:r>
                  <a:rPr lang="en-AU" dirty="0">
                    <a:solidFill>
                      <a:schemeClr val="accent1"/>
                    </a:solidFill>
                  </a:rPr>
                  <a:t>deterministic component </a:t>
                </a:r>
                <a:r>
                  <a:rPr lang="en-AU" dirty="0">
                    <a:solidFill>
                      <a:schemeClr val="bg1"/>
                    </a:solidFill>
                  </a:rPr>
                  <a:t>and have the </a:t>
                </a:r>
                <a:r>
                  <a:rPr lang="en-AU" dirty="0">
                    <a:solidFill>
                      <a:srgbClr val="FF0000"/>
                    </a:solidFill>
                  </a:rPr>
                  <a:t>residuals </a:t>
                </a:r>
                <a:r>
                  <a:rPr lang="en-AU" dirty="0">
                    <a:solidFill>
                      <a:schemeClr val="bg1"/>
                    </a:solidFill>
                  </a:rPr>
                  <a:t>be completely unpredictable</a:t>
                </a:r>
              </a:p>
            </p:txBody>
          </p:sp>
        </mc:Choice>
        <mc:Fallback xmlns="">
          <p:sp>
            <p:nvSpPr>
              <p:cNvPr id="3" name="Content Placeholder 2">
                <a:extLst>
                  <a:ext uri="{FF2B5EF4-FFF2-40B4-BE49-F238E27FC236}">
                    <a16:creationId xmlns:a16="http://schemas.microsoft.com/office/drawing/2014/main" id="{70BD7821-5420-4C0E-95D6-ADB21B7B3A0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a:stretch>
              </a:blipFill>
            </p:spPr>
            <p:txBody>
              <a:bodyPr/>
              <a:lstStyle/>
              <a:p>
                <a:r>
                  <a:rPr lang="en-AU">
                    <a:noFill/>
                  </a:rPr>
                  <a:t> </a:t>
                </a:r>
              </a:p>
            </p:txBody>
          </p:sp>
        </mc:Fallback>
      </mc:AlternateContent>
    </p:spTree>
    <p:extLst>
      <p:ext uri="{BB962C8B-B14F-4D97-AF65-F5344CB8AC3E}">
        <p14:creationId xmlns:p14="http://schemas.microsoft.com/office/powerpoint/2010/main" val="411784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Diagnosing residuals</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endParaRPr lang="en-AU" dirty="0">
              <a:solidFill>
                <a:schemeClr val="bg1"/>
              </a:solidFill>
            </a:endParaRPr>
          </a:p>
        </p:txBody>
      </p:sp>
      <p:sp>
        <p:nvSpPr>
          <p:cNvPr id="5" name="Rectangle 4">
            <a:extLst>
              <a:ext uri="{FF2B5EF4-FFF2-40B4-BE49-F238E27FC236}">
                <a16:creationId xmlns:a16="http://schemas.microsoft.com/office/drawing/2014/main" id="{4D02E81B-E498-43AA-B3C2-17A6991CEE40}"/>
              </a:ext>
            </a:extLst>
          </p:cNvPr>
          <p:cNvSpPr/>
          <p:nvPr/>
        </p:nvSpPr>
        <p:spPr>
          <a:xfrm>
            <a:off x="678730" y="1825625"/>
            <a:ext cx="2620651" cy="45186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b="1" dirty="0"/>
              <a:t>Are they completely random?</a:t>
            </a:r>
          </a:p>
          <a:p>
            <a:r>
              <a:rPr lang="en-AU" dirty="0">
                <a:solidFill>
                  <a:schemeClr val="tx1"/>
                </a:solidFill>
              </a:rPr>
              <a:t>Seems like there is a parabolic trend. But sample is fairly small so may be just coincidence</a:t>
            </a:r>
          </a:p>
        </p:txBody>
      </p:sp>
      <p:pic>
        <p:nvPicPr>
          <p:cNvPr id="6" name="Picture 5">
            <a:extLst>
              <a:ext uri="{FF2B5EF4-FFF2-40B4-BE49-F238E27FC236}">
                <a16:creationId xmlns:a16="http://schemas.microsoft.com/office/drawing/2014/main" id="{B231CEF3-F817-471D-80DA-196F1AFBB91F}"/>
              </a:ext>
            </a:extLst>
          </p:cNvPr>
          <p:cNvPicPr>
            <a:picLocks noChangeAspect="1"/>
          </p:cNvPicPr>
          <p:nvPr/>
        </p:nvPicPr>
        <p:blipFill>
          <a:blip r:embed="rId2"/>
          <a:stretch>
            <a:fillRect/>
          </a:stretch>
        </p:blipFill>
        <p:spPr>
          <a:xfrm>
            <a:off x="4292878" y="1825625"/>
            <a:ext cx="6856091" cy="4520500"/>
          </a:xfrm>
          <a:prstGeom prst="rect">
            <a:avLst/>
          </a:prstGeom>
        </p:spPr>
      </p:pic>
    </p:spTree>
    <p:extLst>
      <p:ext uri="{BB962C8B-B14F-4D97-AF65-F5344CB8AC3E}">
        <p14:creationId xmlns:p14="http://schemas.microsoft.com/office/powerpoint/2010/main" val="191314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Diagnosing residuals</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endParaRPr lang="en-AU" dirty="0">
              <a:solidFill>
                <a:schemeClr val="bg1"/>
              </a:solidFill>
            </a:endParaRPr>
          </a:p>
        </p:txBody>
      </p:sp>
      <p:sp>
        <p:nvSpPr>
          <p:cNvPr id="5" name="Rectangle 4">
            <a:extLst>
              <a:ext uri="{FF2B5EF4-FFF2-40B4-BE49-F238E27FC236}">
                <a16:creationId xmlns:a16="http://schemas.microsoft.com/office/drawing/2014/main" id="{4D02E81B-E498-43AA-B3C2-17A6991CEE40}"/>
              </a:ext>
            </a:extLst>
          </p:cNvPr>
          <p:cNvSpPr/>
          <p:nvPr/>
        </p:nvSpPr>
        <p:spPr>
          <a:xfrm>
            <a:off x="678730" y="1825625"/>
            <a:ext cx="2620651" cy="45186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b="1" dirty="0"/>
              <a:t>Are they completely random?</a:t>
            </a:r>
          </a:p>
          <a:p>
            <a:r>
              <a:rPr lang="en-AU" dirty="0">
                <a:solidFill>
                  <a:srgbClr val="FF0000"/>
                </a:solidFill>
              </a:rPr>
              <a:t>Seems like there is a parabolic trend. But sample is fairly small so may be just coincidence</a:t>
            </a:r>
          </a:p>
        </p:txBody>
      </p:sp>
      <p:pic>
        <p:nvPicPr>
          <p:cNvPr id="6" name="Picture 5">
            <a:extLst>
              <a:ext uri="{FF2B5EF4-FFF2-40B4-BE49-F238E27FC236}">
                <a16:creationId xmlns:a16="http://schemas.microsoft.com/office/drawing/2014/main" id="{B231CEF3-F817-471D-80DA-196F1AFBB91F}"/>
              </a:ext>
            </a:extLst>
          </p:cNvPr>
          <p:cNvPicPr>
            <a:picLocks noChangeAspect="1"/>
          </p:cNvPicPr>
          <p:nvPr/>
        </p:nvPicPr>
        <p:blipFill>
          <a:blip r:embed="rId2"/>
          <a:stretch>
            <a:fillRect/>
          </a:stretch>
        </p:blipFill>
        <p:spPr>
          <a:xfrm>
            <a:off x="4292878" y="1825625"/>
            <a:ext cx="6856091" cy="4520500"/>
          </a:xfrm>
          <a:prstGeom prst="rect">
            <a:avLst/>
          </a:prstGeom>
        </p:spPr>
      </p:pic>
    </p:spTree>
    <p:extLst>
      <p:ext uri="{BB962C8B-B14F-4D97-AF65-F5344CB8AC3E}">
        <p14:creationId xmlns:p14="http://schemas.microsoft.com/office/powerpoint/2010/main" val="113731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What should random residuals look like?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IID – independent and identically distributed</a:t>
                </a:r>
              </a:p>
              <a:p>
                <a:r>
                  <a:rPr lang="en-AU" dirty="0">
                    <a:solidFill>
                      <a:schemeClr val="bg1"/>
                    </a:solidFill>
                  </a:rPr>
                  <a:t>For linear regression, it is assumed that </a:t>
                </a:r>
                <a14:m>
                  <m:oMath xmlns:m="http://schemas.openxmlformats.org/officeDocument/2006/math">
                    <m:sSub>
                      <m:sSubPr>
                        <m:ctrlPr>
                          <a:rPr lang="en-AU" b="1" i="1">
                            <a:solidFill>
                              <a:srgbClr val="FF0000"/>
                            </a:solidFill>
                            <a:latin typeface="Cambria Math" panose="02040503050406030204" pitchFamily="18" charset="0"/>
                          </a:rPr>
                        </m:ctrlPr>
                      </m:sSubPr>
                      <m:e>
                        <m:r>
                          <a:rPr lang="en-AU" b="1" i="1">
                            <a:solidFill>
                              <a:srgbClr val="FF0000"/>
                            </a:solidFill>
                            <a:latin typeface="Cambria Math" panose="02040503050406030204" pitchFamily="18" charset="0"/>
                          </a:rPr>
                          <m:t>𝝐</m:t>
                        </m:r>
                      </m:e>
                      <m:sub>
                        <m:r>
                          <a:rPr lang="en-AU" b="1" i="1">
                            <a:solidFill>
                              <a:srgbClr val="FF0000"/>
                            </a:solidFill>
                            <a:latin typeface="Cambria Math" panose="02040503050406030204" pitchFamily="18" charset="0"/>
                          </a:rPr>
                          <m:t>𝒊</m:t>
                        </m:r>
                      </m:sub>
                    </m:sSub>
                  </m:oMath>
                </a14:m>
                <a:r>
                  <a:rPr lang="en-AU" dirty="0">
                    <a:solidFill>
                      <a:schemeClr val="bg1"/>
                    </a:solidFill>
                  </a:rPr>
                  <a:t> is IID normal</a:t>
                </a:r>
              </a:p>
              <a:p>
                <a:pPr marL="0" indent="0" algn="ctr">
                  <a:buNone/>
                </a:pPr>
                <a14:m>
                  <m:oMath xmlns:m="http://schemas.openxmlformats.org/officeDocument/2006/math">
                    <m:sSub>
                      <m:sSubPr>
                        <m:ctrlPr>
                          <a:rPr lang="en-AU" b="1" i="1">
                            <a:solidFill>
                              <a:srgbClr val="FF0000"/>
                            </a:solidFill>
                            <a:latin typeface="Cambria Math" panose="02040503050406030204" pitchFamily="18" charset="0"/>
                          </a:rPr>
                        </m:ctrlPr>
                      </m:sSubPr>
                      <m:e>
                        <m:r>
                          <a:rPr lang="en-AU" b="1" i="1">
                            <a:solidFill>
                              <a:srgbClr val="FF0000"/>
                            </a:solidFill>
                            <a:latin typeface="Cambria Math" panose="02040503050406030204" pitchFamily="18" charset="0"/>
                          </a:rPr>
                          <m:t>𝝐</m:t>
                        </m:r>
                      </m:e>
                      <m:sub>
                        <m:r>
                          <a:rPr lang="en-AU" b="1" i="1">
                            <a:solidFill>
                              <a:srgbClr val="FF0000"/>
                            </a:solidFill>
                            <a:latin typeface="Cambria Math" panose="02040503050406030204" pitchFamily="18" charset="0"/>
                          </a:rPr>
                          <m:t>𝒊</m:t>
                        </m:r>
                      </m:sub>
                    </m:sSub>
                    <m:r>
                      <a:rPr lang="en-AU" dirty="0">
                        <a:solidFill>
                          <a:schemeClr val="bg1"/>
                        </a:solidFill>
                        <a:latin typeface="Cambria Math" panose="02040503050406030204" pitchFamily="18" charset="0"/>
                        <a:ea typeface="Cambria Math" panose="02040503050406030204" pitchFamily="18" charset="0"/>
                      </a:rPr>
                      <m:t>~</m:t>
                    </m:r>
                  </m:oMath>
                </a14:m>
                <a:r>
                  <a:rPr lang="en-AU" dirty="0">
                    <a:solidFill>
                      <a:schemeClr val="bg1"/>
                    </a:solidFill>
                  </a:rPr>
                  <a:t>Normal(0, </a:t>
                </a:r>
                <a14:m>
                  <m:oMath xmlns:m="http://schemas.openxmlformats.org/officeDocument/2006/math">
                    <m:r>
                      <a:rPr lang="en-AU" b="1" i="1" smtClean="0">
                        <a:solidFill>
                          <a:schemeClr val="bg1"/>
                        </a:solidFill>
                        <a:latin typeface="Cambria Math" panose="02040503050406030204" pitchFamily="18" charset="0"/>
                        <a:ea typeface="Cambria Math" panose="02040503050406030204" pitchFamily="18" charset="0"/>
                      </a:rPr>
                      <m:t>𝝈</m:t>
                    </m:r>
                  </m:oMath>
                </a14:m>
                <a:r>
                  <a:rPr lang="en-AU" dirty="0">
                    <a:solidFill>
                      <a:schemeClr val="bg1"/>
                    </a:solidFill>
                  </a:rPr>
                  <a:t>)</a:t>
                </a:r>
              </a:p>
              <a:p>
                <a:endParaRPr lang="en-AU" dirty="0">
                  <a:solidFill>
                    <a:schemeClr val="bg1"/>
                  </a:solidFill>
                </a:endParaRPr>
              </a:p>
            </p:txBody>
          </p:sp>
        </mc:Choice>
        <mc:Fallback xmlns="">
          <p:sp>
            <p:nvSpPr>
              <p:cNvPr id="3" name="Content Placeholder 2">
                <a:extLst>
                  <a:ext uri="{FF2B5EF4-FFF2-40B4-BE49-F238E27FC236}">
                    <a16:creationId xmlns:a16="http://schemas.microsoft.com/office/drawing/2014/main" id="{70BD7821-5420-4C0E-95D6-ADB21B7B3A0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720BFD6C-3C7C-4528-BFEE-801927F6583E}"/>
              </a:ext>
            </a:extLst>
          </p:cNvPr>
          <p:cNvPicPr>
            <a:picLocks noChangeAspect="1"/>
          </p:cNvPicPr>
          <p:nvPr/>
        </p:nvPicPr>
        <p:blipFill>
          <a:blip r:embed="rId3"/>
          <a:stretch>
            <a:fillRect/>
          </a:stretch>
        </p:blipFill>
        <p:spPr>
          <a:xfrm>
            <a:off x="3250726" y="3429000"/>
            <a:ext cx="5242826" cy="3388556"/>
          </a:xfrm>
          <a:prstGeom prst="rect">
            <a:avLst/>
          </a:prstGeom>
        </p:spPr>
      </p:pic>
    </p:spTree>
    <p:extLst>
      <p:ext uri="{BB962C8B-B14F-4D97-AF65-F5344CB8AC3E}">
        <p14:creationId xmlns:p14="http://schemas.microsoft.com/office/powerpoint/2010/main" val="418914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Normal distribution</a:t>
            </a:r>
          </a:p>
        </p:txBody>
      </p:sp>
      <p:pic>
        <p:nvPicPr>
          <p:cNvPr id="18434" name="Picture 2" descr="Image result for normal distribution what is nature">
            <a:extLst>
              <a:ext uri="{FF2B5EF4-FFF2-40B4-BE49-F238E27FC236}">
                <a16:creationId xmlns:a16="http://schemas.microsoft.com/office/drawing/2014/main" id="{ACCE90C2-2DFB-4120-BB1A-1E1DD8E84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710" y="1435395"/>
            <a:ext cx="6743307" cy="505748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Image result for normal distribution">
            <a:extLst>
              <a:ext uri="{FF2B5EF4-FFF2-40B4-BE49-F238E27FC236}">
                <a16:creationId xmlns:a16="http://schemas.microsoft.com/office/drawing/2014/main" id="{B8329083-8FCD-4276-AD2C-856A636B2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2" y="2262433"/>
            <a:ext cx="5161809" cy="315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93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What shouldn’t random residuals look like?</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Autocorrelation</a:t>
            </a:r>
          </a:p>
          <a:p>
            <a:endParaRPr lang="en-AU" dirty="0">
              <a:solidFill>
                <a:schemeClr val="bg1"/>
              </a:solidFill>
            </a:endParaRPr>
          </a:p>
        </p:txBody>
      </p:sp>
      <p:pic>
        <p:nvPicPr>
          <p:cNvPr id="5" name="Picture 4">
            <a:extLst>
              <a:ext uri="{FF2B5EF4-FFF2-40B4-BE49-F238E27FC236}">
                <a16:creationId xmlns:a16="http://schemas.microsoft.com/office/drawing/2014/main" id="{EE5A7642-D2A7-48F4-A38B-63AC2B6013B8}"/>
              </a:ext>
            </a:extLst>
          </p:cNvPr>
          <p:cNvPicPr>
            <a:picLocks noChangeAspect="1"/>
          </p:cNvPicPr>
          <p:nvPr/>
        </p:nvPicPr>
        <p:blipFill>
          <a:blip r:embed="rId2"/>
          <a:stretch>
            <a:fillRect/>
          </a:stretch>
        </p:blipFill>
        <p:spPr>
          <a:xfrm>
            <a:off x="4086225" y="2158206"/>
            <a:ext cx="4019550" cy="3686175"/>
          </a:xfrm>
          <a:prstGeom prst="rect">
            <a:avLst/>
          </a:prstGeom>
        </p:spPr>
      </p:pic>
    </p:spTree>
    <p:extLst>
      <p:ext uri="{BB962C8B-B14F-4D97-AF65-F5344CB8AC3E}">
        <p14:creationId xmlns:p14="http://schemas.microsoft.com/office/powerpoint/2010/main" val="43623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What shouldn’t random residuals look like?</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Heteroskedasticity</a:t>
            </a:r>
          </a:p>
          <a:p>
            <a:endParaRPr lang="en-AU" dirty="0">
              <a:solidFill>
                <a:schemeClr val="bg1"/>
              </a:solidFill>
            </a:endParaRPr>
          </a:p>
        </p:txBody>
      </p:sp>
      <p:pic>
        <p:nvPicPr>
          <p:cNvPr id="28674" name="Picture 2" descr="Image result for residual analysis heteroscedasticity">
            <a:extLst>
              <a:ext uri="{FF2B5EF4-FFF2-40B4-BE49-F238E27FC236}">
                <a16:creationId xmlns:a16="http://schemas.microsoft.com/office/drawing/2014/main" id="{CD2731CD-1BE4-4EED-ADF1-C4F7B728B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526" y="1945654"/>
            <a:ext cx="5852474" cy="425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37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FBB42C6-D8EF-4A22-9CDE-E4EDF38CA114}"/>
              </a:ext>
            </a:extLst>
          </p:cNvPr>
          <p:cNvGrpSpPr/>
          <p:nvPr/>
        </p:nvGrpSpPr>
        <p:grpSpPr>
          <a:xfrm>
            <a:off x="171647" y="6309427"/>
            <a:ext cx="372337" cy="356875"/>
            <a:chOff x="1819835" y="1280160"/>
            <a:chExt cx="1079349" cy="1034527"/>
          </a:xfrm>
        </p:grpSpPr>
        <p:sp>
          <p:nvSpPr>
            <p:cNvPr id="17" name="Oval 16">
              <a:extLst>
                <a:ext uri="{FF2B5EF4-FFF2-40B4-BE49-F238E27FC236}">
                  <a16:creationId xmlns:a16="http://schemas.microsoft.com/office/drawing/2014/main" id="{337AC51B-EA30-49AD-B726-06D9C38CC93E}"/>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7F38181-64BC-45AA-9CBB-EEC88124986B}"/>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7C379CD-BC1C-41A7-B9B9-02C8FC6117EA}"/>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BF60D6E-AC40-4569-BAED-406B3D88275D}"/>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FD336C7-E7B1-40DA-AEEB-70DB05F26E12}"/>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F0223C8-4947-4C14-8AAC-74B8E2DC2A5A}"/>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9881E7A-39F8-4426-8CB5-25947063AC10}"/>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9BD8D77-9362-4843-BB64-25FC1370A5E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42A03C-E209-4BB3-B167-65282C7512AF}"/>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BA6DD5C-3BBF-4468-B9E3-065B73F95C38}"/>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1D1007D-E71E-41FF-A86A-7C8CCDDDD97F}"/>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71F7B9D-1EA0-4A4B-850B-9D7930287C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52B6F437-FF9E-446F-BDD3-92295364F303}"/>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35" name="TextBox 34">
            <a:extLst>
              <a:ext uri="{FF2B5EF4-FFF2-40B4-BE49-F238E27FC236}">
                <a16:creationId xmlns:a16="http://schemas.microsoft.com/office/drawing/2014/main" id="{E733D4D6-DE41-4DC5-A4F9-FBA8028ECBBE}"/>
              </a:ext>
            </a:extLst>
          </p:cNvPr>
          <p:cNvSpPr txBox="1"/>
          <p:nvPr/>
        </p:nvSpPr>
        <p:spPr>
          <a:xfrm>
            <a:off x="330602" y="502193"/>
            <a:ext cx="11410210" cy="6093976"/>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Disclaimer + Legal Stuff</a:t>
            </a: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342900" indent="-342900" algn="ctr">
              <a:buAutoNum type="arabicPeriod"/>
            </a:pP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All content in these courses are for educational purposes only. UNSW’s Mathematics and Statistics School and any UNSW entity including the Data Science Society and ARC is not responsible for any misuse or usage of our material in any commercial or educational practice and endeavor. Any UNSW entity and the society will not be in any way responsible for any damages caused if you are attending or watching these lectures online / or in person.</a:t>
            </a: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2. We thank UNSW’s Mathematics and Statistics School for allowing us to provide these lectures free of charge to all students.</a:t>
            </a:r>
          </a:p>
          <a:p>
            <a:pPr marL="342900" indent="-342900" algn="ctr">
              <a:buAutoNum type="arabicPeriod"/>
            </a:pP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3. </a:t>
            </a:r>
            <a:r>
              <a:rPr lang="en-US" sz="2400" b="1" spc="-70" dirty="0">
                <a:solidFill>
                  <a:schemeClr val="bg1"/>
                </a:solidFill>
                <a:latin typeface="Consolas" panose="020B0609020204030204" pitchFamily="49" charset="0"/>
                <a:ea typeface="Verdana" panose="020B0604030504040204" pitchFamily="34" charset="0"/>
                <a:cs typeface="Arial" panose="020B0604020202020204" pitchFamily="34" charset="0"/>
              </a:rPr>
              <a:t>NO RECORDINGS allowed. </a:t>
            </a: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Strict rules. Only the society can record any material. All material will be placed on YouTube. If you want to record, please ask us first for permission. If we say yes, you must note the original owners of these lessons.</a:t>
            </a:r>
          </a:p>
          <a:p>
            <a:pPr marL="342900" indent="-342900" algn="ctr">
              <a:buAutoNum type="arabicPeriod"/>
            </a:pP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4. We’ll try our best to acknowledge all work and materials that we use within our presentation. If we forgot about some, we’re terribly sorry. Please contact us, and we’ll place an acknowledgement to the original author.</a:t>
            </a: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039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What shouldn’t random residuals look like?</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Bias</a:t>
            </a:r>
          </a:p>
          <a:p>
            <a:endParaRPr lang="en-AU" dirty="0">
              <a:solidFill>
                <a:schemeClr val="bg1"/>
              </a:solidFill>
            </a:endParaRPr>
          </a:p>
        </p:txBody>
      </p:sp>
      <p:pic>
        <p:nvPicPr>
          <p:cNvPr id="31746" name="Picture 2" descr="Image result for residual analysis bias">
            <a:extLst>
              <a:ext uri="{FF2B5EF4-FFF2-40B4-BE49-F238E27FC236}">
                <a16:creationId xmlns:a16="http://schemas.microsoft.com/office/drawing/2014/main" id="{1DB07AF6-CDF0-4615-A9AA-FA8F0521D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364" y="1825625"/>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30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Suppose I have a standard Gaussian (Normal) random variable</a:t>
                </a:r>
              </a:p>
              <a:p>
                <a:r>
                  <a:rPr lang="en-AU" dirty="0">
                    <a:solidFill>
                      <a:schemeClr val="bg1"/>
                    </a:solidFill>
                  </a:rPr>
                  <a:t>Defined by mean (</a:t>
                </a:r>
                <a14:m>
                  <m:oMath xmlns:m="http://schemas.openxmlformats.org/officeDocument/2006/math">
                    <m:r>
                      <a:rPr lang="en-AU" b="0" i="1" smtClean="0">
                        <a:solidFill>
                          <a:schemeClr val="bg1"/>
                        </a:solidFill>
                        <a:latin typeface="Cambria Math" panose="02040503050406030204" pitchFamily="18" charset="0"/>
                      </a:rPr>
                      <m:t>𝜇</m:t>
                    </m:r>
                  </m:oMath>
                </a14:m>
                <a:r>
                  <a:rPr lang="en-AU" dirty="0">
                    <a:solidFill>
                      <a:schemeClr val="bg1"/>
                    </a:solidFill>
                  </a:rPr>
                  <a:t>) and standard deviation (</a:t>
                </a:r>
                <a14:m>
                  <m:oMath xmlns:m="http://schemas.openxmlformats.org/officeDocument/2006/math">
                    <m:r>
                      <a:rPr lang="en-AU" b="1" i="1">
                        <a:solidFill>
                          <a:schemeClr val="bg1"/>
                        </a:solidFill>
                        <a:latin typeface="Cambria Math" panose="02040503050406030204" pitchFamily="18" charset="0"/>
                        <a:ea typeface="Cambria Math" panose="02040503050406030204" pitchFamily="18" charset="0"/>
                      </a:rPr>
                      <m:t>𝝈</m:t>
                    </m:r>
                  </m:oMath>
                </a14:m>
                <a:r>
                  <a:rPr lang="en-AU" dirty="0">
                    <a:solidFill>
                      <a:schemeClr val="bg1"/>
                    </a:solidFill>
                  </a:rPr>
                  <a:t>)</a:t>
                </a:r>
              </a:p>
              <a:p>
                <a:r>
                  <a:rPr lang="en-AU" dirty="0">
                    <a:solidFill>
                      <a:schemeClr val="bg1"/>
                    </a:solidFill>
                  </a:rPr>
                  <a:t>I can be 95% confident that the value is between -1.96 and 1.96</a:t>
                </a:r>
              </a:p>
            </p:txBody>
          </p:sp>
        </mc:Choice>
        <mc:Fallback xmlns="">
          <p:sp>
            <p:nvSpPr>
              <p:cNvPr id="3" name="Content Placeholder 2">
                <a:extLst>
                  <a:ext uri="{FF2B5EF4-FFF2-40B4-BE49-F238E27FC236}">
                    <a16:creationId xmlns:a16="http://schemas.microsoft.com/office/drawing/2014/main" id="{70BD7821-5420-4C0E-95D6-ADB21B7B3A0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AU">
                    <a:noFill/>
                  </a:rPr>
                  <a:t> </a:t>
                </a:r>
              </a:p>
            </p:txBody>
          </p:sp>
        </mc:Fallback>
      </mc:AlternateContent>
      <p:pic>
        <p:nvPicPr>
          <p:cNvPr id="19458" name="Picture 2" descr="Image result for normal distribution">
            <a:extLst>
              <a:ext uri="{FF2B5EF4-FFF2-40B4-BE49-F238E27FC236}">
                <a16:creationId xmlns:a16="http://schemas.microsoft.com/office/drawing/2014/main" id="{6BA886EB-2A56-4C65-B03B-367853CC9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67452"/>
            <a:ext cx="4667075" cy="3306833"/>
          </a:xfrm>
          <a:prstGeom prst="rect">
            <a:avLst/>
          </a:prstGeom>
          <a:solidFill>
            <a:schemeClr val="bg1"/>
          </a:solidFill>
        </p:spPr>
      </p:pic>
    </p:spTree>
    <p:extLst>
      <p:ext uri="{BB962C8B-B14F-4D97-AF65-F5344CB8AC3E}">
        <p14:creationId xmlns:p14="http://schemas.microsoft.com/office/powerpoint/2010/main" val="117011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Prediction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AU" i="1" smtClean="0">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𝑦</m:t>
                          </m:r>
                        </m:e>
                        <m:sub>
                          <m:r>
                            <a:rPr lang="en-AU" i="1">
                              <a:solidFill>
                                <a:schemeClr val="bg1"/>
                              </a:solidFill>
                              <a:latin typeface="Cambria Math" panose="02040503050406030204" pitchFamily="18" charset="0"/>
                            </a:rPr>
                            <m:t>𝑖</m:t>
                          </m:r>
                        </m:sub>
                      </m:sSub>
                      <m:r>
                        <a:rPr lang="en-AU" i="1">
                          <a:solidFill>
                            <a:schemeClr val="bg1"/>
                          </a:solidFill>
                          <a:latin typeface="Cambria Math" panose="02040503050406030204" pitchFamily="18" charset="0"/>
                        </a:rPr>
                        <m:t>=</m:t>
                      </m:r>
                      <m:r>
                        <a:rPr lang="en-AU" i="1">
                          <a:solidFill>
                            <a:schemeClr val="accent1"/>
                          </a:solidFill>
                          <a:latin typeface="Cambria Math" panose="02040503050406030204" pitchFamily="18" charset="0"/>
                        </a:rPr>
                        <m:t>𝑎</m:t>
                      </m:r>
                      <m:r>
                        <a:rPr lang="en-AU" i="1">
                          <a:solidFill>
                            <a:schemeClr val="accent1"/>
                          </a:solidFill>
                          <a:latin typeface="Cambria Math" panose="02040503050406030204" pitchFamily="18" charset="0"/>
                        </a:rPr>
                        <m:t>+</m:t>
                      </m:r>
                      <m:r>
                        <a:rPr lang="en-AU" i="1">
                          <a:solidFill>
                            <a:schemeClr val="accent1"/>
                          </a:solidFill>
                          <a:latin typeface="Cambria Math" panose="02040503050406030204" pitchFamily="18" charset="0"/>
                        </a:rPr>
                        <m:t>𝑏</m:t>
                      </m:r>
                      <m:sSub>
                        <m:sSubPr>
                          <m:ctrlPr>
                            <a:rPr lang="en-AU" i="1">
                              <a:solidFill>
                                <a:schemeClr val="accent1"/>
                              </a:solidFill>
                              <a:latin typeface="Cambria Math" panose="02040503050406030204" pitchFamily="18" charset="0"/>
                            </a:rPr>
                          </m:ctrlPr>
                        </m:sSubPr>
                        <m:e>
                          <m:r>
                            <a:rPr lang="en-AU" i="1">
                              <a:solidFill>
                                <a:schemeClr val="accent1"/>
                              </a:solidFill>
                              <a:latin typeface="Cambria Math" panose="02040503050406030204" pitchFamily="18" charset="0"/>
                            </a:rPr>
                            <m:t>𝑥</m:t>
                          </m:r>
                        </m:e>
                        <m:sub>
                          <m:r>
                            <a:rPr lang="en-AU" i="1">
                              <a:solidFill>
                                <a:schemeClr val="accent1"/>
                              </a:solidFill>
                              <a:latin typeface="Cambria Math" panose="02040503050406030204" pitchFamily="18" charset="0"/>
                            </a:rPr>
                            <m:t>𝑖</m:t>
                          </m:r>
                        </m:sub>
                      </m:sSub>
                      <m:r>
                        <a:rPr lang="en-AU" i="1">
                          <a:solidFill>
                            <a:schemeClr val="bg1"/>
                          </a:solidFill>
                          <a:latin typeface="Cambria Math" panose="02040503050406030204" pitchFamily="18" charset="0"/>
                        </a:rPr>
                        <m:t>+</m:t>
                      </m:r>
                      <m:sSub>
                        <m:sSubPr>
                          <m:ctrlPr>
                            <a:rPr lang="en-AU" b="1" i="1">
                              <a:solidFill>
                                <a:srgbClr val="FF0000"/>
                              </a:solidFill>
                              <a:latin typeface="Cambria Math" panose="02040503050406030204" pitchFamily="18" charset="0"/>
                            </a:rPr>
                          </m:ctrlPr>
                        </m:sSubPr>
                        <m:e>
                          <m:r>
                            <a:rPr lang="en-AU" b="1" i="1">
                              <a:solidFill>
                                <a:srgbClr val="FF0000"/>
                              </a:solidFill>
                              <a:latin typeface="Cambria Math" panose="02040503050406030204" pitchFamily="18" charset="0"/>
                            </a:rPr>
                            <m:t>𝝐</m:t>
                          </m:r>
                        </m:e>
                        <m:sub>
                          <m:r>
                            <a:rPr lang="en-AU" b="1" i="1">
                              <a:solidFill>
                                <a:srgbClr val="FF0000"/>
                              </a:solidFill>
                              <a:latin typeface="Cambria Math" panose="02040503050406030204" pitchFamily="18" charset="0"/>
                            </a:rPr>
                            <m:t>𝒊</m:t>
                          </m:r>
                        </m:sub>
                      </m:sSub>
                    </m:oMath>
                  </m:oMathPara>
                </a14:m>
                <a:endParaRPr lang="en-AU" b="1" dirty="0">
                  <a:solidFill>
                    <a:schemeClr val="bg1"/>
                  </a:solidFill>
                </a:endParaRPr>
              </a:p>
              <a:p>
                <a:pPr marL="0" indent="0">
                  <a:buNone/>
                </a:pPr>
                <a14:m>
                  <m:oMath xmlns:m="http://schemas.openxmlformats.org/officeDocument/2006/math">
                    <m:sSub>
                      <m:sSubPr>
                        <m:ctrlPr>
                          <a:rPr lang="en-AU" b="1" i="1">
                            <a:solidFill>
                              <a:srgbClr val="FF0000"/>
                            </a:solidFill>
                            <a:latin typeface="Cambria Math" panose="02040503050406030204" pitchFamily="18" charset="0"/>
                          </a:rPr>
                        </m:ctrlPr>
                      </m:sSubPr>
                      <m:e>
                        <m:r>
                          <a:rPr lang="en-AU" b="1" i="1">
                            <a:solidFill>
                              <a:srgbClr val="FF0000"/>
                            </a:solidFill>
                            <a:latin typeface="Cambria Math" panose="02040503050406030204" pitchFamily="18" charset="0"/>
                          </a:rPr>
                          <m:t>𝝐</m:t>
                        </m:r>
                      </m:e>
                      <m:sub>
                        <m:r>
                          <a:rPr lang="en-AU" b="1" i="1">
                            <a:solidFill>
                              <a:srgbClr val="FF0000"/>
                            </a:solidFill>
                            <a:latin typeface="Cambria Math" panose="02040503050406030204" pitchFamily="18" charset="0"/>
                          </a:rPr>
                          <m:t>𝒊</m:t>
                        </m:r>
                      </m:sub>
                    </m:sSub>
                    <m:r>
                      <a:rPr lang="en-AU" dirty="0">
                        <a:solidFill>
                          <a:schemeClr val="bg1"/>
                        </a:solidFill>
                        <a:latin typeface="Cambria Math" panose="02040503050406030204" pitchFamily="18" charset="0"/>
                        <a:ea typeface="Cambria Math" panose="02040503050406030204" pitchFamily="18" charset="0"/>
                      </a:rPr>
                      <m:t>~</m:t>
                    </m:r>
                  </m:oMath>
                </a14:m>
                <a:r>
                  <a:rPr lang="en-AU" dirty="0">
                    <a:solidFill>
                      <a:schemeClr val="bg1"/>
                    </a:solidFill>
                  </a:rPr>
                  <a:t>Normal(0, </a:t>
                </a:r>
                <a14:m>
                  <m:oMath xmlns:m="http://schemas.openxmlformats.org/officeDocument/2006/math">
                    <m:r>
                      <a:rPr lang="en-AU" b="1" i="1">
                        <a:solidFill>
                          <a:schemeClr val="bg1"/>
                        </a:solidFill>
                        <a:latin typeface="Cambria Math" panose="02040503050406030204" pitchFamily="18" charset="0"/>
                        <a:ea typeface="Cambria Math" panose="02040503050406030204" pitchFamily="18" charset="0"/>
                      </a:rPr>
                      <m:t>𝝈</m:t>
                    </m:r>
                  </m:oMath>
                </a14:m>
                <a:r>
                  <a:rPr lang="en-AU" dirty="0">
                    <a:solidFill>
                      <a:schemeClr val="bg1"/>
                    </a:solidFill>
                  </a:rPr>
                  <a:t>)</a:t>
                </a:r>
              </a:p>
              <a:p>
                <a:pPr marL="0" indent="0">
                  <a:buNone/>
                </a:pPr>
                <a14:m>
                  <m:oMath xmlns:m="http://schemas.openxmlformats.org/officeDocument/2006/math">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𝒚</m:t>
                        </m:r>
                      </m:e>
                      <m:sub>
                        <m:r>
                          <a:rPr lang="en-AU" b="1" i="1">
                            <a:solidFill>
                              <a:schemeClr val="bg1"/>
                            </a:solidFill>
                            <a:latin typeface="Cambria Math" panose="02040503050406030204" pitchFamily="18" charset="0"/>
                          </a:rPr>
                          <m:t>𝒊</m:t>
                        </m:r>
                      </m:sub>
                    </m:sSub>
                    <m:r>
                      <a:rPr lang="en-AU" dirty="0">
                        <a:solidFill>
                          <a:schemeClr val="bg1"/>
                        </a:solidFill>
                        <a:latin typeface="Cambria Math" panose="02040503050406030204" pitchFamily="18" charset="0"/>
                        <a:ea typeface="Cambria Math" panose="02040503050406030204" pitchFamily="18" charset="0"/>
                      </a:rPr>
                      <m:t>~</m:t>
                    </m:r>
                  </m:oMath>
                </a14:m>
                <a:r>
                  <a:rPr lang="en-AU" dirty="0">
                    <a:solidFill>
                      <a:schemeClr val="bg1"/>
                    </a:solidFill>
                  </a:rPr>
                  <a:t>Normal(</a:t>
                </a:r>
                <a14:m>
                  <m:oMath xmlns:m="http://schemas.openxmlformats.org/officeDocument/2006/math">
                    <m:r>
                      <a:rPr lang="en-AU" i="1">
                        <a:solidFill>
                          <a:schemeClr val="accent1"/>
                        </a:solidFill>
                        <a:latin typeface="Cambria Math" panose="02040503050406030204" pitchFamily="18" charset="0"/>
                      </a:rPr>
                      <m:t>𝑎</m:t>
                    </m:r>
                    <m:r>
                      <a:rPr lang="en-AU" i="1">
                        <a:solidFill>
                          <a:schemeClr val="accent1"/>
                        </a:solidFill>
                        <a:latin typeface="Cambria Math" panose="02040503050406030204" pitchFamily="18" charset="0"/>
                      </a:rPr>
                      <m:t>+</m:t>
                    </m:r>
                    <m:r>
                      <a:rPr lang="en-AU" i="1">
                        <a:solidFill>
                          <a:schemeClr val="accent1"/>
                        </a:solidFill>
                        <a:latin typeface="Cambria Math" panose="02040503050406030204" pitchFamily="18" charset="0"/>
                      </a:rPr>
                      <m:t>𝑏</m:t>
                    </m:r>
                    <m:sSub>
                      <m:sSubPr>
                        <m:ctrlPr>
                          <a:rPr lang="en-AU" i="1">
                            <a:solidFill>
                              <a:schemeClr val="accent1"/>
                            </a:solidFill>
                            <a:latin typeface="Cambria Math" panose="02040503050406030204" pitchFamily="18" charset="0"/>
                          </a:rPr>
                        </m:ctrlPr>
                      </m:sSubPr>
                      <m:e>
                        <m:r>
                          <a:rPr lang="en-AU" i="1">
                            <a:solidFill>
                              <a:schemeClr val="accent1"/>
                            </a:solidFill>
                            <a:latin typeface="Cambria Math" panose="02040503050406030204" pitchFamily="18" charset="0"/>
                          </a:rPr>
                          <m:t>𝑥</m:t>
                        </m:r>
                      </m:e>
                      <m:sub>
                        <m:r>
                          <a:rPr lang="en-AU" i="1">
                            <a:solidFill>
                              <a:schemeClr val="accent1"/>
                            </a:solidFill>
                            <a:latin typeface="Cambria Math" panose="02040503050406030204" pitchFamily="18" charset="0"/>
                          </a:rPr>
                          <m:t>𝑖</m:t>
                        </m:r>
                      </m:sub>
                    </m:sSub>
                  </m:oMath>
                </a14:m>
                <a:r>
                  <a:rPr lang="en-AU" dirty="0">
                    <a:solidFill>
                      <a:schemeClr val="bg1"/>
                    </a:solidFill>
                  </a:rPr>
                  <a:t>, </a:t>
                </a:r>
                <a14:m>
                  <m:oMath xmlns:m="http://schemas.openxmlformats.org/officeDocument/2006/math">
                    <m:r>
                      <a:rPr lang="en-AU" b="1" i="1">
                        <a:solidFill>
                          <a:schemeClr val="bg1"/>
                        </a:solidFill>
                        <a:latin typeface="Cambria Math" panose="02040503050406030204" pitchFamily="18" charset="0"/>
                        <a:ea typeface="Cambria Math" panose="02040503050406030204" pitchFamily="18" charset="0"/>
                      </a:rPr>
                      <m:t>𝝈</m:t>
                    </m:r>
                  </m:oMath>
                </a14:m>
                <a:r>
                  <a:rPr lang="en-AU" dirty="0">
                    <a:solidFill>
                      <a:schemeClr val="bg1"/>
                    </a:solidFill>
                  </a:rPr>
                  <a:t>)</a:t>
                </a:r>
              </a:p>
              <a:p>
                <a:pPr marL="0" indent="0">
                  <a:buNone/>
                </a:pPr>
                <a:endParaRPr lang="en-AU" dirty="0">
                  <a:solidFill>
                    <a:schemeClr val="bg1"/>
                  </a:solidFill>
                </a:endParaRPr>
              </a:p>
              <a:p>
                <a:pPr marL="0" indent="0">
                  <a:buNone/>
                </a:pPr>
                <a:r>
                  <a:rPr lang="en-AU" dirty="0">
                    <a:solidFill>
                      <a:schemeClr val="bg1"/>
                    </a:solidFill>
                  </a:rPr>
                  <a:t>95% confident that </a:t>
                </a:r>
                <a:endParaRPr lang="en-AU" i="1" dirty="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𝑦</m:t>
                          </m:r>
                        </m:e>
                        <m:sub>
                          <m:r>
                            <a:rPr lang="en-AU" i="1">
                              <a:solidFill>
                                <a:schemeClr val="bg1"/>
                              </a:solidFill>
                              <a:latin typeface="Cambria Math" panose="02040503050406030204" pitchFamily="18" charset="0"/>
                            </a:rPr>
                            <m:t>𝑖</m:t>
                          </m:r>
                        </m:sub>
                      </m:sSub>
                      <m:r>
                        <a:rPr lang="en-AU" i="1">
                          <a:solidFill>
                            <a:schemeClr val="bg1"/>
                          </a:solidFill>
                          <a:latin typeface="Cambria Math" panose="02040503050406030204" pitchFamily="18" charset="0"/>
                        </a:rPr>
                        <m:t>=</m:t>
                      </m:r>
                      <m:r>
                        <a:rPr lang="en-AU" i="1">
                          <a:solidFill>
                            <a:schemeClr val="accent1"/>
                          </a:solidFill>
                          <a:latin typeface="Cambria Math" panose="02040503050406030204" pitchFamily="18" charset="0"/>
                        </a:rPr>
                        <m:t>𝑎</m:t>
                      </m:r>
                      <m:r>
                        <a:rPr lang="en-AU" i="1">
                          <a:solidFill>
                            <a:schemeClr val="accent1"/>
                          </a:solidFill>
                          <a:latin typeface="Cambria Math" panose="02040503050406030204" pitchFamily="18" charset="0"/>
                        </a:rPr>
                        <m:t>+</m:t>
                      </m:r>
                      <m:r>
                        <a:rPr lang="en-AU" i="1">
                          <a:solidFill>
                            <a:schemeClr val="accent1"/>
                          </a:solidFill>
                          <a:latin typeface="Cambria Math" panose="02040503050406030204" pitchFamily="18" charset="0"/>
                        </a:rPr>
                        <m:t>𝑏</m:t>
                      </m:r>
                      <m:sSub>
                        <m:sSubPr>
                          <m:ctrlPr>
                            <a:rPr lang="en-AU" i="1">
                              <a:solidFill>
                                <a:schemeClr val="accent1"/>
                              </a:solidFill>
                              <a:latin typeface="Cambria Math" panose="02040503050406030204" pitchFamily="18" charset="0"/>
                            </a:rPr>
                          </m:ctrlPr>
                        </m:sSubPr>
                        <m:e>
                          <m:r>
                            <a:rPr lang="en-AU" i="1">
                              <a:solidFill>
                                <a:schemeClr val="accent1"/>
                              </a:solidFill>
                              <a:latin typeface="Cambria Math" panose="02040503050406030204" pitchFamily="18" charset="0"/>
                            </a:rPr>
                            <m:t>𝑥</m:t>
                          </m:r>
                        </m:e>
                        <m:sub>
                          <m:r>
                            <a:rPr lang="en-AU" i="1">
                              <a:solidFill>
                                <a:schemeClr val="accent1"/>
                              </a:solidFill>
                              <a:latin typeface="Cambria Math" panose="02040503050406030204" pitchFamily="18" charset="0"/>
                            </a:rPr>
                            <m:t>𝑖</m:t>
                          </m:r>
                        </m:sub>
                      </m:sSub>
                      <m:r>
                        <a:rPr lang="en-AU" i="1" smtClean="0">
                          <a:solidFill>
                            <a:schemeClr val="bg1"/>
                          </a:solidFill>
                          <a:latin typeface="Cambria Math" panose="02040503050406030204" pitchFamily="18" charset="0"/>
                          <a:ea typeface="Cambria Math" panose="02040503050406030204" pitchFamily="18" charset="0"/>
                        </a:rPr>
                        <m:t>±</m:t>
                      </m:r>
                      <m:r>
                        <a:rPr lang="en-AU" b="1" i="1" smtClean="0">
                          <a:solidFill>
                            <a:schemeClr val="bg1"/>
                          </a:solidFill>
                          <a:latin typeface="Cambria Math" panose="02040503050406030204" pitchFamily="18" charset="0"/>
                        </a:rPr>
                        <m:t>𝟏</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𝟗𝟔</m:t>
                      </m:r>
                      <m:r>
                        <a:rPr lang="en-AU" b="1" i="1" smtClean="0">
                          <a:solidFill>
                            <a:schemeClr val="bg1"/>
                          </a:solidFill>
                          <a:latin typeface="Cambria Math" panose="02040503050406030204" pitchFamily="18" charset="0"/>
                        </a:rPr>
                        <m:t>𝝈</m:t>
                      </m:r>
                    </m:oMath>
                  </m:oMathPara>
                </a14:m>
                <a:endParaRPr lang="en-AU" dirty="0">
                  <a:solidFill>
                    <a:schemeClr val="bg1"/>
                  </a:solidFill>
                </a:endParaRPr>
              </a:p>
              <a:p>
                <a:endParaRPr lang="en-AU" b="1"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p:txBody>
          </p:sp>
        </mc:Choice>
        <mc:Fallback xmlns="">
          <p:sp>
            <p:nvSpPr>
              <p:cNvPr id="3" name="Content Placeholder 2">
                <a:extLst>
                  <a:ext uri="{FF2B5EF4-FFF2-40B4-BE49-F238E27FC236}">
                    <a16:creationId xmlns:a16="http://schemas.microsoft.com/office/drawing/2014/main" id="{70BD7821-5420-4C0E-95D6-ADB21B7B3A0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a:stretch>
              </a:blipFill>
            </p:spPr>
            <p:txBody>
              <a:bodyPr/>
              <a:lstStyle/>
              <a:p>
                <a:r>
                  <a:rPr lang="en-AU">
                    <a:noFill/>
                  </a:rPr>
                  <a:t> </a:t>
                </a:r>
              </a:p>
            </p:txBody>
          </p:sp>
        </mc:Fallback>
      </mc:AlternateContent>
    </p:spTree>
    <p:extLst>
      <p:ext uri="{BB962C8B-B14F-4D97-AF65-F5344CB8AC3E}">
        <p14:creationId xmlns:p14="http://schemas.microsoft.com/office/powerpoint/2010/main" val="297671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Prediction intervals</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endParaRPr lang="en-AU" dirty="0">
              <a:solidFill>
                <a:schemeClr val="bg1"/>
              </a:solidFill>
            </a:endParaRPr>
          </a:p>
        </p:txBody>
      </p:sp>
      <p:pic>
        <p:nvPicPr>
          <p:cNvPr id="5" name="Picture 4">
            <a:extLst>
              <a:ext uri="{FF2B5EF4-FFF2-40B4-BE49-F238E27FC236}">
                <a16:creationId xmlns:a16="http://schemas.microsoft.com/office/drawing/2014/main" id="{01CE4682-F514-43D9-9630-8796ACDD7064}"/>
              </a:ext>
            </a:extLst>
          </p:cNvPr>
          <p:cNvPicPr>
            <a:picLocks noChangeAspect="1"/>
          </p:cNvPicPr>
          <p:nvPr/>
        </p:nvPicPr>
        <p:blipFill>
          <a:blip r:embed="rId2"/>
          <a:stretch>
            <a:fillRect/>
          </a:stretch>
        </p:blipFill>
        <p:spPr>
          <a:xfrm>
            <a:off x="2373341" y="1645960"/>
            <a:ext cx="7445318" cy="4924646"/>
          </a:xfrm>
          <a:prstGeom prst="rect">
            <a:avLst/>
          </a:prstGeom>
        </p:spPr>
      </p:pic>
    </p:spTree>
    <p:extLst>
      <p:ext uri="{BB962C8B-B14F-4D97-AF65-F5344CB8AC3E}">
        <p14:creationId xmlns:p14="http://schemas.microsoft.com/office/powerpoint/2010/main" val="2217055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Prediction interval</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r>
              <a:rPr lang="en-AU" dirty="0">
                <a:solidFill>
                  <a:schemeClr val="bg1"/>
                </a:solidFill>
              </a:rPr>
              <a:t>In linear regression, you’re predicting the MEAN of the response variable</a:t>
            </a:r>
          </a:p>
        </p:txBody>
      </p:sp>
      <p:pic>
        <p:nvPicPr>
          <p:cNvPr id="16386" name="Picture 2" descr="Image result for normal distribution linear regression">
            <a:extLst>
              <a:ext uri="{FF2B5EF4-FFF2-40B4-BE49-F238E27FC236}">
                <a16:creationId xmlns:a16="http://schemas.microsoft.com/office/drawing/2014/main" id="{E83A85FF-0C60-4912-B68D-E65B9B85E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866" y="3190629"/>
            <a:ext cx="6522268" cy="356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55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Multivariate regression</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For higher dimensional data</a:t>
            </a:r>
          </a:p>
          <a:p>
            <a:endParaRPr lang="en-AU" dirty="0">
              <a:solidFill>
                <a:schemeClr val="bg1"/>
              </a:solidFill>
            </a:endParaRPr>
          </a:p>
        </p:txBody>
      </p:sp>
      <p:pic>
        <p:nvPicPr>
          <p:cNvPr id="15362" name="Picture 2" descr="Image result for multivariate linear regression 3D">
            <a:extLst>
              <a:ext uri="{FF2B5EF4-FFF2-40B4-BE49-F238E27FC236}">
                <a16:creationId xmlns:a16="http://schemas.microsoft.com/office/drawing/2014/main" id="{59A6C334-ECD9-49AB-888E-944766013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59" y="2527810"/>
            <a:ext cx="5090091" cy="406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66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Generalised linear models (GLM)</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endParaRPr lang="en-AU" dirty="0">
              <a:solidFill>
                <a:schemeClr val="bg1"/>
              </a:solidFill>
            </a:endParaRPr>
          </a:p>
        </p:txBody>
      </p:sp>
      <p:pic>
        <p:nvPicPr>
          <p:cNvPr id="4" name="Picture 3">
            <a:extLst>
              <a:ext uri="{FF2B5EF4-FFF2-40B4-BE49-F238E27FC236}">
                <a16:creationId xmlns:a16="http://schemas.microsoft.com/office/drawing/2014/main" id="{E6FC4F22-520C-409D-BDDE-0F621C117FA5}"/>
              </a:ext>
            </a:extLst>
          </p:cNvPr>
          <p:cNvPicPr>
            <a:picLocks noChangeAspect="1"/>
          </p:cNvPicPr>
          <p:nvPr/>
        </p:nvPicPr>
        <p:blipFill>
          <a:blip r:embed="rId2"/>
          <a:stretch>
            <a:fillRect/>
          </a:stretch>
        </p:blipFill>
        <p:spPr>
          <a:xfrm>
            <a:off x="220054" y="2024856"/>
            <a:ext cx="5452033" cy="3546385"/>
          </a:xfrm>
          <a:prstGeom prst="rect">
            <a:avLst/>
          </a:prstGeom>
        </p:spPr>
      </p:pic>
      <p:pic>
        <p:nvPicPr>
          <p:cNvPr id="5" name="Picture 4">
            <a:extLst>
              <a:ext uri="{FF2B5EF4-FFF2-40B4-BE49-F238E27FC236}">
                <a16:creationId xmlns:a16="http://schemas.microsoft.com/office/drawing/2014/main" id="{9BAFFB09-6DDB-47FF-90DA-4A62F4733905}"/>
              </a:ext>
            </a:extLst>
          </p:cNvPr>
          <p:cNvPicPr>
            <a:picLocks noChangeAspect="1"/>
          </p:cNvPicPr>
          <p:nvPr/>
        </p:nvPicPr>
        <p:blipFill>
          <a:blip r:embed="rId3"/>
          <a:stretch>
            <a:fillRect/>
          </a:stretch>
        </p:blipFill>
        <p:spPr>
          <a:xfrm>
            <a:off x="6356806" y="2024856"/>
            <a:ext cx="5365689" cy="3546385"/>
          </a:xfrm>
          <a:prstGeom prst="rect">
            <a:avLst/>
          </a:prstGeom>
        </p:spPr>
      </p:pic>
      <p:sp>
        <p:nvSpPr>
          <p:cNvPr id="8" name="Arrow: Right 7">
            <a:extLst>
              <a:ext uri="{FF2B5EF4-FFF2-40B4-BE49-F238E27FC236}">
                <a16:creationId xmlns:a16="http://schemas.microsoft.com/office/drawing/2014/main" id="{8D439079-2D66-46CB-9FDE-7F3A2B681EDE}"/>
              </a:ext>
            </a:extLst>
          </p:cNvPr>
          <p:cNvSpPr/>
          <p:nvPr/>
        </p:nvSpPr>
        <p:spPr>
          <a:xfrm>
            <a:off x="5780310" y="3691156"/>
            <a:ext cx="468273" cy="3775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501349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endParaRPr lang="en-AU" dirty="0">
              <a:solidFill>
                <a:schemeClr val="bg1"/>
              </a:solidFill>
            </a:endParaRPr>
          </a:p>
          <a:p>
            <a:r>
              <a:rPr lang="en-US" dirty="0">
                <a:solidFill>
                  <a:schemeClr val="bg1"/>
                </a:solidFill>
              </a:rPr>
              <a:t>https://www.kaggle.com/iliassekkaf/computerparts/data</a:t>
            </a:r>
          </a:p>
          <a:p>
            <a:endParaRPr lang="en-AU" dirty="0">
              <a:solidFill>
                <a:schemeClr val="bg1"/>
              </a:solidFill>
            </a:endParaRPr>
          </a:p>
        </p:txBody>
      </p:sp>
    </p:spTree>
    <p:extLst>
      <p:ext uri="{BB962C8B-B14F-4D97-AF65-F5344CB8AC3E}">
        <p14:creationId xmlns:p14="http://schemas.microsoft.com/office/powerpoint/2010/main" val="387449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pPr algn="ctr"/>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pPr algn="ctr"/>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763DCBE-3137-4787-99C5-340D6AFB131C}"/>
                  </a:ext>
                </a:extLst>
              </p:cNvPr>
              <p:cNvSpPr txBox="1"/>
              <p:nvPr/>
            </p:nvSpPr>
            <p:spPr>
              <a:xfrm>
                <a:off x="4301643" y="291585"/>
                <a:ext cx="3779753"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Singular Value Decomposition SVD</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𝑈</m:t>
                      </m:r>
                      <m:r>
                        <a:rPr lang="en-US" sz="2000" b="0" i="1" smtClean="0">
                          <a:solidFill>
                            <a:schemeClr val="bg1"/>
                          </a:solidFill>
                          <a:latin typeface="Cambria Math" panose="02040503050406030204" pitchFamily="18" charset="0"/>
                          <a:sym typeface="Symbol" panose="05050102010706020507" pitchFamily="18" charset="2"/>
                        </a:rPr>
                        <m:t></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oMath>
                  </m:oMathPara>
                </a14:m>
                <a:endParaRPr lang="en-US" sz="2000" b="0" dirty="0">
                  <a:solidFill>
                    <a:schemeClr val="bg1"/>
                  </a:solidFill>
                </a:endParaRPr>
              </a:p>
            </p:txBody>
          </p:sp>
        </mc:Choice>
        <mc:Fallback xmlns="">
          <p:sp>
            <p:nvSpPr>
              <p:cNvPr id="2" name="TextBox 1">
                <a:extLst>
                  <a:ext uri="{FF2B5EF4-FFF2-40B4-BE49-F238E27FC236}">
                    <a16:creationId xmlns:a16="http://schemas.microsoft.com/office/drawing/2014/main" id="{A763DCBE-3137-4787-99C5-340D6AFB131C}"/>
                  </a:ext>
                </a:extLst>
              </p:cNvPr>
              <p:cNvSpPr txBox="1">
                <a:spLocks noRot="1" noChangeAspect="1" noMove="1" noResize="1" noEditPoints="1" noAdjustHandles="1" noChangeArrowheads="1" noChangeShapeType="1" noTextEdit="1"/>
              </p:cNvSpPr>
              <p:nvPr/>
            </p:nvSpPr>
            <p:spPr>
              <a:xfrm>
                <a:off x="4301643" y="291585"/>
                <a:ext cx="3779753" cy="615553"/>
              </a:xfrm>
              <a:prstGeom prst="rect">
                <a:avLst/>
              </a:prstGeom>
              <a:blipFill>
                <a:blip r:embed="rId2"/>
                <a:stretch>
                  <a:fillRect l="-3871" t="-12871" r="-3548"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DD8B7A3-DB08-4360-8E5F-B0A92F3B38EA}"/>
                  </a:ext>
                </a:extLst>
              </p:cNvPr>
              <p:cNvSpPr txBox="1"/>
              <p:nvPr/>
            </p:nvSpPr>
            <p:spPr>
              <a:xfrm>
                <a:off x="171647" y="1412541"/>
                <a:ext cx="378481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Principal Component Analysis PCA</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𝑃𝐶</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0:</m:t>
                          </m:r>
                          <m:r>
                            <a:rPr lang="en-US" sz="2000" b="0" i="1" smtClean="0">
                              <a:solidFill>
                                <a:schemeClr val="bg1"/>
                              </a:solidFill>
                              <a:latin typeface="Cambria Math" panose="02040503050406030204" pitchFamily="18" charset="0"/>
                            </a:rPr>
                            <m:t>𝑐</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𝑠𝑜𝑟𝑡</m:t>
                      </m:r>
                      <m:sSub>
                        <m:sSubPr>
                          <m:ctrlPr>
                            <a:rPr lang="en-US" sz="2000" b="0" i="1" smtClean="0">
                              <a:solidFill>
                                <a:schemeClr val="bg1"/>
                              </a:solidFill>
                              <a:latin typeface="Cambria Math" panose="02040503050406030204" pitchFamily="18" charset="0"/>
                              <a:sym typeface="Symbol" panose="05050102010706020507" pitchFamily="18" charset="2"/>
                            </a:rPr>
                          </m:ctrlPr>
                        </m:sSubPr>
                        <m:e>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sym typeface="Symbol" panose="05050102010706020507" pitchFamily="18" charset="2"/>
                                </a:rPr>
                                <m:t> </m:t>
                              </m:r>
                              <m:r>
                                <a:rPr lang="en-US" sz="2000" b="0" i="1" smtClean="0">
                                  <a:solidFill>
                                    <a:schemeClr val="bg1"/>
                                  </a:solidFill>
                                  <a:latin typeface="Cambria Math" panose="02040503050406030204" pitchFamily="18" charset="0"/>
                                  <a:sym typeface="Symbol" panose="05050102010706020507" pitchFamily="18" charset="2"/>
                                </a:rPr>
                                <m:t>𝑖𝑛</m:t>
                              </m:r>
                              <m:r>
                                <a:rPr lang="en-US" sz="2000" b="0" i="1" smtClean="0">
                                  <a:solidFill>
                                    <a:schemeClr val="bg1"/>
                                  </a:solidFill>
                                  <a:latin typeface="Cambria Math" panose="02040503050406030204" pitchFamily="18" charset="0"/>
                                  <a:sym typeface="Symbol" panose="05050102010706020507" pitchFamily="18" charset="2"/>
                                </a:rPr>
                                <m:t> </m:t>
                              </m:r>
                              <m:r>
                                <a:rPr lang="en-US" sz="2000" b="0" i="1" smtClean="0">
                                  <a:solidFill>
                                    <a:schemeClr val="bg1"/>
                                  </a:solidFill>
                                  <a:latin typeface="Cambria Math" panose="02040503050406030204" pitchFamily="18" charset="0"/>
                                </a:rPr>
                                <m:t>𝑈</m:t>
                              </m:r>
                              <m:r>
                                <a:rPr lang="en-US" sz="2000" b="0" i="1" smtClean="0">
                                  <a:solidFill>
                                    <a:schemeClr val="bg1"/>
                                  </a:solidFill>
                                  <a:latin typeface="Cambria Math" panose="02040503050406030204" pitchFamily="18" charset="0"/>
                                  <a:sym typeface="Symbol" panose="05050102010706020507" pitchFamily="18" charset="2"/>
                                </a:rPr>
                                <m:t></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e>
                          </m:d>
                        </m:e>
                        <m:sub>
                          <m:r>
                            <a:rPr lang="en-US" sz="2000" b="0" i="1" smtClean="0">
                              <a:solidFill>
                                <a:schemeClr val="bg1"/>
                              </a:solidFill>
                              <a:latin typeface="Cambria Math" panose="02040503050406030204" pitchFamily="18" charset="0"/>
                              <a:sym typeface="Symbol" panose="05050102010706020507" pitchFamily="18" charset="2"/>
                            </a:rPr>
                            <m:t>0:</m:t>
                          </m:r>
                          <m:r>
                            <a:rPr lang="en-US" sz="2000" b="0" i="1" smtClean="0">
                              <a:solidFill>
                                <a:schemeClr val="bg1"/>
                              </a:solidFill>
                              <a:latin typeface="Cambria Math" panose="02040503050406030204" pitchFamily="18" charset="0"/>
                              <a:sym typeface="Symbol" panose="05050102010706020507" pitchFamily="18" charset="2"/>
                            </a:rPr>
                            <m:t>𝑐</m:t>
                          </m:r>
                        </m:sub>
                      </m:sSub>
                    </m:oMath>
                  </m:oMathPara>
                </a14:m>
                <a:endParaRPr lang="en-US" sz="2000" b="0" dirty="0">
                  <a:solidFill>
                    <a:schemeClr val="bg1"/>
                  </a:solidFill>
                </a:endParaRPr>
              </a:p>
            </p:txBody>
          </p:sp>
        </mc:Choice>
        <mc:Fallback xmlns="">
          <p:sp>
            <p:nvSpPr>
              <p:cNvPr id="18" name="TextBox 17">
                <a:extLst>
                  <a:ext uri="{FF2B5EF4-FFF2-40B4-BE49-F238E27FC236}">
                    <a16:creationId xmlns:a16="http://schemas.microsoft.com/office/drawing/2014/main" id="{5DD8B7A3-DB08-4360-8E5F-B0A92F3B38EA}"/>
                  </a:ext>
                </a:extLst>
              </p:cNvPr>
              <p:cNvSpPr txBox="1">
                <a:spLocks noRot="1" noChangeAspect="1" noMove="1" noResize="1" noEditPoints="1" noAdjustHandles="1" noChangeArrowheads="1" noChangeShapeType="1" noTextEdit="1"/>
              </p:cNvSpPr>
              <p:nvPr/>
            </p:nvSpPr>
            <p:spPr>
              <a:xfrm>
                <a:off x="171647" y="1412541"/>
                <a:ext cx="3784819" cy="615553"/>
              </a:xfrm>
              <a:prstGeom prst="rect">
                <a:avLst/>
              </a:prstGeom>
              <a:blipFill>
                <a:blip r:embed="rId3"/>
                <a:stretch>
                  <a:fillRect l="-3704" t="-12871" r="-3704"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8BB47B-8F26-4BEA-B9C7-922937A3509D}"/>
                  </a:ext>
                </a:extLst>
              </p:cNvPr>
              <p:cNvSpPr txBox="1"/>
              <p:nvPr/>
            </p:nvSpPr>
            <p:spPr>
              <a:xfrm>
                <a:off x="9352948" y="1097968"/>
                <a:ext cx="2239396" cy="1244700"/>
              </a:xfrm>
              <a:prstGeom prst="rect">
                <a:avLst/>
              </a:prstGeom>
              <a:noFill/>
            </p:spPr>
            <p:txBody>
              <a:bodyPr wrap="none" lIns="0" tIns="0" rIns="0" bIns="0" rtlCol="0">
                <a:spAutoFit/>
              </a:bodyPr>
              <a:lstStyle/>
              <a:p>
                <a:pPr algn="ctr"/>
                <a:r>
                  <a:rPr lang="en-US" sz="2000" i="1" dirty="0">
                    <a:solidFill>
                      <a:schemeClr val="bg1"/>
                    </a:solidFill>
                    <a:latin typeface="Cambria Math" panose="02040503050406030204" pitchFamily="18" charset="0"/>
                  </a:rPr>
                  <a:t>Eigendecomposition</a:t>
                </a:r>
              </a:p>
              <a:p>
                <a:pPr algn="ctr"/>
                <a:r>
                  <a:rPr lang="en-US" sz="2000" b="0" i="1" dirty="0">
                    <a:solidFill>
                      <a:schemeClr val="bg1"/>
                    </a:solidFill>
                    <a:latin typeface="Cambria Math" panose="02040503050406030204" pitchFamily="18" charset="0"/>
                  </a:rPr>
                  <a:t>Markov </a:t>
                </a:r>
                <a:r>
                  <a:rPr lang="en-US" sz="2000" i="1" dirty="0">
                    <a:solidFill>
                      <a:schemeClr val="bg1"/>
                    </a:solidFill>
                    <a:latin typeface="Cambria Math" panose="02040503050406030204" pitchFamily="18" charset="0"/>
                  </a:rPr>
                  <a:t>Systems</a:t>
                </a:r>
                <a:endParaRPr lang="en-US" sz="2000" b="0" i="1"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𝑉</m:t>
                      </m:r>
                      <m:r>
                        <m:rPr>
                          <m:sty m:val="p"/>
                        </m:rPr>
                        <a:rPr lang="el-GR" sz="2000" b="0" i="1" smtClean="0">
                          <a:solidFill>
                            <a:schemeClr val="bg1"/>
                          </a:solidFill>
                          <a:latin typeface="Cambria Math" panose="02040503050406030204" pitchFamily="18" charset="0"/>
                          <a:ea typeface="Cambria Math" panose="02040503050406030204" pitchFamily="18" charset="0"/>
                        </a:rPr>
                        <m:t>Λ</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𝑉</m:t>
                          </m:r>
                        </m:e>
                        <m:sup>
                          <m:r>
                            <a:rPr lang="en-US" sz="2000" b="0" i="1" smtClean="0">
                              <a:solidFill>
                                <a:schemeClr val="bg1"/>
                              </a:solidFill>
                              <a:latin typeface="Cambria Math" panose="02040503050406030204" pitchFamily="18" charset="0"/>
                              <a:ea typeface="Cambria Math" panose="02040503050406030204" pitchFamily="18" charset="0"/>
                            </a:rPr>
                            <m:t>𝑇</m:t>
                          </m:r>
                        </m:sup>
                      </m:sSup>
                    </m:oMath>
                  </m:oMathPara>
                </a14:m>
                <a:endParaRPr lang="en-US" sz="2000" b="0" dirty="0">
                  <a:solidFill>
                    <a:schemeClr val="bg1"/>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𝑋</m:t>
                          </m:r>
                        </m:e>
                        <m:sup>
                          <m:r>
                            <a:rPr lang="en-US" sz="2000" b="0" i="1" smtClean="0">
                              <a:solidFill>
                                <a:schemeClr val="bg1"/>
                              </a:solidFill>
                              <a:latin typeface="Cambria Math" panose="02040503050406030204" pitchFamily="18" charset="0"/>
                              <a:ea typeface="Cambria Math" panose="02040503050406030204" pitchFamily="18" charset="0"/>
                            </a:rPr>
                            <m:t>𝜃</m:t>
                          </m:r>
                        </m:sup>
                      </m:sSup>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m:rPr>
                              <m:sty m:val="p"/>
                            </m:rPr>
                            <a:rPr lang="el-GR" sz="2000" b="0" i="1" smtClean="0">
                              <a:solidFill>
                                <a:schemeClr val="bg1"/>
                              </a:solidFill>
                              <a:latin typeface="Cambria Math" panose="02040503050406030204" pitchFamily="18" charset="0"/>
                              <a:ea typeface="Cambria Math" panose="02040503050406030204" pitchFamily="18" charset="0"/>
                            </a:rPr>
                            <m:t>Λ</m:t>
                          </m:r>
                        </m:e>
                        <m:sup>
                          <m:r>
                            <a:rPr lang="en-US" sz="2000" b="0" i="1" smtClean="0">
                              <a:solidFill>
                                <a:schemeClr val="bg1"/>
                              </a:solidFill>
                              <a:latin typeface="Cambria Math" panose="02040503050406030204" pitchFamily="18" charset="0"/>
                              <a:ea typeface="Cambria Math" panose="02040503050406030204" pitchFamily="18" charset="0"/>
                            </a:rPr>
                            <m:t>𝜃</m:t>
                          </m:r>
                        </m:sup>
                      </m:sSup>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𝑉</m:t>
                          </m:r>
                        </m:e>
                        <m:sup>
                          <m:r>
                            <a:rPr lang="en-US" sz="2000" b="0" i="1" smtClean="0">
                              <a:solidFill>
                                <a:schemeClr val="bg1"/>
                              </a:solidFill>
                              <a:latin typeface="Cambria Math" panose="02040503050406030204" pitchFamily="18" charset="0"/>
                              <a:ea typeface="Cambria Math" panose="02040503050406030204" pitchFamily="18" charset="0"/>
                            </a:rPr>
                            <m:t>𝑇</m:t>
                          </m:r>
                        </m:sup>
                      </m:sSup>
                    </m:oMath>
                  </m:oMathPara>
                </a14:m>
                <a:endParaRPr lang="en-US" sz="2000" b="0" dirty="0">
                  <a:solidFill>
                    <a:schemeClr val="bg1"/>
                  </a:solidFill>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68BB47B-8F26-4BEA-B9C7-922937A3509D}"/>
                  </a:ext>
                </a:extLst>
              </p:cNvPr>
              <p:cNvSpPr txBox="1">
                <a:spLocks noRot="1" noChangeAspect="1" noMove="1" noResize="1" noEditPoints="1" noAdjustHandles="1" noChangeArrowheads="1" noChangeShapeType="1" noTextEdit="1"/>
              </p:cNvSpPr>
              <p:nvPr/>
            </p:nvSpPr>
            <p:spPr>
              <a:xfrm>
                <a:off x="9352948" y="1097968"/>
                <a:ext cx="2239396" cy="1244700"/>
              </a:xfrm>
              <a:prstGeom prst="rect">
                <a:avLst/>
              </a:prstGeom>
              <a:blipFill>
                <a:blip r:embed="rId4"/>
                <a:stretch>
                  <a:fillRect l="-6522" t="-6373" r="-6522" b="-1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67387C-696F-43B5-BBB7-CFB918800EBB}"/>
                  </a:ext>
                </a:extLst>
              </p:cNvPr>
              <p:cNvSpPr txBox="1"/>
              <p:nvPr/>
            </p:nvSpPr>
            <p:spPr>
              <a:xfrm>
                <a:off x="5296421" y="1396547"/>
                <a:ext cx="1599156" cy="615553"/>
              </a:xfrm>
              <a:prstGeom prst="rect">
                <a:avLst/>
              </a:prstGeom>
              <a:noFill/>
            </p:spPr>
            <p:txBody>
              <a:bodyPr wrap="none" lIns="0" tIns="0" rIns="0" bIns="0" rtlCol="0">
                <a:spAutoFit/>
              </a:bodyPr>
              <a:lstStyle/>
              <a:p>
                <a:pPr algn="ctr"/>
                <a:r>
                  <a:rPr lang="en-US" sz="2000" i="1" dirty="0">
                    <a:solidFill>
                      <a:schemeClr val="bg1"/>
                    </a:solidFill>
                    <a:latin typeface="Cambria Math" panose="02040503050406030204" pitchFamily="18" charset="0"/>
                  </a:rPr>
                  <a:t>Pseudoinverse</a:t>
                </a:r>
                <a:endParaRPr lang="en-US" sz="2000" b="0" i="1"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m:t>
                          </m:r>
                        </m:sup>
                      </m:sSup>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𝑈</m:t>
                          </m:r>
                        </m:e>
                        <m:sup>
                          <m:r>
                            <a:rPr lang="en-US" sz="2000" b="0" i="1" smtClean="0">
                              <a:solidFill>
                                <a:schemeClr val="bg1"/>
                              </a:solidFill>
                              <a:latin typeface="Cambria Math" panose="02040503050406030204" pitchFamily="18" charset="0"/>
                              <a:sym typeface="Symbol" panose="05050102010706020507" pitchFamily="18" charset="2"/>
                            </a:rPr>
                            <m:t>𝑇</m:t>
                          </m:r>
                        </m:sup>
                      </m:sSup>
                    </m:oMath>
                  </m:oMathPara>
                </a14:m>
                <a:endParaRPr lang="en-US" sz="2000" b="0" dirty="0">
                  <a:solidFill>
                    <a:schemeClr val="bg1"/>
                  </a:solidFill>
                </a:endParaRPr>
              </a:p>
            </p:txBody>
          </p:sp>
        </mc:Choice>
        <mc:Fallback xmlns="">
          <p:sp>
            <p:nvSpPr>
              <p:cNvPr id="20" name="TextBox 19">
                <a:extLst>
                  <a:ext uri="{FF2B5EF4-FFF2-40B4-BE49-F238E27FC236}">
                    <a16:creationId xmlns:a16="http://schemas.microsoft.com/office/drawing/2014/main" id="{DE67387C-696F-43B5-BBB7-CFB918800EBB}"/>
                  </a:ext>
                </a:extLst>
              </p:cNvPr>
              <p:cNvSpPr txBox="1">
                <a:spLocks noRot="1" noChangeAspect="1" noMove="1" noResize="1" noEditPoints="1" noAdjustHandles="1" noChangeArrowheads="1" noChangeShapeType="1" noTextEdit="1"/>
              </p:cNvSpPr>
              <p:nvPr/>
            </p:nvSpPr>
            <p:spPr>
              <a:xfrm>
                <a:off x="5296421" y="1396547"/>
                <a:ext cx="1599156" cy="615553"/>
              </a:xfrm>
              <a:prstGeom prst="rect">
                <a:avLst/>
              </a:prstGeom>
              <a:blipFill>
                <a:blip r:embed="rId5"/>
                <a:stretch>
                  <a:fillRect l="-9542" t="-12871" r="-8779"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CF73CE7-7560-4E04-8005-A01E4A4FF959}"/>
                  </a:ext>
                </a:extLst>
              </p:cNvPr>
              <p:cNvSpPr txBox="1"/>
              <p:nvPr/>
            </p:nvSpPr>
            <p:spPr>
              <a:xfrm>
                <a:off x="5108550" y="2501509"/>
                <a:ext cx="1974900" cy="1238288"/>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Linear Regression</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𝜃</m:t>
                          </m:r>
                        </m:e>
                      </m:acc>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𝜎</m:t>
                          </m:r>
                        </m:e>
                      </m:acc>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num>
                        <m:den>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𝑑</m:t>
                          </m:r>
                        </m:den>
                      </m:f>
                    </m:oMath>
                  </m:oMathPara>
                </a14:m>
                <a:endParaRPr lang="en-US" sz="2000" b="0" dirty="0">
                  <a:solidFill>
                    <a:schemeClr val="bg1"/>
                  </a:solidFill>
                </a:endParaRPr>
              </a:p>
            </p:txBody>
          </p:sp>
        </mc:Choice>
        <mc:Fallback xmlns="">
          <p:sp>
            <p:nvSpPr>
              <p:cNvPr id="21" name="TextBox 20">
                <a:extLst>
                  <a:ext uri="{FF2B5EF4-FFF2-40B4-BE49-F238E27FC236}">
                    <a16:creationId xmlns:a16="http://schemas.microsoft.com/office/drawing/2014/main" id="{0CF73CE7-7560-4E04-8005-A01E4A4FF959}"/>
                  </a:ext>
                </a:extLst>
              </p:cNvPr>
              <p:cNvSpPr txBox="1">
                <a:spLocks noRot="1" noChangeAspect="1" noMove="1" noResize="1" noEditPoints="1" noAdjustHandles="1" noChangeArrowheads="1" noChangeShapeType="1" noTextEdit="1"/>
              </p:cNvSpPr>
              <p:nvPr/>
            </p:nvSpPr>
            <p:spPr>
              <a:xfrm>
                <a:off x="5108550" y="2501509"/>
                <a:ext cx="1974900" cy="1238288"/>
              </a:xfrm>
              <a:prstGeom prst="rect">
                <a:avLst/>
              </a:prstGeom>
              <a:blipFill>
                <a:blip r:embed="rId6"/>
                <a:stretch>
                  <a:fillRect l="-7099" t="-6404" r="-7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D68033A-49ED-4508-8E3C-97EA8B38D82C}"/>
                  </a:ext>
                </a:extLst>
              </p:cNvPr>
              <p:cNvSpPr txBox="1"/>
              <p:nvPr/>
            </p:nvSpPr>
            <p:spPr>
              <a:xfrm>
                <a:off x="8275803" y="3258682"/>
                <a:ext cx="3335337"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Lasso Regression (L1)</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xmlns="">
          <p:sp>
            <p:nvSpPr>
              <p:cNvPr id="22" name="TextBox 21">
                <a:extLst>
                  <a:ext uri="{FF2B5EF4-FFF2-40B4-BE49-F238E27FC236}">
                    <a16:creationId xmlns:a16="http://schemas.microsoft.com/office/drawing/2014/main" id="{6D68033A-49ED-4508-8E3C-97EA8B38D82C}"/>
                  </a:ext>
                </a:extLst>
              </p:cNvPr>
              <p:cNvSpPr txBox="1">
                <a:spLocks noRot="1" noChangeAspect="1" noMove="1" noResize="1" noEditPoints="1" noAdjustHandles="1" noChangeArrowheads="1" noChangeShapeType="1" noTextEdit="1"/>
              </p:cNvSpPr>
              <p:nvPr/>
            </p:nvSpPr>
            <p:spPr>
              <a:xfrm>
                <a:off x="8275803" y="3258682"/>
                <a:ext cx="3335337" cy="615553"/>
              </a:xfrm>
              <a:prstGeom prst="rect">
                <a:avLst/>
              </a:prstGeom>
              <a:blipFill>
                <a:blip r:embed="rId7"/>
                <a:stretch>
                  <a:fillRect l="-2377" t="-12871" r="-1463" b="-15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3BD91DC-2D37-4C45-A48B-99C28C48A0C6}"/>
                  </a:ext>
                </a:extLst>
              </p:cNvPr>
              <p:cNvSpPr txBox="1"/>
              <p:nvPr/>
            </p:nvSpPr>
            <p:spPr>
              <a:xfrm>
                <a:off x="8275803" y="4351436"/>
                <a:ext cx="3496535" cy="962956"/>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Ridge Regression (L2)</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d>
                        <m:dPr>
                          <m:begChr m:val="|"/>
                          <m:endChr m:val="|"/>
                          <m:ctrlPr>
                            <a:rPr lang="en-US" sz="2000" b="0" i="1" smtClean="0">
                              <a:solidFill>
                                <a:schemeClr val="bg1"/>
                              </a:solidFill>
                              <a:latin typeface="Cambria Math" panose="02040503050406030204" pitchFamily="18" charset="0"/>
                            </a:rPr>
                          </m:ctrlPr>
                        </m:dPr>
                        <m:e>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e>
                          </m:d>
                        </m:e>
                      </m:d>
                    </m:oMath>
                  </m:oMathPara>
                </a14:m>
                <a:endParaRPr lang="en-US" sz="2000" b="0" dirty="0">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𝐼</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p:txBody>
          </p:sp>
        </mc:Choice>
        <mc:Fallback xmlns="">
          <p:sp>
            <p:nvSpPr>
              <p:cNvPr id="24" name="TextBox 23">
                <a:extLst>
                  <a:ext uri="{FF2B5EF4-FFF2-40B4-BE49-F238E27FC236}">
                    <a16:creationId xmlns:a16="http://schemas.microsoft.com/office/drawing/2014/main" id="{53BD91DC-2D37-4C45-A48B-99C28C48A0C6}"/>
                  </a:ext>
                </a:extLst>
              </p:cNvPr>
              <p:cNvSpPr txBox="1">
                <a:spLocks noRot="1" noChangeAspect="1" noMove="1" noResize="1" noEditPoints="1" noAdjustHandles="1" noChangeArrowheads="1" noChangeShapeType="1" noTextEdit="1"/>
              </p:cNvSpPr>
              <p:nvPr/>
            </p:nvSpPr>
            <p:spPr>
              <a:xfrm>
                <a:off x="8275803" y="4351436"/>
                <a:ext cx="3496535" cy="962956"/>
              </a:xfrm>
              <a:prstGeom prst="rect">
                <a:avLst/>
              </a:prstGeom>
              <a:blipFill>
                <a:blip r:embed="rId8"/>
                <a:stretch>
                  <a:fillRect l="-2269" t="-8228"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726E343-A8D1-423E-A1F1-598AA2A92715}"/>
                  </a:ext>
                </a:extLst>
              </p:cNvPr>
              <p:cNvSpPr txBox="1"/>
              <p:nvPr/>
            </p:nvSpPr>
            <p:spPr>
              <a:xfrm>
                <a:off x="7164865" y="5743312"/>
                <a:ext cx="4804392" cy="655179"/>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Elastic Net Regression (L1, L2)</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𝐸𝑁𝑒𝑡</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d>
                        <m:dPr>
                          <m:begChr m:val="|"/>
                          <m:endChr m:val="|"/>
                          <m:ctrlPr>
                            <a:rPr lang="en-US" sz="2000" b="0" i="1" smtClean="0">
                              <a:solidFill>
                                <a:schemeClr val="bg1"/>
                              </a:solidFill>
                              <a:latin typeface="Cambria Math" panose="02040503050406030204" pitchFamily="18" charset="0"/>
                            </a:rPr>
                          </m:ctrlPr>
                        </m:dPr>
                        <m:e>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e>
                          </m:d>
                        </m:e>
                      </m:d>
                    </m:oMath>
                  </m:oMathPara>
                </a14:m>
                <a:endParaRPr lang="en-US" sz="2000" b="0" dirty="0">
                  <a:solidFill>
                    <a:schemeClr val="bg1"/>
                  </a:solidFill>
                </a:endParaRPr>
              </a:p>
            </p:txBody>
          </p:sp>
        </mc:Choice>
        <mc:Fallback xmlns="">
          <p:sp>
            <p:nvSpPr>
              <p:cNvPr id="26" name="TextBox 25">
                <a:extLst>
                  <a:ext uri="{FF2B5EF4-FFF2-40B4-BE49-F238E27FC236}">
                    <a16:creationId xmlns:a16="http://schemas.microsoft.com/office/drawing/2014/main" id="{F726E343-A8D1-423E-A1F1-598AA2A92715}"/>
                  </a:ext>
                </a:extLst>
              </p:cNvPr>
              <p:cNvSpPr txBox="1">
                <a:spLocks noRot="1" noChangeAspect="1" noMove="1" noResize="1" noEditPoints="1" noAdjustHandles="1" noChangeArrowheads="1" noChangeShapeType="1" noTextEdit="1"/>
              </p:cNvSpPr>
              <p:nvPr/>
            </p:nvSpPr>
            <p:spPr>
              <a:xfrm>
                <a:off x="7164865" y="5743312"/>
                <a:ext cx="4804392" cy="655179"/>
              </a:xfrm>
              <a:prstGeom prst="rect">
                <a:avLst/>
              </a:prstGeom>
              <a:blipFill>
                <a:blip r:embed="rId9"/>
                <a:stretch>
                  <a:fillRect l="-1396" t="-12037" b="-1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9352AB9-1FA9-4F55-8AA1-80DFCB115EA1}"/>
                  </a:ext>
                </a:extLst>
              </p:cNvPr>
              <p:cNvSpPr txBox="1"/>
              <p:nvPr/>
            </p:nvSpPr>
            <p:spPr>
              <a:xfrm>
                <a:off x="171578" y="3429000"/>
                <a:ext cx="305679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Weighted Linear Regression</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𝑊𝐿𝑆</m:t>
                          </m:r>
                        </m:sub>
                      </m:sSub>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𝑊𝑋</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𝑊𝑦</m:t>
                      </m:r>
                    </m:oMath>
                  </m:oMathPara>
                </a14:m>
                <a:endParaRPr lang="en-US" sz="2000" b="0" dirty="0">
                  <a:solidFill>
                    <a:schemeClr val="bg1"/>
                  </a:solidFill>
                </a:endParaRPr>
              </a:p>
            </p:txBody>
          </p:sp>
        </mc:Choice>
        <mc:Fallback xmlns="">
          <p:sp>
            <p:nvSpPr>
              <p:cNvPr id="27" name="TextBox 26">
                <a:extLst>
                  <a:ext uri="{FF2B5EF4-FFF2-40B4-BE49-F238E27FC236}">
                    <a16:creationId xmlns:a16="http://schemas.microsoft.com/office/drawing/2014/main" id="{69352AB9-1FA9-4F55-8AA1-80DFCB115EA1}"/>
                  </a:ext>
                </a:extLst>
              </p:cNvPr>
              <p:cNvSpPr txBox="1">
                <a:spLocks noRot="1" noChangeAspect="1" noMove="1" noResize="1" noEditPoints="1" noAdjustHandles="1" noChangeArrowheads="1" noChangeShapeType="1" noTextEdit="1"/>
              </p:cNvSpPr>
              <p:nvPr/>
            </p:nvSpPr>
            <p:spPr>
              <a:xfrm>
                <a:off x="171578" y="3429000"/>
                <a:ext cx="3056799" cy="615553"/>
              </a:xfrm>
              <a:prstGeom prst="rect">
                <a:avLst/>
              </a:prstGeom>
              <a:blipFill>
                <a:blip r:embed="rId10"/>
                <a:stretch>
                  <a:fillRect l="-4582" t="-13000" r="-438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A3427BB-5FFA-4456-8957-BE697BB26BBE}"/>
                  </a:ext>
                </a:extLst>
              </p:cNvPr>
              <p:cNvSpPr txBox="1"/>
              <p:nvPr/>
            </p:nvSpPr>
            <p:spPr>
              <a:xfrm>
                <a:off x="100024" y="4628235"/>
                <a:ext cx="332308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Generalized Linear Regression</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𝐺𝐿𝑆</m:t>
                          </m:r>
                        </m:sub>
                      </m:sSub>
                      <m:r>
                        <a:rPr lang="en-US" sz="2000" b="0" i="1" smtClean="0">
                          <a:solidFill>
                            <a:schemeClr val="bg1"/>
                          </a:solidFill>
                          <a:latin typeface="Cambria Math" panose="02040503050406030204" pitchFamily="18" charset="0"/>
                        </a:rPr>
                        <m:t>= </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𝑋</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p:txBody>
          </p:sp>
        </mc:Choice>
        <mc:Fallback xmlns="">
          <p:sp>
            <p:nvSpPr>
              <p:cNvPr id="28" name="TextBox 27">
                <a:extLst>
                  <a:ext uri="{FF2B5EF4-FFF2-40B4-BE49-F238E27FC236}">
                    <a16:creationId xmlns:a16="http://schemas.microsoft.com/office/drawing/2014/main" id="{AA3427BB-5FFA-4456-8957-BE697BB26BBE}"/>
                  </a:ext>
                </a:extLst>
              </p:cNvPr>
              <p:cNvSpPr txBox="1">
                <a:spLocks noRot="1" noChangeAspect="1" noMove="1" noResize="1" noEditPoints="1" noAdjustHandles="1" noChangeArrowheads="1" noChangeShapeType="1" noTextEdit="1"/>
              </p:cNvSpPr>
              <p:nvPr/>
            </p:nvSpPr>
            <p:spPr>
              <a:xfrm>
                <a:off x="100024" y="4628235"/>
                <a:ext cx="3323089" cy="615553"/>
              </a:xfrm>
              <a:prstGeom prst="rect">
                <a:avLst/>
              </a:prstGeom>
              <a:blipFill>
                <a:blip r:embed="rId11"/>
                <a:stretch>
                  <a:fillRect l="-4029" t="-12871" r="-4029" b="-11881"/>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9BCA114B-3C52-47D4-B0C5-8A9CF6C59ECD}"/>
              </a:ext>
            </a:extLst>
          </p:cNvPr>
          <p:cNvCxnSpPr/>
          <p:nvPr/>
        </p:nvCxnSpPr>
        <p:spPr>
          <a:xfrm flipH="1">
            <a:off x="2242457" y="685800"/>
            <a:ext cx="3053964" cy="72674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CF8244F-77C5-4B94-9034-2918C6E48EF0}"/>
              </a:ext>
            </a:extLst>
          </p:cNvPr>
          <p:cNvCxnSpPr>
            <a:cxnSpLocks/>
          </p:cNvCxnSpPr>
          <p:nvPr/>
        </p:nvCxnSpPr>
        <p:spPr>
          <a:xfrm>
            <a:off x="7106696" y="724880"/>
            <a:ext cx="3113069" cy="32429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CA0EA3C-E190-457F-8E85-861660CE42A1}"/>
              </a:ext>
            </a:extLst>
          </p:cNvPr>
          <p:cNvCxnSpPr>
            <a:cxnSpLocks/>
            <a:endCxn id="20" idx="0"/>
          </p:cNvCxnSpPr>
          <p:nvPr/>
        </p:nvCxnSpPr>
        <p:spPr>
          <a:xfrm>
            <a:off x="6095999" y="919346"/>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24A9CCD-14A8-42D6-B9D3-40E2159F7EF7}"/>
              </a:ext>
            </a:extLst>
          </p:cNvPr>
          <p:cNvCxnSpPr>
            <a:cxnSpLocks/>
          </p:cNvCxnSpPr>
          <p:nvPr/>
        </p:nvCxnSpPr>
        <p:spPr>
          <a:xfrm>
            <a:off x="6095999" y="2028094"/>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9C50EA-F0C9-4598-8C21-BF4C5FCD93B5}"/>
              </a:ext>
            </a:extLst>
          </p:cNvPr>
          <p:cNvCxnSpPr/>
          <p:nvPr/>
        </p:nvCxnSpPr>
        <p:spPr>
          <a:xfrm flipH="1">
            <a:off x="1896131" y="2677968"/>
            <a:ext cx="3053964" cy="72674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3042EC-115F-4329-BBB3-A6EEC7C639B3}"/>
              </a:ext>
            </a:extLst>
          </p:cNvPr>
          <p:cNvCxnSpPr>
            <a:cxnSpLocks/>
          </p:cNvCxnSpPr>
          <p:nvPr/>
        </p:nvCxnSpPr>
        <p:spPr>
          <a:xfrm>
            <a:off x="7162324" y="2717048"/>
            <a:ext cx="3057441" cy="517048"/>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DA3FA70-DC12-4B8B-9F47-04317E098D39}"/>
              </a:ext>
            </a:extLst>
          </p:cNvPr>
          <p:cNvCxnSpPr>
            <a:cxnSpLocks/>
          </p:cNvCxnSpPr>
          <p:nvPr/>
        </p:nvCxnSpPr>
        <p:spPr>
          <a:xfrm>
            <a:off x="1642724" y="4112835"/>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263805-D3B5-4FD5-9431-5279AD08BE01}"/>
              </a:ext>
            </a:extLst>
          </p:cNvPr>
          <p:cNvCxnSpPr>
            <a:cxnSpLocks/>
          </p:cNvCxnSpPr>
          <p:nvPr/>
        </p:nvCxnSpPr>
        <p:spPr>
          <a:xfrm>
            <a:off x="10100028" y="3874235"/>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D3CFE12-E778-41C8-B188-C4FD04D4C1E5}"/>
              </a:ext>
            </a:extLst>
          </p:cNvPr>
          <p:cNvCxnSpPr>
            <a:cxnSpLocks/>
          </p:cNvCxnSpPr>
          <p:nvPr/>
        </p:nvCxnSpPr>
        <p:spPr>
          <a:xfrm>
            <a:off x="10100028" y="5314392"/>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ADD62A8-2E30-461A-8A00-56BDFF2AA8A3}"/>
                  </a:ext>
                </a:extLst>
              </p:cNvPr>
              <p:cNvSpPr txBox="1"/>
              <p:nvPr/>
            </p:nvSpPr>
            <p:spPr>
              <a:xfrm>
                <a:off x="4380016" y="4213212"/>
                <a:ext cx="3431965" cy="81958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Confidence Intervals</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𝜃</m:t>
                          </m:r>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𝑡</m:t>
                          </m:r>
                        </m:e>
                        <m:sub>
                          <m:r>
                            <a:rPr lang="en-US" sz="2000" b="0" i="1" smtClean="0">
                              <a:solidFill>
                                <a:schemeClr val="bg1"/>
                              </a:solidFill>
                              <a:latin typeface="Cambria Math" panose="02040503050406030204" pitchFamily="18" charset="0"/>
                            </a:rPr>
                            <m:t>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𝛼</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𝑑</m:t>
                          </m:r>
                        </m:sub>
                      </m:sSub>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𝜎</m:t>
                          </m:r>
                        </m:e>
                      </m:acc>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𝑑𝑖𝑎𝑔</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2+</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e>
                          </m:d>
                        </m:e>
                      </m:rad>
                    </m:oMath>
                  </m:oMathPara>
                </a14:m>
                <a:endParaRPr lang="en-US" sz="2000" b="0" dirty="0">
                  <a:solidFill>
                    <a:schemeClr val="bg1"/>
                  </a:solidFill>
                </a:endParaRPr>
              </a:p>
            </p:txBody>
          </p:sp>
        </mc:Choice>
        <mc:Fallback xmlns="">
          <p:sp>
            <p:nvSpPr>
              <p:cNvPr id="42" name="TextBox 41">
                <a:extLst>
                  <a:ext uri="{FF2B5EF4-FFF2-40B4-BE49-F238E27FC236}">
                    <a16:creationId xmlns:a16="http://schemas.microsoft.com/office/drawing/2014/main" id="{EADD62A8-2E30-461A-8A00-56BDFF2AA8A3}"/>
                  </a:ext>
                </a:extLst>
              </p:cNvPr>
              <p:cNvSpPr txBox="1">
                <a:spLocks noRot="1" noChangeAspect="1" noMove="1" noResize="1" noEditPoints="1" noAdjustHandles="1" noChangeArrowheads="1" noChangeShapeType="1" noTextEdit="1"/>
              </p:cNvSpPr>
              <p:nvPr/>
            </p:nvSpPr>
            <p:spPr>
              <a:xfrm>
                <a:off x="4380016" y="4213212"/>
                <a:ext cx="3431965" cy="819583"/>
              </a:xfrm>
              <a:prstGeom prst="rect">
                <a:avLst/>
              </a:prstGeom>
              <a:blipFill>
                <a:blip r:embed="rId12"/>
                <a:stretch>
                  <a:fillRect t="-9630"/>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1ED62EAB-2C61-4788-99BC-7C030E93B256}"/>
              </a:ext>
            </a:extLst>
          </p:cNvPr>
          <p:cNvCxnSpPr>
            <a:cxnSpLocks/>
          </p:cNvCxnSpPr>
          <p:nvPr/>
        </p:nvCxnSpPr>
        <p:spPr>
          <a:xfrm>
            <a:off x="6095998" y="3761546"/>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EBCAB9E-0317-4FB6-9BF3-6DEEB8540BEC}"/>
              </a:ext>
            </a:extLst>
          </p:cNvPr>
          <p:cNvCxnSpPr>
            <a:cxnSpLocks/>
          </p:cNvCxnSpPr>
          <p:nvPr/>
        </p:nvCxnSpPr>
        <p:spPr>
          <a:xfrm>
            <a:off x="3228377" y="3736776"/>
            <a:ext cx="1721718" cy="50197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D1083FE-9DFD-4AA6-AB17-6D676C572B71}"/>
              </a:ext>
            </a:extLst>
          </p:cNvPr>
          <p:cNvCxnSpPr>
            <a:cxnSpLocks/>
          </p:cNvCxnSpPr>
          <p:nvPr/>
        </p:nvCxnSpPr>
        <p:spPr>
          <a:xfrm flipV="1">
            <a:off x="3466860" y="4402089"/>
            <a:ext cx="1449546" cy="488106"/>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3584173-A078-43B1-A012-CEA4B4D1F379}"/>
                  </a:ext>
                </a:extLst>
              </p:cNvPr>
              <p:cNvSpPr txBox="1"/>
              <p:nvPr/>
            </p:nvSpPr>
            <p:spPr>
              <a:xfrm>
                <a:off x="2887216" y="5400924"/>
                <a:ext cx="4021229" cy="937629"/>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Prediction Intervals</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𝑦</m:t>
                              </m:r>
                            </m:e>
                            <m:sub>
                              <m:r>
                                <a:rPr lang="en-US" sz="2000" b="0" i="1" smtClean="0">
                                  <a:solidFill>
                                    <a:schemeClr val="bg1"/>
                                  </a:solidFill>
                                  <a:latin typeface="Cambria Math" panose="02040503050406030204" pitchFamily="18" charset="0"/>
                                </a:rPr>
                                <m:t>𝑖</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𝑡</m:t>
                          </m:r>
                        </m:e>
                        <m:sub>
                          <m:r>
                            <a:rPr lang="en-US" sz="2000" b="0" i="1" smtClean="0">
                              <a:solidFill>
                                <a:schemeClr val="bg1"/>
                              </a:solidFill>
                              <a:latin typeface="Cambria Math" panose="02040503050406030204" pitchFamily="18" charset="0"/>
                            </a:rPr>
                            <m:t>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𝛼</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𝑑</m:t>
                          </m:r>
                        </m:sub>
                      </m:sSub>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𝜎</m:t>
                          </m:r>
                        </m:e>
                      </m:acc>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𝑖</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2+</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e>
                          </m:d>
                          <m:sSubSup>
                            <m:sSubSupPr>
                              <m:ctrlPr>
                                <a:rPr lang="en-US" sz="2000" b="0" i="1" smtClean="0">
                                  <a:solidFill>
                                    <a:schemeClr val="bg1"/>
                                  </a:solidFill>
                                  <a:latin typeface="Cambria Math" panose="02040503050406030204" pitchFamily="18" charset="0"/>
                                </a:rPr>
                              </m:ctrlPr>
                            </m:sSubSup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𝑖</m:t>
                              </m:r>
                            </m:sub>
                            <m:sup>
                              <m:r>
                                <a:rPr lang="en-US" sz="2000" b="0" i="1" smtClean="0">
                                  <a:solidFill>
                                    <a:schemeClr val="bg1"/>
                                  </a:solidFill>
                                  <a:latin typeface="Cambria Math" panose="02040503050406030204" pitchFamily="18" charset="0"/>
                                </a:rPr>
                                <m:t>𝑇</m:t>
                              </m:r>
                            </m:sup>
                          </m:sSubSup>
                        </m:e>
                      </m:rad>
                    </m:oMath>
                  </m:oMathPara>
                </a14:m>
                <a:endParaRPr lang="en-US" sz="2000" b="0" dirty="0">
                  <a:solidFill>
                    <a:schemeClr val="bg1"/>
                  </a:solidFill>
                </a:endParaRPr>
              </a:p>
            </p:txBody>
          </p:sp>
        </mc:Choice>
        <mc:Fallback xmlns="">
          <p:sp>
            <p:nvSpPr>
              <p:cNvPr id="48" name="TextBox 47">
                <a:extLst>
                  <a:ext uri="{FF2B5EF4-FFF2-40B4-BE49-F238E27FC236}">
                    <a16:creationId xmlns:a16="http://schemas.microsoft.com/office/drawing/2014/main" id="{C3584173-A078-43B1-A012-CEA4B4D1F379}"/>
                  </a:ext>
                </a:extLst>
              </p:cNvPr>
              <p:cNvSpPr txBox="1">
                <a:spLocks noRot="1" noChangeAspect="1" noMove="1" noResize="1" noEditPoints="1" noAdjustHandles="1" noChangeArrowheads="1" noChangeShapeType="1" noTextEdit="1"/>
              </p:cNvSpPr>
              <p:nvPr/>
            </p:nvSpPr>
            <p:spPr>
              <a:xfrm>
                <a:off x="2887216" y="5400924"/>
                <a:ext cx="4021229" cy="937629"/>
              </a:xfrm>
              <a:prstGeom prst="rect">
                <a:avLst/>
              </a:prstGeom>
              <a:blipFill>
                <a:blip r:embed="rId13"/>
                <a:stretch>
                  <a:fillRect t="-8442"/>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6921FEAF-D24F-40BF-8FDA-ECE2E06E40A5}"/>
              </a:ext>
            </a:extLst>
          </p:cNvPr>
          <p:cNvCxnSpPr>
            <a:cxnSpLocks/>
          </p:cNvCxnSpPr>
          <p:nvPr/>
        </p:nvCxnSpPr>
        <p:spPr>
          <a:xfrm flipH="1">
            <a:off x="5247338" y="4936011"/>
            <a:ext cx="848660" cy="525442"/>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AD096A0-F427-43ED-BB88-38867966EE17}"/>
              </a:ext>
            </a:extLst>
          </p:cNvPr>
          <p:cNvSpPr/>
          <p:nvPr/>
        </p:nvSpPr>
        <p:spPr>
          <a:xfrm>
            <a:off x="4191633" y="161365"/>
            <a:ext cx="4084170"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9305F53-0A7F-4F43-AF13-C0F62AE817F8}"/>
              </a:ext>
            </a:extLst>
          </p:cNvPr>
          <p:cNvSpPr/>
          <p:nvPr/>
        </p:nvSpPr>
        <p:spPr>
          <a:xfrm>
            <a:off x="75304" y="1370878"/>
            <a:ext cx="4084170"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787D949-04BF-4535-B15C-3B2212FB0CBE}"/>
              </a:ext>
            </a:extLst>
          </p:cNvPr>
          <p:cNvSpPr/>
          <p:nvPr/>
        </p:nvSpPr>
        <p:spPr>
          <a:xfrm>
            <a:off x="84294" y="3372607"/>
            <a:ext cx="335194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A3D7453-4EF7-437D-B6C4-A51A1B3C4F52}"/>
              </a:ext>
            </a:extLst>
          </p:cNvPr>
          <p:cNvSpPr/>
          <p:nvPr/>
        </p:nvSpPr>
        <p:spPr>
          <a:xfrm>
            <a:off x="108095" y="4578007"/>
            <a:ext cx="335194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94DF212-0C35-4318-8064-3D8CAE844924}"/>
              </a:ext>
            </a:extLst>
          </p:cNvPr>
          <p:cNvSpPr/>
          <p:nvPr/>
        </p:nvSpPr>
        <p:spPr>
          <a:xfrm>
            <a:off x="4380016" y="4169783"/>
            <a:ext cx="3516094" cy="9028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DDEBECB-9463-4FFB-B00C-F5F60BBFBA6F}"/>
              </a:ext>
            </a:extLst>
          </p:cNvPr>
          <p:cNvSpPr/>
          <p:nvPr/>
        </p:nvSpPr>
        <p:spPr>
          <a:xfrm>
            <a:off x="2827525" y="5418612"/>
            <a:ext cx="4175699" cy="9028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B9FC965-F9F6-44CC-AD6B-DE8339BC34E9}"/>
              </a:ext>
            </a:extLst>
          </p:cNvPr>
          <p:cNvSpPr/>
          <p:nvPr/>
        </p:nvSpPr>
        <p:spPr>
          <a:xfrm>
            <a:off x="5028969" y="2442411"/>
            <a:ext cx="2212938" cy="13735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E437E42-005D-454A-9A92-434FE868D3C6}"/>
              </a:ext>
            </a:extLst>
          </p:cNvPr>
          <p:cNvSpPr/>
          <p:nvPr/>
        </p:nvSpPr>
        <p:spPr>
          <a:xfrm>
            <a:off x="5130090" y="1326933"/>
            <a:ext cx="193536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7F134D8-3250-41A8-B699-843580641CAE}"/>
              </a:ext>
            </a:extLst>
          </p:cNvPr>
          <p:cNvSpPr/>
          <p:nvPr/>
        </p:nvSpPr>
        <p:spPr>
          <a:xfrm>
            <a:off x="9269274" y="1067333"/>
            <a:ext cx="2503057" cy="12753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D449E50-A250-4A0E-B801-A6A9945C84AA}"/>
              </a:ext>
            </a:extLst>
          </p:cNvPr>
          <p:cNvSpPr/>
          <p:nvPr/>
        </p:nvSpPr>
        <p:spPr>
          <a:xfrm>
            <a:off x="8209983" y="3208373"/>
            <a:ext cx="3516094" cy="7141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F7235CF-9850-45F4-9B74-A7E78355F8F4}"/>
              </a:ext>
            </a:extLst>
          </p:cNvPr>
          <p:cNvSpPr/>
          <p:nvPr/>
        </p:nvSpPr>
        <p:spPr>
          <a:xfrm>
            <a:off x="8209983" y="4318652"/>
            <a:ext cx="3562348" cy="9957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E0350CD-7653-4665-85ED-79620F8741B7}"/>
              </a:ext>
            </a:extLst>
          </p:cNvPr>
          <p:cNvSpPr/>
          <p:nvPr/>
        </p:nvSpPr>
        <p:spPr>
          <a:xfrm>
            <a:off x="7120699" y="5674720"/>
            <a:ext cx="4879388"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F1DE81E2-0915-4A7A-B316-DB6432E12CA8}"/>
              </a:ext>
            </a:extLst>
          </p:cNvPr>
          <p:cNvCxnSpPr>
            <a:cxnSpLocks/>
          </p:cNvCxnSpPr>
          <p:nvPr/>
        </p:nvCxnSpPr>
        <p:spPr>
          <a:xfrm flipH="1">
            <a:off x="2064056" y="5833635"/>
            <a:ext cx="917393" cy="14642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6705F36-C091-4ABB-A3BE-BFF73620AB8E}"/>
              </a:ext>
            </a:extLst>
          </p:cNvPr>
          <p:cNvSpPr txBox="1"/>
          <p:nvPr/>
        </p:nvSpPr>
        <p:spPr>
          <a:xfrm>
            <a:off x="1642724" y="5552992"/>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67" name="Straight Arrow Connector 66">
            <a:extLst>
              <a:ext uri="{FF2B5EF4-FFF2-40B4-BE49-F238E27FC236}">
                <a16:creationId xmlns:a16="http://schemas.microsoft.com/office/drawing/2014/main" id="{678D3C87-D3BD-4271-8557-131668A7B54A}"/>
              </a:ext>
            </a:extLst>
          </p:cNvPr>
          <p:cNvCxnSpPr>
            <a:cxnSpLocks/>
          </p:cNvCxnSpPr>
          <p:nvPr/>
        </p:nvCxnSpPr>
        <p:spPr>
          <a:xfrm flipV="1">
            <a:off x="10520802" y="571156"/>
            <a:ext cx="581090" cy="56360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2A63C81-521C-46F6-9F82-85F09EB8039C}"/>
              </a:ext>
            </a:extLst>
          </p:cNvPr>
          <p:cNvSpPr txBox="1"/>
          <p:nvPr/>
        </p:nvSpPr>
        <p:spPr>
          <a:xfrm>
            <a:off x="11152353" y="-46969"/>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74" name="Straight Arrow Connector 73">
            <a:extLst>
              <a:ext uri="{FF2B5EF4-FFF2-40B4-BE49-F238E27FC236}">
                <a16:creationId xmlns:a16="http://schemas.microsoft.com/office/drawing/2014/main" id="{1CE73B9B-F223-45E5-94D6-7210341AB70E}"/>
              </a:ext>
            </a:extLst>
          </p:cNvPr>
          <p:cNvCxnSpPr>
            <a:cxnSpLocks/>
          </p:cNvCxnSpPr>
          <p:nvPr/>
        </p:nvCxnSpPr>
        <p:spPr>
          <a:xfrm flipV="1">
            <a:off x="7003224" y="1763981"/>
            <a:ext cx="691931" cy="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438C2847-F87F-48E4-944C-9FC07B8951BD}"/>
              </a:ext>
            </a:extLst>
          </p:cNvPr>
          <p:cNvSpPr txBox="1"/>
          <p:nvPr/>
        </p:nvSpPr>
        <p:spPr>
          <a:xfrm>
            <a:off x="7841308" y="1267466"/>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77" name="Straight Arrow Connector 76">
            <a:extLst>
              <a:ext uri="{FF2B5EF4-FFF2-40B4-BE49-F238E27FC236}">
                <a16:creationId xmlns:a16="http://schemas.microsoft.com/office/drawing/2014/main" id="{79538A37-576B-4EAE-871E-C94D62DA42F7}"/>
              </a:ext>
            </a:extLst>
          </p:cNvPr>
          <p:cNvCxnSpPr>
            <a:cxnSpLocks/>
          </p:cNvCxnSpPr>
          <p:nvPr/>
        </p:nvCxnSpPr>
        <p:spPr>
          <a:xfrm>
            <a:off x="1956816" y="2108154"/>
            <a:ext cx="0" cy="56648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06FBC59-BEF5-4766-A12E-9BFEB9995826}"/>
              </a:ext>
            </a:extLst>
          </p:cNvPr>
          <p:cNvSpPr txBox="1"/>
          <p:nvPr/>
        </p:nvSpPr>
        <p:spPr>
          <a:xfrm>
            <a:off x="1764777" y="2390714"/>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80" name="Straight Arrow Connector 79">
            <a:extLst>
              <a:ext uri="{FF2B5EF4-FFF2-40B4-BE49-F238E27FC236}">
                <a16:creationId xmlns:a16="http://schemas.microsoft.com/office/drawing/2014/main" id="{3FA8A947-B023-4B31-AD28-EF447C6B4DF6}"/>
              </a:ext>
            </a:extLst>
          </p:cNvPr>
          <p:cNvCxnSpPr>
            <a:cxnSpLocks/>
          </p:cNvCxnSpPr>
          <p:nvPr/>
        </p:nvCxnSpPr>
        <p:spPr>
          <a:xfrm flipH="1">
            <a:off x="3345628" y="500853"/>
            <a:ext cx="913702" cy="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5D837282-5779-4A72-BFE5-67B1253682C2}"/>
              </a:ext>
            </a:extLst>
          </p:cNvPr>
          <p:cNvSpPr txBox="1"/>
          <p:nvPr/>
        </p:nvSpPr>
        <p:spPr>
          <a:xfrm>
            <a:off x="2827525" y="-3609"/>
            <a:ext cx="341929" cy="684180"/>
          </a:xfrm>
          <a:prstGeom prst="rect">
            <a:avLst/>
          </a:prstGeom>
          <a:noFill/>
        </p:spPr>
        <p:txBody>
          <a:bodyPr wrap="square" lIns="0" tIns="0" rIns="0" bIns="0" rtlCol="0">
            <a:spAutoFit/>
          </a:bodyPr>
          <a:lstStyle/>
          <a:p>
            <a:r>
              <a:rPr lang="en-US" sz="4400" dirty="0">
                <a:solidFill>
                  <a:schemeClr val="bg1"/>
                </a:solidFill>
              </a:rPr>
              <a:t>…</a:t>
            </a:r>
          </a:p>
        </p:txBody>
      </p:sp>
    </p:spTree>
    <p:extLst>
      <p:ext uri="{BB962C8B-B14F-4D97-AF65-F5344CB8AC3E}">
        <p14:creationId xmlns:p14="http://schemas.microsoft.com/office/powerpoint/2010/main" val="561967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pPr algn="ctr"/>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pPr algn="ctr"/>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726E343-A8D1-423E-A1F1-598AA2A92715}"/>
                  </a:ext>
                </a:extLst>
              </p:cNvPr>
              <p:cNvSpPr txBox="1"/>
              <p:nvPr/>
            </p:nvSpPr>
            <p:spPr>
              <a:xfrm>
                <a:off x="7228417" y="1357003"/>
                <a:ext cx="4804392" cy="655179"/>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Elastic Net Regression (L1, L2)</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𝐸𝑁𝑒𝑡</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d>
                        <m:dPr>
                          <m:begChr m:val="|"/>
                          <m:endChr m:val="|"/>
                          <m:ctrlPr>
                            <a:rPr lang="en-US" sz="2000" b="0" i="1" smtClean="0">
                              <a:solidFill>
                                <a:schemeClr val="bg1"/>
                              </a:solidFill>
                              <a:latin typeface="Cambria Math" panose="02040503050406030204" pitchFamily="18" charset="0"/>
                            </a:rPr>
                          </m:ctrlPr>
                        </m:dPr>
                        <m:e>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e>
                          </m:d>
                        </m:e>
                      </m:d>
                    </m:oMath>
                  </m:oMathPara>
                </a14:m>
                <a:endParaRPr lang="en-US" sz="2000" b="0" dirty="0">
                  <a:solidFill>
                    <a:schemeClr val="bg1"/>
                  </a:solidFill>
                </a:endParaRPr>
              </a:p>
            </p:txBody>
          </p:sp>
        </mc:Choice>
        <mc:Fallback xmlns="">
          <p:sp>
            <p:nvSpPr>
              <p:cNvPr id="26" name="TextBox 25">
                <a:extLst>
                  <a:ext uri="{FF2B5EF4-FFF2-40B4-BE49-F238E27FC236}">
                    <a16:creationId xmlns:a16="http://schemas.microsoft.com/office/drawing/2014/main" id="{F726E343-A8D1-423E-A1F1-598AA2A92715}"/>
                  </a:ext>
                </a:extLst>
              </p:cNvPr>
              <p:cNvSpPr txBox="1">
                <a:spLocks noRot="1" noChangeAspect="1" noMove="1" noResize="1" noEditPoints="1" noAdjustHandles="1" noChangeArrowheads="1" noChangeShapeType="1" noTextEdit="1"/>
              </p:cNvSpPr>
              <p:nvPr/>
            </p:nvSpPr>
            <p:spPr>
              <a:xfrm>
                <a:off x="7228417" y="1357003"/>
                <a:ext cx="4804392" cy="655179"/>
              </a:xfrm>
              <a:prstGeom prst="rect">
                <a:avLst/>
              </a:prstGeom>
              <a:blipFill>
                <a:blip r:embed="rId2"/>
                <a:stretch>
                  <a:fillRect l="-1523" t="-12150"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A3427BB-5FFA-4456-8957-BE697BB26BBE}"/>
                  </a:ext>
                </a:extLst>
              </p:cNvPr>
              <p:cNvSpPr txBox="1"/>
              <p:nvPr/>
            </p:nvSpPr>
            <p:spPr>
              <a:xfrm>
                <a:off x="163576" y="241926"/>
                <a:ext cx="332308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Generalized Linear Regression</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𝐺𝐿𝑆</m:t>
                          </m:r>
                        </m:sub>
                      </m:sSub>
                      <m:r>
                        <a:rPr lang="en-US" sz="2000" b="0" i="1" smtClean="0">
                          <a:solidFill>
                            <a:schemeClr val="bg1"/>
                          </a:solidFill>
                          <a:latin typeface="Cambria Math" panose="02040503050406030204" pitchFamily="18" charset="0"/>
                        </a:rPr>
                        <m:t>= </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𝑋</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p:txBody>
          </p:sp>
        </mc:Choice>
        <mc:Fallback xmlns="">
          <p:sp>
            <p:nvSpPr>
              <p:cNvPr id="28" name="TextBox 27">
                <a:extLst>
                  <a:ext uri="{FF2B5EF4-FFF2-40B4-BE49-F238E27FC236}">
                    <a16:creationId xmlns:a16="http://schemas.microsoft.com/office/drawing/2014/main" id="{AA3427BB-5FFA-4456-8957-BE697BB26BBE}"/>
                  </a:ext>
                </a:extLst>
              </p:cNvPr>
              <p:cNvSpPr txBox="1">
                <a:spLocks noRot="1" noChangeAspect="1" noMove="1" noResize="1" noEditPoints="1" noAdjustHandles="1" noChangeArrowheads="1" noChangeShapeType="1" noTextEdit="1"/>
              </p:cNvSpPr>
              <p:nvPr/>
            </p:nvSpPr>
            <p:spPr>
              <a:xfrm>
                <a:off x="163576" y="241926"/>
                <a:ext cx="3323089" cy="615553"/>
              </a:xfrm>
              <a:prstGeom prst="rect">
                <a:avLst/>
              </a:prstGeom>
              <a:blipFill>
                <a:blip r:embed="rId3"/>
                <a:stretch>
                  <a:fillRect l="-4220" t="-12871" r="-4037" b="-11881"/>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1A3D7453-4EF7-437D-B6C4-A51A1B3C4F52}"/>
              </a:ext>
            </a:extLst>
          </p:cNvPr>
          <p:cNvSpPr/>
          <p:nvPr/>
        </p:nvSpPr>
        <p:spPr>
          <a:xfrm>
            <a:off x="171647" y="191698"/>
            <a:ext cx="335194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E0350CD-7653-4665-85ED-79620F8741B7}"/>
              </a:ext>
            </a:extLst>
          </p:cNvPr>
          <p:cNvSpPr/>
          <p:nvPr/>
        </p:nvSpPr>
        <p:spPr>
          <a:xfrm>
            <a:off x="7184251" y="1288411"/>
            <a:ext cx="4879388"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A01375A-E5AD-40BA-AA4B-78992749C314}"/>
                  </a:ext>
                </a:extLst>
              </p:cNvPr>
              <p:cNvSpPr txBox="1"/>
              <p:nvPr/>
            </p:nvSpPr>
            <p:spPr>
              <a:xfrm>
                <a:off x="7737388" y="2898614"/>
                <a:ext cx="3865289" cy="923330"/>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Support Vector Machine</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𝜙</m:t>
                              </m:r>
                            </m:e>
                            <m:sub>
                              <m:r>
                                <a:rPr lang="en-US" sz="2000" b="0" i="1" smtClean="0">
                                  <a:solidFill>
                                    <a:schemeClr val="bg1"/>
                                  </a:solidFill>
                                  <a:latin typeface="Cambria Math" panose="02040503050406030204" pitchFamily="18" charset="0"/>
                                </a:rPr>
                                <m:t>𝑆𝑉𝑀</m:t>
                              </m:r>
                            </m:sub>
                          </m:sSub>
                        </m:e>
                      </m:func>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m:t>
                      </m:r>
                    </m:oMath>
                  </m:oMathPara>
                </a14:m>
                <a:endParaRPr lang="en-US" sz="2000" b="0" dirty="0">
                  <a:solidFill>
                    <a:schemeClr val="bg1"/>
                  </a:solidFill>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𝜙</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max</m:t>
                          </m:r>
                        </m:fName>
                        <m:e>
                          <m:r>
                            <a:rPr lang="en-US" sz="2000" b="0" i="1" smtClean="0">
                              <a:solidFill>
                                <a:schemeClr val="bg1"/>
                              </a:solidFill>
                              <a:latin typeface="Cambria Math" panose="02040503050406030204" pitchFamily="18" charset="0"/>
                            </a:rPr>
                            <m:t>(0,1− &lt;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&gt;)</m:t>
                          </m:r>
                        </m:e>
                      </m:func>
                    </m:oMath>
                  </m:oMathPara>
                </a14:m>
                <a:endParaRPr lang="en-US" sz="2000" b="0" dirty="0">
                  <a:solidFill>
                    <a:schemeClr val="bg1"/>
                  </a:solidFill>
                </a:endParaRPr>
              </a:p>
            </p:txBody>
          </p:sp>
        </mc:Choice>
        <mc:Fallback xmlns="">
          <p:sp>
            <p:nvSpPr>
              <p:cNvPr id="64" name="TextBox 63">
                <a:extLst>
                  <a:ext uri="{FF2B5EF4-FFF2-40B4-BE49-F238E27FC236}">
                    <a16:creationId xmlns:a16="http://schemas.microsoft.com/office/drawing/2014/main" id="{9A01375A-E5AD-40BA-AA4B-78992749C314}"/>
                  </a:ext>
                </a:extLst>
              </p:cNvPr>
              <p:cNvSpPr txBox="1">
                <a:spLocks noRot="1" noChangeAspect="1" noMove="1" noResize="1" noEditPoints="1" noAdjustHandles="1" noChangeArrowheads="1" noChangeShapeType="1" noTextEdit="1"/>
              </p:cNvSpPr>
              <p:nvPr/>
            </p:nvSpPr>
            <p:spPr>
              <a:xfrm>
                <a:off x="7737388" y="2898614"/>
                <a:ext cx="3865289" cy="923330"/>
              </a:xfrm>
              <a:prstGeom prst="rect">
                <a:avLst/>
              </a:prstGeom>
              <a:blipFill>
                <a:blip r:embed="rId4"/>
                <a:stretch>
                  <a:fillRect l="-1577" t="-8553" r="-1262"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BDC7622-0A0E-4267-B26F-B53D053752B6}"/>
                  </a:ext>
                </a:extLst>
              </p:cNvPr>
              <p:cNvSpPr txBox="1"/>
              <p:nvPr/>
            </p:nvSpPr>
            <p:spPr>
              <a:xfrm>
                <a:off x="3179291" y="3294241"/>
                <a:ext cx="2112373" cy="640496"/>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Logistic Regression</a:t>
                </a:r>
              </a:p>
              <a:p>
                <a:pPr algn="ctr"/>
                <a14:m>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oMath>
                </a14:m>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𝜎</m:t>
                        </m:r>
                      </m:e>
                      <m:sub>
                        <m:r>
                          <a:rPr lang="en-US" sz="2000" b="0" i="1" smtClean="0">
                            <a:solidFill>
                              <a:schemeClr val="bg1"/>
                            </a:solidFill>
                            <a:latin typeface="Cambria Math" panose="02040503050406030204" pitchFamily="18" charset="0"/>
                          </a:rPr>
                          <m:t>𝑠𝑖𝑔𝑚𝑜𝑖𝑑</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𝜃</m:t>
                    </m:r>
                    <m:r>
                      <a:rPr lang="en-US" sz="2000" b="0" i="1" smtClean="0">
                        <a:solidFill>
                          <a:schemeClr val="bg1"/>
                        </a:solidFill>
                        <a:latin typeface="Cambria Math" panose="02040503050406030204" pitchFamily="18" charset="0"/>
                      </a:rPr>
                      <m:t>)</m:t>
                    </m:r>
                  </m:oMath>
                </a14:m>
                <a:endParaRPr lang="en-US" sz="2000" b="0" dirty="0">
                  <a:solidFill>
                    <a:schemeClr val="bg1"/>
                  </a:solidFill>
                </a:endParaRPr>
              </a:p>
            </p:txBody>
          </p:sp>
        </mc:Choice>
        <mc:Fallback xmlns="">
          <p:sp>
            <p:nvSpPr>
              <p:cNvPr id="66" name="TextBox 65">
                <a:extLst>
                  <a:ext uri="{FF2B5EF4-FFF2-40B4-BE49-F238E27FC236}">
                    <a16:creationId xmlns:a16="http://schemas.microsoft.com/office/drawing/2014/main" id="{2BDC7622-0A0E-4267-B26F-B53D053752B6}"/>
                  </a:ext>
                </a:extLst>
              </p:cNvPr>
              <p:cNvSpPr txBox="1">
                <a:spLocks noRot="1" noChangeAspect="1" noMove="1" noResize="1" noEditPoints="1" noAdjustHandles="1" noChangeArrowheads="1" noChangeShapeType="1" noTextEdit="1"/>
              </p:cNvSpPr>
              <p:nvPr/>
            </p:nvSpPr>
            <p:spPr>
              <a:xfrm>
                <a:off x="3179291" y="3294241"/>
                <a:ext cx="2112373" cy="640496"/>
              </a:xfrm>
              <a:prstGeom prst="rect">
                <a:avLst/>
              </a:prstGeom>
              <a:blipFill>
                <a:blip r:embed="rId5"/>
                <a:stretch>
                  <a:fillRect l="-7225" t="-12381" r="-6647" b="-13333"/>
                </a:stretch>
              </a:blipFill>
            </p:spPr>
            <p:txBody>
              <a:bodyPr/>
              <a:lstStyle/>
              <a:p>
                <a:r>
                  <a:rPr lang="en-US">
                    <a:noFill/>
                  </a:rPr>
                  <a:t> </a:t>
                </a:r>
              </a:p>
            </p:txBody>
          </p:sp>
        </mc:Fallback>
      </mc:AlternateContent>
      <p:sp>
        <p:nvSpPr>
          <p:cNvPr id="67" name="Rectangle 66">
            <a:extLst>
              <a:ext uri="{FF2B5EF4-FFF2-40B4-BE49-F238E27FC236}">
                <a16:creationId xmlns:a16="http://schemas.microsoft.com/office/drawing/2014/main" id="{3BE76624-86FF-4424-83AD-68DC8C109B65}"/>
              </a:ext>
            </a:extLst>
          </p:cNvPr>
          <p:cNvSpPr/>
          <p:nvPr/>
        </p:nvSpPr>
        <p:spPr>
          <a:xfrm>
            <a:off x="3120701" y="3217279"/>
            <a:ext cx="2320479"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0DC58F4-ACA8-4417-9A02-D436954EC0B8}"/>
                  </a:ext>
                </a:extLst>
              </p:cNvPr>
              <p:cNvSpPr txBox="1"/>
              <p:nvPr/>
            </p:nvSpPr>
            <p:spPr>
              <a:xfrm>
                <a:off x="88736" y="2418456"/>
                <a:ext cx="2628284" cy="891141"/>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Activation Functions</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𝜎</m:t>
                          </m:r>
                        </m:e>
                        <m:sub>
                          <m:r>
                            <a:rPr lang="en-US" sz="2000" b="0" i="1" smtClean="0">
                              <a:solidFill>
                                <a:schemeClr val="bg1"/>
                              </a:solidFill>
                              <a:latin typeface="Cambria Math" panose="02040503050406030204" pitchFamily="18" charset="0"/>
                            </a:rPr>
                            <m:t>𝑠𝑖𝑔𝑚𝑜𝑖𝑑</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1+</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𝑒</m:t>
                              </m:r>
                            </m:e>
                            <m:sup>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sup>
                          </m:sSup>
                        </m:den>
                      </m:f>
                    </m:oMath>
                  </m:oMathPara>
                </a14:m>
                <a:endParaRPr lang="en-US" sz="2000" b="0" i="1" dirty="0">
                  <a:solidFill>
                    <a:schemeClr val="bg1"/>
                  </a:solidFill>
                  <a:latin typeface="Cambria Math" panose="02040503050406030204" pitchFamily="18" charset="0"/>
                </a:endParaRPr>
              </a:p>
            </p:txBody>
          </p:sp>
        </mc:Choice>
        <mc:Fallback xmlns="">
          <p:sp>
            <p:nvSpPr>
              <p:cNvPr id="68" name="TextBox 67">
                <a:extLst>
                  <a:ext uri="{FF2B5EF4-FFF2-40B4-BE49-F238E27FC236}">
                    <a16:creationId xmlns:a16="http://schemas.microsoft.com/office/drawing/2014/main" id="{80DC58F4-ACA8-4417-9A02-D436954EC0B8}"/>
                  </a:ext>
                </a:extLst>
              </p:cNvPr>
              <p:cNvSpPr txBox="1">
                <a:spLocks noRot="1" noChangeAspect="1" noMove="1" noResize="1" noEditPoints="1" noAdjustHandles="1" noChangeArrowheads="1" noChangeShapeType="1" noTextEdit="1"/>
              </p:cNvSpPr>
              <p:nvPr/>
            </p:nvSpPr>
            <p:spPr>
              <a:xfrm>
                <a:off x="88736" y="2418456"/>
                <a:ext cx="2628284" cy="891141"/>
              </a:xfrm>
              <a:prstGeom prst="rect">
                <a:avLst/>
              </a:prstGeom>
              <a:blipFill>
                <a:blip r:embed="rId6"/>
                <a:stretch>
                  <a:fillRect t="-8904"/>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E7B51F35-F0C1-4347-B275-FD16E4E6E28B}"/>
              </a:ext>
            </a:extLst>
          </p:cNvPr>
          <p:cNvSpPr/>
          <p:nvPr/>
        </p:nvSpPr>
        <p:spPr>
          <a:xfrm>
            <a:off x="88737" y="2368228"/>
            <a:ext cx="2709672" cy="10607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A357065C-B88B-4B3A-A0CA-71A668DAF6A3}"/>
              </a:ext>
            </a:extLst>
          </p:cNvPr>
          <p:cNvCxnSpPr>
            <a:cxnSpLocks/>
          </p:cNvCxnSpPr>
          <p:nvPr/>
        </p:nvCxnSpPr>
        <p:spPr>
          <a:xfrm>
            <a:off x="1698306" y="964121"/>
            <a:ext cx="1647322" cy="2222857"/>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CA5D8A4-57D5-4DCF-B16F-310B27A5896B}"/>
              </a:ext>
            </a:extLst>
          </p:cNvPr>
          <p:cNvCxnSpPr>
            <a:cxnSpLocks/>
            <a:endCxn id="66" idx="1"/>
          </p:cNvCxnSpPr>
          <p:nvPr/>
        </p:nvCxnSpPr>
        <p:spPr>
          <a:xfrm>
            <a:off x="2717020" y="2973993"/>
            <a:ext cx="462271" cy="640496"/>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BDA308D-7463-40EE-BACA-8C7EB90EBFC8}"/>
              </a:ext>
            </a:extLst>
          </p:cNvPr>
          <p:cNvSpPr/>
          <p:nvPr/>
        </p:nvSpPr>
        <p:spPr>
          <a:xfrm>
            <a:off x="7686134" y="2884449"/>
            <a:ext cx="4050459" cy="10502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1B16ACC-D69D-47EF-9561-5BF05BA32B19}"/>
                  </a:ext>
                </a:extLst>
              </p:cNvPr>
              <p:cNvSpPr txBox="1"/>
              <p:nvPr/>
            </p:nvSpPr>
            <p:spPr>
              <a:xfrm>
                <a:off x="4860620" y="4561126"/>
                <a:ext cx="349505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Neural Network</a:t>
                </a:r>
              </a:p>
              <a:p>
                <a:pPr algn="ctr"/>
                <a14:m>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0"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𝐻𝑑</m:t>
                        </m:r>
                      </m:sub>
                    </m:sSub>
                    <m:r>
                      <a:rPr lang="en-US" sz="2000" b="0" i="1" smtClean="0">
                        <a:solidFill>
                          <a:schemeClr val="bg1"/>
                        </a:solidFill>
                        <a:latin typeface="Cambria Math" panose="02040503050406030204" pitchFamily="18" charset="0"/>
                      </a:rPr>
                      <m:t>)</m:t>
                    </m:r>
                  </m:oMath>
                </a14:m>
                <a:endParaRPr lang="en-US" sz="2000" b="0" dirty="0">
                  <a:solidFill>
                    <a:schemeClr val="bg1"/>
                  </a:solidFill>
                </a:endParaRPr>
              </a:p>
            </p:txBody>
          </p:sp>
        </mc:Choice>
        <mc:Fallback xmlns="">
          <p:sp>
            <p:nvSpPr>
              <p:cNvPr id="75" name="TextBox 74">
                <a:extLst>
                  <a:ext uri="{FF2B5EF4-FFF2-40B4-BE49-F238E27FC236}">
                    <a16:creationId xmlns:a16="http://schemas.microsoft.com/office/drawing/2014/main" id="{B1B16ACC-D69D-47EF-9561-5BF05BA32B19}"/>
                  </a:ext>
                </a:extLst>
              </p:cNvPr>
              <p:cNvSpPr txBox="1">
                <a:spLocks noRot="1" noChangeAspect="1" noMove="1" noResize="1" noEditPoints="1" noAdjustHandles="1" noChangeArrowheads="1" noChangeShapeType="1" noTextEdit="1"/>
              </p:cNvSpPr>
              <p:nvPr/>
            </p:nvSpPr>
            <p:spPr>
              <a:xfrm>
                <a:off x="4860620" y="4561126"/>
                <a:ext cx="3495059" cy="615553"/>
              </a:xfrm>
              <a:prstGeom prst="rect">
                <a:avLst/>
              </a:prstGeom>
              <a:blipFill>
                <a:blip r:embed="rId7"/>
                <a:stretch>
                  <a:fillRect l="-2439" t="-12871" r="-2962" b="-16832"/>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34500CE0-804B-4909-BE8A-797A863FBB1F}"/>
              </a:ext>
            </a:extLst>
          </p:cNvPr>
          <p:cNvSpPr/>
          <p:nvPr/>
        </p:nvSpPr>
        <p:spPr>
          <a:xfrm>
            <a:off x="4624246" y="4546961"/>
            <a:ext cx="4050459"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703E7F2-448A-4146-ABFA-B98A52DB5CF0}"/>
                  </a:ext>
                </a:extLst>
              </p:cNvPr>
              <p:cNvSpPr txBox="1"/>
              <p:nvPr/>
            </p:nvSpPr>
            <p:spPr>
              <a:xfrm>
                <a:off x="4324554" y="1267665"/>
                <a:ext cx="1880771"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Gradient Descent</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𝜃</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𝜃</m:t>
                      </m:r>
                      <m:r>
                        <a:rPr lang="en-US" sz="2000" b="0" i="1" smtClean="0">
                          <a:solidFill>
                            <a:schemeClr val="bg1"/>
                          </a:solidFill>
                          <a:latin typeface="Cambria Math" panose="02040503050406030204" pitchFamily="18" charset="0"/>
                          <a:ea typeface="Cambria Math" panose="02040503050406030204" pitchFamily="18" charset="0"/>
                        </a:rPr>
                        <m:t>−</m:t>
                      </m:r>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𝜆</m:t>
                          </m:r>
                        </m:e>
                        <m:sub>
                          <m:r>
                            <a:rPr lang="en-US" sz="2000" b="0" i="1" smtClean="0">
                              <a:solidFill>
                                <a:schemeClr val="bg1"/>
                              </a:solidFill>
                              <a:latin typeface="Cambria Math" panose="02040503050406030204" pitchFamily="18" charset="0"/>
                              <a:ea typeface="Cambria Math" panose="02040503050406030204" pitchFamily="18" charset="0"/>
                            </a:rPr>
                            <m:t>𝐿𝑅</m:t>
                          </m:r>
                        </m:sub>
                      </m:sSub>
                      <m:r>
                        <a:rPr lang="en-US" sz="2000" b="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m:t>
                      </m:r>
                      <m:r>
                        <a:rPr lang="en-US" sz="2000" b="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𝐶</m:t>
                      </m:r>
                    </m:oMath>
                  </m:oMathPara>
                </a14:m>
                <a:endParaRPr lang="en-US" sz="2000" b="0" dirty="0">
                  <a:solidFill>
                    <a:schemeClr val="bg1"/>
                  </a:solidFill>
                </a:endParaRPr>
              </a:p>
            </p:txBody>
          </p:sp>
        </mc:Choice>
        <mc:Fallback xmlns="">
          <p:sp>
            <p:nvSpPr>
              <p:cNvPr id="77" name="TextBox 76">
                <a:extLst>
                  <a:ext uri="{FF2B5EF4-FFF2-40B4-BE49-F238E27FC236}">
                    <a16:creationId xmlns:a16="http://schemas.microsoft.com/office/drawing/2014/main" id="{4703E7F2-448A-4146-ABFA-B98A52DB5CF0}"/>
                  </a:ext>
                </a:extLst>
              </p:cNvPr>
              <p:cNvSpPr txBox="1">
                <a:spLocks noRot="1" noChangeAspect="1" noMove="1" noResize="1" noEditPoints="1" noAdjustHandles="1" noChangeArrowheads="1" noChangeShapeType="1" noTextEdit="1"/>
              </p:cNvSpPr>
              <p:nvPr/>
            </p:nvSpPr>
            <p:spPr>
              <a:xfrm>
                <a:off x="4324554" y="1267665"/>
                <a:ext cx="1880771" cy="615553"/>
              </a:xfrm>
              <a:prstGeom prst="rect">
                <a:avLst/>
              </a:prstGeom>
              <a:blipFill>
                <a:blip r:embed="rId8"/>
                <a:stretch>
                  <a:fillRect l="-7767" t="-12871" r="-7767" b="-6931"/>
                </a:stretch>
              </a:blipFill>
            </p:spPr>
            <p:txBody>
              <a:bodyPr/>
              <a:lstStyle/>
              <a:p>
                <a:r>
                  <a:rPr lang="en-US">
                    <a:noFill/>
                  </a:rPr>
                  <a:t> </a:t>
                </a:r>
              </a:p>
            </p:txBody>
          </p:sp>
        </mc:Fallback>
      </mc:AlternateContent>
      <p:sp>
        <p:nvSpPr>
          <p:cNvPr id="78" name="Rectangle 77">
            <a:extLst>
              <a:ext uri="{FF2B5EF4-FFF2-40B4-BE49-F238E27FC236}">
                <a16:creationId xmlns:a16="http://schemas.microsoft.com/office/drawing/2014/main" id="{4141D7BC-B5EA-45E7-A7D4-FA8BE0646FBE}"/>
              </a:ext>
            </a:extLst>
          </p:cNvPr>
          <p:cNvSpPr/>
          <p:nvPr/>
        </p:nvSpPr>
        <p:spPr>
          <a:xfrm>
            <a:off x="4137341" y="1155754"/>
            <a:ext cx="2308645"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A9988363-EA02-4192-9620-0885EB07FB6E}"/>
              </a:ext>
            </a:extLst>
          </p:cNvPr>
          <p:cNvCxnSpPr>
            <a:cxnSpLocks/>
            <a:endCxn id="66" idx="0"/>
          </p:cNvCxnSpPr>
          <p:nvPr/>
        </p:nvCxnSpPr>
        <p:spPr>
          <a:xfrm flipH="1">
            <a:off x="4235478" y="1897383"/>
            <a:ext cx="1013850" cy="1396858"/>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BB97947-CDCE-4ED7-B8BC-DD7C2930F80F}"/>
              </a:ext>
            </a:extLst>
          </p:cNvPr>
          <p:cNvCxnSpPr>
            <a:cxnSpLocks/>
          </p:cNvCxnSpPr>
          <p:nvPr/>
        </p:nvCxnSpPr>
        <p:spPr>
          <a:xfrm>
            <a:off x="5498338" y="1956210"/>
            <a:ext cx="3176367" cy="95985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4B8054E-AFFC-4165-B494-7FE6BAA82DDC}"/>
              </a:ext>
            </a:extLst>
          </p:cNvPr>
          <p:cNvCxnSpPr>
            <a:cxnSpLocks/>
          </p:cNvCxnSpPr>
          <p:nvPr/>
        </p:nvCxnSpPr>
        <p:spPr>
          <a:xfrm>
            <a:off x="9630613" y="2071828"/>
            <a:ext cx="0" cy="81262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1F66CE8-33EB-4976-B0EF-BD2597EFFE49}"/>
              </a:ext>
            </a:extLst>
          </p:cNvPr>
          <p:cNvCxnSpPr>
            <a:cxnSpLocks/>
            <a:endCxn id="76" idx="0"/>
          </p:cNvCxnSpPr>
          <p:nvPr/>
        </p:nvCxnSpPr>
        <p:spPr>
          <a:xfrm flipH="1">
            <a:off x="6649476" y="3836109"/>
            <a:ext cx="2583408" cy="710852"/>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BFF208B-CB96-47B3-A144-0470D962BB65}"/>
              </a:ext>
            </a:extLst>
          </p:cNvPr>
          <p:cNvCxnSpPr>
            <a:cxnSpLocks/>
            <a:stCxn id="67" idx="2"/>
          </p:cNvCxnSpPr>
          <p:nvPr/>
        </p:nvCxnSpPr>
        <p:spPr>
          <a:xfrm>
            <a:off x="4280941" y="4036862"/>
            <a:ext cx="2049509" cy="524264"/>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A5A350-D4C5-4142-83D4-66432C3F72C5}"/>
              </a:ext>
            </a:extLst>
          </p:cNvPr>
          <p:cNvCxnSpPr>
            <a:cxnSpLocks/>
          </p:cNvCxnSpPr>
          <p:nvPr/>
        </p:nvCxnSpPr>
        <p:spPr>
          <a:xfrm>
            <a:off x="6555719" y="5176679"/>
            <a:ext cx="0" cy="68623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0194D79-DEE5-4E50-B926-35D768986086}"/>
              </a:ext>
            </a:extLst>
          </p:cNvPr>
          <p:cNvSpPr txBox="1"/>
          <p:nvPr/>
        </p:nvSpPr>
        <p:spPr>
          <a:xfrm>
            <a:off x="6360954" y="5632319"/>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87" name="Straight Arrow Connector 86">
            <a:extLst>
              <a:ext uri="{FF2B5EF4-FFF2-40B4-BE49-F238E27FC236}">
                <a16:creationId xmlns:a16="http://schemas.microsoft.com/office/drawing/2014/main" id="{90EFB174-8041-4712-83CE-A2A1187BA123}"/>
              </a:ext>
            </a:extLst>
          </p:cNvPr>
          <p:cNvCxnSpPr>
            <a:cxnSpLocks/>
          </p:cNvCxnSpPr>
          <p:nvPr/>
        </p:nvCxnSpPr>
        <p:spPr>
          <a:xfrm flipV="1">
            <a:off x="5291664" y="666974"/>
            <a:ext cx="1038786" cy="530005"/>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47D9F38-6D04-4434-BDE5-E0C7C64FD28D}"/>
              </a:ext>
            </a:extLst>
          </p:cNvPr>
          <p:cNvSpPr txBox="1"/>
          <p:nvPr/>
        </p:nvSpPr>
        <p:spPr>
          <a:xfrm>
            <a:off x="6413384" y="158300"/>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90" name="Straight Arrow Connector 89">
            <a:extLst>
              <a:ext uri="{FF2B5EF4-FFF2-40B4-BE49-F238E27FC236}">
                <a16:creationId xmlns:a16="http://schemas.microsoft.com/office/drawing/2014/main" id="{EB7D3AB8-8980-4A36-829C-714F54CAF50F}"/>
              </a:ext>
            </a:extLst>
          </p:cNvPr>
          <p:cNvCxnSpPr>
            <a:cxnSpLocks/>
            <a:stCxn id="74" idx="2"/>
          </p:cNvCxnSpPr>
          <p:nvPr/>
        </p:nvCxnSpPr>
        <p:spPr>
          <a:xfrm>
            <a:off x="9711364" y="3934737"/>
            <a:ext cx="1466833" cy="612225"/>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AC5CC88-981C-4AD9-B1C8-ECCBBBABFB08}"/>
              </a:ext>
            </a:extLst>
          </p:cNvPr>
          <p:cNvSpPr txBox="1"/>
          <p:nvPr/>
        </p:nvSpPr>
        <p:spPr>
          <a:xfrm>
            <a:off x="11261131" y="4038287"/>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93" name="Straight Arrow Connector 92">
            <a:extLst>
              <a:ext uri="{FF2B5EF4-FFF2-40B4-BE49-F238E27FC236}">
                <a16:creationId xmlns:a16="http://schemas.microsoft.com/office/drawing/2014/main" id="{7C236B71-7917-4B5A-A5CA-135C591108FE}"/>
              </a:ext>
            </a:extLst>
          </p:cNvPr>
          <p:cNvCxnSpPr>
            <a:cxnSpLocks/>
            <a:stCxn id="67" idx="2"/>
          </p:cNvCxnSpPr>
          <p:nvPr/>
        </p:nvCxnSpPr>
        <p:spPr>
          <a:xfrm flipH="1">
            <a:off x="2219544" y="4036862"/>
            <a:ext cx="2061397" cy="69985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BFA180D-0E0D-472F-810F-299605A1FA05}"/>
              </a:ext>
            </a:extLst>
          </p:cNvPr>
          <p:cNvSpPr txBox="1"/>
          <p:nvPr/>
        </p:nvSpPr>
        <p:spPr>
          <a:xfrm>
            <a:off x="1705753" y="4398161"/>
            <a:ext cx="389530" cy="677108"/>
          </a:xfrm>
          <a:prstGeom prst="rect">
            <a:avLst/>
          </a:prstGeom>
          <a:noFill/>
        </p:spPr>
        <p:txBody>
          <a:bodyPr wrap="square" lIns="0" tIns="0" rIns="0" bIns="0" rtlCol="0">
            <a:spAutoFit/>
          </a:bodyPr>
          <a:lstStyle/>
          <a:p>
            <a:r>
              <a:rPr lang="en-US" sz="4400" dirty="0">
                <a:solidFill>
                  <a:schemeClr val="bg1"/>
                </a:solidFill>
              </a:rPr>
              <a:t>…</a:t>
            </a:r>
          </a:p>
        </p:txBody>
      </p:sp>
    </p:spTree>
    <p:extLst>
      <p:ext uri="{BB962C8B-B14F-4D97-AF65-F5344CB8AC3E}">
        <p14:creationId xmlns:p14="http://schemas.microsoft.com/office/powerpoint/2010/main" val="134752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Linear regression</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p:txBody>
          <a:bodyPr/>
          <a:lstStyle/>
          <a:p>
            <a:r>
              <a:rPr lang="en-AU" dirty="0">
                <a:solidFill>
                  <a:schemeClr val="bg1"/>
                </a:solidFill>
              </a:rPr>
              <a:t>Scatter plot two variables</a:t>
            </a:r>
          </a:p>
          <a:p>
            <a:r>
              <a:rPr lang="en-AU" dirty="0">
                <a:solidFill>
                  <a:schemeClr val="bg1"/>
                </a:solidFill>
              </a:rPr>
              <a:t>Line of best fit</a:t>
            </a:r>
          </a:p>
          <a:p>
            <a:r>
              <a:rPr lang="en-AU" dirty="0">
                <a:solidFill>
                  <a:schemeClr val="bg1"/>
                </a:solidFill>
              </a:rPr>
              <a:t>MSE</a:t>
            </a:r>
          </a:p>
          <a:p>
            <a:r>
              <a:rPr lang="en-AU" dirty="0">
                <a:solidFill>
                  <a:schemeClr val="bg1"/>
                </a:solidFill>
              </a:rPr>
              <a:t>Deriving coefficients</a:t>
            </a:r>
          </a:p>
          <a:p>
            <a:r>
              <a:rPr lang="en-AU" dirty="0">
                <a:solidFill>
                  <a:schemeClr val="bg1"/>
                </a:solidFill>
              </a:rPr>
              <a:t>Other cost functions</a:t>
            </a:r>
          </a:p>
          <a:p>
            <a:r>
              <a:rPr lang="en-AU" dirty="0">
                <a:solidFill>
                  <a:schemeClr val="bg1"/>
                </a:solidFill>
              </a:rPr>
              <a:t>Analysis of residuals</a:t>
            </a:r>
          </a:p>
          <a:p>
            <a:pPr lvl="1"/>
            <a:r>
              <a:rPr lang="en-AU" dirty="0">
                <a:solidFill>
                  <a:schemeClr val="bg1"/>
                </a:solidFill>
              </a:rPr>
              <a:t>Heteroskedasticity</a:t>
            </a:r>
          </a:p>
          <a:p>
            <a:pPr lvl="1"/>
            <a:r>
              <a:rPr lang="en-AU" dirty="0">
                <a:solidFill>
                  <a:schemeClr val="bg1"/>
                </a:solidFill>
              </a:rPr>
              <a:t>Autocorrelation</a:t>
            </a:r>
          </a:p>
          <a:p>
            <a:r>
              <a:rPr lang="en-AU" dirty="0">
                <a:solidFill>
                  <a:schemeClr val="bg1"/>
                </a:solidFill>
              </a:rPr>
              <a:t>Confidence intervals</a:t>
            </a:r>
          </a:p>
        </p:txBody>
      </p:sp>
    </p:spTree>
    <p:extLst>
      <p:ext uri="{BB962C8B-B14F-4D97-AF65-F5344CB8AC3E}">
        <p14:creationId xmlns:p14="http://schemas.microsoft.com/office/powerpoint/2010/main" val="3814318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pPr algn="ctr"/>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pPr algn="ctr"/>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B1B16ACC-D69D-47EF-9561-5BF05BA32B19}"/>
                  </a:ext>
                </a:extLst>
              </p:cNvPr>
              <p:cNvSpPr txBox="1"/>
              <p:nvPr/>
            </p:nvSpPr>
            <p:spPr>
              <a:xfrm>
                <a:off x="4107585" y="290340"/>
                <a:ext cx="349505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Neural Network</a:t>
                </a:r>
              </a:p>
              <a:p>
                <a:pPr algn="ctr"/>
                <a14:m>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0"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𝐻𝑑</m:t>
                        </m:r>
                      </m:sub>
                    </m:sSub>
                    <m:r>
                      <a:rPr lang="en-US" sz="2000" b="0" i="1" smtClean="0">
                        <a:solidFill>
                          <a:schemeClr val="bg1"/>
                        </a:solidFill>
                        <a:latin typeface="Cambria Math" panose="02040503050406030204" pitchFamily="18" charset="0"/>
                      </a:rPr>
                      <m:t>)</m:t>
                    </m:r>
                  </m:oMath>
                </a14:m>
                <a:endParaRPr lang="en-US" sz="2000" b="0" dirty="0">
                  <a:solidFill>
                    <a:schemeClr val="bg1"/>
                  </a:solidFill>
                </a:endParaRPr>
              </a:p>
            </p:txBody>
          </p:sp>
        </mc:Choice>
        <mc:Fallback>
          <p:sp>
            <p:nvSpPr>
              <p:cNvPr id="75" name="TextBox 74">
                <a:extLst>
                  <a:ext uri="{FF2B5EF4-FFF2-40B4-BE49-F238E27FC236}">
                    <a16:creationId xmlns:a16="http://schemas.microsoft.com/office/drawing/2014/main" id="{B1B16ACC-D69D-47EF-9561-5BF05BA32B19}"/>
                  </a:ext>
                </a:extLst>
              </p:cNvPr>
              <p:cNvSpPr txBox="1">
                <a:spLocks noRot="1" noChangeAspect="1" noMove="1" noResize="1" noEditPoints="1" noAdjustHandles="1" noChangeArrowheads="1" noChangeShapeType="1" noTextEdit="1"/>
              </p:cNvSpPr>
              <p:nvPr/>
            </p:nvSpPr>
            <p:spPr>
              <a:xfrm>
                <a:off x="4107585" y="290340"/>
                <a:ext cx="3495059" cy="615553"/>
              </a:xfrm>
              <a:prstGeom prst="rect">
                <a:avLst/>
              </a:prstGeom>
              <a:blipFill>
                <a:blip r:embed="rId2"/>
                <a:stretch>
                  <a:fillRect l="-2443" t="-12871" r="-3141" b="-16832"/>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34500CE0-804B-4909-BE8A-797A863FBB1F}"/>
              </a:ext>
            </a:extLst>
          </p:cNvPr>
          <p:cNvSpPr/>
          <p:nvPr/>
        </p:nvSpPr>
        <p:spPr>
          <a:xfrm>
            <a:off x="3871211" y="276175"/>
            <a:ext cx="4050459"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E9A5A350-D4C5-4142-83D4-66432C3F72C5}"/>
              </a:ext>
            </a:extLst>
          </p:cNvPr>
          <p:cNvCxnSpPr>
            <a:cxnSpLocks/>
          </p:cNvCxnSpPr>
          <p:nvPr/>
        </p:nvCxnSpPr>
        <p:spPr>
          <a:xfrm>
            <a:off x="5802684" y="905893"/>
            <a:ext cx="1860239" cy="11919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529A5C74-EEF4-42B6-8522-8926A0D658B5}"/>
                  </a:ext>
                </a:extLst>
              </p:cNvPr>
              <p:cNvSpPr txBox="1"/>
              <p:nvPr/>
            </p:nvSpPr>
            <p:spPr>
              <a:xfrm>
                <a:off x="893753" y="409300"/>
                <a:ext cx="1716945" cy="994311"/>
              </a:xfrm>
              <a:prstGeom prst="rect">
                <a:avLst/>
              </a:prstGeom>
              <a:noFill/>
            </p:spPr>
            <p:txBody>
              <a:bodyPr wrap="none" lIns="0" tIns="0" rIns="0" bIns="0" rtlCol="0">
                <a:spAutoFit/>
              </a:bodyPr>
              <a:lstStyle/>
              <a:p>
                <a:pPr algn="ctr"/>
                <a:r>
                  <a:rPr lang="en-US" sz="2000" i="1" dirty="0">
                    <a:solidFill>
                      <a:schemeClr val="bg1"/>
                    </a:solidFill>
                    <a:latin typeface="Cambria Math" panose="02040503050406030204" pitchFamily="18" charset="0"/>
                  </a:rPr>
                  <a:t>Perceptron</a:t>
                </a:r>
                <a:endParaRPr lang="en-US" sz="2000" b="0" i="1"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eqArr>
                            <m:eqArrPr>
                              <m:ctrlPr>
                                <a:rPr lang="en-US" sz="2000" b="0" i="1" smtClean="0">
                                  <a:solidFill>
                                    <a:schemeClr val="bg1"/>
                                  </a:solidFill>
                                  <a:latin typeface="Cambria Math" panose="02040503050406030204" pitchFamily="18" charset="0"/>
                                </a:rPr>
                              </m:ctrlPr>
                            </m:eqArrPr>
                            <m:e>
                              <m:r>
                                <a:rPr lang="en-US" sz="2000" b="0" i="1" smtClean="0">
                                  <a:solidFill>
                                    <a:schemeClr val="bg1"/>
                                  </a:solidFill>
                                  <a:latin typeface="Cambria Math" panose="02040503050406030204" pitchFamily="18" charset="0"/>
                                </a:rPr>
                                <m:t>1</m:t>
                              </m:r>
                            </m:e>
                            <m:e>
                              <m:r>
                                <a:rPr lang="en-US" sz="2000" b="0" i="1" smtClean="0">
                                  <a:solidFill>
                                    <a:schemeClr val="bg1"/>
                                  </a:solidFill>
                                  <a:latin typeface="Cambria Math" panose="02040503050406030204" pitchFamily="18" charset="0"/>
                                </a:rPr>
                                <m:t>0</m:t>
                              </m:r>
                            </m:e>
                          </m:eqArr>
                          <m:r>
                            <a:rPr lang="en-US" sz="2000" b="0" i="1" smtClean="0">
                              <a:solidFill>
                                <a:schemeClr val="bg1"/>
                              </a:solidFill>
                              <a:latin typeface="Cambria Math" panose="02040503050406030204" pitchFamily="18" charset="0"/>
                            </a:rPr>
                            <m:t>  </m:t>
                          </m:r>
                          <m:m>
                            <m:mPr>
                              <m:mcs>
                                <m:mc>
                                  <m:mcPr>
                                    <m:count m:val="1"/>
                                    <m:mcJc m:val="center"/>
                                  </m:mcPr>
                                </m:mc>
                              </m:mcs>
                              <m:ctrlPr>
                                <a:rPr lang="en-US" sz="2000" b="0" i="1" smtClean="0">
                                  <a:solidFill>
                                    <a:schemeClr val="bg1"/>
                                  </a:solidFill>
                                  <a:latin typeface="Cambria Math" panose="02040503050406030204" pitchFamily="18" charset="0"/>
                                </a:rPr>
                              </m:ctrlPr>
                            </m:mPr>
                            <m:mr>
                              <m:e>
                                <m:r>
                                  <a:rPr lang="en-US" sz="2000" b="0" i="1" smtClean="0">
                                    <a:solidFill>
                                      <a:schemeClr val="bg1"/>
                                    </a:solidFill>
                                    <a:latin typeface="Cambria Math" panose="02040503050406030204" pitchFamily="18" charset="0"/>
                                  </a:rPr>
                                  <m:t>𝜃</m:t>
                                </m:r>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&gt;0</m:t>
                                </m:r>
                              </m:e>
                            </m:mr>
                            <m:mr>
                              <m:e>
                                <m:r>
                                  <a:rPr lang="en-US" sz="2000" b="0" i="1" smtClean="0">
                                    <a:solidFill>
                                      <a:schemeClr val="bg1"/>
                                    </a:solidFill>
                                    <a:latin typeface="Cambria Math" panose="02040503050406030204" pitchFamily="18" charset="0"/>
                                  </a:rPr>
                                  <m:t>𝑒𝑙𝑠𝑒</m:t>
                                </m:r>
                              </m:e>
                            </m:mr>
                          </m:m>
                        </m:e>
                      </m:d>
                    </m:oMath>
                  </m:oMathPara>
                </a14:m>
                <a:endParaRPr lang="en-US" sz="2000" b="0" dirty="0">
                  <a:solidFill>
                    <a:schemeClr val="bg1"/>
                  </a:solidFill>
                </a:endParaRPr>
              </a:p>
            </p:txBody>
          </p:sp>
        </mc:Choice>
        <mc:Fallback>
          <p:sp>
            <p:nvSpPr>
              <p:cNvPr id="45" name="TextBox 44">
                <a:extLst>
                  <a:ext uri="{FF2B5EF4-FFF2-40B4-BE49-F238E27FC236}">
                    <a16:creationId xmlns:a16="http://schemas.microsoft.com/office/drawing/2014/main" id="{529A5C74-EEF4-42B6-8522-8926A0D658B5}"/>
                  </a:ext>
                </a:extLst>
              </p:cNvPr>
              <p:cNvSpPr txBox="1">
                <a:spLocks noRot="1" noChangeAspect="1" noMove="1" noResize="1" noEditPoints="1" noAdjustHandles="1" noChangeArrowheads="1" noChangeShapeType="1" noTextEdit="1"/>
              </p:cNvSpPr>
              <p:nvPr/>
            </p:nvSpPr>
            <p:spPr>
              <a:xfrm>
                <a:off x="893753" y="409300"/>
                <a:ext cx="1716945" cy="994311"/>
              </a:xfrm>
              <a:prstGeom prst="rect">
                <a:avLst/>
              </a:prstGeom>
              <a:blipFill>
                <a:blip r:embed="rId3"/>
                <a:stretch>
                  <a:fillRect t="-7975"/>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F2545742-CCBF-42E5-8D8F-1CE1957C3CBA}"/>
              </a:ext>
            </a:extLst>
          </p:cNvPr>
          <p:cNvSpPr/>
          <p:nvPr/>
        </p:nvSpPr>
        <p:spPr>
          <a:xfrm>
            <a:off x="832780" y="409300"/>
            <a:ext cx="1799777" cy="9931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A9A202C-0694-4726-8047-6DC1968B9864}"/>
                  </a:ext>
                </a:extLst>
              </p:cNvPr>
              <p:cNvSpPr txBox="1"/>
              <p:nvPr/>
            </p:nvSpPr>
            <p:spPr>
              <a:xfrm>
                <a:off x="7427690" y="2051378"/>
                <a:ext cx="4539320" cy="655179"/>
              </a:xfrm>
              <a:prstGeom prst="rect">
                <a:avLst/>
              </a:prstGeom>
              <a:noFill/>
            </p:spPr>
            <p:txBody>
              <a:bodyPr wrap="square" lIns="0" tIns="0" rIns="0" bIns="0" rtlCol="0">
                <a:spAutoFit/>
              </a:bodyPr>
              <a:lstStyle/>
              <a:p>
                <a:pPr algn="ctr"/>
                <a:r>
                  <a:rPr lang="en-US" sz="2000" b="0" i="1" dirty="0">
                    <a:solidFill>
                      <a:schemeClr val="bg1"/>
                    </a:solidFill>
                    <a:latin typeface="Cambria Math" panose="02040503050406030204" pitchFamily="18" charset="0"/>
                  </a:rPr>
                  <a:t>Convolutional Neural Net</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d>
                        <m:dPr>
                          <m:ctrlPr>
                            <a:rPr lang="en-US" sz="2000" b="0" i="1" smtClean="0">
                              <a:solidFill>
                                <a:schemeClr val="bg1"/>
                              </a:solidFill>
                              <a:latin typeface="Cambria Math" panose="02040503050406030204" pitchFamily="18" charset="0"/>
                            </a:rPr>
                          </m:ctrlPr>
                        </m:dPr>
                        <m:e>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𝑋</m:t>
                              </m:r>
                              <m:r>
                                <a:rPr lang="en-US" sz="2000" b="0" i="0" smtClean="0">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K</m:t>
                                  </m:r>
                                </m:e>
                                <m:sub>
                                  <m:r>
                                    <a:rPr lang="en-US" sz="2000" b="0" i="0" smtClean="0">
                                      <a:solidFill>
                                        <a:schemeClr val="bg1"/>
                                      </a:solidFill>
                                      <a:latin typeface="Cambria Math" panose="02040503050406030204" pitchFamily="18" charset="0"/>
                                    </a:rPr>
                                    <m:t>1</m:t>
                                  </m:r>
                                </m:sub>
                              </m:sSub>
                              <m:r>
                                <a:rPr lang="en-US" sz="2000" b="0" i="0" smtClean="0">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K</m:t>
                                  </m:r>
                                </m:e>
                                <m:sub>
                                  <m:r>
                                    <a:rPr lang="en-US" sz="2000" b="0" i="0" smtClean="0">
                                      <a:solidFill>
                                        <a:schemeClr val="bg1"/>
                                      </a:solidFill>
                                      <a:latin typeface="Cambria Math" panose="02040503050406030204" pitchFamily="18" charset="0"/>
                                    </a:rPr>
                                    <m:t>2</m:t>
                                  </m:r>
                                </m:sub>
                              </m:sSub>
                              <m:r>
                                <a:rPr lang="en-US" sz="2000" b="0" i="0" smtClean="0">
                                  <a:solidFill>
                                    <a:schemeClr val="bg1"/>
                                  </a:solidFill>
                                  <a:latin typeface="Cambria Math" panose="02040503050406030204" pitchFamily="18" charset="0"/>
                                </a:rPr>
                                <m:t>∗…</m:t>
                              </m:r>
                            </m:e>
                          </m:d>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𝐻𝑑</m:t>
                          </m:r>
                        </m:sub>
                      </m:sSub>
                      <m:r>
                        <a:rPr lang="en-US" sz="2000" b="0" i="1" smtClean="0">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p:sp>
            <p:nvSpPr>
              <p:cNvPr id="47" name="TextBox 46">
                <a:extLst>
                  <a:ext uri="{FF2B5EF4-FFF2-40B4-BE49-F238E27FC236}">
                    <a16:creationId xmlns:a16="http://schemas.microsoft.com/office/drawing/2014/main" id="{BA9A202C-0694-4726-8047-6DC1968B9864}"/>
                  </a:ext>
                </a:extLst>
              </p:cNvPr>
              <p:cNvSpPr txBox="1">
                <a:spLocks noRot="1" noChangeAspect="1" noMove="1" noResize="1" noEditPoints="1" noAdjustHandles="1" noChangeArrowheads="1" noChangeShapeType="1" noTextEdit="1"/>
              </p:cNvSpPr>
              <p:nvPr/>
            </p:nvSpPr>
            <p:spPr>
              <a:xfrm>
                <a:off x="7427690" y="2051378"/>
                <a:ext cx="4539320" cy="655179"/>
              </a:xfrm>
              <a:prstGeom prst="rect">
                <a:avLst/>
              </a:prstGeom>
              <a:blipFill>
                <a:blip r:embed="rId4"/>
                <a:stretch>
                  <a:fillRect l="-1477" t="-12150" r="-1074" b="-14019"/>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D5810614-9C08-441E-A1BB-1CC0AB686E5A}"/>
              </a:ext>
            </a:extLst>
          </p:cNvPr>
          <p:cNvSpPr/>
          <p:nvPr/>
        </p:nvSpPr>
        <p:spPr>
          <a:xfrm>
            <a:off x="7410531" y="2013368"/>
            <a:ext cx="4539320"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A7B068B8-F0C3-498D-9225-DDBA6C9A631C}"/>
              </a:ext>
            </a:extLst>
          </p:cNvPr>
          <p:cNvCxnSpPr>
            <a:cxnSpLocks/>
            <a:stCxn id="46" idx="3"/>
            <a:endCxn id="76" idx="1"/>
          </p:cNvCxnSpPr>
          <p:nvPr/>
        </p:nvCxnSpPr>
        <p:spPr>
          <a:xfrm flipV="1">
            <a:off x="2632557" y="641775"/>
            <a:ext cx="1238654" cy="264118"/>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20A37244-9F8B-49D5-A28D-7E3504D62246}"/>
                  </a:ext>
                </a:extLst>
              </p:cNvPr>
              <p:cNvSpPr txBox="1"/>
              <p:nvPr/>
            </p:nvSpPr>
            <p:spPr>
              <a:xfrm>
                <a:off x="9423994" y="554458"/>
                <a:ext cx="1435906"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Convolutions</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𝐾</m:t>
                      </m:r>
                    </m:oMath>
                  </m:oMathPara>
                </a14:m>
                <a:endParaRPr lang="en-US" sz="2000" b="0" dirty="0">
                  <a:solidFill>
                    <a:schemeClr val="bg1"/>
                  </a:solidFill>
                </a:endParaRPr>
              </a:p>
            </p:txBody>
          </p:sp>
        </mc:Choice>
        <mc:Fallback>
          <p:sp>
            <p:nvSpPr>
              <p:cNvPr id="54" name="TextBox 53">
                <a:extLst>
                  <a:ext uri="{FF2B5EF4-FFF2-40B4-BE49-F238E27FC236}">
                    <a16:creationId xmlns:a16="http://schemas.microsoft.com/office/drawing/2014/main" id="{20A37244-9F8B-49D5-A28D-7E3504D62246}"/>
                  </a:ext>
                </a:extLst>
              </p:cNvPr>
              <p:cNvSpPr txBox="1">
                <a:spLocks noRot="1" noChangeAspect="1" noMove="1" noResize="1" noEditPoints="1" noAdjustHandles="1" noChangeArrowheads="1" noChangeShapeType="1" noTextEdit="1"/>
              </p:cNvSpPr>
              <p:nvPr/>
            </p:nvSpPr>
            <p:spPr>
              <a:xfrm>
                <a:off x="9423994" y="554458"/>
                <a:ext cx="1435906" cy="615553"/>
              </a:xfrm>
              <a:prstGeom prst="rect">
                <a:avLst/>
              </a:prstGeom>
              <a:blipFill>
                <a:blip r:embed="rId5"/>
                <a:stretch>
                  <a:fillRect l="-10638" t="-12871" r="-10213" b="-1980"/>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34B4C8CA-787E-4585-9E91-4015BFA3ED4A}"/>
              </a:ext>
            </a:extLst>
          </p:cNvPr>
          <p:cNvSpPr/>
          <p:nvPr/>
        </p:nvSpPr>
        <p:spPr>
          <a:xfrm>
            <a:off x="9297743" y="540293"/>
            <a:ext cx="1718083"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CF7AF7B8-242B-4049-AC8A-0344BA8F70B1}"/>
              </a:ext>
            </a:extLst>
          </p:cNvPr>
          <p:cNvCxnSpPr>
            <a:cxnSpLocks/>
            <a:endCxn id="47" idx="0"/>
          </p:cNvCxnSpPr>
          <p:nvPr/>
        </p:nvCxnSpPr>
        <p:spPr>
          <a:xfrm flipH="1">
            <a:off x="9697350" y="1147407"/>
            <a:ext cx="449782" cy="90397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5D3A37F2-2ACA-44AE-B791-5C437F9619F2}"/>
                  </a:ext>
                </a:extLst>
              </p:cNvPr>
              <p:cNvSpPr txBox="1"/>
              <p:nvPr/>
            </p:nvSpPr>
            <p:spPr>
              <a:xfrm>
                <a:off x="1531494" y="2192825"/>
                <a:ext cx="4539320" cy="615553"/>
              </a:xfrm>
              <a:prstGeom prst="rect">
                <a:avLst/>
              </a:prstGeom>
              <a:noFill/>
            </p:spPr>
            <p:txBody>
              <a:bodyPr wrap="square" lIns="0" tIns="0" rIns="0" bIns="0" rtlCol="0">
                <a:spAutoFit/>
              </a:bodyPr>
              <a:lstStyle/>
              <a:p>
                <a:pPr algn="ctr"/>
                <a:r>
                  <a:rPr lang="en-US" sz="2000" b="0" i="1" dirty="0">
                    <a:solidFill>
                      <a:schemeClr val="bg1"/>
                    </a:solidFill>
                    <a:latin typeface="Cambria Math" panose="02040503050406030204" pitchFamily="18" charset="0"/>
                  </a:rPr>
                  <a:t>Recurrent Neural Net</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𝐺</m:t>
                          </m:r>
                        </m:e>
                        <m:sub>
                          <m:r>
                            <a:rPr lang="en-US" sz="2000" b="0" i="1" smtClean="0">
                              <a:solidFill>
                                <a:schemeClr val="bg1"/>
                              </a:solidFill>
                              <a:latin typeface="Cambria Math" panose="02040503050406030204" pitchFamily="18" charset="0"/>
                            </a:rPr>
                            <m:t>𝑅</m:t>
                          </m:r>
                        </m:sub>
                      </m:sSub>
                      <m:r>
                        <a:rPr lang="en-US" sz="2000" i="1">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G</m:t>
                          </m:r>
                        </m:e>
                        <m:sub>
                          <m:r>
                            <m:rPr>
                              <m:sty m:val="p"/>
                            </m:rPr>
                            <a:rPr lang="en-US" sz="2000" b="0" i="0" smtClean="0">
                              <a:solidFill>
                                <a:schemeClr val="bg1"/>
                              </a:solidFill>
                              <a:latin typeface="Cambria Math" panose="02040503050406030204" pitchFamily="18" charset="0"/>
                            </a:rPr>
                            <m:t>R</m:t>
                          </m:r>
                        </m:sub>
                      </m:sSub>
                      <m:r>
                        <a:rPr lang="en-US" sz="200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𝐺</m:t>
                          </m:r>
                        </m:e>
                        <m:sub>
                          <m:r>
                            <a:rPr lang="en-US" sz="2000" b="0" i="1" smtClean="0">
                              <a:solidFill>
                                <a:schemeClr val="bg1"/>
                              </a:solidFill>
                              <a:latin typeface="Cambria Math" panose="02040503050406030204" pitchFamily="18" charset="0"/>
                            </a:rPr>
                            <m:t>𝑅</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𝑋</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rPr>
                            <m:t>1</m:t>
                          </m:r>
                        </m:sub>
                      </m:sSub>
                      <m:r>
                        <a:rPr lang="en-US" sz="2000" i="1">
                          <a:solidFill>
                            <a:schemeClr val="bg1"/>
                          </a:solidFill>
                          <a:latin typeface="Cambria Math" panose="02040503050406030204" pitchFamily="18" charset="0"/>
                        </a:rPr>
                        <m:t>)</m:t>
                      </m:r>
                      <m:r>
                        <m:rPr>
                          <m:nor/>
                        </m:rPr>
                        <a:rPr lang="en-US" sz="2000" dirty="0">
                          <a:solidFill>
                            <a:schemeClr val="bg1"/>
                          </a:solidFill>
                        </a:rPr>
                        <m:t> </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𝐻𝑑</m:t>
                          </m:r>
                        </m:sub>
                      </m:sSub>
                      <m:r>
                        <a:rPr lang="en-US" sz="2000" i="1">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p:sp>
            <p:nvSpPr>
              <p:cNvPr id="60" name="TextBox 59">
                <a:extLst>
                  <a:ext uri="{FF2B5EF4-FFF2-40B4-BE49-F238E27FC236}">
                    <a16:creationId xmlns:a16="http://schemas.microsoft.com/office/drawing/2014/main" id="{5D3A37F2-2ACA-44AE-B791-5C437F9619F2}"/>
                  </a:ext>
                </a:extLst>
              </p:cNvPr>
              <p:cNvSpPr txBox="1">
                <a:spLocks noRot="1" noChangeAspect="1" noMove="1" noResize="1" noEditPoints="1" noAdjustHandles="1" noChangeArrowheads="1" noChangeShapeType="1" noTextEdit="1"/>
              </p:cNvSpPr>
              <p:nvPr/>
            </p:nvSpPr>
            <p:spPr>
              <a:xfrm>
                <a:off x="1531494" y="2192825"/>
                <a:ext cx="4539320" cy="615553"/>
              </a:xfrm>
              <a:prstGeom prst="rect">
                <a:avLst/>
              </a:prstGeom>
              <a:blipFill>
                <a:blip r:embed="rId6"/>
                <a:stretch>
                  <a:fillRect t="-12871" b="-16832"/>
                </a:stretch>
              </a:blipFill>
            </p:spPr>
            <p:txBody>
              <a:bodyPr/>
              <a:lstStyle/>
              <a:p>
                <a:r>
                  <a:rPr lang="en-US">
                    <a:noFill/>
                  </a:rPr>
                  <a:t> </a:t>
                </a:r>
              </a:p>
            </p:txBody>
          </p:sp>
        </mc:Fallback>
      </mc:AlternateContent>
      <p:sp>
        <p:nvSpPr>
          <p:cNvPr id="61" name="Rectangle 60">
            <a:extLst>
              <a:ext uri="{FF2B5EF4-FFF2-40B4-BE49-F238E27FC236}">
                <a16:creationId xmlns:a16="http://schemas.microsoft.com/office/drawing/2014/main" id="{38F34CB2-F994-4366-BEC0-BC373CE2BCB1}"/>
              </a:ext>
            </a:extLst>
          </p:cNvPr>
          <p:cNvSpPr/>
          <p:nvPr/>
        </p:nvSpPr>
        <p:spPr>
          <a:xfrm>
            <a:off x="1531494" y="2175474"/>
            <a:ext cx="4539320"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BD30F60B-8102-4664-8A68-7901D0BB6D3E}"/>
              </a:ext>
            </a:extLst>
          </p:cNvPr>
          <p:cNvCxnSpPr>
            <a:cxnSpLocks/>
          </p:cNvCxnSpPr>
          <p:nvPr/>
        </p:nvCxnSpPr>
        <p:spPr>
          <a:xfrm flipH="1">
            <a:off x="4008630" y="923244"/>
            <a:ext cx="1470428" cy="1353712"/>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4FE0C86B-8D77-41AF-BBEB-1569D9B6EEAE}"/>
                  </a:ext>
                </a:extLst>
              </p:cNvPr>
              <p:cNvSpPr txBox="1"/>
              <p:nvPr/>
            </p:nvSpPr>
            <p:spPr>
              <a:xfrm>
                <a:off x="1531494" y="3423575"/>
                <a:ext cx="5287280" cy="615553"/>
              </a:xfrm>
              <a:prstGeom prst="rect">
                <a:avLst/>
              </a:prstGeom>
              <a:noFill/>
            </p:spPr>
            <p:txBody>
              <a:bodyPr wrap="square" lIns="0" tIns="0" rIns="0" bIns="0" rtlCol="0">
                <a:spAutoFit/>
              </a:bodyPr>
              <a:lstStyle/>
              <a:p>
                <a:pPr algn="ctr"/>
                <a:r>
                  <a:rPr lang="en-US" sz="2000" b="0" i="1" dirty="0">
                    <a:solidFill>
                      <a:schemeClr val="bg1"/>
                    </a:solidFill>
                    <a:latin typeface="Cambria Math" panose="02040503050406030204" pitchFamily="18" charset="0"/>
                  </a:rPr>
                  <a:t>Long Short Term Memory </a:t>
                </a: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𝐺</m:t>
                          </m:r>
                        </m:e>
                        <m:sub>
                          <m:r>
                            <a:rPr lang="en-US" sz="2000" i="1">
                              <a:solidFill>
                                <a:schemeClr val="bg1"/>
                              </a:solidFill>
                              <a:latin typeface="Cambria Math" panose="02040503050406030204" pitchFamily="18" charset="0"/>
                            </a:rPr>
                            <m:t>𝐿𝑆𝑇𝑀</m:t>
                          </m:r>
                        </m:sub>
                      </m:sSub>
                      <m:r>
                        <a:rPr lang="en-US" sz="2000" i="1">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G</m:t>
                          </m:r>
                        </m:e>
                        <m:sub>
                          <m:r>
                            <a:rPr lang="en-US" sz="2000" i="1">
                              <a:solidFill>
                                <a:schemeClr val="bg1"/>
                              </a:solidFill>
                              <a:latin typeface="Cambria Math" panose="02040503050406030204" pitchFamily="18" charset="0"/>
                            </a:rPr>
                            <m:t>𝐿𝑆𝑇𝑀</m:t>
                          </m:r>
                        </m:sub>
                      </m:sSub>
                      <m:r>
                        <a:rPr lang="en-US" sz="200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𝐺</m:t>
                          </m:r>
                        </m:e>
                        <m:sub>
                          <m:r>
                            <a:rPr lang="en-US" sz="2000" b="0" i="1" smtClean="0">
                              <a:solidFill>
                                <a:schemeClr val="bg1"/>
                              </a:solidFill>
                              <a:latin typeface="Cambria Math" panose="02040503050406030204" pitchFamily="18" charset="0"/>
                            </a:rPr>
                            <m:t>𝐿𝑆𝑇𝑀</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𝑋</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rPr>
                            <m:t>1</m:t>
                          </m:r>
                        </m:sub>
                      </m:sSub>
                      <m:r>
                        <a:rPr lang="en-US" sz="2000" i="1">
                          <a:solidFill>
                            <a:schemeClr val="bg1"/>
                          </a:solidFill>
                          <a:latin typeface="Cambria Math" panose="02040503050406030204" pitchFamily="18" charset="0"/>
                        </a:rPr>
                        <m:t>)</m:t>
                      </m:r>
                      <m:r>
                        <m:rPr>
                          <m:nor/>
                        </m:rPr>
                        <a:rPr lang="en-US" sz="2000" dirty="0">
                          <a:solidFill>
                            <a:schemeClr val="bg1"/>
                          </a:solidFill>
                        </a:rPr>
                        <m:t> </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𝐻𝑑</m:t>
                          </m:r>
                        </m:sub>
                      </m:sSub>
                      <m:r>
                        <a:rPr lang="en-US" sz="2000" i="1">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p:sp>
            <p:nvSpPr>
              <p:cNvPr id="65" name="TextBox 64">
                <a:extLst>
                  <a:ext uri="{FF2B5EF4-FFF2-40B4-BE49-F238E27FC236}">
                    <a16:creationId xmlns:a16="http://schemas.microsoft.com/office/drawing/2014/main" id="{4FE0C86B-8D77-41AF-BBEB-1569D9B6EEAE}"/>
                  </a:ext>
                </a:extLst>
              </p:cNvPr>
              <p:cNvSpPr txBox="1">
                <a:spLocks noRot="1" noChangeAspect="1" noMove="1" noResize="1" noEditPoints="1" noAdjustHandles="1" noChangeArrowheads="1" noChangeShapeType="1" noTextEdit="1"/>
              </p:cNvSpPr>
              <p:nvPr/>
            </p:nvSpPr>
            <p:spPr>
              <a:xfrm>
                <a:off x="1531494" y="3423575"/>
                <a:ext cx="5287280" cy="615553"/>
              </a:xfrm>
              <a:prstGeom prst="rect">
                <a:avLst/>
              </a:prstGeom>
              <a:blipFill>
                <a:blip r:embed="rId7"/>
                <a:stretch>
                  <a:fillRect t="-12871" b="-16832"/>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5509274C-9A8F-4784-8175-AFA881E760A5}"/>
              </a:ext>
            </a:extLst>
          </p:cNvPr>
          <p:cNvSpPr/>
          <p:nvPr/>
        </p:nvSpPr>
        <p:spPr>
          <a:xfrm>
            <a:off x="1531493" y="3406224"/>
            <a:ext cx="5287281"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9BB99374-A267-4DAE-902A-2D62C2A7FAAC}"/>
              </a:ext>
            </a:extLst>
          </p:cNvPr>
          <p:cNvCxnSpPr>
            <a:cxnSpLocks/>
          </p:cNvCxnSpPr>
          <p:nvPr/>
        </p:nvCxnSpPr>
        <p:spPr>
          <a:xfrm>
            <a:off x="3896953" y="2842422"/>
            <a:ext cx="0" cy="63982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1C66E845-B123-4C05-A841-F955DC9EDED9}"/>
                  </a:ext>
                </a:extLst>
              </p:cNvPr>
              <p:cNvSpPr txBox="1"/>
              <p:nvPr/>
            </p:nvSpPr>
            <p:spPr>
              <a:xfrm>
                <a:off x="1531494" y="4637192"/>
                <a:ext cx="5287280" cy="615553"/>
              </a:xfrm>
              <a:prstGeom prst="rect">
                <a:avLst/>
              </a:prstGeom>
              <a:noFill/>
            </p:spPr>
            <p:txBody>
              <a:bodyPr wrap="square" lIns="0" tIns="0" rIns="0" bIns="0" rtlCol="0">
                <a:spAutoFit/>
              </a:bodyPr>
              <a:lstStyle/>
              <a:p>
                <a:pPr algn="ctr"/>
                <a:r>
                  <a:rPr lang="en-US" sz="2000" b="0" i="1" dirty="0">
                    <a:solidFill>
                      <a:schemeClr val="bg1"/>
                    </a:solidFill>
                    <a:latin typeface="Cambria Math" panose="02040503050406030204" pitchFamily="18" charset="0"/>
                  </a:rPr>
                  <a:t>Gated Recurrent Net</a:t>
                </a: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𝐺</m:t>
                          </m:r>
                        </m:e>
                        <m:sub>
                          <m:r>
                            <a:rPr lang="en-US" sz="2000" b="0" i="1" smtClean="0">
                              <a:solidFill>
                                <a:schemeClr val="bg1"/>
                              </a:solidFill>
                              <a:latin typeface="Cambria Math" panose="02040503050406030204" pitchFamily="18" charset="0"/>
                            </a:rPr>
                            <m:t>𝐺𝑅𝑈</m:t>
                          </m:r>
                        </m:sub>
                      </m:sSub>
                      <m:r>
                        <a:rPr lang="en-US" sz="2000" i="1">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G</m:t>
                          </m:r>
                        </m:e>
                        <m:sub>
                          <m:r>
                            <a:rPr lang="en-US" sz="2000" i="1">
                              <a:solidFill>
                                <a:schemeClr val="bg1"/>
                              </a:solidFill>
                              <a:latin typeface="Cambria Math" panose="02040503050406030204" pitchFamily="18" charset="0"/>
                            </a:rPr>
                            <m:t>𝐺𝑅𝑈</m:t>
                          </m:r>
                        </m:sub>
                      </m:sSub>
                      <m:r>
                        <a:rPr lang="en-US" sz="200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𝐺</m:t>
                          </m:r>
                        </m:e>
                        <m:sub>
                          <m:r>
                            <a:rPr lang="en-US" sz="2000" i="1">
                              <a:solidFill>
                                <a:schemeClr val="bg1"/>
                              </a:solidFill>
                              <a:latin typeface="Cambria Math" panose="02040503050406030204" pitchFamily="18" charset="0"/>
                            </a:rPr>
                            <m:t>𝐺𝑅𝑈</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𝑋</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rPr>
                            <m:t>1</m:t>
                          </m:r>
                        </m:sub>
                      </m:sSub>
                      <m:r>
                        <a:rPr lang="en-US" sz="2000" i="1">
                          <a:solidFill>
                            <a:schemeClr val="bg1"/>
                          </a:solidFill>
                          <a:latin typeface="Cambria Math" panose="02040503050406030204" pitchFamily="18" charset="0"/>
                        </a:rPr>
                        <m:t>)</m:t>
                      </m:r>
                      <m:r>
                        <m:rPr>
                          <m:nor/>
                        </m:rPr>
                        <a:rPr lang="en-US" sz="2000" dirty="0">
                          <a:solidFill>
                            <a:schemeClr val="bg1"/>
                          </a:solidFill>
                        </a:rPr>
                        <m:t> </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𝜃</m:t>
                          </m:r>
                        </m:e>
                        <m:sub>
                          <m:r>
                            <a:rPr lang="en-US" sz="2000" i="1">
                              <a:solidFill>
                                <a:schemeClr val="bg1"/>
                              </a:solidFill>
                              <a:latin typeface="Cambria Math" panose="02040503050406030204" pitchFamily="18" charset="0"/>
                            </a:rPr>
                            <m:t>𝐻𝑑</m:t>
                          </m:r>
                        </m:sub>
                      </m:sSub>
                      <m:r>
                        <a:rPr lang="en-US" sz="2000" i="1">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p:sp>
            <p:nvSpPr>
              <p:cNvPr id="92" name="TextBox 91">
                <a:extLst>
                  <a:ext uri="{FF2B5EF4-FFF2-40B4-BE49-F238E27FC236}">
                    <a16:creationId xmlns:a16="http://schemas.microsoft.com/office/drawing/2014/main" id="{1C66E845-B123-4C05-A841-F955DC9EDED9}"/>
                  </a:ext>
                </a:extLst>
              </p:cNvPr>
              <p:cNvSpPr txBox="1">
                <a:spLocks noRot="1" noChangeAspect="1" noMove="1" noResize="1" noEditPoints="1" noAdjustHandles="1" noChangeArrowheads="1" noChangeShapeType="1" noTextEdit="1"/>
              </p:cNvSpPr>
              <p:nvPr/>
            </p:nvSpPr>
            <p:spPr>
              <a:xfrm>
                <a:off x="1531494" y="4637192"/>
                <a:ext cx="5287280" cy="615553"/>
              </a:xfrm>
              <a:prstGeom prst="rect">
                <a:avLst/>
              </a:prstGeom>
              <a:blipFill>
                <a:blip r:embed="rId8"/>
                <a:stretch>
                  <a:fillRect t="-12871" b="-16832"/>
                </a:stretch>
              </a:blipFill>
            </p:spPr>
            <p:txBody>
              <a:bodyPr/>
              <a:lstStyle/>
              <a:p>
                <a:r>
                  <a:rPr lang="en-US">
                    <a:noFill/>
                  </a:rPr>
                  <a:t> </a:t>
                </a:r>
              </a:p>
            </p:txBody>
          </p:sp>
        </mc:Fallback>
      </mc:AlternateContent>
      <p:sp>
        <p:nvSpPr>
          <p:cNvPr id="95" name="Rectangle 94">
            <a:extLst>
              <a:ext uri="{FF2B5EF4-FFF2-40B4-BE49-F238E27FC236}">
                <a16:creationId xmlns:a16="http://schemas.microsoft.com/office/drawing/2014/main" id="{F9AEB0D3-3D38-45A1-87C5-F2608822E409}"/>
              </a:ext>
            </a:extLst>
          </p:cNvPr>
          <p:cNvSpPr/>
          <p:nvPr/>
        </p:nvSpPr>
        <p:spPr>
          <a:xfrm>
            <a:off x="1531493" y="4619841"/>
            <a:ext cx="5287281"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16FCD2B7-DE18-4AE8-97A1-AC3B6F02EA78}"/>
              </a:ext>
            </a:extLst>
          </p:cNvPr>
          <p:cNvCxnSpPr>
            <a:cxnSpLocks/>
          </p:cNvCxnSpPr>
          <p:nvPr/>
        </p:nvCxnSpPr>
        <p:spPr>
          <a:xfrm>
            <a:off x="3896953" y="4056039"/>
            <a:ext cx="0" cy="63982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3F02577B-FFD6-41B6-931C-F4A5D06BB4F4}"/>
                  </a:ext>
                </a:extLst>
              </p:cNvPr>
              <p:cNvSpPr txBox="1"/>
              <p:nvPr/>
            </p:nvSpPr>
            <p:spPr>
              <a:xfrm rot="16200000">
                <a:off x="-247233" y="3378152"/>
                <a:ext cx="1870064" cy="615553"/>
              </a:xfrm>
              <a:prstGeom prst="rect">
                <a:avLst/>
              </a:prstGeom>
              <a:noFill/>
            </p:spPr>
            <p:txBody>
              <a:bodyPr wrap="none" lIns="0" tIns="0" rIns="0" bIns="0" rtlCol="0">
                <a:spAutoFit/>
              </a:bodyPr>
              <a:lstStyle/>
              <a:p>
                <a:pPr algn="ctr"/>
                <a:r>
                  <a:rPr lang="en-US" sz="2000" i="1" dirty="0">
                    <a:solidFill>
                      <a:schemeClr val="bg1"/>
                    </a:solidFill>
                    <a:latin typeface="Cambria Math" panose="02040503050406030204" pitchFamily="18" charset="0"/>
                  </a:rPr>
                  <a:t>Bidirectional</a:t>
                </a:r>
                <a:endParaRPr lang="en-US" sz="2000" b="0" i="1" dirty="0">
                  <a:solidFill>
                    <a:schemeClr val="bg1"/>
                  </a:solidFill>
                  <a:latin typeface="Cambria Math" panose="02040503050406030204" pitchFamily="18" charset="0"/>
                </a:endParaRPr>
              </a:p>
              <a:p>
                <a:pPr algn="ctr"/>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𝐺</m:t>
                        </m:r>
                      </m:e>
                      <m:sub>
                        <m:r>
                          <a:rPr lang="en-US" sz="2000" b="0" i="1" smtClean="0">
                            <a:solidFill>
                              <a:schemeClr val="bg1"/>
                            </a:solidFill>
                            <a:latin typeface="Cambria Math" panose="02040503050406030204" pitchFamily="18" charset="0"/>
                            <a:ea typeface="Cambria Math" panose="02040503050406030204" pitchFamily="18" charset="0"/>
                          </a:rPr>
                          <m:t>𝐿𝑆𝑇𝑀</m:t>
                        </m:r>
                        <m:r>
                          <a:rPr lang="en-US" sz="2000" b="0" i="1" smtClean="0">
                            <a:solidFill>
                              <a:schemeClr val="bg1"/>
                            </a:solidFill>
                            <a:latin typeface="Cambria Math" panose="02040503050406030204" pitchFamily="18" charset="0"/>
                            <a:ea typeface="Cambria Math" panose="02040503050406030204" pitchFamily="18" charset="0"/>
                          </a:rPr>
                          <m:t>&gt;</m:t>
                        </m:r>
                      </m:sub>
                    </m:sSub>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ea typeface="Cambria Math" panose="02040503050406030204" pitchFamily="18" charset="0"/>
                  </a:rPr>
                  <a:t> </a:t>
                </a:r>
                <a14:m>
                  <m:oMath xmlns:m="http://schemas.openxmlformats.org/officeDocument/2006/math">
                    <m:sSub>
                      <m:sSubPr>
                        <m:ctrlPr>
                          <a:rPr lang="en-US" sz="2000" i="1">
                            <a:solidFill>
                              <a:schemeClr val="bg1"/>
                            </a:solidFill>
                            <a:latin typeface="Cambria Math" panose="02040503050406030204" pitchFamily="18" charset="0"/>
                            <a:ea typeface="Cambria Math" panose="02040503050406030204" pitchFamily="18" charset="0"/>
                          </a:rPr>
                        </m:ctrlPr>
                      </m:sSubPr>
                      <m:e>
                        <m:r>
                          <a:rPr lang="en-US" sz="2000" i="1">
                            <a:solidFill>
                              <a:schemeClr val="bg1"/>
                            </a:solidFill>
                            <a:latin typeface="Cambria Math" panose="02040503050406030204" pitchFamily="18" charset="0"/>
                            <a:ea typeface="Cambria Math" panose="02040503050406030204" pitchFamily="18" charset="0"/>
                          </a:rPr>
                          <m:t>𝐺</m:t>
                        </m:r>
                      </m:e>
                      <m:sub>
                        <m:r>
                          <a:rPr lang="en-US" sz="2000" i="1">
                            <a:solidFill>
                              <a:schemeClr val="bg1"/>
                            </a:solidFill>
                            <a:latin typeface="Cambria Math" panose="02040503050406030204" pitchFamily="18" charset="0"/>
                            <a:ea typeface="Cambria Math" panose="02040503050406030204" pitchFamily="18" charset="0"/>
                          </a:rPr>
                          <m:t>𝐿𝑆𝑇𝑀</m:t>
                        </m:r>
                        <m:r>
                          <a:rPr lang="en-US" sz="2000" b="0" i="1" smtClean="0">
                            <a:solidFill>
                              <a:schemeClr val="bg1"/>
                            </a:solidFill>
                            <a:latin typeface="Cambria Math" panose="02040503050406030204" pitchFamily="18" charset="0"/>
                            <a:ea typeface="Cambria Math" panose="02040503050406030204" pitchFamily="18" charset="0"/>
                          </a:rPr>
                          <m:t>&lt;</m:t>
                        </m:r>
                      </m:sub>
                    </m:sSub>
                  </m:oMath>
                </a14:m>
                <a:endParaRPr lang="en-US" sz="2000" b="0" dirty="0">
                  <a:solidFill>
                    <a:schemeClr val="bg1"/>
                  </a:solidFill>
                </a:endParaRPr>
              </a:p>
            </p:txBody>
          </p:sp>
        </mc:Choice>
        <mc:Fallback>
          <p:sp>
            <p:nvSpPr>
              <p:cNvPr id="97" name="TextBox 96">
                <a:extLst>
                  <a:ext uri="{FF2B5EF4-FFF2-40B4-BE49-F238E27FC236}">
                    <a16:creationId xmlns:a16="http://schemas.microsoft.com/office/drawing/2014/main" id="{3F02577B-FFD6-41B6-931C-F4A5D06BB4F4}"/>
                  </a:ext>
                </a:extLst>
              </p:cNvPr>
              <p:cNvSpPr txBox="1">
                <a:spLocks noRot="1" noChangeAspect="1" noMove="1" noResize="1" noEditPoints="1" noAdjustHandles="1" noChangeArrowheads="1" noChangeShapeType="1" noTextEdit="1"/>
              </p:cNvSpPr>
              <p:nvPr/>
            </p:nvSpPr>
            <p:spPr>
              <a:xfrm rot="16200000">
                <a:off x="-247233" y="3378152"/>
                <a:ext cx="1870064" cy="615553"/>
              </a:xfrm>
              <a:prstGeom prst="rect">
                <a:avLst/>
              </a:prstGeom>
              <a:blipFill>
                <a:blip r:embed="rId9"/>
                <a:stretch>
                  <a:fillRect l="-12871" t="-2606" r="-9901" b="-3909"/>
                </a:stretch>
              </a:blipFill>
            </p:spPr>
            <p:txBody>
              <a:bodyPr/>
              <a:lstStyle/>
              <a:p>
                <a:r>
                  <a:rPr lang="en-US">
                    <a:noFill/>
                  </a:rPr>
                  <a:t> </a:t>
                </a:r>
              </a:p>
            </p:txBody>
          </p:sp>
        </mc:Fallback>
      </mc:AlternateContent>
      <p:sp>
        <p:nvSpPr>
          <p:cNvPr id="98" name="Rectangle 97">
            <a:extLst>
              <a:ext uri="{FF2B5EF4-FFF2-40B4-BE49-F238E27FC236}">
                <a16:creationId xmlns:a16="http://schemas.microsoft.com/office/drawing/2014/main" id="{5DD5CAAA-EE72-4C8E-8751-C0EB93049588}"/>
              </a:ext>
            </a:extLst>
          </p:cNvPr>
          <p:cNvSpPr/>
          <p:nvPr/>
        </p:nvSpPr>
        <p:spPr>
          <a:xfrm rot="16200000">
            <a:off x="-326411" y="3204617"/>
            <a:ext cx="1989306" cy="9931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a:extLst>
              <a:ext uri="{FF2B5EF4-FFF2-40B4-BE49-F238E27FC236}">
                <a16:creationId xmlns:a16="http://schemas.microsoft.com/office/drawing/2014/main" id="{371F702F-DC3F-47A9-8226-D5A7F771E956}"/>
              </a:ext>
            </a:extLst>
          </p:cNvPr>
          <p:cNvCxnSpPr>
            <a:cxnSpLocks/>
          </p:cNvCxnSpPr>
          <p:nvPr/>
        </p:nvCxnSpPr>
        <p:spPr>
          <a:xfrm flipV="1">
            <a:off x="1164835" y="2552186"/>
            <a:ext cx="558258" cy="669985"/>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5316F22-4B15-456B-ADCB-9B50DBC527B8}"/>
              </a:ext>
            </a:extLst>
          </p:cNvPr>
          <p:cNvCxnSpPr>
            <a:cxnSpLocks/>
          </p:cNvCxnSpPr>
          <p:nvPr/>
        </p:nvCxnSpPr>
        <p:spPr>
          <a:xfrm>
            <a:off x="1128784" y="3753623"/>
            <a:ext cx="569522" cy="6998"/>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C9C6EC7-3C66-4A74-ADE2-AD0D289D589E}"/>
              </a:ext>
            </a:extLst>
          </p:cNvPr>
          <p:cNvCxnSpPr>
            <a:cxnSpLocks/>
          </p:cNvCxnSpPr>
          <p:nvPr/>
        </p:nvCxnSpPr>
        <p:spPr>
          <a:xfrm>
            <a:off x="1128784" y="4461740"/>
            <a:ext cx="569522" cy="49353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F1592829-9DE1-45B9-965F-433AA67D9C21}"/>
                  </a:ext>
                </a:extLst>
              </p:cNvPr>
              <p:cNvSpPr txBox="1"/>
              <p:nvPr/>
            </p:nvSpPr>
            <p:spPr>
              <a:xfrm>
                <a:off x="7427690" y="3247793"/>
                <a:ext cx="4539320" cy="655179"/>
              </a:xfrm>
              <a:prstGeom prst="rect">
                <a:avLst/>
              </a:prstGeom>
              <a:noFill/>
            </p:spPr>
            <p:txBody>
              <a:bodyPr wrap="square" lIns="0" tIns="0" rIns="0" bIns="0" rtlCol="0">
                <a:spAutoFit/>
              </a:bodyPr>
              <a:lstStyle/>
              <a:p>
                <a:pPr algn="ctr"/>
                <a:r>
                  <a:rPr lang="en-US" sz="2000" b="0" i="1" dirty="0">
                    <a:solidFill>
                      <a:schemeClr val="bg1"/>
                    </a:solidFill>
                    <a:latin typeface="Cambria Math" panose="02040503050406030204" pitchFamily="18" charset="0"/>
                  </a:rPr>
                  <a:t>De-Convolutional Neural Net</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d>
                        <m:dPr>
                          <m:ctrlPr>
                            <a:rPr lang="en-US" sz="2000" b="0" i="1" smtClean="0">
                              <a:solidFill>
                                <a:schemeClr val="bg1"/>
                              </a:solidFill>
                              <a:latin typeface="Cambria Math" panose="02040503050406030204" pitchFamily="18" charset="0"/>
                            </a:rPr>
                          </m:ctrlPr>
                        </m:dPr>
                        <m:e>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𝑋</m:t>
                              </m:r>
                              <m:r>
                                <a:rPr lang="en-US" sz="2000" b="0" i="0" smtClean="0">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K</m:t>
                                  </m:r>
                                </m:e>
                                <m:sub>
                                  <m:r>
                                    <a:rPr lang="en-US" sz="2000" b="0" i="0" smtClean="0">
                                      <a:solidFill>
                                        <a:schemeClr val="bg1"/>
                                      </a:solidFill>
                                      <a:latin typeface="Cambria Math" panose="02040503050406030204" pitchFamily="18" charset="0"/>
                                    </a:rPr>
                                    <m:t>1</m:t>
                                  </m:r>
                                </m:sub>
                              </m:sSub>
                              <m:r>
                                <a:rPr lang="en-US" sz="2000" b="0" i="0" smtClean="0">
                                  <a:solidFill>
                                    <a:schemeClr val="bg1"/>
                                  </a:solidFill>
                                  <a:latin typeface="Cambria Math" panose="02040503050406030204" pitchFamily="18" charset="0"/>
                                </a:rPr>
                                <m:t>∗</m:t>
                              </m:r>
                              <m:sSub>
                                <m:sSubPr>
                                  <m:ctrlPr>
                                    <a:rPr lang="en-US" sz="2000" b="0" i="0"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K</m:t>
                                  </m:r>
                                </m:e>
                                <m:sub>
                                  <m:r>
                                    <a:rPr lang="en-US" sz="2000" b="0" i="0" smtClean="0">
                                      <a:solidFill>
                                        <a:schemeClr val="bg1"/>
                                      </a:solidFill>
                                      <a:latin typeface="Cambria Math" panose="02040503050406030204" pitchFamily="18" charset="0"/>
                                    </a:rPr>
                                    <m:t>2</m:t>
                                  </m:r>
                                </m:sub>
                              </m:sSub>
                              <m:r>
                                <a:rPr lang="en-US" sz="2000" b="0" i="0" smtClean="0">
                                  <a:solidFill>
                                    <a:schemeClr val="bg1"/>
                                  </a:solidFill>
                                  <a:latin typeface="Cambria Math" panose="02040503050406030204" pitchFamily="18" charset="0"/>
                                </a:rPr>
                                <m:t>∗…</m:t>
                              </m:r>
                            </m:e>
                          </m:d>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𝐻𝑑</m:t>
                          </m:r>
                        </m:sub>
                      </m:sSub>
                      <m:r>
                        <a:rPr lang="en-US" sz="2000" b="0" i="1" smtClean="0">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p:sp>
            <p:nvSpPr>
              <p:cNvPr id="102" name="TextBox 101">
                <a:extLst>
                  <a:ext uri="{FF2B5EF4-FFF2-40B4-BE49-F238E27FC236}">
                    <a16:creationId xmlns:a16="http://schemas.microsoft.com/office/drawing/2014/main" id="{F1592829-9DE1-45B9-965F-433AA67D9C21}"/>
                  </a:ext>
                </a:extLst>
              </p:cNvPr>
              <p:cNvSpPr txBox="1">
                <a:spLocks noRot="1" noChangeAspect="1" noMove="1" noResize="1" noEditPoints="1" noAdjustHandles="1" noChangeArrowheads="1" noChangeShapeType="1" noTextEdit="1"/>
              </p:cNvSpPr>
              <p:nvPr/>
            </p:nvSpPr>
            <p:spPr>
              <a:xfrm>
                <a:off x="7427690" y="3247793"/>
                <a:ext cx="4539320" cy="655179"/>
              </a:xfrm>
              <a:prstGeom prst="rect">
                <a:avLst/>
              </a:prstGeom>
              <a:blipFill>
                <a:blip r:embed="rId10"/>
                <a:stretch>
                  <a:fillRect l="-1745" t="-12150" r="-1342" b="-14019"/>
                </a:stretch>
              </a:blipFill>
            </p:spPr>
            <p:txBody>
              <a:bodyPr/>
              <a:lstStyle/>
              <a:p>
                <a:r>
                  <a:rPr lang="en-US">
                    <a:noFill/>
                  </a:rPr>
                  <a:t> </a:t>
                </a:r>
              </a:p>
            </p:txBody>
          </p:sp>
        </mc:Fallback>
      </mc:AlternateContent>
      <p:sp>
        <p:nvSpPr>
          <p:cNvPr id="103" name="Rectangle 102">
            <a:extLst>
              <a:ext uri="{FF2B5EF4-FFF2-40B4-BE49-F238E27FC236}">
                <a16:creationId xmlns:a16="http://schemas.microsoft.com/office/drawing/2014/main" id="{E5891F69-6954-4FA0-9729-B9209A88CA64}"/>
              </a:ext>
            </a:extLst>
          </p:cNvPr>
          <p:cNvSpPr/>
          <p:nvPr/>
        </p:nvSpPr>
        <p:spPr>
          <a:xfrm>
            <a:off x="7410531" y="3209783"/>
            <a:ext cx="4539320"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9095727C-847F-457F-BA4C-F6F7A721E60F}"/>
                  </a:ext>
                </a:extLst>
              </p:cNvPr>
              <p:cNvSpPr txBox="1"/>
              <p:nvPr/>
            </p:nvSpPr>
            <p:spPr>
              <a:xfrm>
                <a:off x="7444849" y="4444207"/>
                <a:ext cx="4539320" cy="615553"/>
              </a:xfrm>
              <a:prstGeom prst="rect">
                <a:avLst/>
              </a:prstGeom>
              <a:noFill/>
            </p:spPr>
            <p:txBody>
              <a:bodyPr wrap="square" lIns="0" tIns="0" rIns="0" bIns="0" rtlCol="0">
                <a:spAutoFit/>
              </a:bodyPr>
              <a:lstStyle/>
              <a:p>
                <a:pPr algn="ctr"/>
                <a:r>
                  <a:rPr lang="en-US" sz="2000" i="1" dirty="0">
                    <a:solidFill>
                      <a:schemeClr val="bg1"/>
                    </a:solidFill>
                    <a:latin typeface="Cambria Math" panose="02040503050406030204" pitchFamily="18" charset="0"/>
                  </a:rPr>
                  <a:t>(De) </a:t>
                </a:r>
                <a:r>
                  <a:rPr lang="en-US" sz="2000" b="0" i="1" dirty="0">
                    <a:solidFill>
                      <a:schemeClr val="bg1"/>
                    </a:solidFill>
                    <a:latin typeface="Cambria Math" panose="02040503050406030204" pitchFamily="18" charset="0"/>
                  </a:rPr>
                  <a:t>Convolutional Recurrent Neural Net</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𝑜𝑟</m:t>
                      </m:r>
                      <m:r>
                        <a:rPr lang="en-US" sz="2000" b="0" i="1" smtClean="0">
                          <a:solidFill>
                            <a:schemeClr val="bg1"/>
                          </a:solidFill>
                          <a:latin typeface="Cambria Math" panose="02040503050406030204" pitchFamily="18" charset="0"/>
                        </a:rPr>
                        <m:t> </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𝑁</m:t>
                          </m:r>
                        </m:e>
                        <m:sub>
                          <m:r>
                            <a:rPr lang="en-US" sz="2000" b="0" i="1" smtClean="0">
                              <a:solidFill>
                                <a:schemeClr val="bg1"/>
                              </a:solidFill>
                              <a:latin typeface="Cambria Math" panose="02040503050406030204" pitchFamily="18" charset="0"/>
                            </a:rPr>
                            <m:t>𝑅𝑁𝑁</m:t>
                          </m:r>
                        </m:sub>
                      </m:sSub>
                      <m:r>
                        <a:rPr lang="en-US" sz="2000" b="0" i="1" smtClean="0">
                          <a:solidFill>
                            <a:schemeClr val="bg1"/>
                          </a:solidFill>
                          <a:latin typeface="Cambria Math" panose="02040503050406030204" pitchFamily="18" charset="0"/>
                        </a:rPr>
                        <m:t>𝑁</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𝑁</m:t>
                          </m:r>
                        </m:e>
                        <m:sub>
                          <m:r>
                            <a:rPr lang="en-US" sz="2000" b="0" i="1" smtClean="0">
                              <a:solidFill>
                                <a:schemeClr val="bg1"/>
                              </a:solidFill>
                              <a:latin typeface="Cambria Math" panose="02040503050406030204" pitchFamily="18" charset="0"/>
                            </a:rPr>
                            <m:t>𝐶𝑁𝑁</m:t>
                          </m:r>
                        </m:sub>
                      </m:sSub>
                    </m:oMath>
                  </m:oMathPara>
                </a14:m>
                <a:endParaRPr lang="en-US" sz="2000" b="0" dirty="0">
                  <a:solidFill>
                    <a:schemeClr val="bg1"/>
                  </a:solidFill>
                </a:endParaRPr>
              </a:p>
            </p:txBody>
          </p:sp>
        </mc:Choice>
        <mc:Fallback>
          <p:sp>
            <p:nvSpPr>
              <p:cNvPr id="104" name="TextBox 103">
                <a:extLst>
                  <a:ext uri="{FF2B5EF4-FFF2-40B4-BE49-F238E27FC236}">
                    <a16:creationId xmlns:a16="http://schemas.microsoft.com/office/drawing/2014/main" id="{9095727C-847F-457F-BA4C-F6F7A721E60F}"/>
                  </a:ext>
                </a:extLst>
              </p:cNvPr>
              <p:cNvSpPr txBox="1">
                <a:spLocks noRot="1" noChangeAspect="1" noMove="1" noResize="1" noEditPoints="1" noAdjustHandles="1" noChangeArrowheads="1" noChangeShapeType="1" noTextEdit="1"/>
              </p:cNvSpPr>
              <p:nvPr/>
            </p:nvSpPr>
            <p:spPr>
              <a:xfrm>
                <a:off x="7444849" y="4444207"/>
                <a:ext cx="4539320" cy="615553"/>
              </a:xfrm>
              <a:prstGeom prst="rect">
                <a:avLst/>
              </a:prstGeom>
              <a:blipFill>
                <a:blip r:embed="rId11"/>
                <a:stretch>
                  <a:fillRect l="-2148" t="-12871" r="-2148" b="-16832"/>
                </a:stretch>
              </a:blipFill>
            </p:spPr>
            <p:txBody>
              <a:bodyPr/>
              <a:lstStyle/>
              <a:p>
                <a:r>
                  <a:rPr lang="en-US">
                    <a:noFill/>
                  </a:rPr>
                  <a:t> </a:t>
                </a:r>
              </a:p>
            </p:txBody>
          </p:sp>
        </mc:Fallback>
      </mc:AlternateContent>
      <p:sp>
        <p:nvSpPr>
          <p:cNvPr id="105" name="Rectangle 104">
            <a:extLst>
              <a:ext uri="{FF2B5EF4-FFF2-40B4-BE49-F238E27FC236}">
                <a16:creationId xmlns:a16="http://schemas.microsoft.com/office/drawing/2014/main" id="{6EA6C429-A699-4A3B-BA28-880F75816864}"/>
              </a:ext>
            </a:extLst>
          </p:cNvPr>
          <p:cNvSpPr/>
          <p:nvPr/>
        </p:nvSpPr>
        <p:spPr>
          <a:xfrm>
            <a:off x="7427690" y="4406197"/>
            <a:ext cx="4539320"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B6486BAA-84ED-45E5-8BDA-A00E11155CC4}"/>
                  </a:ext>
                </a:extLst>
              </p:cNvPr>
              <p:cNvSpPr txBox="1"/>
              <p:nvPr/>
            </p:nvSpPr>
            <p:spPr>
              <a:xfrm>
                <a:off x="6100333" y="5644330"/>
                <a:ext cx="3125180" cy="623889"/>
              </a:xfrm>
              <a:prstGeom prst="rect">
                <a:avLst/>
              </a:prstGeom>
              <a:noFill/>
            </p:spPr>
            <p:txBody>
              <a:bodyPr wrap="square" lIns="0" tIns="0" rIns="0" bIns="0" rtlCol="0">
                <a:spAutoFit/>
              </a:bodyPr>
              <a:lstStyle/>
              <a:p>
                <a:pPr algn="ctr"/>
                <a:r>
                  <a:rPr lang="en-US" sz="2000" i="1" dirty="0">
                    <a:solidFill>
                      <a:schemeClr val="bg1"/>
                    </a:solidFill>
                    <a:latin typeface="Cambria Math" panose="02040503050406030204" pitchFamily="18" charset="0"/>
                  </a:rPr>
                  <a:t>Embeddings</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𝑋</m:t>
                          </m:r>
                        </m:e>
                        <m:sub>
                          <m:r>
                            <a:rPr lang="en-US" sz="2000" b="0" i="1" smtClean="0">
                              <a:solidFill>
                                <a:schemeClr val="bg1"/>
                              </a:solidFill>
                              <a:latin typeface="Cambria Math" panose="02040503050406030204" pitchFamily="18" charset="0"/>
                            </a:rPr>
                            <m:t>𝑟𝑒𝑑𝑢𝑐𝑒𝑑</m:t>
                          </m:r>
                        </m:sub>
                      </m:sSub>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𝑜𝑟</m:t>
                      </m:r>
                      <m:r>
                        <a:rPr lang="en-US" sz="2000" b="0" i="1" smtClean="0">
                          <a:solidFill>
                            <a:schemeClr val="bg1"/>
                          </a:solidFill>
                          <a:latin typeface="Cambria Math" panose="02040503050406030204" pitchFamily="18" charset="0"/>
                        </a:rPr>
                        <m:t> </m:t>
                      </m:r>
                      <m:acc>
                        <m:accPr>
                          <m:chr m:val="̂"/>
                          <m:ctrlPr>
                            <a:rPr lang="en-US" sz="2000" i="1">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𝑉𝑒𝑐</m:t>
                          </m:r>
                        </m:e>
                      </m:ac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𝑁𝑁</m:t>
                      </m:r>
                    </m:oMath>
                  </m:oMathPara>
                </a14:m>
                <a:endParaRPr lang="en-US" sz="2000" b="0" dirty="0">
                  <a:solidFill>
                    <a:schemeClr val="bg1"/>
                  </a:solidFill>
                </a:endParaRPr>
              </a:p>
            </p:txBody>
          </p:sp>
        </mc:Choice>
        <mc:Fallback>
          <p:sp>
            <p:nvSpPr>
              <p:cNvPr id="108" name="TextBox 107">
                <a:extLst>
                  <a:ext uri="{FF2B5EF4-FFF2-40B4-BE49-F238E27FC236}">
                    <a16:creationId xmlns:a16="http://schemas.microsoft.com/office/drawing/2014/main" id="{B6486BAA-84ED-45E5-8BDA-A00E11155CC4}"/>
                  </a:ext>
                </a:extLst>
              </p:cNvPr>
              <p:cNvSpPr txBox="1">
                <a:spLocks noRot="1" noChangeAspect="1" noMove="1" noResize="1" noEditPoints="1" noAdjustHandles="1" noChangeArrowheads="1" noChangeShapeType="1" noTextEdit="1"/>
              </p:cNvSpPr>
              <p:nvPr/>
            </p:nvSpPr>
            <p:spPr>
              <a:xfrm>
                <a:off x="6100333" y="5644330"/>
                <a:ext cx="3125180" cy="623889"/>
              </a:xfrm>
              <a:prstGeom prst="rect">
                <a:avLst/>
              </a:prstGeom>
              <a:blipFill>
                <a:blip r:embed="rId12"/>
                <a:stretch>
                  <a:fillRect t="-12745" b="-17647"/>
                </a:stretch>
              </a:blipFill>
            </p:spPr>
            <p:txBody>
              <a:bodyPr/>
              <a:lstStyle/>
              <a:p>
                <a:r>
                  <a:rPr lang="en-US">
                    <a:noFill/>
                  </a:rPr>
                  <a:t> </a:t>
                </a:r>
              </a:p>
            </p:txBody>
          </p:sp>
        </mc:Fallback>
      </mc:AlternateContent>
      <p:sp>
        <p:nvSpPr>
          <p:cNvPr id="109" name="Rectangle 108">
            <a:extLst>
              <a:ext uri="{FF2B5EF4-FFF2-40B4-BE49-F238E27FC236}">
                <a16:creationId xmlns:a16="http://schemas.microsoft.com/office/drawing/2014/main" id="{ED49258A-C51C-427B-9EE0-CBF1AC1D6028}"/>
              </a:ext>
            </a:extLst>
          </p:cNvPr>
          <p:cNvSpPr/>
          <p:nvPr/>
        </p:nvSpPr>
        <p:spPr>
          <a:xfrm>
            <a:off x="6083174" y="5606320"/>
            <a:ext cx="3033481"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9C2A1369-82F3-440B-B1C0-F610058B3A55}"/>
              </a:ext>
            </a:extLst>
          </p:cNvPr>
          <p:cNvCxnSpPr>
            <a:cxnSpLocks/>
          </p:cNvCxnSpPr>
          <p:nvPr/>
        </p:nvCxnSpPr>
        <p:spPr>
          <a:xfrm>
            <a:off x="5616477" y="1004149"/>
            <a:ext cx="1804363" cy="471751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F5BA521-A1BF-4A0F-86F7-66BA9056CDA0}"/>
              </a:ext>
            </a:extLst>
          </p:cNvPr>
          <p:cNvCxnSpPr>
            <a:cxnSpLocks/>
          </p:cNvCxnSpPr>
          <p:nvPr/>
        </p:nvCxnSpPr>
        <p:spPr>
          <a:xfrm>
            <a:off x="9637081" y="2706557"/>
            <a:ext cx="0" cy="60564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1D5EBD-F89E-4B39-B724-4BCA715D75D5}"/>
              </a:ext>
            </a:extLst>
          </p:cNvPr>
          <p:cNvCxnSpPr>
            <a:cxnSpLocks/>
          </p:cNvCxnSpPr>
          <p:nvPr/>
        </p:nvCxnSpPr>
        <p:spPr>
          <a:xfrm>
            <a:off x="5824073" y="2744567"/>
            <a:ext cx="1966264" cy="1748184"/>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D976381-E2BD-4FE5-A721-6FDB1D0CFD28}"/>
              </a:ext>
            </a:extLst>
          </p:cNvPr>
          <p:cNvCxnSpPr>
            <a:cxnSpLocks/>
          </p:cNvCxnSpPr>
          <p:nvPr/>
        </p:nvCxnSpPr>
        <p:spPr>
          <a:xfrm>
            <a:off x="9680191" y="3856097"/>
            <a:ext cx="0" cy="60564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CBF7FE7-73BE-4EC4-AD7A-AFD35FA9DD75}"/>
              </a:ext>
            </a:extLst>
          </p:cNvPr>
          <p:cNvCxnSpPr>
            <a:cxnSpLocks/>
          </p:cNvCxnSpPr>
          <p:nvPr/>
        </p:nvCxnSpPr>
        <p:spPr>
          <a:xfrm>
            <a:off x="3896953" y="5270096"/>
            <a:ext cx="0" cy="68623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91A223C-6D03-4745-A37F-F2E4CB5020D9}"/>
              </a:ext>
            </a:extLst>
          </p:cNvPr>
          <p:cNvSpPr txBox="1"/>
          <p:nvPr/>
        </p:nvSpPr>
        <p:spPr>
          <a:xfrm>
            <a:off x="3702188" y="5725736"/>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117" name="Straight Arrow Connector 116">
            <a:extLst>
              <a:ext uri="{FF2B5EF4-FFF2-40B4-BE49-F238E27FC236}">
                <a16:creationId xmlns:a16="http://schemas.microsoft.com/office/drawing/2014/main" id="{C09A747F-5E0F-437D-8237-38B3E3E20360}"/>
              </a:ext>
            </a:extLst>
          </p:cNvPr>
          <p:cNvCxnSpPr>
            <a:cxnSpLocks/>
          </p:cNvCxnSpPr>
          <p:nvPr/>
        </p:nvCxnSpPr>
        <p:spPr>
          <a:xfrm>
            <a:off x="11339011" y="4992393"/>
            <a:ext cx="0" cy="68623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5FAA0573-F42C-463B-BD6A-5EC6FF00C28E}"/>
              </a:ext>
            </a:extLst>
          </p:cNvPr>
          <p:cNvSpPr txBox="1"/>
          <p:nvPr/>
        </p:nvSpPr>
        <p:spPr>
          <a:xfrm>
            <a:off x="11144246" y="5448033"/>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119" name="Straight Arrow Connector 118">
            <a:extLst>
              <a:ext uri="{FF2B5EF4-FFF2-40B4-BE49-F238E27FC236}">
                <a16:creationId xmlns:a16="http://schemas.microsoft.com/office/drawing/2014/main" id="{3DCAECC5-0BBC-49EA-826C-5ADC97FA436A}"/>
              </a:ext>
            </a:extLst>
          </p:cNvPr>
          <p:cNvCxnSpPr>
            <a:cxnSpLocks/>
          </p:cNvCxnSpPr>
          <p:nvPr/>
        </p:nvCxnSpPr>
        <p:spPr>
          <a:xfrm>
            <a:off x="9060884" y="5969777"/>
            <a:ext cx="708376" cy="1344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B7647CA-8927-46A5-9298-9E38A4C7D5B0}"/>
              </a:ext>
            </a:extLst>
          </p:cNvPr>
          <p:cNvSpPr txBox="1"/>
          <p:nvPr/>
        </p:nvSpPr>
        <p:spPr>
          <a:xfrm>
            <a:off x="9872458" y="5461131"/>
            <a:ext cx="389530" cy="677108"/>
          </a:xfrm>
          <a:prstGeom prst="rect">
            <a:avLst/>
          </a:prstGeom>
          <a:noFill/>
        </p:spPr>
        <p:txBody>
          <a:bodyPr wrap="none" lIns="0" tIns="0" rIns="0" bIns="0" rtlCol="0">
            <a:spAutoFit/>
          </a:bodyPr>
          <a:lstStyle/>
          <a:p>
            <a:r>
              <a:rPr lang="en-US" sz="4400" dirty="0">
                <a:solidFill>
                  <a:schemeClr val="bg1"/>
                </a:solidFill>
              </a:rPr>
              <a:t>…</a:t>
            </a:r>
          </a:p>
        </p:txBody>
      </p:sp>
    </p:spTree>
    <p:extLst>
      <p:ext uri="{BB962C8B-B14F-4D97-AF65-F5344CB8AC3E}">
        <p14:creationId xmlns:p14="http://schemas.microsoft.com/office/powerpoint/2010/main" val="276068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pPr algn="ctr"/>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pPr algn="ctr"/>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58" name="Content Placeholder 2">
            <a:extLst>
              <a:ext uri="{FF2B5EF4-FFF2-40B4-BE49-F238E27FC236}">
                <a16:creationId xmlns:a16="http://schemas.microsoft.com/office/drawing/2014/main" id="{69FF9333-50C7-4DBF-8033-C84BE7A4174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dirty="0">
                <a:solidFill>
                  <a:schemeClr val="bg1"/>
                </a:solidFill>
              </a:rPr>
              <a:t>https://www.kaggle.com/anthonypino/melbourne-housing-market.</a:t>
            </a:r>
          </a:p>
        </p:txBody>
      </p:sp>
    </p:spTree>
    <p:extLst>
      <p:ext uri="{BB962C8B-B14F-4D97-AF65-F5344CB8AC3E}">
        <p14:creationId xmlns:p14="http://schemas.microsoft.com/office/powerpoint/2010/main" val="107605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Two variables</a:t>
            </a:r>
          </a:p>
        </p:txBody>
      </p:sp>
      <p:pic>
        <p:nvPicPr>
          <p:cNvPr id="4" name="Content Placeholder 3">
            <a:extLst>
              <a:ext uri="{FF2B5EF4-FFF2-40B4-BE49-F238E27FC236}">
                <a16:creationId xmlns:a16="http://schemas.microsoft.com/office/drawing/2014/main" id="{43A9C374-CEE2-44A2-92DA-E9BB6CA67939}"/>
              </a:ext>
            </a:extLst>
          </p:cNvPr>
          <p:cNvPicPr>
            <a:picLocks noGrp="1" noChangeAspect="1"/>
          </p:cNvPicPr>
          <p:nvPr>
            <p:ph idx="1"/>
          </p:nvPr>
        </p:nvPicPr>
        <p:blipFill>
          <a:blip r:embed="rId2"/>
          <a:stretch>
            <a:fillRect/>
          </a:stretch>
        </p:blipFill>
        <p:spPr>
          <a:xfrm>
            <a:off x="3062287" y="2029619"/>
            <a:ext cx="6067425" cy="3943350"/>
          </a:xfrm>
          <a:prstGeom prst="rect">
            <a:avLst/>
          </a:prstGeom>
        </p:spPr>
      </p:pic>
    </p:spTree>
    <p:extLst>
      <p:ext uri="{BB962C8B-B14F-4D97-AF65-F5344CB8AC3E}">
        <p14:creationId xmlns:p14="http://schemas.microsoft.com/office/powerpoint/2010/main" val="322404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Linear regression – line of best fit</a:t>
            </a:r>
          </a:p>
        </p:txBody>
      </p:sp>
      <p:pic>
        <p:nvPicPr>
          <p:cNvPr id="8" name="Content Placeholder 7">
            <a:extLst>
              <a:ext uri="{FF2B5EF4-FFF2-40B4-BE49-F238E27FC236}">
                <a16:creationId xmlns:a16="http://schemas.microsoft.com/office/drawing/2014/main" id="{F1E4ADE6-A6FD-404B-A2C5-FC4E014EAEF8}"/>
              </a:ext>
            </a:extLst>
          </p:cNvPr>
          <p:cNvPicPr>
            <a:picLocks noGrp="1" noChangeAspect="1"/>
          </p:cNvPicPr>
          <p:nvPr>
            <p:ph idx="1"/>
          </p:nvPr>
        </p:nvPicPr>
        <p:blipFill>
          <a:blip r:embed="rId2"/>
          <a:stretch>
            <a:fillRect/>
          </a:stretch>
        </p:blipFill>
        <p:spPr>
          <a:xfrm>
            <a:off x="3048000" y="2020094"/>
            <a:ext cx="6096000" cy="3962400"/>
          </a:xfrm>
          <a:prstGeom prst="rect">
            <a:avLst/>
          </a:prstGeom>
        </p:spPr>
      </p:pic>
    </p:spTree>
    <p:extLst>
      <p:ext uri="{BB962C8B-B14F-4D97-AF65-F5344CB8AC3E}">
        <p14:creationId xmlns:p14="http://schemas.microsoft.com/office/powerpoint/2010/main" val="350902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How good is the line?</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How can we quantify how good the line is?</a:t>
            </a:r>
          </a:p>
          <a:p>
            <a:r>
              <a:rPr lang="en-AU" dirty="0">
                <a:solidFill>
                  <a:schemeClr val="bg1"/>
                </a:solidFill>
              </a:rPr>
              <a:t>What is considered the “best” line?</a:t>
            </a:r>
          </a:p>
          <a:p>
            <a:endParaRPr lang="en-AU" dirty="0">
              <a:solidFill>
                <a:schemeClr val="bg1"/>
              </a:solidFill>
            </a:endParaRPr>
          </a:p>
          <a:p>
            <a:endParaRPr lang="en-AU" dirty="0">
              <a:solidFill>
                <a:schemeClr val="bg1"/>
              </a:solidFill>
            </a:endParaRPr>
          </a:p>
        </p:txBody>
      </p:sp>
    </p:spTree>
    <p:extLst>
      <p:ext uri="{BB962C8B-B14F-4D97-AF65-F5344CB8AC3E}">
        <p14:creationId xmlns:p14="http://schemas.microsoft.com/office/powerpoint/2010/main" val="145923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How good is the line?</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How can we quantify how good the line is?</a:t>
            </a:r>
          </a:p>
          <a:p>
            <a:r>
              <a:rPr lang="en-AU" dirty="0">
                <a:solidFill>
                  <a:schemeClr val="bg1"/>
                </a:solidFill>
              </a:rPr>
              <a:t>What is considered the “best” line?</a:t>
            </a:r>
          </a:p>
          <a:p>
            <a:endParaRPr lang="en-AU" dirty="0">
              <a:solidFill>
                <a:schemeClr val="bg1"/>
              </a:solidFill>
            </a:endParaRPr>
          </a:p>
          <a:p>
            <a:r>
              <a:rPr lang="en-AU" dirty="0">
                <a:solidFill>
                  <a:schemeClr val="bg1"/>
                </a:solidFill>
              </a:rPr>
              <a:t>Mean squared error</a:t>
            </a:r>
          </a:p>
          <a:p>
            <a:endParaRPr lang="en-AU" dirty="0">
              <a:solidFill>
                <a:schemeClr val="bg1"/>
              </a:solidFill>
            </a:endParaRPr>
          </a:p>
          <a:p>
            <a:endParaRPr lang="en-AU" dirty="0">
              <a:solidFill>
                <a:schemeClr val="bg1"/>
              </a:solidFill>
            </a:endParaRPr>
          </a:p>
        </p:txBody>
      </p:sp>
      <p:pic>
        <p:nvPicPr>
          <p:cNvPr id="1026" name="Picture 2" descr="Image result for mean squared error">
            <a:extLst>
              <a:ext uri="{FF2B5EF4-FFF2-40B4-BE49-F238E27FC236}">
                <a16:creationId xmlns:a16="http://schemas.microsoft.com/office/drawing/2014/main" id="{88044C49-6A6F-4B10-9D0F-A802F7987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538" y="4214201"/>
            <a:ext cx="55340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Geometric interpretation</a:t>
            </a:r>
          </a:p>
        </p:txBody>
      </p:sp>
      <p:pic>
        <p:nvPicPr>
          <p:cNvPr id="2052" name="Picture 4" descr="Image result for squared error diagram linear regression">
            <a:extLst>
              <a:ext uri="{FF2B5EF4-FFF2-40B4-BE49-F238E27FC236}">
                <a16:creationId xmlns:a16="http://schemas.microsoft.com/office/drawing/2014/main" id="{EF5AC51A-0EF1-4902-9274-3B1CD2DBFF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5150" y="2239169"/>
            <a:ext cx="59817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7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6DF-AB73-4A88-BCFB-0449148DFA0D}"/>
              </a:ext>
            </a:extLst>
          </p:cNvPr>
          <p:cNvSpPr>
            <a:spLocks noGrp="1"/>
          </p:cNvSpPr>
          <p:nvPr>
            <p:ph type="title"/>
          </p:nvPr>
        </p:nvSpPr>
        <p:spPr/>
        <p:txBody>
          <a:bodyPr/>
          <a:lstStyle/>
          <a:p>
            <a:r>
              <a:rPr lang="en-AU" dirty="0">
                <a:solidFill>
                  <a:schemeClr val="bg1"/>
                </a:solidFill>
              </a:rPr>
              <a:t>Derivation of coefficients</a:t>
            </a:r>
          </a:p>
        </p:txBody>
      </p:sp>
      <p:sp>
        <p:nvSpPr>
          <p:cNvPr id="3" name="Content Placeholder 2">
            <a:extLst>
              <a:ext uri="{FF2B5EF4-FFF2-40B4-BE49-F238E27FC236}">
                <a16:creationId xmlns:a16="http://schemas.microsoft.com/office/drawing/2014/main" id="{70BD7821-5420-4C0E-95D6-ADB21B7B3A09}"/>
              </a:ext>
            </a:extLst>
          </p:cNvPr>
          <p:cNvSpPr>
            <a:spLocks noGrp="1"/>
          </p:cNvSpPr>
          <p:nvPr>
            <p:ph idx="1"/>
          </p:nvPr>
        </p:nvSpPr>
        <p:spPr>
          <a:xfrm>
            <a:off x="838200" y="1825625"/>
            <a:ext cx="10515600" cy="4351338"/>
          </a:xfrm>
        </p:spPr>
        <p:txBody>
          <a:bodyPr/>
          <a:lstStyle/>
          <a:p>
            <a:r>
              <a:rPr lang="en-AU" dirty="0">
                <a:solidFill>
                  <a:schemeClr val="bg1"/>
                </a:solidFill>
              </a:rPr>
              <a:t>We want to minimise the MSE</a:t>
            </a:r>
          </a:p>
          <a:p>
            <a:r>
              <a:rPr lang="en-AU" dirty="0">
                <a:solidFill>
                  <a:schemeClr val="bg1"/>
                </a:solidFill>
              </a:rPr>
              <a:t>We can think of the MSE as a function of the regression coefficients.</a:t>
            </a:r>
          </a:p>
          <a:p>
            <a:r>
              <a:rPr lang="en-AU" dirty="0">
                <a:solidFill>
                  <a:schemeClr val="bg1"/>
                </a:solidFill>
              </a:rPr>
              <a:t>Different lines will have different MSE</a:t>
            </a:r>
          </a:p>
          <a:p>
            <a:r>
              <a:rPr lang="en-AU" dirty="0">
                <a:solidFill>
                  <a:schemeClr val="bg1"/>
                </a:solidFill>
              </a:rPr>
              <a:t>Find the coefficients of the line that has the lowest</a:t>
            </a:r>
          </a:p>
          <a:p>
            <a:endParaRPr lang="en-AU" dirty="0">
              <a:solidFill>
                <a:schemeClr val="bg1"/>
              </a:solidFill>
            </a:endParaRPr>
          </a:p>
          <a:p>
            <a:endParaRPr lang="en-AU" dirty="0">
              <a:solidFill>
                <a:schemeClr val="bg1"/>
              </a:solidFill>
            </a:endParaRPr>
          </a:p>
        </p:txBody>
      </p:sp>
      <p:pic>
        <p:nvPicPr>
          <p:cNvPr id="27652" name="Picture 4" descr="Image result for linear regression coefficients formula">
            <a:extLst>
              <a:ext uri="{FF2B5EF4-FFF2-40B4-BE49-F238E27FC236}">
                <a16:creationId xmlns:a16="http://schemas.microsoft.com/office/drawing/2014/main" id="{CB21A2C6-4096-4F02-8DB5-55FD469DF5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742"/>
          <a:stretch/>
        </p:blipFill>
        <p:spPr bwMode="auto">
          <a:xfrm>
            <a:off x="3880406" y="4345462"/>
            <a:ext cx="3714750" cy="104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4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998</Words>
  <Application>Microsoft Office PowerPoint</Application>
  <PresentationFormat>Widescreen</PresentationFormat>
  <Paragraphs>179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 Math</vt:lpstr>
      <vt:lpstr>Consolas</vt:lpstr>
      <vt:lpstr>Symbol</vt:lpstr>
      <vt:lpstr>Verdana</vt:lpstr>
      <vt:lpstr>Office Theme</vt:lpstr>
      <vt:lpstr>PowerPoint Presentation</vt:lpstr>
      <vt:lpstr>PowerPoint Presentation</vt:lpstr>
      <vt:lpstr>Linear regression</vt:lpstr>
      <vt:lpstr>Two variables</vt:lpstr>
      <vt:lpstr>Linear regression – line of best fit</vt:lpstr>
      <vt:lpstr>How good is the line?</vt:lpstr>
      <vt:lpstr>How good is the line?</vt:lpstr>
      <vt:lpstr>Geometric interpretation</vt:lpstr>
      <vt:lpstr>Derivation of coefficients</vt:lpstr>
      <vt:lpstr>Other cost functions?</vt:lpstr>
      <vt:lpstr>Analysis of residuals</vt:lpstr>
      <vt:lpstr>PowerPoint Presentation</vt:lpstr>
      <vt:lpstr>Breakdown of a model</vt:lpstr>
      <vt:lpstr>Diagnosing residuals</vt:lpstr>
      <vt:lpstr>Diagnosing residuals</vt:lpstr>
      <vt:lpstr>What should random residuals look like?</vt:lpstr>
      <vt:lpstr>Normal distribution</vt:lpstr>
      <vt:lpstr>What shouldn’t random residuals look like?</vt:lpstr>
      <vt:lpstr>What shouldn’t random residuals look like?</vt:lpstr>
      <vt:lpstr>What shouldn’t random residuals look like?</vt:lpstr>
      <vt:lpstr>Confidence intervals</vt:lpstr>
      <vt:lpstr>Prediction intervals</vt:lpstr>
      <vt:lpstr>Prediction intervals</vt:lpstr>
      <vt:lpstr>Prediction interval</vt:lpstr>
      <vt:lpstr>Multivariate regression</vt:lpstr>
      <vt:lpstr>Generalised linear models (GLM)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Han-Chen</dc:creator>
  <cp:lastModifiedBy>Daniel Han-Chen</cp:lastModifiedBy>
  <cp:revision>69</cp:revision>
  <dcterms:created xsi:type="dcterms:W3CDTF">2018-03-11T03:47:23Z</dcterms:created>
  <dcterms:modified xsi:type="dcterms:W3CDTF">2018-03-19T13:35:47Z</dcterms:modified>
</cp:coreProperties>
</file>