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1" r:id="rId3"/>
    <p:sldId id="276" r:id="rId4"/>
    <p:sldId id="277" r:id="rId5"/>
    <p:sldId id="280" r:id="rId6"/>
    <p:sldId id="272" r:id="rId7"/>
    <p:sldId id="281" r:id="rId8"/>
    <p:sldId id="282" r:id="rId9"/>
    <p:sldId id="285" r:id="rId10"/>
    <p:sldId id="283" r:id="rId11"/>
    <p:sldId id="284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A3"/>
    <a:srgbClr val="C00000"/>
    <a:srgbClr val="FFC000"/>
    <a:srgbClr val="FFDF79"/>
    <a:srgbClr val="19BDFF"/>
    <a:srgbClr val="00A894"/>
    <a:srgbClr val="9DEB35"/>
    <a:srgbClr val="84C70B"/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8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091B3-42F9-4632-BE7C-33274F4F2D34}" type="datetime1">
              <a:rPr lang="es-ES" smtClean="0"/>
              <a:t>12/01/2023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96BA1-C532-4378-8FB2-9F5B51690B01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73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33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82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87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110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90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519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72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DC83968-D36C-454A-A75F-3E5398C4DAD6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FBCDF-CF6B-4AF1-B6FF-086EFC021A17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B2E012C-D5A5-47C0-9FB6-B72980AEA738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C81F6-0E5A-4657-A7C7-41274A6E3DFB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imagen 16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dirty="0"/>
              <a:t>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0F479-8C3C-45B7-A68F-5857AF5AA081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F6CB1-E7CC-4FC3-B9A8-FEC6E20C0802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08CB1-4D57-4BCF-863F-20CF78FFDE26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88471-925C-4C03-8335-0422A8E49CF0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2B8890-3E7D-4E50-A6E6-E75682D1E8B1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252DF38-6D84-4410-A016-A7A55786E602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C3BD28-0BB9-490A-B90F-B27AEFF63725}" type="datetime1">
              <a:rPr lang="es-ES" noProof="0" smtClean="0"/>
              <a:t>12/01/2023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pic>
        <p:nvPicPr>
          <p:cNvPr id="10" name="Marcador de posición de imagen 9" descr="Teclas de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 la teoría musical básica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1C51BB-C7B1-34D0-159B-92524D839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263" y="1988840"/>
            <a:ext cx="11432297" cy="4374096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DB678BC-5797-5A52-899A-7F6C395C2DF2}"/>
              </a:ext>
            </a:extLst>
          </p:cNvPr>
          <p:cNvSpPr/>
          <p:nvPr/>
        </p:nvSpPr>
        <p:spPr>
          <a:xfrm>
            <a:off x="1701924" y="5589240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Re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D4B6713B-93D1-2C3B-827B-94E11736685B}"/>
              </a:ext>
            </a:extLst>
          </p:cNvPr>
          <p:cNvSpPr/>
          <p:nvPr/>
        </p:nvSpPr>
        <p:spPr>
          <a:xfrm>
            <a:off x="4699236" y="5589240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2494012" y="5589240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909836" y="5589240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</a:t>
            </a:r>
            <a:endParaRPr lang="es-CO" sz="900" b="1" dirty="0">
              <a:solidFill>
                <a:schemeClr val="tx1"/>
              </a:solidFill>
            </a:endParaRP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4CCF088-0925-5753-B83C-EAC612FB9E32}"/>
              </a:ext>
            </a:extLst>
          </p:cNvPr>
          <p:cNvSpPr/>
          <p:nvPr/>
        </p:nvSpPr>
        <p:spPr>
          <a:xfrm>
            <a:off x="3214092" y="5589240"/>
            <a:ext cx="504056" cy="50405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3933478" y="5613977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F933A12C-1DE0-0313-6972-0A6EDEB64C0E}"/>
              </a:ext>
            </a:extLst>
          </p:cNvPr>
          <p:cNvSpPr/>
          <p:nvPr/>
        </p:nvSpPr>
        <p:spPr>
          <a:xfrm>
            <a:off x="5446340" y="5599217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Si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F77B029-5E67-4A05-8BD5-33D81F31E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3084409"/>
            <a:ext cx="5256586" cy="3086348"/>
          </a:xfrm>
          <a:prstGeom prst="rect">
            <a:avLst/>
          </a:prstGeom>
        </p:spPr>
      </p:pic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2558E386-91CC-4C5A-B7CA-6F4DF33C8A14}"/>
              </a:ext>
            </a:extLst>
          </p:cNvPr>
          <p:cNvSpPr/>
          <p:nvPr/>
        </p:nvSpPr>
        <p:spPr>
          <a:xfrm>
            <a:off x="6958508" y="5589240"/>
            <a:ext cx="504056" cy="504056"/>
          </a:xfrm>
          <a:prstGeom prst="flowChartConnector">
            <a:avLst/>
          </a:prstGeom>
          <a:solidFill>
            <a:srgbClr val="9DEB35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C7DC00B1-5C54-A8C2-01E7-4028D491A831}"/>
              </a:ext>
            </a:extLst>
          </p:cNvPr>
          <p:cNvSpPr/>
          <p:nvPr/>
        </p:nvSpPr>
        <p:spPr>
          <a:xfrm>
            <a:off x="9190756" y="5599217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2955AAFB-5DB0-1DCB-669C-5D20BF132CED}"/>
              </a:ext>
            </a:extLst>
          </p:cNvPr>
          <p:cNvSpPr/>
          <p:nvPr/>
        </p:nvSpPr>
        <p:spPr>
          <a:xfrm>
            <a:off x="7678588" y="5589240"/>
            <a:ext cx="504056" cy="504056"/>
          </a:xfrm>
          <a:prstGeom prst="flowChartConnector">
            <a:avLst/>
          </a:prstGeom>
          <a:solidFill>
            <a:srgbClr val="00A89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14A10F14-E1E1-998D-48AA-FC70012F4846}"/>
              </a:ext>
            </a:extLst>
          </p:cNvPr>
          <p:cNvSpPr/>
          <p:nvPr/>
        </p:nvSpPr>
        <p:spPr>
          <a:xfrm>
            <a:off x="6166420" y="5589240"/>
            <a:ext cx="504056" cy="504056"/>
          </a:xfrm>
          <a:prstGeom prst="flowChartConnector">
            <a:avLst/>
          </a:prstGeom>
          <a:solidFill>
            <a:srgbClr val="84C70B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6B37425F-3326-8675-74A9-8B4401931FE6}"/>
              </a:ext>
            </a:extLst>
          </p:cNvPr>
          <p:cNvSpPr/>
          <p:nvPr/>
        </p:nvSpPr>
        <p:spPr>
          <a:xfrm>
            <a:off x="8470676" y="5589240"/>
            <a:ext cx="504056" cy="504056"/>
          </a:xfrm>
          <a:prstGeom prst="flowChartConnector">
            <a:avLst/>
          </a:prstGeom>
          <a:solidFill>
            <a:srgbClr val="19BD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C5C840F5-019A-FC22-5A47-CF08CD8E1317}"/>
              </a:ext>
            </a:extLst>
          </p:cNvPr>
          <p:cNvSpPr/>
          <p:nvPr/>
        </p:nvSpPr>
        <p:spPr>
          <a:xfrm>
            <a:off x="9960598" y="5589240"/>
            <a:ext cx="504056" cy="504056"/>
          </a:xfrm>
          <a:prstGeom prst="flowChartConnector">
            <a:avLst/>
          </a:prstGeom>
          <a:solidFill>
            <a:srgbClr val="FFDF7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AF62780D-77AF-74FE-FEF3-2EC24C452CAD}"/>
              </a:ext>
            </a:extLst>
          </p:cNvPr>
          <p:cNvSpPr/>
          <p:nvPr/>
        </p:nvSpPr>
        <p:spPr>
          <a:xfrm>
            <a:off x="10702924" y="5599217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Nomenclatura (notación musical)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1530883" y="2231960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Se pueden ver fácilmente ubicadas a través de un instrumento como el piano:</a:t>
            </a: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3BF672A4-63D8-B91B-9CC9-BADBC67BF23F}"/>
              </a:ext>
            </a:extLst>
          </p:cNvPr>
          <p:cNvSpPr/>
          <p:nvPr/>
        </p:nvSpPr>
        <p:spPr>
          <a:xfrm rot="16200000">
            <a:off x="8441241" y="3948243"/>
            <a:ext cx="562928" cy="5256585"/>
          </a:xfrm>
          <a:prstGeom prst="leftBrace">
            <a:avLst>
              <a:gd name="adj1" fmla="val 66991"/>
              <a:gd name="adj2" fmla="val 50551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C901F57-112E-AB3D-093A-C1A59BDBD73B}"/>
              </a:ext>
            </a:extLst>
          </p:cNvPr>
          <p:cNvSpPr txBox="1">
            <a:spLocks/>
          </p:cNvSpPr>
          <p:nvPr/>
        </p:nvSpPr>
        <p:spPr>
          <a:xfrm>
            <a:off x="6962997" y="6309320"/>
            <a:ext cx="3595911" cy="306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Estas son las mismas notas solo que una octava más arriba, es decir un sonido mas agudo</a:t>
            </a: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6F577B7-D47A-B43D-3475-5A616886B435}"/>
              </a:ext>
            </a:extLst>
          </p:cNvPr>
          <p:cNvSpPr/>
          <p:nvPr/>
        </p:nvSpPr>
        <p:spPr>
          <a:xfrm>
            <a:off x="1311903" y="4365104"/>
            <a:ext cx="504056" cy="4449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Do#</a:t>
            </a: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9C9FC0D6-C571-C275-229C-93ED41DD8C1A}"/>
              </a:ext>
            </a:extLst>
          </p:cNvPr>
          <p:cNvSpPr/>
          <p:nvPr/>
        </p:nvSpPr>
        <p:spPr>
          <a:xfrm>
            <a:off x="2077050" y="4350646"/>
            <a:ext cx="504057" cy="44650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Re#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CF3441CD-440F-410E-78B1-AD4B419BAB2C}"/>
              </a:ext>
            </a:extLst>
          </p:cNvPr>
          <p:cNvSpPr/>
          <p:nvPr/>
        </p:nvSpPr>
        <p:spPr>
          <a:xfrm>
            <a:off x="3582621" y="4364242"/>
            <a:ext cx="504057" cy="45024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Fa#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315AD2EC-C3B9-D0EC-C477-DE2A1F1B61DA}"/>
              </a:ext>
            </a:extLst>
          </p:cNvPr>
          <p:cNvSpPr/>
          <p:nvPr/>
        </p:nvSpPr>
        <p:spPr>
          <a:xfrm>
            <a:off x="5103416" y="4311938"/>
            <a:ext cx="504056" cy="50405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La#</a:t>
            </a: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206740F1-04EA-12FB-80C3-DF59356426C9}"/>
              </a:ext>
            </a:extLst>
          </p:cNvPr>
          <p:cNvSpPr/>
          <p:nvPr/>
        </p:nvSpPr>
        <p:spPr>
          <a:xfrm>
            <a:off x="4294212" y="4323974"/>
            <a:ext cx="504056" cy="473178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Sol#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75CFB304-0705-63DD-798F-56F079B43269}"/>
              </a:ext>
            </a:extLst>
          </p:cNvPr>
          <p:cNvSpPr/>
          <p:nvPr/>
        </p:nvSpPr>
        <p:spPr>
          <a:xfrm>
            <a:off x="6551371" y="4346262"/>
            <a:ext cx="504056" cy="4449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027B33A2-51AF-587F-2AD7-E716986CD9AB}"/>
              </a:ext>
            </a:extLst>
          </p:cNvPr>
          <p:cNvSpPr/>
          <p:nvPr/>
        </p:nvSpPr>
        <p:spPr>
          <a:xfrm>
            <a:off x="7316518" y="4331804"/>
            <a:ext cx="504057" cy="44650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D#</a:t>
            </a:r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13F56D94-2424-089D-9120-65B171F244BE}"/>
              </a:ext>
            </a:extLst>
          </p:cNvPr>
          <p:cNvSpPr/>
          <p:nvPr/>
        </p:nvSpPr>
        <p:spPr>
          <a:xfrm>
            <a:off x="8822089" y="4345400"/>
            <a:ext cx="504057" cy="45024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F#</a:t>
            </a:r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09EFEA34-158B-BFA1-0525-71DA2062DE1C}"/>
              </a:ext>
            </a:extLst>
          </p:cNvPr>
          <p:cNvSpPr/>
          <p:nvPr/>
        </p:nvSpPr>
        <p:spPr>
          <a:xfrm>
            <a:off x="10342884" y="4293096"/>
            <a:ext cx="504056" cy="50405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A#</a:t>
            </a: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EDCCD2A7-8D0D-DC3A-13D8-F085A7157C97}"/>
              </a:ext>
            </a:extLst>
          </p:cNvPr>
          <p:cNvSpPr/>
          <p:nvPr/>
        </p:nvSpPr>
        <p:spPr>
          <a:xfrm>
            <a:off x="9533680" y="4305132"/>
            <a:ext cx="504056" cy="473178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G#</a:t>
            </a:r>
          </a:p>
        </p:txBody>
      </p:sp>
    </p:spTree>
    <p:extLst>
      <p:ext uri="{BB962C8B-B14F-4D97-AF65-F5344CB8AC3E}">
        <p14:creationId xmlns:p14="http://schemas.microsoft.com/office/powerpoint/2010/main" val="25431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1C51BB-C7B1-34D0-159B-92524D839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263" y="1988840"/>
            <a:ext cx="11432297" cy="4374096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DB678BC-5797-5A52-899A-7F6C395C2DF2}"/>
              </a:ext>
            </a:extLst>
          </p:cNvPr>
          <p:cNvSpPr/>
          <p:nvPr/>
        </p:nvSpPr>
        <p:spPr>
          <a:xfrm>
            <a:off x="1701924" y="5589240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Re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D4B6713B-93D1-2C3B-827B-94E11736685B}"/>
              </a:ext>
            </a:extLst>
          </p:cNvPr>
          <p:cNvSpPr/>
          <p:nvPr/>
        </p:nvSpPr>
        <p:spPr>
          <a:xfrm>
            <a:off x="4699236" y="5589240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2494012" y="5589240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909836" y="5589240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</a:t>
            </a:r>
            <a:endParaRPr lang="es-CO" sz="900" b="1" dirty="0">
              <a:solidFill>
                <a:schemeClr val="tx1"/>
              </a:solidFill>
            </a:endParaRP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4CCF088-0925-5753-B83C-EAC612FB9E32}"/>
              </a:ext>
            </a:extLst>
          </p:cNvPr>
          <p:cNvSpPr/>
          <p:nvPr/>
        </p:nvSpPr>
        <p:spPr>
          <a:xfrm>
            <a:off x="3214092" y="5589240"/>
            <a:ext cx="504056" cy="50405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3933478" y="5613977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F933A12C-1DE0-0313-6972-0A6EDEB64C0E}"/>
              </a:ext>
            </a:extLst>
          </p:cNvPr>
          <p:cNvSpPr/>
          <p:nvPr/>
        </p:nvSpPr>
        <p:spPr>
          <a:xfrm>
            <a:off x="5446340" y="5599217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Si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F77B029-5E67-4A05-8BD5-33D81F31E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3084409"/>
            <a:ext cx="5256586" cy="3086348"/>
          </a:xfrm>
          <a:prstGeom prst="rect">
            <a:avLst/>
          </a:prstGeom>
        </p:spPr>
      </p:pic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2558E386-91CC-4C5A-B7CA-6F4DF33C8A14}"/>
              </a:ext>
            </a:extLst>
          </p:cNvPr>
          <p:cNvSpPr/>
          <p:nvPr/>
        </p:nvSpPr>
        <p:spPr>
          <a:xfrm>
            <a:off x="6958508" y="5589240"/>
            <a:ext cx="504056" cy="504056"/>
          </a:xfrm>
          <a:prstGeom prst="flowChartConnector">
            <a:avLst/>
          </a:prstGeom>
          <a:solidFill>
            <a:srgbClr val="9DEB35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C7DC00B1-5C54-A8C2-01E7-4028D491A831}"/>
              </a:ext>
            </a:extLst>
          </p:cNvPr>
          <p:cNvSpPr/>
          <p:nvPr/>
        </p:nvSpPr>
        <p:spPr>
          <a:xfrm>
            <a:off x="9190756" y="5599217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2955AAFB-5DB0-1DCB-669C-5D20BF132CED}"/>
              </a:ext>
            </a:extLst>
          </p:cNvPr>
          <p:cNvSpPr/>
          <p:nvPr/>
        </p:nvSpPr>
        <p:spPr>
          <a:xfrm>
            <a:off x="7678588" y="5589240"/>
            <a:ext cx="504056" cy="504056"/>
          </a:xfrm>
          <a:prstGeom prst="flowChartConnector">
            <a:avLst/>
          </a:prstGeom>
          <a:solidFill>
            <a:srgbClr val="00A89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14A10F14-E1E1-998D-48AA-FC70012F4846}"/>
              </a:ext>
            </a:extLst>
          </p:cNvPr>
          <p:cNvSpPr/>
          <p:nvPr/>
        </p:nvSpPr>
        <p:spPr>
          <a:xfrm>
            <a:off x="6166420" y="5589240"/>
            <a:ext cx="504056" cy="504056"/>
          </a:xfrm>
          <a:prstGeom prst="flowChartConnector">
            <a:avLst/>
          </a:prstGeom>
          <a:solidFill>
            <a:srgbClr val="84C70B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6B37425F-3326-8675-74A9-8B4401931FE6}"/>
              </a:ext>
            </a:extLst>
          </p:cNvPr>
          <p:cNvSpPr/>
          <p:nvPr/>
        </p:nvSpPr>
        <p:spPr>
          <a:xfrm>
            <a:off x="8470676" y="5589240"/>
            <a:ext cx="504056" cy="504056"/>
          </a:xfrm>
          <a:prstGeom prst="flowChartConnector">
            <a:avLst/>
          </a:prstGeom>
          <a:solidFill>
            <a:srgbClr val="19BD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C5C840F5-019A-FC22-5A47-CF08CD8E1317}"/>
              </a:ext>
            </a:extLst>
          </p:cNvPr>
          <p:cNvSpPr/>
          <p:nvPr/>
        </p:nvSpPr>
        <p:spPr>
          <a:xfrm>
            <a:off x="9960598" y="5589240"/>
            <a:ext cx="504056" cy="504056"/>
          </a:xfrm>
          <a:prstGeom prst="flowChartConnector">
            <a:avLst/>
          </a:prstGeom>
          <a:solidFill>
            <a:srgbClr val="FFDF7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AF62780D-77AF-74FE-FEF3-2EC24C452CAD}"/>
              </a:ext>
            </a:extLst>
          </p:cNvPr>
          <p:cNvSpPr/>
          <p:nvPr/>
        </p:nvSpPr>
        <p:spPr>
          <a:xfrm>
            <a:off x="10702924" y="5599217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B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Nomenclatura (notación musical)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1530883" y="2231960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Se pueden ver fácilmente ubicadas a través de un instrumento como el piano:</a:t>
            </a: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3BF672A4-63D8-B91B-9CC9-BADBC67BF23F}"/>
              </a:ext>
            </a:extLst>
          </p:cNvPr>
          <p:cNvSpPr/>
          <p:nvPr/>
        </p:nvSpPr>
        <p:spPr>
          <a:xfrm rot="16200000">
            <a:off x="8441241" y="3948243"/>
            <a:ext cx="562928" cy="5256585"/>
          </a:xfrm>
          <a:prstGeom prst="leftBrace">
            <a:avLst>
              <a:gd name="adj1" fmla="val 66991"/>
              <a:gd name="adj2" fmla="val 50551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C901F57-112E-AB3D-093A-C1A59BDBD73B}"/>
              </a:ext>
            </a:extLst>
          </p:cNvPr>
          <p:cNvSpPr txBox="1">
            <a:spLocks/>
          </p:cNvSpPr>
          <p:nvPr/>
        </p:nvSpPr>
        <p:spPr>
          <a:xfrm>
            <a:off x="6962997" y="6309320"/>
            <a:ext cx="3595911" cy="306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Estas son las mismas notas solo que una octava más arriba, es decir un sonido mas agudo</a:t>
            </a: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B6F577B7-D47A-B43D-3475-5A616886B435}"/>
              </a:ext>
            </a:extLst>
          </p:cNvPr>
          <p:cNvSpPr/>
          <p:nvPr/>
        </p:nvSpPr>
        <p:spPr>
          <a:xfrm>
            <a:off x="1311903" y="4365104"/>
            <a:ext cx="504056" cy="4449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/>
              <a:t>Re♭</a:t>
            </a: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9C9FC0D6-C571-C275-229C-93ED41DD8C1A}"/>
              </a:ext>
            </a:extLst>
          </p:cNvPr>
          <p:cNvSpPr/>
          <p:nvPr/>
        </p:nvSpPr>
        <p:spPr>
          <a:xfrm>
            <a:off x="2077050" y="4350646"/>
            <a:ext cx="504057" cy="44650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/>
              <a:t>Mi ♭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CF3441CD-440F-410E-78B1-AD4B419BAB2C}"/>
              </a:ext>
            </a:extLst>
          </p:cNvPr>
          <p:cNvSpPr/>
          <p:nvPr/>
        </p:nvSpPr>
        <p:spPr>
          <a:xfrm>
            <a:off x="3582621" y="4364242"/>
            <a:ext cx="504057" cy="45024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/>
              <a:t>Sol ♭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315AD2EC-C3B9-D0EC-C477-DE2A1F1B61DA}"/>
              </a:ext>
            </a:extLst>
          </p:cNvPr>
          <p:cNvSpPr/>
          <p:nvPr/>
        </p:nvSpPr>
        <p:spPr>
          <a:xfrm>
            <a:off x="5103416" y="4342816"/>
            <a:ext cx="499997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Si♭</a:t>
            </a: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206740F1-04EA-12FB-80C3-DF59356426C9}"/>
              </a:ext>
            </a:extLst>
          </p:cNvPr>
          <p:cNvSpPr/>
          <p:nvPr/>
        </p:nvSpPr>
        <p:spPr>
          <a:xfrm>
            <a:off x="4327750" y="4337459"/>
            <a:ext cx="504056" cy="473178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La</a:t>
            </a:r>
            <a:r>
              <a:rPr lang="es-CO" sz="900" b="1" dirty="0"/>
              <a:t> ♭</a:t>
            </a:r>
            <a:endParaRPr lang="es-CO" sz="900" b="1" dirty="0">
              <a:solidFill>
                <a:schemeClr val="bg1"/>
              </a:solidFill>
            </a:endParaRP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75CFB304-0705-63DD-798F-56F079B43269}"/>
              </a:ext>
            </a:extLst>
          </p:cNvPr>
          <p:cNvSpPr/>
          <p:nvPr/>
        </p:nvSpPr>
        <p:spPr>
          <a:xfrm>
            <a:off x="6551371" y="4365104"/>
            <a:ext cx="504056" cy="4449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/>
              <a:t>D♭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027B33A2-51AF-587F-2AD7-E716986CD9AB}"/>
              </a:ext>
            </a:extLst>
          </p:cNvPr>
          <p:cNvSpPr/>
          <p:nvPr/>
        </p:nvSpPr>
        <p:spPr>
          <a:xfrm>
            <a:off x="7316518" y="4350646"/>
            <a:ext cx="504057" cy="44650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/>
              <a:t>E♭</a:t>
            </a:r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13F56D94-2424-089D-9120-65B171F244BE}"/>
              </a:ext>
            </a:extLst>
          </p:cNvPr>
          <p:cNvSpPr/>
          <p:nvPr/>
        </p:nvSpPr>
        <p:spPr>
          <a:xfrm>
            <a:off x="8822089" y="4345400"/>
            <a:ext cx="504057" cy="45024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G♭</a:t>
            </a:r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09EFEA34-158B-BFA1-0525-71DA2062DE1C}"/>
              </a:ext>
            </a:extLst>
          </p:cNvPr>
          <p:cNvSpPr/>
          <p:nvPr/>
        </p:nvSpPr>
        <p:spPr>
          <a:xfrm>
            <a:off x="10342884" y="4342816"/>
            <a:ext cx="504056" cy="4543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B♭</a:t>
            </a: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EDCCD2A7-8D0D-DC3A-13D8-F085A7157C97}"/>
              </a:ext>
            </a:extLst>
          </p:cNvPr>
          <p:cNvSpPr/>
          <p:nvPr/>
        </p:nvSpPr>
        <p:spPr>
          <a:xfrm>
            <a:off x="9575184" y="4336842"/>
            <a:ext cx="504056" cy="473178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A</a:t>
            </a:r>
            <a:r>
              <a:rPr lang="es-CO" sz="900" b="1" dirty="0"/>
              <a:t>♭</a:t>
            </a:r>
            <a:endParaRPr lang="es-CO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6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Nomenclatura (notación musical)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DB678BC-5797-5A52-899A-7F6C395C2DF2}"/>
              </a:ext>
            </a:extLst>
          </p:cNvPr>
          <p:cNvSpPr/>
          <p:nvPr/>
        </p:nvSpPr>
        <p:spPr>
          <a:xfrm>
            <a:off x="1776760" y="2852936"/>
            <a:ext cx="936104" cy="936104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D4B6713B-93D1-2C3B-827B-94E11736685B}"/>
              </a:ext>
            </a:extLst>
          </p:cNvPr>
          <p:cNvSpPr/>
          <p:nvPr/>
        </p:nvSpPr>
        <p:spPr>
          <a:xfrm>
            <a:off x="8038628" y="2924944"/>
            <a:ext cx="936104" cy="93610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3183534" y="3663056"/>
            <a:ext cx="936104" cy="93610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451864" y="3645024"/>
            <a:ext cx="936104" cy="936104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4CCF088-0925-5753-B83C-EAC612FB9E32}"/>
              </a:ext>
            </a:extLst>
          </p:cNvPr>
          <p:cNvSpPr/>
          <p:nvPr/>
        </p:nvSpPr>
        <p:spPr>
          <a:xfrm>
            <a:off x="4887309" y="2923611"/>
            <a:ext cx="936104" cy="93610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6310436" y="3717032"/>
            <a:ext cx="936104" cy="936104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F933A12C-1DE0-0313-6972-0A6EDEB64C0E}"/>
              </a:ext>
            </a:extLst>
          </p:cNvPr>
          <p:cNvSpPr/>
          <p:nvPr/>
        </p:nvSpPr>
        <p:spPr>
          <a:xfrm>
            <a:off x="9550796" y="3859715"/>
            <a:ext cx="936104" cy="936104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548457" y="2098228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Las 7 notas musicales </a:t>
            </a:r>
            <a:r>
              <a:rPr lang="es-ES" b="1" u="sng" dirty="0"/>
              <a:t>naturales</a:t>
            </a:r>
            <a:r>
              <a:rPr lang="es-ES" b="1" dirty="0"/>
              <a:t> son: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1C51BB-C7B1-34D0-159B-92524D839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263" y="1988840"/>
            <a:ext cx="11432297" cy="4374096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DB678BC-5797-5A52-899A-7F6C395C2DF2}"/>
              </a:ext>
            </a:extLst>
          </p:cNvPr>
          <p:cNvSpPr/>
          <p:nvPr/>
        </p:nvSpPr>
        <p:spPr>
          <a:xfrm>
            <a:off x="1701924" y="5589240"/>
            <a:ext cx="504056" cy="504056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Re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D4B6713B-93D1-2C3B-827B-94E11736685B}"/>
              </a:ext>
            </a:extLst>
          </p:cNvPr>
          <p:cNvSpPr/>
          <p:nvPr/>
        </p:nvSpPr>
        <p:spPr>
          <a:xfrm>
            <a:off x="4684879" y="5599217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2494012" y="5589240"/>
            <a:ext cx="504056" cy="504056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29368933-4548-3E73-BD30-76726EDFA31D}"/>
              </a:ext>
            </a:extLst>
          </p:cNvPr>
          <p:cNvSpPr/>
          <p:nvPr/>
        </p:nvSpPr>
        <p:spPr>
          <a:xfrm>
            <a:off x="909836" y="5589240"/>
            <a:ext cx="504056" cy="50405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</a:t>
            </a:r>
            <a:endParaRPr lang="es-CO" sz="900" b="1" dirty="0">
              <a:solidFill>
                <a:schemeClr val="tx1"/>
              </a:solidFill>
            </a:endParaRP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4CCF088-0925-5753-B83C-EAC612FB9E32}"/>
              </a:ext>
            </a:extLst>
          </p:cNvPr>
          <p:cNvSpPr/>
          <p:nvPr/>
        </p:nvSpPr>
        <p:spPr>
          <a:xfrm>
            <a:off x="3214092" y="5589240"/>
            <a:ext cx="504056" cy="50405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3964799" y="5568339"/>
            <a:ext cx="504056" cy="50405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F933A12C-1DE0-0313-6972-0A6EDEB64C0E}"/>
              </a:ext>
            </a:extLst>
          </p:cNvPr>
          <p:cNvSpPr/>
          <p:nvPr/>
        </p:nvSpPr>
        <p:spPr>
          <a:xfrm>
            <a:off x="5446340" y="5599217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Si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F77B029-5E67-4A05-8BD5-33D81F31E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3084409"/>
            <a:ext cx="5256586" cy="3086348"/>
          </a:xfrm>
          <a:prstGeom prst="rect">
            <a:avLst/>
          </a:prstGeom>
        </p:spPr>
      </p:pic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2558E386-91CC-4C5A-B7CA-6F4DF33C8A14}"/>
              </a:ext>
            </a:extLst>
          </p:cNvPr>
          <p:cNvSpPr/>
          <p:nvPr/>
        </p:nvSpPr>
        <p:spPr>
          <a:xfrm>
            <a:off x="6958508" y="5589240"/>
            <a:ext cx="504056" cy="504056"/>
          </a:xfrm>
          <a:prstGeom prst="flowChartConnector">
            <a:avLst/>
          </a:prstGeom>
          <a:solidFill>
            <a:srgbClr val="9DEB35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C7DC00B1-5C54-A8C2-01E7-4028D491A831}"/>
              </a:ext>
            </a:extLst>
          </p:cNvPr>
          <p:cNvSpPr/>
          <p:nvPr/>
        </p:nvSpPr>
        <p:spPr>
          <a:xfrm>
            <a:off x="9190756" y="5599217"/>
            <a:ext cx="504056" cy="47317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2955AAFB-5DB0-1DCB-669C-5D20BF132CED}"/>
              </a:ext>
            </a:extLst>
          </p:cNvPr>
          <p:cNvSpPr/>
          <p:nvPr/>
        </p:nvSpPr>
        <p:spPr>
          <a:xfrm>
            <a:off x="7678588" y="5589240"/>
            <a:ext cx="504056" cy="504056"/>
          </a:xfrm>
          <a:prstGeom prst="flowChartConnector">
            <a:avLst/>
          </a:prstGeom>
          <a:solidFill>
            <a:srgbClr val="00A89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14A10F14-E1E1-998D-48AA-FC70012F4846}"/>
              </a:ext>
            </a:extLst>
          </p:cNvPr>
          <p:cNvSpPr/>
          <p:nvPr/>
        </p:nvSpPr>
        <p:spPr>
          <a:xfrm>
            <a:off x="6166420" y="5589240"/>
            <a:ext cx="504056" cy="504056"/>
          </a:xfrm>
          <a:prstGeom prst="flowChartConnector">
            <a:avLst/>
          </a:prstGeom>
          <a:solidFill>
            <a:srgbClr val="84C70B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6B37425F-3326-8675-74A9-8B4401931FE6}"/>
              </a:ext>
            </a:extLst>
          </p:cNvPr>
          <p:cNvSpPr/>
          <p:nvPr/>
        </p:nvSpPr>
        <p:spPr>
          <a:xfrm>
            <a:off x="8470676" y="5589240"/>
            <a:ext cx="504056" cy="504056"/>
          </a:xfrm>
          <a:prstGeom prst="flowChartConnector">
            <a:avLst/>
          </a:prstGeom>
          <a:solidFill>
            <a:srgbClr val="19BD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C5C840F5-019A-FC22-5A47-CF08CD8E1317}"/>
              </a:ext>
            </a:extLst>
          </p:cNvPr>
          <p:cNvSpPr/>
          <p:nvPr/>
        </p:nvSpPr>
        <p:spPr>
          <a:xfrm>
            <a:off x="9960598" y="5589240"/>
            <a:ext cx="504056" cy="504056"/>
          </a:xfrm>
          <a:prstGeom prst="flowChartConnector">
            <a:avLst/>
          </a:prstGeom>
          <a:solidFill>
            <a:srgbClr val="FFDF7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AF62780D-77AF-74FE-FEF3-2EC24C452CAD}"/>
              </a:ext>
            </a:extLst>
          </p:cNvPr>
          <p:cNvSpPr/>
          <p:nvPr/>
        </p:nvSpPr>
        <p:spPr>
          <a:xfrm>
            <a:off x="10702924" y="5599217"/>
            <a:ext cx="504056" cy="504056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B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Nomenclatura (notación musical)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1530883" y="2231960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Se pueden ver fácilmente ubicadas a través de un instrumento como el piano:</a:t>
            </a: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3BF672A4-63D8-B91B-9CC9-BADBC67BF23F}"/>
              </a:ext>
            </a:extLst>
          </p:cNvPr>
          <p:cNvSpPr/>
          <p:nvPr/>
        </p:nvSpPr>
        <p:spPr>
          <a:xfrm rot="16200000">
            <a:off x="8441241" y="3948243"/>
            <a:ext cx="562928" cy="5256585"/>
          </a:xfrm>
          <a:prstGeom prst="leftBrace">
            <a:avLst>
              <a:gd name="adj1" fmla="val 66991"/>
              <a:gd name="adj2" fmla="val 50551"/>
            </a:avLst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C901F57-112E-AB3D-093A-C1A59BDBD73B}"/>
              </a:ext>
            </a:extLst>
          </p:cNvPr>
          <p:cNvSpPr txBox="1">
            <a:spLocks/>
          </p:cNvSpPr>
          <p:nvPr/>
        </p:nvSpPr>
        <p:spPr>
          <a:xfrm>
            <a:off x="6962997" y="6309320"/>
            <a:ext cx="3595911" cy="306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Estas son las mismas notas solo que una octava más arriba, es decir un sonido mas agudo</a:t>
            </a:r>
          </a:p>
          <a:p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7821F-6C88-865B-B930-D8E7F123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Ubicación en el pentagrama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DA57B-22DC-BC78-B7B2-AE548911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Composición del pentagrama:</a:t>
            </a:r>
          </a:p>
          <a:p>
            <a:r>
              <a:rPr lang="es-ES" dirty="0"/>
              <a:t>consta de cinco líneas horizontales, equidistantes y paralelas</a:t>
            </a:r>
            <a:endParaRPr lang="es-CO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0F6523E-03C9-828A-7B85-F2380A90450F}"/>
              </a:ext>
            </a:extLst>
          </p:cNvPr>
          <p:cNvCxnSpPr/>
          <p:nvPr/>
        </p:nvCxnSpPr>
        <p:spPr>
          <a:xfrm>
            <a:off x="1917948" y="314096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3829232-3B62-6B09-D710-A2A65E22F775}"/>
              </a:ext>
            </a:extLst>
          </p:cNvPr>
          <p:cNvCxnSpPr/>
          <p:nvPr/>
        </p:nvCxnSpPr>
        <p:spPr>
          <a:xfrm>
            <a:off x="1917948" y="350100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F435F39-C707-70A1-2F91-E939E1C550EA}"/>
              </a:ext>
            </a:extLst>
          </p:cNvPr>
          <p:cNvCxnSpPr/>
          <p:nvPr/>
        </p:nvCxnSpPr>
        <p:spPr>
          <a:xfrm>
            <a:off x="1917948" y="386104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3922B39-B508-4809-2908-1A6F3A73FB03}"/>
              </a:ext>
            </a:extLst>
          </p:cNvPr>
          <p:cNvCxnSpPr/>
          <p:nvPr/>
        </p:nvCxnSpPr>
        <p:spPr>
          <a:xfrm>
            <a:off x="1917948" y="422108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8816A7D-0441-75C9-AF99-C3051FC764CF}"/>
              </a:ext>
            </a:extLst>
          </p:cNvPr>
          <p:cNvCxnSpPr/>
          <p:nvPr/>
        </p:nvCxnSpPr>
        <p:spPr>
          <a:xfrm>
            <a:off x="1917948" y="458112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B510AB08-A3C5-F64D-0ABD-AD0C80DABA9D}"/>
              </a:ext>
            </a:extLst>
          </p:cNvPr>
          <p:cNvSpPr txBox="1"/>
          <p:nvPr/>
        </p:nvSpPr>
        <p:spPr>
          <a:xfrm>
            <a:off x="9982845" y="27547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Líneas</a:t>
            </a:r>
          </a:p>
        </p:txBody>
      </p:sp>
      <p:pic>
        <p:nvPicPr>
          <p:cNvPr id="1026" name="Picture 2" descr="Clave de Sol PNG transparente - StickPNG">
            <a:extLst>
              <a:ext uri="{FF2B5EF4-FFF2-40B4-BE49-F238E27FC236}">
                <a16:creationId xmlns:a16="http://schemas.microsoft.com/office/drawing/2014/main" id="{DFB52AAB-D74D-634B-1701-F646A4E2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952328"/>
            <a:ext cx="1251572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4A97B69-1F3D-C8B5-5633-F90184372B1D}"/>
              </a:ext>
            </a:extLst>
          </p:cNvPr>
          <p:cNvCxnSpPr>
            <a:stCxn id="4" idx="1"/>
          </p:cNvCxnSpPr>
          <p:nvPr/>
        </p:nvCxnSpPr>
        <p:spPr>
          <a:xfrm flipH="1">
            <a:off x="9118748" y="2939439"/>
            <a:ext cx="864097" cy="164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C07ADA1-0652-605B-1F2F-B190A6F12707}"/>
              </a:ext>
            </a:extLst>
          </p:cNvPr>
          <p:cNvCxnSpPr/>
          <p:nvPr/>
        </p:nvCxnSpPr>
        <p:spPr>
          <a:xfrm flipH="1" flipV="1">
            <a:off x="9118748" y="4038600"/>
            <a:ext cx="1296144" cy="10465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5BDBD3-2296-4C9E-8C3F-D2EBA05698AA}"/>
              </a:ext>
            </a:extLst>
          </p:cNvPr>
          <p:cNvSpPr txBox="1"/>
          <p:nvPr/>
        </p:nvSpPr>
        <p:spPr>
          <a:xfrm>
            <a:off x="10486900" y="49005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Espacios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CE056FC-5242-9515-5EC4-3E322984E38E}"/>
              </a:ext>
            </a:extLst>
          </p:cNvPr>
          <p:cNvCxnSpPr/>
          <p:nvPr/>
        </p:nvCxnSpPr>
        <p:spPr>
          <a:xfrm flipH="1" flipV="1">
            <a:off x="2386000" y="4327093"/>
            <a:ext cx="1296144" cy="10465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EEEAFD-D526-097F-F49A-2A726AE1D760}"/>
              </a:ext>
            </a:extLst>
          </p:cNvPr>
          <p:cNvSpPr txBox="1"/>
          <p:nvPr/>
        </p:nvSpPr>
        <p:spPr>
          <a:xfrm>
            <a:off x="3754152" y="5189011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Clave de sol</a:t>
            </a:r>
          </a:p>
        </p:txBody>
      </p:sp>
    </p:spTree>
    <p:extLst>
      <p:ext uri="{BB962C8B-B14F-4D97-AF65-F5344CB8AC3E}">
        <p14:creationId xmlns:p14="http://schemas.microsoft.com/office/powerpoint/2010/main" val="1500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CAD6765-D401-CC1D-91FF-0A54E4A1AE87}"/>
              </a:ext>
            </a:extLst>
          </p:cNvPr>
          <p:cNvCxnSpPr>
            <a:cxnSpLocks/>
          </p:cNvCxnSpPr>
          <p:nvPr/>
        </p:nvCxnSpPr>
        <p:spPr>
          <a:xfrm>
            <a:off x="3142084" y="4819850"/>
            <a:ext cx="864096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6A8B282-61A4-B719-7389-19FDD8E4B28E}"/>
              </a:ext>
            </a:extLst>
          </p:cNvPr>
          <p:cNvCxnSpPr>
            <a:cxnSpLocks/>
          </p:cNvCxnSpPr>
          <p:nvPr/>
        </p:nvCxnSpPr>
        <p:spPr>
          <a:xfrm>
            <a:off x="2422004" y="5038261"/>
            <a:ext cx="864096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737821F-6C88-865B-B930-D8E7F123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Ubicación en el pentagrama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DA57B-22DC-BC78-B7B2-AE548911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notas se ubican de la siguiente manera: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0F6523E-03C9-828A-7B85-F2380A90450F}"/>
              </a:ext>
            </a:extLst>
          </p:cNvPr>
          <p:cNvCxnSpPr/>
          <p:nvPr/>
        </p:nvCxnSpPr>
        <p:spPr>
          <a:xfrm>
            <a:off x="1917948" y="314096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3829232-3B62-6B09-D710-A2A65E22F775}"/>
              </a:ext>
            </a:extLst>
          </p:cNvPr>
          <p:cNvCxnSpPr/>
          <p:nvPr/>
        </p:nvCxnSpPr>
        <p:spPr>
          <a:xfrm>
            <a:off x="1917948" y="350100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F435F39-C707-70A1-2F91-E939E1C550EA}"/>
              </a:ext>
            </a:extLst>
          </p:cNvPr>
          <p:cNvCxnSpPr/>
          <p:nvPr/>
        </p:nvCxnSpPr>
        <p:spPr>
          <a:xfrm>
            <a:off x="1917948" y="386104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3922B39-B508-4809-2908-1A6F3A73FB03}"/>
              </a:ext>
            </a:extLst>
          </p:cNvPr>
          <p:cNvCxnSpPr/>
          <p:nvPr/>
        </p:nvCxnSpPr>
        <p:spPr>
          <a:xfrm>
            <a:off x="1917948" y="422108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8816A7D-0441-75C9-AF99-C3051FC764CF}"/>
              </a:ext>
            </a:extLst>
          </p:cNvPr>
          <p:cNvCxnSpPr/>
          <p:nvPr/>
        </p:nvCxnSpPr>
        <p:spPr>
          <a:xfrm>
            <a:off x="1917948" y="4581128"/>
            <a:ext cx="72008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lave de Sol PNG transparente - StickPNG">
            <a:extLst>
              <a:ext uri="{FF2B5EF4-FFF2-40B4-BE49-F238E27FC236}">
                <a16:creationId xmlns:a16="http://schemas.microsoft.com/office/drawing/2014/main" id="{DFB52AAB-D74D-634B-1701-F646A4E2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952328"/>
            <a:ext cx="1251572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B1E66B47-C67F-7AD9-6FBB-73E8967CFEE3}"/>
              </a:ext>
            </a:extLst>
          </p:cNvPr>
          <p:cNvSpPr/>
          <p:nvPr/>
        </p:nvSpPr>
        <p:spPr>
          <a:xfrm>
            <a:off x="3358108" y="4626525"/>
            <a:ext cx="432048" cy="386651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/>
              <a:t>Re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A76165B2-1153-E640-357F-6E771EB66D57}"/>
              </a:ext>
            </a:extLst>
          </p:cNvPr>
          <p:cNvSpPr/>
          <p:nvPr/>
        </p:nvSpPr>
        <p:spPr>
          <a:xfrm>
            <a:off x="6238428" y="3834437"/>
            <a:ext cx="432048" cy="386651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/>
              <a:t>La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0F2317BC-C4F6-9EB9-E088-3BED5C78CB5E}"/>
              </a:ext>
            </a:extLst>
          </p:cNvPr>
          <p:cNvSpPr/>
          <p:nvPr/>
        </p:nvSpPr>
        <p:spPr>
          <a:xfrm>
            <a:off x="4006180" y="4416529"/>
            <a:ext cx="432048" cy="38665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/>
              <a:t>Mi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A0ED3EDF-7631-7D17-7B31-9E5AC7261D72}"/>
              </a:ext>
            </a:extLst>
          </p:cNvPr>
          <p:cNvSpPr/>
          <p:nvPr/>
        </p:nvSpPr>
        <p:spPr>
          <a:xfrm>
            <a:off x="2575594" y="4824517"/>
            <a:ext cx="494482" cy="404683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/>
              <a:t>Do</a:t>
            </a: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F22D4F33-CE68-14B0-BB76-DE3D0D8157E6}"/>
              </a:ext>
            </a:extLst>
          </p:cNvPr>
          <p:cNvSpPr/>
          <p:nvPr/>
        </p:nvSpPr>
        <p:spPr>
          <a:xfrm>
            <a:off x="4798268" y="4194477"/>
            <a:ext cx="432048" cy="3866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/>
              <a:t>Fa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7E90BA54-CF22-5D77-3590-576B854F47FF}"/>
              </a:ext>
            </a:extLst>
          </p:cNvPr>
          <p:cNvSpPr/>
          <p:nvPr/>
        </p:nvSpPr>
        <p:spPr>
          <a:xfrm>
            <a:off x="5518348" y="3978453"/>
            <a:ext cx="504056" cy="386651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D7DDAB9C-8DCF-FE6F-B5D7-53556B0B18F1}"/>
              </a:ext>
            </a:extLst>
          </p:cNvPr>
          <p:cNvSpPr/>
          <p:nvPr/>
        </p:nvSpPr>
        <p:spPr>
          <a:xfrm>
            <a:off x="6958508" y="3645024"/>
            <a:ext cx="432048" cy="386651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/>
              <a:t>Si</a:t>
            </a:r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00BFF09A-E100-E873-58D2-734E18986447}"/>
              </a:ext>
            </a:extLst>
          </p:cNvPr>
          <p:cNvSpPr/>
          <p:nvPr/>
        </p:nvSpPr>
        <p:spPr>
          <a:xfrm>
            <a:off x="7609679" y="3527620"/>
            <a:ext cx="432048" cy="331058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/>
              <a:t>Do</a:t>
            </a:r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5FA49386-95D8-FBC4-1418-A7230D2921CB}"/>
              </a:ext>
            </a:extLst>
          </p:cNvPr>
          <p:cNvSpPr/>
          <p:nvPr/>
        </p:nvSpPr>
        <p:spPr>
          <a:xfrm>
            <a:off x="8270851" y="3310016"/>
            <a:ext cx="432048" cy="386651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/>
              <a:t>Re</a:t>
            </a: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26AB82ED-74D8-4DB3-BCE5-0C8D793D0BDD}"/>
              </a:ext>
            </a:extLst>
          </p:cNvPr>
          <p:cNvSpPr/>
          <p:nvPr/>
        </p:nvSpPr>
        <p:spPr>
          <a:xfrm>
            <a:off x="8891234" y="3118742"/>
            <a:ext cx="432048" cy="38665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/>
              <a:t>Mi</a:t>
            </a:r>
          </a:p>
        </p:txBody>
      </p:sp>
    </p:spTree>
    <p:extLst>
      <p:ext uri="{BB962C8B-B14F-4D97-AF65-F5344CB8AC3E}">
        <p14:creationId xmlns:p14="http://schemas.microsoft.com/office/powerpoint/2010/main" val="36874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Sistema cifrado americano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521FC771-7B4F-898C-6871-1A4CB8F235E4}"/>
              </a:ext>
            </a:extLst>
          </p:cNvPr>
          <p:cNvSpPr/>
          <p:nvPr/>
        </p:nvSpPr>
        <p:spPr>
          <a:xfrm>
            <a:off x="2424832" y="2492896"/>
            <a:ext cx="936104" cy="936104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9CE6851-80BA-77E1-2EDD-8C4412A39404}"/>
              </a:ext>
            </a:extLst>
          </p:cNvPr>
          <p:cNvSpPr/>
          <p:nvPr/>
        </p:nvSpPr>
        <p:spPr>
          <a:xfrm>
            <a:off x="3949360" y="2494595"/>
            <a:ext cx="936104" cy="93610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492AA5DC-CBA3-0A58-3400-050E338DC379}"/>
              </a:ext>
            </a:extLst>
          </p:cNvPr>
          <p:cNvSpPr/>
          <p:nvPr/>
        </p:nvSpPr>
        <p:spPr>
          <a:xfrm>
            <a:off x="781859" y="2492896"/>
            <a:ext cx="936104" cy="936104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5D91E263-FE3C-EABC-838A-95566AC8D1D7}"/>
              </a:ext>
            </a:extLst>
          </p:cNvPr>
          <p:cNvSpPr/>
          <p:nvPr/>
        </p:nvSpPr>
        <p:spPr>
          <a:xfrm>
            <a:off x="5535381" y="2492896"/>
            <a:ext cx="936104" cy="93610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5322738C-7FC9-9BEB-58B7-41B2DB48543A}"/>
              </a:ext>
            </a:extLst>
          </p:cNvPr>
          <p:cNvSpPr/>
          <p:nvPr/>
        </p:nvSpPr>
        <p:spPr>
          <a:xfrm>
            <a:off x="7102524" y="2543524"/>
            <a:ext cx="936104" cy="936104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BF25AD9D-0C6F-6E61-B80D-9F7170C20B36}"/>
              </a:ext>
            </a:extLst>
          </p:cNvPr>
          <p:cNvSpPr/>
          <p:nvPr/>
        </p:nvSpPr>
        <p:spPr>
          <a:xfrm>
            <a:off x="10198868" y="2586284"/>
            <a:ext cx="936104" cy="936104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D3E3315D-75B6-BA08-4DB8-8B9D7C55C0D0}"/>
              </a:ext>
            </a:extLst>
          </p:cNvPr>
          <p:cNvSpPr txBox="1">
            <a:spLocks/>
          </p:cNvSpPr>
          <p:nvPr/>
        </p:nvSpPr>
        <p:spPr>
          <a:xfrm>
            <a:off x="631739" y="1798712"/>
            <a:ext cx="7910945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Los americanos designan las notas con las letras de su alfabeto:</a:t>
            </a:r>
          </a:p>
          <a:p>
            <a:endParaRPr lang="es-ES" b="1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660822B9-710F-F017-6214-D4F1B2C747B9}"/>
              </a:ext>
            </a:extLst>
          </p:cNvPr>
          <p:cNvSpPr/>
          <p:nvPr/>
        </p:nvSpPr>
        <p:spPr>
          <a:xfrm>
            <a:off x="2358415" y="5013176"/>
            <a:ext cx="936104" cy="936104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F88A9028-0006-A14B-72C0-5AB00D7122E7}"/>
              </a:ext>
            </a:extLst>
          </p:cNvPr>
          <p:cNvSpPr/>
          <p:nvPr/>
        </p:nvSpPr>
        <p:spPr>
          <a:xfrm>
            <a:off x="3902904" y="5013176"/>
            <a:ext cx="936104" cy="93610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E</a:t>
            </a: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C4F5FD9E-9580-DD31-5FC4-01FA151928F9}"/>
              </a:ext>
            </a:extLst>
          </p:cNvPr>
          <p:cNvSpPr/>
          <p:nvPr/>
        </p:nvSpPr>
        <p:spPr>
          <a:xfrm>
            <a:off x="781859" y="5013176"/>
            <a:ext cx="936104" cy="936104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AAADBC0B-C6E3-483C-53ED-7A9A51C81639}"/>
              </a:ext>
            </a:extLst>
          </p:cNvPr>
          <p:cNvSpPr/>
          <p:nvPr/>
        </p:nvSpPr>
        <p:spPr>
          <a:xfrm>
            <a:off x="5535381" y="5013176"/>
            <a:ext cx="936104" cy="93610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6EB72102-9247-F2B3-7ACC-A4BB6BAC52E3}"/>
              </a:ext>
            </a:extLst>
          </p:cNvPr>
          <p:cNvSpPr/>
          <p:nvPr/>
        </p:nvSpPr>
        <p:spPr>
          <a:xfrm>
            <a:off x="7102524" y="5013176"/>
            <a:ext cx="936104" cy="936104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F6AA385D-1D01-C58D-58AE-C2185D6A1AD6}"/>
              </a:ext>
            </a:extLst>
          </p:cNvPr>
          <p:cNvSpPr/>
          <p:nvPr/>
        </p:nvSpPr>
        <p:spPr>
          <a:xfrm>
            <a:off x="10198868" y="5085184"/>
            <a:ext cx="936104" cy="936104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B</a:t>
            </a:r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C7B8B96A-2C73-DB26-3842-D9A15D1E8B3D}"/>
              </a:ext>
            </a:extLst>
          </p:cNvPr>
          <p:cNvSpPr/>
          <p:nvPr/>
        </p:nvSpPr>
        <p:spPr>
          <a:xfrm>
            <a:off x="837828" y="3573016"/>
            <a:ext cx="808127" cy="129614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3E469D01-B0DA-83F5-EB42-5686DCEF32FA}"/>
              </a:ext>
            </a:extLst>
          </p:cNvPr>
          <p:cNvSpPr/>
          <p:nvPr/>
        </p:nvSpPr>
        <p:spPr>
          <a:xfrm>
            <a:off x="2488820" y="3573016"/>
            <a:ext cx="808127" cy="129614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6C6E84E4-C7E6-A7B8-CB15-F4711BBD0876}"/>
              </a:ext>
            </a:extLst>
          </p:cNvPr>
          <p:cNvSpPr/>
          <p:nvPr/>
        </p:nvSpPr>
        <p:spPr>
          <a:xfrm>
            <a:off x="3990141" y="3584054"/>
            <a:ext cx="808127" cy="129614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019FC197-4DB1-E051-0F28-D08CC7EB250C}"/>
              </a:ext>
            </a:extLst>
          </p:cNvPr>
          <p:cNvSpPr/>
          <p:nvPr/>
        </p:nvSpPr>
        <p:spPr>
          <a:xfrm>
            <a:off x="5599369" y="3556806"/>
            <a:ext cx="808127" cy="1296144"/>
          </a:xfrm>
          <a:prstGeom prst="downArrow">
            <a:avLst/>
          </a:prstGeom>
          <a:solidFill>
            <a:srgbClr val="0076A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B5B53EAB-E7F1-AF24-5617-DEECC72DF5FE}"/>
              </a:ext>
            </a:extLst>
          </p:cNvPr>
          <p:cNvSpPr/>
          <p:nvPr/>
        </p:nvSpPr>
        <p:spPr>
          <a:xfrm>
            <a:off x="7167506" y="3598330"/>
            <a:ext cx="808127" cy="1296144"/>
          </a:xfrm>
          <a:prstGeom prst="down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E7621ABC-E550-2A4A-93B4-07DCC3A75330}"/>
              </a:ext>
            </a:extLst>
          </p:cNvPr>
          <p:cNvSpPr/>
          <p:nvPr/>
        </p:nvSpPr>
        <p:spPr>
          <a:xfrm>
            <a:off x="10270876" y="3645024"/>
            <a:ext cx="808127" cy="1296144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DC1393E6-02D1-E66A-FF2F-BC554BAC2EC0}"/>
              </a:ext>
            </a:extLst>
          </p:cNvPr>
          <p:cNvSpPr/>
          <p:nvPr/>
        </p:nvSpPr>
        <p:spPr>
          <a:xfrm>
            <a:off x="8680026" y="2492896"/>
            <a:ext cx="936104" cy="93610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F366BB7B-5130-CE30-D209-F628AD86EE53}"/>
              </a:ext>
            </a:extLst>
          </p:cNvPr>
          <p:cNvSpPr/>
          <p:nvPr/>
        </p:nvSpPr>
        <p:spPr>
          <a:xfrm>
            <a:off x="8686700" y="5013176"/>
            <a:ext cx="936104" cy="93610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A</a:t>
            </a: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8B3108EC-C62E-0BE9-4FC9-45B6D9D855FE}"/>
              </a:ext>
            </a:extLst>
          </p:cNvPr>
          <p:cNvSpPr/>
          <p:nvPr/>
        </p:nvSpPr>
        <p:spPr>
          <a:xfrm>
            <a:off x="8758708" y="3573270"/>
            <a:ext cx="808127" cy="129614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E8031-7E14-EA0A-5CC9-7F495DC4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Alteraciones (accidentes)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6CC9D-9FCF-E07D-4FFC-B2FA0F9B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Existen dos alteraciones fundamentales </a:t>
            </a:r>
          </a:p>
        </p:txBody>
      </p:sp>
      <p:pic>
        <p:nvPicPr>
          <p:cNvPr id="1026" name="Picture 2" descr="Alteración (música). Artículo de la Enciclopedia.">
            <a:extLst>
              <a:ext uri="{FF2B5EF4-FFF2-40B4-BE49-F238E27FC236}">
                <a16:creationId xmlns:a16="http://schemas.microsoft.com/office/drawing/2014/main" id="{CA84DAEE-164C-27C9-2079-68733DF16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268" y1="51283" x2="45346" y2="55249"/>
                        <a14:foregroundMark x1="44903" y1="32675" x2="45087" y2="42079"/>
                        <a14:foregroundMark x1="44617" y1="18110" x2="44865" y2="30766"/>
                        <a14:foregroundMark x1="44493" y1="54331" x2="44493" y2="55118"/>
                        <a14:backgroundMark x1="47577" y1="45669" x2="47577" y2="45669"/>
                        <a14:backgroundMark x1="46256" y1="48819" x2="46256" y2="48819"/>
                        <a14:backgroundMark x1="45815" y1="41732" x2="47137" y2="50394"/>
                        <a14:backgroundMark x1="45815" y1="53543" x2="46256" y2="51181"/>
                        <a14:backgroundMark x1="45815" y1="52756" x2="45815" y2="50394"/>
                        <a14:backgroundMark x1="45668" y1="54331" x2="46256" y2="52756"/>
                        <a14:backgroundMark x1="43612" y1="10236" x2="43612" y2="18110"/>
                        <a14:backgroundMark x1="44934" y1="30709" x2="45374" y2="32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29" r="68674" b="18167"/>
          <a:stretch/>
        </p:blipFill>
        <p:spPr bwMode="auto">
          <a:xfrm>
            <a:off x="2638028" y="2276872"/>
            <a:ext cx="144016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lteración (música). Artículo de la Enciclopedia.">
            <a:extLst>
              <a:ext uri="{FF2B5EF4-FFF2-40B4-BE49-F238E27FC236}">
                <a16:creationId xmlns:a16="http://schemas.microsoft.com/office/drawing/2014/main" id="{FD694100-2D16-8C86-37D7-E3E2413F1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268" y1="51283" x2="45346" y2="55249"/>
                        <a14:foregroundMark x1="44903" y1="32675" x2="45087" y2="42079"/>
                        <a14:foregroundMark x1="44617" y1="18110" x2="44865" y2="30766"/>
                        <a14:foregroundMark x1="44493" y1="54331" x2="44493" y2="55118"/>
                        <a14:backgroundMark x1="47577" y1="45669" x2="47577" y2="45669"/>
                        <a14:backgroundMark x1="46256" y1="48819" x2="46256" y2="48819"/>
                        <a14:backgroundMark x1="45815" y1="41732" x2="47137" y2="50394"/>
                        <a14:backgroundMark x1="45815" y1="53543" x2="46256" y2="51181"/>
                        <a14:backgroundMark x1="45815" y1="52756" x2="45815" y2="50394"/>
                        <a14:backgroundMark x1="45668" y1="54331" x2="46256" y2="52756"/>
                        <a14:backgroundMark x1="43612" y1="10236" x2="43612" y2="18110"/>
                        <a14:backgroundMark x1="44934" y1="30709" x2="45374" y2="32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55" r="40963" b="28935"/>
          <a:stretch/>
        </p:blipFill>
        <p:spPr bwMode="auto">
          <a:xfrm>
            <a:off x="7462564" y="2454453"/>
            <a:ext cx="122413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62CBEEF-F4AB-5D2B-8A34-5A645105BC87}"/>
              </a:ext>
            </a:extLst>
          </p:cNvPr>
          <p:cNvSpPr txBox="1">
            <a:spLocks/>
          </p:cNvSpPr>
          <p:nvPr/>
        </p:nvSpPr>
        <p:spPr bwMode="white">
          <a:xfrm>
            <a:off x="2349996" y="4653136"/>
            <a:ext cx="216024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tx1"/>
                </a:solidFill>
              </a:rPr>
              <a:t>Sostenido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7D8F02-1237-9BD1-0F4F-21B2AD0F56F9}"/>
              </a:ext>
            </a:extLst>
          </p:cNvPr>
          <p:cNvSpPr txBox="1">
            <a:spLocks/>
          </p:cNvSpPr>
          <p:nvPr/>
        </p:nvSpPr>
        <p:spPr bwMode="white">
          <a:xfrm>
            <a:off x="7354552" y="4657584"/>
            <a:ext cx="1692188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tx1"/>
                </a:solidFill>
              </a:rPr>
              <a:t>Bemol</a:t>
            </a:r>
          </a:p>
        </p:txBody>
      </p:sp>
    </p:spTree>
    <p:extLst>
      <p:ext uri="{BB962C8B-B14F-4D97-AF65-F5344CB8AC3E}">
        <p14:creationId xmlns:p14="http://schemas.microsoft.com/office/powerpoint/2010/main" val="15643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Nomenclatura (notación musical)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DB678BC-5797-5A52-899A-7F6C395C2DF2}"/>
              </a:ext>
            </a:extLst>
          </p:cNvPr>
          <p:cNvSpPr/>
          <p:nvPr/>
        </p:nvSpPr>
        <p:spPr>
          <a:xfrm>
            <a:off x="3745160" y="3234152"/>
            <a:ext cx="936104" cy="936104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Re#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D4B6713B-93D1-2C3B-827B-94E11736685B}"/>
              </a:ext>
            </a:extLst>
          </p:cNvPr>
          <p:cNvSpPr/>
          <p:nvPr/>
        </p:nvSpPr>
        <p:spPr>
          <a:xfrm>
            <a:off x="8830716" y="3356992"/>
            <a:ext cx="936104" cy="93610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La#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3654088" y="4941168"/>
            <a:ext cx="936104" cy="93610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Mi♭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4CCF088-0925-5753-B83C-EAC612FB9E32}"/>
              </a:ext>
            </a:extLst>
          </p:cNvPr>
          <p:cNvSpPr/>
          <p:nvPr/>
        </p:nvSpPr>
        <p:spPr>
          <a:xfrm>
            <a:off x="5446340" y="3284984"/>
            <a:ext cx="982050" cy="93610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Fa#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7128586" y="3234152"/>
            <a:ext cx="982050" cy="98693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bg1"/>
                </a:solidFill>
              </a:rPr>
              <a:t>Sol#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F933A12C-1DE0-0313-6972-0A6EDEB64C0E}"/>
              </a:ext>
            </a:extLst>
          </p:cNvPr>
          <p:cNvSpPr/>
          <p:nvPr/>
        </p:nvSpPr>
        <p:spPr>
          <a:xfrm>
            <a:off x="8686700" y="4981561"/>
            <a:ext cx="936104" cy="936104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Si♭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548457" y="2098228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Cinco de las siete notas musicales </a:t>
            </a:r>
            <a:r>
              <a:rPr lang="es-ES" b="1" u="sng" dirty="0"/>
              <a:t>naturales</a:t>
            </a:r>
            <a:r>
              <a:rPr lang="es-ES" b="1" dirty="0"/>
              <a:t> se alteran:</a:t>
            </a:r>
          </a:p>
          <a:p>
            <a:pPr marL="0" indent="0">
              <a:buNone/>
            </a:pPr>
            <a:r>
              <a:rPr lang="es-ES" b="1" dirty="0"/>
              <a:t>Cuando se vuelven sostenidas son: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3285410F-87F8-B880-39BE-7304359FC523}"/>
              </a:ext>
            </a:extLst>
          </p:cNvPr>
          <p:cNvSpPr/>
          <p:nvPr/>
        </p:nvSpPr>
        <p:spPr>
          <a:xfrm>
            <a:off x="2271495" y="3284984"/>
            <a:ext cx="982641" cy="93748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Do#</a:t>
            </a: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6748C585-6255-B045-411F-3102E185B320}"/>
              </a:ext>
            </a:extLst>
          </p:cNvPr>
          <p:cNvSpPr/>
          <p:nvPr/>
        </p:nvSpPr>
        <p:spPr>
          <a:xfrm>
            <a:off x="2205980" y="4878392"/>
            <a:ext cx="936104" cy="936104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Re♭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72527571-AC4E-F85B-A83C-91AD992FDA8A}"/>
              </a:ext>
            </a:extLst>
          </p:cNvPr>
          <p:cNvSpPr/>
          <p:nvPr/>
        </p:nvSpPr>
        <p:spPr>
          <a:xfrm>
            <a:off x="5310272" y="4941168"/>
            <a:ext cx="936104" cy="936104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Sol</a:t>
            </a:r>
            <a:r>
              <a:rPr lang="es-CO" b="1" dirty="0"/>
              <a:t>♭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E1CB5938-258F-7A4E-1FD7-FDDE8B7D0D02}"/>
              </a:ext>
            </a:extLst>
          </p:cNvPr>
          <p:cNvSpPr/>
          <p:nvPr/>
        </p:nvSpPr>
        <p:spPr>
          <a:xfrm>
            <a:off x="6958508" y="5013176"/>
            <a:ext cx="936104" cy="93610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La♭</a:t>
            </a:r>
          </a:p>
        </p:txBody>
      </p:sp>
      <p:sp>
        <p:nvSpPr>
          <p:cNvPr id="46" name="Subtítulo 2">
            <a:extLst>
              <a:ext uri="{FF2B5EF4-FFF2-40B4-BE49-F238E27FC236}">
                <a16:creationId xmlns:a16="http://schemas.microsoft.com/office/drawing/2014/main" id="{53F6773B-7C6C-1532-A403-2A5561B34B36}"/>
              </a:ext>
            </a:extLst>
          </p:cNvPr>
          <p:cNvSpPr txBox="1">
            <a:spLocks/>
          </p:cNvSpPr>
          <p:nvPr/>
        </p:nvSpPr>
        <p:spPr>
          <a:xfrm>
            <a:off x="558775" y="4329027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Cuando se vuelven bemoles son:</a:t>
            </a:r>
          </a:p>
        </p:txBody>
      </p:sp>
      <p:pic>
        <p:nvPicPr>
          <p:cNvPr id="47" name="Picture 2" descr="Alteración (música). Artículo de la Enciclopedia.">
            <a:extLst>
              <a:ext uri="{FF2B5EF4-FFF2-40B4-BE49-F238E27FC236}">
                <a16:creationId xmlns:a16="http://schemas.microsoft.com/office/drawing/2014/main" id="{17685199-9F0E-4294-1855-2FD6E0C30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268" y1="51283" x2="45346" y2="55249"/>
                        <a14:foregroundMark x1="44903" y1="32675" x2="45087" y2="42079"/>
                        <a14:foregroundMark x1="44617" y1="18110" x2="44865" y2="30766"/>
                        <a14:foregroundMark x1="44493" y1="54331" x2="44493" y2="55118"/>
                        <a14:backgroundMark x1="47577" y1="45669" x2="47577" y2="45669"/>
                        <a14:backgroundMark x1="46256" y1="48819" x2="46256" y2="48819"/>
                        <a14:backgroundMark x1="45815" y1="41732" x2="47137" y2="50394"/>
                        <a14:backgroundMark x1="45815" y1="53543" x2="46256" y2="51181"/>
                        <a14:backgroundMark x1="45815" y1="52756" x2="45815" y2="50394"/>
                        <a14:backgroundMark x1="45668" y1="54331" x2="46256" y2="52756"/>
                        <a14:backgroundMark x1="43612" y1="10236" x2="43612" y2="18110"/>
                        <a14:backgroundMark x1="44934" y1="30709" x2="45374" y2="32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29" r="68674" b="18167"/>
          <a:stretch/>
        </p:blipFill>
        <p:spPr bwMode="auto">
          <a:xfrm>
            <a:off x="1050900" y="3034528"/>
            <a:ext cx="729571" cy="138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lteración (música). Artículo de la Enciclopedia.">
            <a:extLst>
              <a:ext uri="{FF2B5EF4-FFF2-40B4-BE49-F238E27FC236}">
                <a16:creationId xmlns:a16="http://schemas.microsoft.com/office/drawing/2014/main" id="{63299EF5-54AB-6130-3DCB-00BB74209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268" y1="51283" x2="45346" y2="55249"/>
                        <a14:foregroundMark x1="44903" y1="32675" x2="45087" y2="42079"/>
                        <a14:foregroundMark x1="44617" y1="18110" x2="44865" y2="30766"/>
                        <a14:foregroundMark x1="44493" y1="54331" x2="44493" y2="55118"/>
                        <a14:backgroundMark x1="47577" y1="45669" x2="47577" y2="45669"/>
                        <a14:backgroundMark x1="46256" y1="48819" x2="46256" y2="48819"/>
                        <a14:backgroundMark x1="45815" y1="41732" x2="47137" y2="50394"/>
                        <a14:backgroundMark x1="45815" y1="53543" x2="46256" y2="51181"/>
                        <a14:backgroundMark x1="45815" y1="52756" x2="45815" y2="50394"/>
                        <a14:backgroundMark x1="45668" y1="54331" x2="46256" y2="52756"/>
                        <a14:backgroundMark x1="43612" y1="10236" x2="43612" y2="18110"/>
                        <a14:backgroundMark x1="44934" y1="30709" x2="45374" y2="32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55" r="40963" b="28935"/>
          <a:stretch/>
        </p:blipFill>
        <p:spPr bwMode="auto">
          <a:xfrm>
            <a:off x="1168403" y="4772196"/>
            <a:ext cx="612068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58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Nomenclatura (notación musical)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DB678BC-5797-5A52-899A-7F6C395C2DF2}"/>
              </a:ext>
            </a:extLst>
          </p:cNvPr>
          <p:cNvSpPr/>
          <p:nvPr/>
        </p:nvSpPr>
        <p:spPr>
          <a:xfrm>
            <a:off x="3745160" y="3234152"/>
            <a:ext cx="936104" cy="936104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Re#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D4B6713B-93D1-2C3B-827B-94E11736685B}"/>
              </a:ext>
            </a:extLst>
          </p:cNvPr>
          <p:cNvSpPr/>
          <p:nvPr/>
        </p:nvSpPr>
        <p:spPr>
          <a:xfrm>
            <a:off x="8830716" y="3356992"/>
            <a:ext cx="936104" cy="93610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La#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68FFC4E-9F7E-DCC2-0661-87C2E9F069CA}"/>
              </a:ext>
            </a:extLst>
          </p:cNvPr>
          <p:cNvSpPr/>
          <p:nvPr/>
        </p:nvSpPr>
        <p:spPr>
          <a:xfrm>
            <a:off x="3654088" y="4941168"/>
            <a:ext cx="936104" cy="93610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Mi♭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34CCF088-0925-5753-B83C-EAC612FB9E32}"/>
              </a:ext>
            </a:extLst>
          </p:cNvPr>
          <p:cNvSpPr/>
          <p:nvPr/>
        </p:nvSpPr>
        <p:spPr>
          <a:xfrm>
            <a:off x="5446340" y="3284984"/>
            <a:ext cx="982050" cy="93610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Fa#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917B59DF-AE55-135E-EAF8-4A35C3AD6975}"/>
              </a:ext>
            </a:extLst>
          </p:cNvPr>
          <p:cNvSpPr/>
          <p:nvPr/>
        </p:nvSpPr>
        <p:spPr>
          <a:xfrm>
            <a:off x="7128586" y="3234152"/>
            <a:ext cx="982050" cy="986936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bg1"/>
                </a:solidFill>
              </a:rPr>
              <a:t>Sol#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F933A12C-1DE0-0313-6972-0A6EDEB64C0E}"/>
              </a:ext>
            </a:extLst>
          </p:cNvPr>
          <p:cNvSpPr/>
          <p:nvPr/>
        </p:nvSpPr>
        <p:spPr>
          <a:xfrm>
            <a:off x="8686700" y="4981561"/>
            <a:ext cx="936104" cy="936104"/>
          </a:xfrm>
          <a:prstGeom prst="flowChartConnector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Si♭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2B65F01-46BA-0F32-16A3-D4E488474CB4}"/>
              </a:ext>
            </a:extLst>
          </p:cNvPr>
          <p:cNvSpPr txBox="1">
            <a:spLocks/>
          </p:cNvSpPr>
          <p:nvPr/>
        </p:nvSpPr>
        <p:spPr>
          <a:xfrm>
            <a:off x="548457" y="2098228"/>
            <a:ext cx="733583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Las sostenidas son equivalentes a las bemoles.</a:t>
            </a: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3285410F-87F8-B880-39BE-7304359FC523}"/>
              </a:ext>
            </a:extLst>
          </p:cNvPr>
          <p:cNvSpPr/>
          <p:nvPr/>
        </p:nvSpPr>
        <p:spPr>
          <a:xfrm>
            <a:off x="2271495" y="3284984"/>
            <a:ext cx="982641" cy="937480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Do#</a:t>
            </a: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6748C585-6255-B045-411F-3102E185B320}"/>
              </a:ext>
            </a:extLst>
          </p:cNvPr>
          <p:cNvSpPr/>
          <p:nvPr/>
        </p:nvSpPr>
        <p:spPr>
          <a:xfrm>
            <a:off x="2205980" y="4878392"/>
            <a:ext cx="936104" cy="936104"/>
          </a:xfrm>
          <a:prstGeom prst="flowChartConnector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Re♭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72527571-AC4E-F85B-A83C-91AD992FDA8A}"/>
              </a:ext>
            </a:extLst>
          </p:cNvPr>
          <p:cNvSpPr/>
          <p:nvPr/>
        </p:nvSpPr>
        <p:spPr>
          <a:xfrm>
            <a:off x="5310272" y="4941168"/>
            <a:ext cx="936104" cy="936104"/>
          </a:xfrm>
          <a:prstGeom prst="flowChartConnector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Sol</a:t>
            </a:r>
            <a:r>
              <a:rPr lang="es-CO" b="1" dirty="0"/>
              <a:t>♭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E1CB5938-258F-7A4E-1FD7-FDDE8B7D0D02}"/>
              </a:ext>
            </a:extLst>
          </p:cNvPr>
          <p:cNvSpPr/>
          <p:nvPr/>
        </p:nvSpPr>
        <p:spPr>
          <a:xfrm>
            <a:off x="6958508" y="5013176"/>
            <a:ext cx="936104" cy="93610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La♭</a:t>
            </a:r>
          </a:p>
        </p:txBody>
      </p: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25BCF246-B44E-4FA8-B818-EC0CA491BE13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rot="5400000">
            <a:off x="2390460" y="4506036"/>
            <a:ext cx="655928" cy="887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B6F9CF4B-8DE1-B064-D4C5-D8DAD65B9AC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rot="5400000">
            <a:off x="3782220" y="4510176"/>
            <a:ext cx="770912" cy="910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149D43E2-54BF-D937-23FD-B5B79A91AA6B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rot="5400000">
            <a:off x="5497805" y="4501608"/>
            <a:ext cx="720080" cy="15904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EB289A59-A219-5825-EEBF-6FA18C28F79D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rot="5400000">
            <a:off x="7127042" y="4520607"/>
            <a:ext cx="792088" cy="19305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09D69F93-482C-C4AA-0E9F-F1DBC094F62E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rot="5400000">
            <a:off x="8882528" y="4565320"/>
            <a:ext cx="688465" cy="1440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lteración (música). Artículo de la Enciclopedia.">
            <a:extLst>
              <a:ext uri="{FF2B5EF4-FFF2-40B4-BE49-F238E27FC236}">
                <a16:creationId xmlns:a16="http://schemas.microsoft.com/office/drawing/2014/main" id="{25E5E4A1-10A0-4EAD-F4A7-697251416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268" y1="51283" x2="45346" y2="55249"/>
                        <a14:foregroundMark x1="44903" y1="32675" x2="45087" y2="42079"/>
                        <a14:foregroundMark x1="44617" y1="18110" x2="44865" y2="30766"/>
                        <a14:foregroundMark x1="44493" y1="54331" x2="44493" y2="55118"/>
                        <a14:backgroundMark x1="47577" y1="45669" x2="47577" y2="45669"/>
                        <a14:backgroundMark x1="46256" y1="48819" x2="46256" y2="48819"/>
                        <a14:backgroundMark x1="45815" y1="41732" x2="47137" y2="50394"/>
                        <a14:backgroundMark x1="45815" y1="53543" x2="46256" y2="51181"/>
                        <a14:backgroundMark x1="45815" y1="52756" x2="45815" y2="50394"/>
                        <a14:backgroundMark x1="45668" y1="54331" x2="46256" y2="52756"/>
                        <a14:backgroundMark x1="43612" y1="10236" x2="43612" y2="18110"/>
                        <a14:backgroundMark x1="44934" y1="30709" x2="45374" y2="32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29" r="68674" b="18167"/>
          <a:stretch/>
        </p:blipFill>
        <p:spPr bwMode="auto">
          <a:xfrm>
            <a:off x="1050900" y="3034528"/>
            <a:ext cx="729571" cy="138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lteración (música). Artículo de la Enciclopedia.">
            <a:extLst>
              <a:ext uri="{FF2B5EF4-FFF2-40B4-BE49-F238E27FC236}">
                <a16:creationId xmlns:a16="http://schemas.microsoft.com/office/drawing/2014/main" id="{DC2ADC9A-35F2-DC1A-F5F7-2CE843B6E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268" y1="51283" x2="45346" y2="55249"/>
                        <a14:foregroundMark x1="44903" y1="32675" x2="45087" y2="42079"/>
                        <a14:foregroundMark x1="44617" y1="18110" x2="44865" y2="30766"/>
                        <a14:foregroundMark x1="44493" y1="54331" x2="44493" y2="55118"/>
                        <a14:backgroundMark x1="47577" y1="45669" x2="47577" y2="45669"/>
                        <a14:backgroundMark x1="46256" y1="48819" x2="46256" y2="48819"/>
                        <a14:backgroundMark x1="45815" y1="41732" x2="47137" y2="50394"/>
                        <a14:backgroundMark x1="45815" y1="53543" x2="46256" y2="51181"/>
                        <a14:backgroundMark x1="45815" y1="52756" x2="45815" y2="50394"/>
                        <a14:backgroundMark x1="45668" y1="54331" x2="46256" y2="52756"/>
                        <a14:backgroundMark x1="43612" y1="10236" x2="43612" y2="18110"/>
                        <a14:backgroundMark x1="44934" y1="30709" x2="45374" y2="32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55" r="40963" b="28935"/>
          <a:stretch/>
        </p:blipFill>
        <p:spPr bwMode="auto">
          <a:xfrm>
            <a:off x="1168403" y="4772196"/>
            <a:ext cx="612068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x9">
  <a:themeElements>
    <a:clrScheme name="Personalizado 4">
      <a:dk1>
        <a:sysClr val="windowText" lastClr="000000"/>
      </a:dk1>
      <a:lt1>
        <a:sysClr val="window" lastClr="FFFFFF"/>
      </a:lt1>
      <a:dk2>
        <a:srgbClr val="8C6D46"/>
      </a:dk2>
      <a:lt2>
        <a:srgbClr val="E6DCCE"/>
      </a:lt2>
      <a:accent1>
        <a:srgbClr val="8C6D4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277_TF02801094.potx" id="{081F4BBB-747F-4466-8999-A032A97379F5}" vid="{359AB729-6FC1-4D87-BFD6-2419E33BE38F}"/>
    </a:ext>
  </a:extLst>
</a:theme>
</file>

<file path=ppt/theme/theme2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390</Words>
  <Application>Microsoft Office PowerPoint</Application>
  <PresentationFormat>Personalizado</PresentationFormat>
  <Paragraphs>154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Euphemia</vt:lpstr>
      <vt:lpstr>Curvas 16x9</vt:lpstr>
      <vt:lpstr>Introducción</vt:lpstr>
      <vt:lpstr>Nomenclatura (notación musical)</vt:lpstr>
      <vt:lpstr>Nomenclatura (notación musical)</vt:lpstr>
      <vt:lpstr>Ubicación en el pentagrama</vt:lpstr>
      <vt:lpstr>Ubicación en el pentagrama</vt:lpstr>
      <vt:lpstr>Sistema cifrado americano</vt:lpstr>
      <vt:lpstr>Alteraciones (accidentes)</vt:lpstr>
      <vt:lpstr>Nomenclatura (notación musical)</vt:lpstr>
      <vt:lpstr>Nomenclatura (notación musical)</vt:lpstr>
      <vt:lpstr>Nomenclatura (notación musical)</vt:lpstr>
      <vt:lpstr>Nomenclatura (notación musical)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Daniel Holguín D.</dc:creator>
  <cp:lastModifiedBy>Daniel Holguín D.</cp:lastModifiedBy>
  <cp:revision>16</cp:revision>
  <dcterms:created xsi:type="dcterms:W3CDTF">2022-11-16T18:33:18Z</dcterms:created>
  <dcterms:modified xsi:type="dcterms:W3CDTF">2023-01-13T06:47:17Z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