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7" r:id="rId2"/>
    <p:sldId id="271" r:id="rId3"/>
    <p:sldId id="276" r:id="rId4"/>
    <p:sldId id="284" r:id="rId5"/>
    <p:sldId id="282" r:id="rId6"/>
    <p:sldId id="285" r:id="rId7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C000"/>
    <a:srgbClr val="FFDF79"/>
    <a:srgbClr val="19BDFF"/>
    <a:srgbClr val="00A894"/>
    <a:srgbClr val="9DEB35"/>
    <a:srgbClr val="84C70B"/>
    <a:srgbClr val="FFFF9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6" autoAdjust="0"/>
  </p:normalViewPr>
  <p:slideViewPr>
    <p:cSldViewPr>
      <p:cViewPr varScale="1">
        <p:scale>
          <a:sx n="112" d="100"/>
          <a:sy n="112" d="100"/>
        </p:scale>
        <p:origin x="552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87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5091B3-42F9-4632-BE7C-33274F4F2D34}" type="datetime1">
              <a:rPr lang="es-ES" smtClean="0"/>
              <a:t>14/01/2023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F2C6B-0C1B-4F88-BCBA-898BA50DE788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4196BA1-C532-4378-8FB2-9F5B51690B01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F8E53BB-F993-49A1-9E37-CA3E5BE0709B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3731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1337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5822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3539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8556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3785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 rtlCol="0"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10"/>
          </p:nvPr>
        </p:nvSpPr>
        <p:spPr>
          <a:xfrm>
            <a:off x="1499616" y="4800600"/>
            <a:ext cx="7333488" cy="1371600"/>
          </a:xfrm>
        </p:spPr>
        <p:txBody>
          <a:bodyPr rtlCol="0"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279082" indent="0"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2"/>
          <p:cNvSpPr/>
          <p:nvPr userDrawn="1"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7923211" y="457200"/>
            <a:ext cx="3781439" cy="3276600"/>
          </a:xfrm>
        </p:spPr>
        <p:txBody>
          <a:bodyPr rtlCol="0"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9DC83968-D36C-454A-A75F-3E5398C4DAD6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FBCDF-CF6B-4AF1-B6FF-086EFC021A17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B2E012C-D5A5-47C0-9FB6-B72980AEA738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5C81F6-0E5A-4657-A7C7-41274A6E3DFB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 rtlCol="0"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7" name="Marcador de posición de imagen 16" descr="Marcador de posición vacío para agregar una imagen. Haga clic en el marcador de posición y seleccione la imagen que desee agregar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501775" y="5562600"/>
            <a:ext cx="7335837" cy="8382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dirty="0"/>
              <a:t>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2"/>
          <p:cNvSpPr/>
          <p:nvPr userDrawn="1"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Rectángulo 12"/>
          <p:cNvSpPr/>
          <p:nvPr userDrawn="1"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rtlCol="0" anchor="b">
            <a:normAutofit/>
          </a:bodyPr>
          <a:lstStyle>
            <a:lvl1pPr algn="l">
              <a:lnSpc>
                <a:spcPct val="85000"/>
              </a:lnSpc>
              <a:defRPr sz="6000" b="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B0F479-8C3C-45B7-A68F-5857AF5AA081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8F6CB1-E7CC-4FC3-B9A8-FEC6E20C0802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A08CB1-4D57-4BCF-863F-20CF78FFDE26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588471-925C-4C03-8335-0422A8E49CF0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52B8890-3E7D-4E50-A6E6-E75682D1E8B1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rtlCol="0"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252DF38-6D84-4410-A016-A7A55786E602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3" name="Rectángulo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C3BD28-0BB9-490A-B90F-B27AEFF63725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5382E9EE-A870-438B-947A-FF671DFAFC9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3896818"/>
            <a:ext cx="9144000" cy="1908446"/>
          </a:xfrm>
        </p:spPr>
        <p:txBody>
          <a:bodyPr rtlCol="0"/>
          <a:lstStyle/>
          <a:p>
            <a:pPr rtl="0"/>
            <a:r>
              <a:rPr lang="es-ES" dirty="0"/>
              <a:t>Escalas</a:t>
            </a:r>
          </a:p>
        </p:txBody>
      </p:sp>
      <p:pic>
        <p:nvPicPr>
          <p:cNvPr id="10" name="Marcador de posición de imagen 9" descr="Teclas de piano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"/>
          <a:stretch>
            <a:fillRect/>
          </a:stretch>
        </p:blipFill>
        <p:spPr/>
      </p:pic>
      <p:sp>
        <p:nvSpPr>
          <p:cNvPr id="15" name="Subtítulo 2">
            <a:extLst>
              <a:ext uri="{FF2B5EF4-FFF2-40B4-BE49-F238E27FC236}">
                <a16:creationId xmlns:a16="http://schemas.microsoft.com/office/drawing/2014/main" id="{6397AA7E-9FA7-31B1-6818-65C192777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2904" y="5716222"/>
            <a:ext cx="7335837" cy="838200"/>
          </a:xfrm>
        </p:spPr>
        <p:txBody>
          <a:bodyPr rtlCol="0"/>
          <a:lstStyle/>
          <a:p>
            <a:pPr rtl="0"/>
            <a:r>
              <a:rPr lang="es-ES" dirty="0"/>
              <a:t>Mayores, menores y pentatónicas</a:t>
            </a:r>
          </a:p>
        </p:txBody>
      </p:sp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783361" y="292670"/>
            <a:ext cx="9144000" cy="1096962"/>
          </a:xfrm>
        </p:spPr>
        <p:txBody>
          <a:bodyPr rtlCol="0"/>
          <a:lstStyle/>
          <a:p>
            <a:pPr rtl="0"/>
            <a:r>
              <a:rPr lang="es-ES" dirty="0"/>
              <a:t>Construcción de escalas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82B65F01-46BA-0F32-16A3-D4E488474CB4}"/>
              </a:ext>
            </a:extLst>
          </p:cNvPr>
          <p:cNvSpPr txBox="1">
            <a:spLocks/>
          </p:cNvSpPr>
          <p:nvPr/>
        </p:nvSpPr>
        <p:spPr>
          <a:xfrm>
            <a:off x="548457" y="1772816"/>
            <a:ext cx="7335837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Las escalas mas comunes son las heptatónicas (es decir conformadas por siete notas).</a:t>
            </a:r>
          </a:p>
          <a:p>
            <a:pPr marL="0" indent="0">
              <a:buNone/>
            </a:pPr>
            <a:r>
              <a:rPr lang="es-ES" b="1" dirty="0"/>
              <a:t>La disposición de intervalos para la escala mayor y menor es la siguiente:</a:t>
            </a:r>
          </a:p>
          <a:p>
            <a:endParaRPr lang="es-ES" b="1" dirty="0"/>
          </a:p>
        </p:txBody>
      </p:sp>
      <p:sp>
        <p:nvSpPr>
          <p:cNvPr id="30" name="Diagrama de flujo: conector 29">
            <a:extLst>
              <a:ext uri="{FF2B5EF4-FFF2-40B4-BE49-F238E27FC236}">
                <a16:creationId xmlns:a16="http://schemas.microsoft.com/office/drawing/2014/main" id="{978A2C97-4C93-258D-82D7-08CAD4AECAB4}"/>
              </a:ext>
            </a:extLst>
          </p:cNvPr>
          <p:cNvSpPr/>
          <p:nvPr/>
        </p:nvSpPr>
        <p:spPr>
          <a:xfrm>
            <a:off x="4150196" y="2852936"/>
            <a:ext cx="504056" cy="504056"/>
          </a:xfrm>
          <a:prstGeom prst="flowChartConnector">
            <a:avLst/>
          </a:prstGeom>
          <a:solidFill>
            <a:srgbClr val="92D05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bg1"/>
                </a:solidFill>
              </a:rPr>
              <a:t>Re</a:t>
            </a:r>
          </a:p>
        </p:txBody>
      </p:sp>
      <p:sp>
        <p:nvSpPr>
          <p:cNvPr id="31" name="Diagrama de flujo: conector 30">
            <a:extLst>
              <a:ext uri="{FF2B5EF4-FFF2-40B4-BE49-F238E27FC236}">
                <a16:creationId xmlns:a16="http://schemas.microsoft.com/office/drawing/2014/main" id="{CD453FB4-FCCD-DA04-8CA7-2806CF707014}"/>
              </a:ext>
            </a:extLst>
          </p:cNvPr>
          <p:cNvSpPr/>
          <p:nvPr/>
        </p:nvSpPr>
        <p:spPr>
          <a:xfrm>
            <a:off x="7129311" y="2862913"/>
            <a:ext cx="504056" cy="473178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La</a:t>
            </a:r>
          </a:p>
        </p:txBody>
      </p:sp>
      <p:sp>
        <p:nvSpPr>
          <p:cNvPr id="32" name="Diagrama de flujo: conector 31">
            <a:extLst>
              <a:ext uri="{FF2B5EF4-FFF2-40B4-BE49-F238E27FC236}">
                <a16:creationId xmlns:a16="http://schemas.microsoft.com/office/drawing/2014/main" id="{96304320-6F68-392E-0A6B-48D0045AF939}"/>
              </a:ext>
            </a:extLst>
          </p:cNvPr>
          <p:cNvSpPr/>
          <p:nvPr/>
        </p:nvSpPr>
        <p:spPr>
          <a:xfrm>
            <a:off x="4942284" y="2852936"/>
            <a:ext cx="504056" cy="504056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Mi</a:t>
            </a:r>
          </a:p>
        </p:txBody>
      </p:sp>
      <p:sp>
        <p:nvSpPr>
          <p:cNvPr id="33" name="Diagrama de flujo: conector 32">
            <a:extLst>
              <a:ext uri="{FF2B5EF4-FFF2-40B4-BE49-F238E27FC236}">
                <a16:creationId xmlns:a16="http://schemas.microsoft.com/office/drawing/2014/main" id="{295C4B5C-30ED-9D3E-9413-FEBC59BAE431}"/>
              </a:ext>
            </a:extLst>
          </p:cNvPr>
          <p:cNvSpPr/>
          <p:nvPr/>
        </p:nvSpPr>
        <p:spPr>
          <a:xfrm>
            <a:off x="3358108" y="2852936"/>
            <a:ext cx="504056" cy="504056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>
                <a:solidFill>
                  <a:schemeClr val="bg1"/>
                </a:solidFill>
              </a:rPr>
              <a:t>Do</a:t>
            </a:r>
            <a:endParaRPr lang="es-CO" sz="900" b="1" dirty="0">
              <a:solidFill>
                <a:schemeClr val="bg1"/>
              </a:solidFill>
            </a:endParaRPr>
          </a:p>
        </p:txBody>
      </p:sp>
      <p:sp>
        <p:nvSpPr>
          <p:cNvPr id="34" name="Diagrama de flujo: conector 33">
            <a:extLst>
              <a:ext uri="{FF2B5EF4-FFF2-40B4-BE49-F238E27FC236}">
                <a16:creationId xmlns:a16="http://schemas.microsoft.com/office/drawing/2014/main" id="{7C2018AF-7BA5-AF8F-8B06-FB7D41FEE44D}"/>
              </a:ext>
            </a:extLst>
          </p:cNvPr>
          <p:cNvSpPr/>
          <p:nvPr/>
        </p:nvSpPr>
        <p:spPr>
          <a:xfrm>
            <a:off x="5662364" y="2852936"/>
            <a:ext cx="504056" cy="504056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Fa</a:t>
            </a:r>
          </a:p>
        </p:txBody>
      </p:sp>
      <p:sp>
        <p:nvSpPr>
          <p:cNvPr id="35" name="Diagrama de flujo: conector 34">
            <a:extLst>
              <a:ext uri="{FF2B5EF4-FFF2-40B4-BE49-F238E27FC236}">
                <a16:creationId xmlns:a16="http://schemas.microsoft.com/office/drawing/2014/main" id="{E30843AD-E9BE-2115-2EDD-C6C5CD70386B}"/>
              </a:ext>
            </a:extLst>
          </p:cNvPr>
          <p:cNvSpPr/>
          <p:nvPr/>
        </p:nvSpPr>
        <p:spPr>
          <a:xfrm>
            <a:off x="6382444" y="2852936"/>
            <a:ext cx="504056" cy="504056"/>
          </a:xfrm>
          <a:prstGeom prst="flowChartConnector">
            <a:avLst/>
          </a:prstGeom>
          <a:solidFill>
            <a:srgbClr val="FFC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 dirty="0">
                <a:solidFill>
                  <a:schemeClr val="bg1"/>
                </a:solidFill>
              </a:rPr>
              <a:t>Sol</a:t>
            </a:r>
          </a:p>
        </p:txBody>
      </p:sp>
      <p:sp>
        <p:nvSpPr>
          <p:cNvPr id="36" name="Diagrama de flujo: conector 35">
            <a:extLst>
              <a:ext uri="{FF2B5EF4-FFF2-40B4-BE49-F238E27FC236}">
                <a16:creationId xmlns:a16="http://schemas.microsoft.com/office/drawing/2014/main" id="{FEE52413-E6A2-37CD-E2D7-F5C7561138FF}"/>
              </a:ext>
            </a:extLst>
          </p:cNvPr>
          <p:cNvSpPr/>
          <p:nvPr/>
        </p:nvSpPr>
        <p:spPr>
          <a:xfrm>
            <a:off x="7894612" y="2862913"/>
            <a:ext cx="504056" cy="504056"/>
          </a:xfrm>
          <a:prstGeom prst="flowChartConnector">
            <a:avLst/>
          </a:prstGeom>
          <a:solidFill>
            <a:srgbClr val="C00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Si</a:t>
            </a:r>
          </a:p>
        </p:txBody>
      </p:sp>
      <p:sp>
        <p:nvSpPr>
          <p:cNvPr id="37" name="Subtítulo 2">
            <a:extLst>
              <a:ext uri="{FF2B5EF4-FFF2-40B4-BE49-F238E27FC236}">
                <a16:creationId xmlns:a16="http://schemas.microsoft.com/office/drawing/2014/main" id="{B8415031-81C7-0A89-798A-08851E94061D}"/>
              </a:ext>
            </a:extLst>
          </p:cNvPr>
          <p:cNvSpPr txBox="1">
            <a:spLocks/>
          </p:cNvSpPr>
          <p:nvPr/>
        </p:nvSpPr>
        <p:spPr>
          <a:xfrm>
            <a:off x="361246" y="2971056"/>
            <a:ext cx="2780838" cy="473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Escala de C (Do Mayor):</a:t>
            </a:r>
          </a:p>
          <a:p>
            <a:endParaRPr lang="es-ES" b="1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0EE47F7-2329-1741-AAAB-0E5C478C2F5E}"/>
              </a:ext>
            </a:extLst>
          </p:cNvPr>
          <p:cNvSpPr txBox="1"/>
          <p:nvPr/>
        </p:nvSpPr>
        <p:spPr>
          <a:xfrm>
            <a:off x="3430115" y="3501693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284C82B-BDA3-92CF-652D-756CA90EBC4E}"/>
              </a:ext>
            </a:extLst>
          </p:cNvPr>
          <p:cNvSpPr txBox="1"/>
          <p:nvPr/>
        </p:nvSpPr>
        <p:spPr>
          <a:xfrm>
            <a:off x="4186199" y="3501693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2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CCE36EC-2E71-0E4E-19CD-0E3AD42D602F}"/>
              </a:ext>
            </a:extLst>
          </p:cNvPr>
          <p:cNvSpPr txBox="1"/>
          <p:nvPr/>
        </p:nvSpPr>
        <p:spPr>
          <a:xfrm>
            <a:off x="5014291" y="3501693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3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D78A1E9D-08D6-9560-E5CD-890EF1120B5B}"/>
              </a:ext>
            </a:extLst>
          </p:cNvPr>
          <p:cNvSpPr txBox="1"/>
          <p:nvPr/>
        </p:nvSpPr>
        <p:spPr>
          <a:xfrm>
            <a:off x="5770375" y="3476167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latin typeface="Poppins" panose="00000500000000000000" pitchFamily="2" charset="0"/>
              </a:rPr>
              <a:t>4</a:t>
            </a:r>
            <a:endParaRPr lang="es-CO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FE7E0C5-0E08-500F-9616-60457B7575B5}"/>
              </a:ext>
            </a:extLst>
          </p:cNvPr>
          <p:cNvSpPr txBox="1"/>
          <p:nvPr/>
        </p:nvSpPr>
        <p:spPr>
          <a:xfrm>
            <a:off x="6454451" y="3476167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5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0EC7D652-4570-3C10-C0AD-433584386374}"/>
              </a:ext>
            </a:extLst>
          </p:cNvPr>
          <p:cNvSpPr txBox="1"/>
          <p:nvPr/>
        </p:nvSpPr>
        <p:spPr>
          <a:xfrm>
            <a:off x="7188289" y="3476167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latin typeface="Poppins" panose="00000500000000000000" pitchFamily="2" charset="0"/>
              </a:rPr>
              <a:t>6</a:t>
            </a:r>
            <a:endParaRPr lang="es-CO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0BFD7864-B52B-410E-ED02-AFE5F24AA62D}"/>
              </a:ext>
            </a:extLst>
          </p:cNvPr>
          <p:cNvSpPr txBox="1"/>
          <p:nvPr/>
        </p:nvSpPr>
        <p:spPr>
          <a:xfrm>
            <a:off x="7980215" y="3476167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latin typeface="Poppins" panose="00000500000000000000" pitchFamily="2" charset="0"/>
              </a:rPr>
              <a:t>7</a:t>
            </a:r>
            <a:endParaRPr lang="es-CO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45" name="Cerrar llave 44">
            <a:extLst>
              <a:ext uri="{FF2B5EF4-FFF2-40B4-BE49-F238E27FC236}">
                <a16:creationId xmlns:a16="http://schemas.microsoft.com/office/drawing/2014/main" id="{956AB6E4-7FAA-0CF0-AF45-2607333BAAF7}"/>
              </a:ext>
            </a:extLst>
          </p:cNvPr>
          <p:cNvSpPr/>
          <p:nvPr/>
        </p:nvSpPr>
        <p:spPr>
          <a:xfrm rot="5400000">
            <a:off x="3747335" y="3540831"/>
            <a:ext cx="369332" cy="847166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errar llave 45">
            <a:extLst>
              <a:ext uri="{FF2B5EF4-FFF2-40B4-BE49-F238E27FC236}">
                <a16:creationId xmlns:a16="http://schemas.microsoft.com/office/drawing/2014/main" id="{56987296-CA4E-D3A4-DA46-28012FE3CCB0}"/>
              </a:ext>
            </a:extLst>
          </p:cNvPr>
          <p:cNvSpPr/>
          <p:nvPr/>
        </p:nvSpPr>
        <p:spPr>
          <a:xfrm rot="5400000">
            <a:off x="4622897" y="3559039"/>
            <a:ext cx="292490" cy="810541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Subtítulo 2">
            <a:extLst>
              <a:ext uri="{FF2B5EF4-FFF2-40B4-BE49-F238E27FC236}">
                <a16:creationId xmlns:a16="http://schemas.microsoft.com/office/drawing/2014/main" id="{F2860000-86EE-3EFC-A6F6-CD1CB21A9BD2}"/>
              </a:ext>
            </a:extLst>
          </p:cNvPr>
          <p:cNvSpPr txBox="1">
            <a:spLocks/>
          </p:cNvSpPr>
          <p:nvPr/>
        </p:nvSpPr>
        <p:spPr>
          <a:xfrm>
            <a:off x="10198868" y="2745135"/>
            <a:ext cx="1083330" cy="473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Tono = T</a:t>
            </a:r>
          </a:p>
          <a:p>
            <a:endParaRPr lang="es-ES" b="1" dirty="0"/>
          </a:p>
        </p:txBody>
      </p:sp>
      <p:sp>
        <p:nvSpPr>
          <p:cNvPr id="49" name="Subtítulo 2">
            <a:extLst>
              <a:ext uri="{FF2B5EF4-FFF2-40B4-BE49-F238E27FC236}">
                <a16:creationId xmlns:a16="http://schemas.microsoft.com/office/drawing/2014/main" id="{84717B1B-0DE9-7685-9DBF-F955EC4AE893}"/>
              </a:ext>
            </a:extLst>
          </p:cNvPr>
          <p:cNvSpPr txBox="1">
            <a:spLocks/>
          </p:cNvSpPr>
          <p:nvPr/>
        </p:nvSpPr>
        <p:spPr>
          <a:xfrm>
            <a:off x="10198868" y="2421912"/>
            <a:ext cx="1803410" cy="473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Semitono = ST</a:t>
            </a:r>
          </a:p>
          <a:p>
            <a:endParaRPr lang="es-ES" b="1" dirty="0"/>
          </a:p>
        </p:txBody>
      </p:sp>
      <p:sp>
        <p:nvSpPr>
          <p:cNvPr id="50" name="Subtítulo 2">
            <a:extLst>
              <a:ext uri="{FF2B5EF4-FFF2-40B4-BE49-F238E27FC236}">
                <a16:creationId xmlns:a16="http://schemas.microsoft.com/office/drawing/2014/main" id="{E9D8F6BA-AE75-AD51-19DD-4C0270303416}"/>
              </a:ext>
            </a:extLst>
          </p:cNvPr>
          <p:cNvSpPr txBox="1">
            <a:spLocks/>
          </p:cNvSpPr>
          <p:nvPr/>
        </p:nvSpPr>
        <p:spPr>
          <a:xfrm>
            <a:off x="474572" y="3902941"/>
            <a:ext cx="2342404" cy="473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Intervalos:</a:t>
            </a:r>
          </a:p>
          <a:p>
            <a:endParaRPr lang="es-ES" b="1" dirty="0"/>
          </a:p>
        </p:txBody>
      </p:sp>
      <p:sp>
        <p:nvSpPr>
          <p:cNvPr id="2" name="Cerrar llave 1">
            <a:extLst>
              <a:ext uri="{FF2B5EF4-FFF2-40B4-BE49-F238E27FC236}">
                <a16:creationId xmlns:a16="http://schemas.microsoft.com/office/drawing/2014/main" id="{E8947BDF-F0F8-E7DC-A649-A068634892F5}"/>
              </a:ext>
            </a:extLst>
          </p:cNvPr>
          <p:cNvSpPr/>
          <p:nvPr/>
        </p:nvSpPr>
        <p:spPr>
          <a:xfrm rot="5400000">
            <a:off x="5433438" y="3561618"/>
            <a:ext cx="292490" cy="810541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errar llave 2">
            <a:extLst>
              <a:ext uri="{FF2B5EF4-FFF2-40B4-BE49-F238E27FC236}">
                <a16:creationId xmlns:a16="http://schemas.microsoft.com/office/drawing/2014/main" id="{C03E6C13-0671-F47C-7005-A52BDB9EF37D}"/>
              </a:ext>
            </a:extLst>
          </p:cNvPr>
          <p:cNvSpPr/>
          <p:nvPr/>
        </p:nvSpPr>
        <p:spPr>
          <a:xfrm rot="5400000">
            <a:off x="6103935" y="3670059"/>
            <a:ext cx="369332" cy="607294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36B92AE6-DBE3-5408-E09F-2402EBD9893A}"/>
              </a:ext>
            </a:extLst>
          </p:cNvPr>
          <p:cNvSpPr/>
          <p:nvPr/>
        </p:nvSpPr>
        <p:spPr>
          <a:xfrm rot="5400000">
            <a:off x="6856749" y="3564945"/>
            <a:ext cx="292490" cy="775124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errar llave 5">
            <a:extLst>
              <a:ext uri="{FF2B5EF4-FFF2-40B4-BE49-F238E27FC236}">
                <a16:creationId xmlns:a16="http://schemas.microsoft.com/office/drawing/2014/main" id="{DC663CA3-FB6F-483B-A64D-04A25BD7E695}"/>
              </a:ext>
            </a:extLst>
          </p:cNvPr>
          <p:cNvSpPr/>
          <p:nvPr/>
        </p:nvSpPr>
        <p:spPr>
          <a:xfrm rot="5400000">
            <a:off x="7610467" y="3607595"/>
            <a:ext cx="292490" cy="707847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C9C2BBD-177F-798A-8211-ADDE88E02C5A}"/>
              </a:ext>
            </a:extLst>
          </p:cNvPr>
          <p:cNvSpPr txBox="1"/>
          <p:nvPr/>
        </p:nvSpPr>
        <p:spPr>
          <a:xfrm>
            <a:off x="3790156" y="4156391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7C00E99-157D-28DC-A2FB-9C1134FAB5C9}"/>
              </a:ext>
            </a:extLst>
          </p:cNvPr>
          <p:cNvSpPr txBox="1"/>
          <p:nvPr/>
        </p:nvSpPr>
        <p:spPr>
          <a:xfrm>
            <a:off x="4599750" y="4156391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4CBAF90-44EF-05C6-E0FE-AC6A3260E7CF}"/>
              </a:ext>
            </a:extLst>
          </p:cNvPr>
          <p:cNvSpPr txBox="1"/>
          <p:nvPr/>
        </p:nvSpPr>
        <p:spPr>
          <a:xfrm>
            <a:off x="5355361" y="4139788"/>
            <a:ext cx="539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ST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404C7B6-5386-F382-F62E-64D53E5F08B1}"/>
              </a:ext>
            </a:extLst>
          </p:cNvPr>
          <p:cNvSpPr txBox="1"/>
          <p:nvPr/>
        </p:nvSpPr>
        <p:spPr>
          <a:xfrm>
            <a:off x="6109594" y="4145456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093DA69-77FD-9661-FDFD-1BB4698D1EA9}"/>
              </a:ext>
            </a:extLst>
          </p:cNvPr>
          <p:cNvSpPr txBox="1"/>
          <p:nvPr/>
        </p:nvSpPr>
        <p:spPr>
          <a:xfrm>
            <a:off x="6886500" y="4142231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8E84EBC-5AB9-D272-2F5F-B7A06C5147C3}"/>
              </a:ext>
            </a:extLst>
          </p:cNvPr>
          <p:cNvSpPr txBox="1"/>
          <p:nvPr/>
        </p:nvSpPr>
        <p:spPr>
          <a:xfrm>
            <a:off x="7593290" y="4149080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5C7B4D84-414C-0E90-F8FB-3B8BDECB7788}"/>
              </a:ext>
            </a:extLst>
          </p:cNvPr>
          <p:cNvSpPr/>
          <p:nvPr/>
        </p:nvSpPr>
        <p:spPr>
          <a:xfrm>
            <a:off x="8731921" y="2862913"/>
            <a:ext cx="504056" cy="50405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>
                <a:solidFill>
                  <a:sysClr val="windowText" lastClr="000000"/>
                </a:solidFill>
              </a:rPr>
              <a:t>Do</a:t>
            </a:r>
            <a:endParaRPr lang="es-CO" sz="9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Cerrar llave 20">
            <a:extLst>
              <a:ext uri="{FF2B5EF4-FFF2-40B4-BE49-F238E27FC236}">
                <a16:creationId xmlns:a16="http://schemas.microsoft.com/office/drawing/2014/main" id="{79D2B38E-B256-9020-F911-45AF4CDD890E}"/>
              </a:ext>
            </a:extLst>
          </p:cNvPr>
          <p:cNvSpPr/>
          <p:nvPr/>
        </p:nvSpPr>
        <p:spPr>
          <a:xfrm rot="5400000">
            <a:off x="8369087" y="3612019"/>
            <a:ext cx="292490" cy="707847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1BADAC6-008C-C92F-DA51-72F3467EFBDF}"/>
              </a:ext>
            </a:extLst>
          </p:cNvPr>
          <p:cNvSpPr txBox="1"/>
          <p:nvPr/>
        </p:nvSpPr>
        <p:spPr>
          <a:xfrm>
            <a:off x="8245753" y="4156391"/>
            <a:ext cx="539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ST</a:t>
            </a:r>
          </a:p>
        </p:txBody>
      </p:sp>
      <p:sp>
        <p:nvSpPr>
          <p:cNvPr id="23" name="Subtítulo 2">
            <a:extLst>
              <a:ext uri="{FF2B5EF4-FFF2-40B4-BE49-F238E27FC236}">
                <a16:creationId xmlns:a16="http://schemas.microsoft.com/office/drawing/2014/main" id="{BDB30AD3-AA17-B34B-FD62-B02B6B0932E3}"/>
              </a:ext>
            </a:extLst>
          </p:cNvPr>
          <p:cNvSpPr txBox="1">
            <a:spLocks/>
          </p:cNvSpPr>
          <p:nvPr/>
        </p:nvSpPr>
        <p:spPr>
          <a:xfrm>
            <a:off x="361246" y="4941168"/>
            <a:ext cx="2780838" cy="473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Escala de Cm (Do Menor):</a:t>
            </a:r>
          </a:p>
          <a:p>
            <a:endParaRPr lang="es-ES" b="1" dirty="0"/>
          </a:p>
        </p:txBody>
      </p:sp>
      <p:sp>
        <p:nvSpPr>
          <p:cNvPr id="24" name="Diagrama de flujo: conector 23">
            <a:extLst>
              <a:ext uri="{FF2B5EF4-FFF2-40B4-BE49-F238E27FC236}">
                <a16:creationId xmlns:a16="http://schemas.microsoft.com/office/drawing/2014/main" id="{66413AC2-D4C8-7054-6B33-0F3B4EEC2F5D}"/>
              </a:ext>
            </a:extLst>
          </p:cNvPr>
          <p:cNvSpPr/>
          <p:nvPr/>
        </p:nvSpPr>
        <p:spPr>
          <a:xfrm>
            <a:off x="4078188" y="4762202"/>
            <a:ext cx="504056" cy="504056"/>
          </a:xfrm>
          <a:prstGeom prst="flowChartConnector">
            <a:avLst/>
          </a:prstGeom>
          <a:solidFill>
            <a:srgbClr val="92D05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bg1"/>
                </a:solidFill>
              </a:rPr>
              <a:t>Re</a:t>
            </a:r>
          </a:p>
        </p:txBody>
      </p: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id="{BB06AD57-4FE4-2976-8327-2AEE7146472B}"/>
              </a:ext>
            </a:extLst>
          </p:cNvPr>
          <p:cNvSpPr/>
          <p:nvPr/>
        </p:nvSpPr>
        <p:spPr>
          <a:xfrm>
            <a:off x="7057303" y="4772179"/>
            <a:ext cx="504056" cy="473178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La♭</a:t>
            </a:r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EBD3009F-4154-F349-0924-F9667523E4A9}"/>
              </a:ext>
            </a:extLst>
          </p:cNvPr>
          <p:cNvSpPr/>
          <p:nvPr/>
        </p:nvSpPr>
        <p:spPr>
          <a:xfrm>
            <a:off x="4870276" y="4762202"/>
            <a:ext cx="504056" cy="504056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Mi♭</a:t>
            </a:r>
          </a:p>
        </p:txBody>
      </p: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D401064E-DE87-6E4B-A61F-B646FB57927E}"/>
              </a:ext>
            </a:extLst>
          </p:cNvPr>
          <p:cNvSpPr/>
          <p:nvPr/>
        </p:nvSpPr>
        <p:spPr>
          <a:xfrm>
            <a:off x="3286100" y="4762202"/>
            <a:ext cx="504056" cy="504056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>
                <a:solidFill>
                  <a:schemeClr val="bg1"/>
                </a:solidFill>
              </a:rPr>
              <a:t>Do</a:t>
            </a:r>
            <a:endParaRPr lang="es-CO" sz="900" b="1" dirty="0">
              <a:solidFill>
                <a:schemeClr val="bg1"/>
              </a:solidFill>
            </a:endParaRPr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659596F3-D56E-43DF-29AE-68BA7A90C38A}"/>
              </a:ext>
            </a:extLst>
          </p:cNvPr>
          <p:cNvSpPr/>
          <p:nvPr/>
        </p:nvSpPr>
        <p:spPr>
          <a:xfrm>
            <a:off x="5590356" y="4762202"/>
            <a:ext cx="504056" cy="504056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Fa</a:t>
            </a:r>
          </a:p>
        </p:txBody>
      </p:sp>
      <p:sp>
        <p:nvSpPr>
          <p:cNvPr id="29" name="Diagrama de flujo: conector 28">
            <a:extLst>
              <a:ext uri="{FF2B5EF4-FFF2-40B4-BE49-F238E27FC236}">
                <a16:creationId xmlns:a16="http://schemas.microsoft.com/office/drawing/2014/main" id="{ACDDB5D9-1376-87AF-89B1-8965D9E9285D}"/>
              </a:ext>
            </a:extLst>
          </p:cNvPr>
          <p:cNvSpPr/>
          <p:nvPr/>
        </p:nvSpPr>
        <p:spPr>
          <a:xfrm>
            <a:off x="6310436" y="4762202"/>
            <a:ext cx="504056" cy="504056"/>
          </a:xfrm>
          <a:prstGeom prst="flowChartConnector">
            <a:avLst/>
          </a:prstGeom>
          <a:solidFill>
            <a:srgbClr val="FFC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 dirty="0">
                <a:solidFill>
                  <a:schemeClr val="bg1"/>
                </a:solidFill>
              </a:rPr>
              <a:t>Sol</a:t>
            </a:r>
          </a:p>
        </p:txBody>
      </p:sp>
      <p:sp>
        <p:nvSpPr>
          <p:cNvPr id="51" name="Diagrama de flujo: conector 50">
            <a:extLst>
              <a:ext uri="{FF2B5EF4-FFF2-40B4-BE49-F238E27FC236}">
                <a16:creationId xmlns:a16="http://schemas.microsoft.com/office/drawing/2014/main" id="{893C42A8-BDB1-426C-BADF-DF79A298B698}"/>
              </a:ext>
            </a:extLst>
          </p:cNvPr>
          <p:cNvSpPr/>
          <p:nvPr/>
        </p:nvSpPr>
        <p:spPr>
          <a:xfrm>
            <a:off x="7822604" y="4772179"/>
            <a:ext cx="504056" cy="504056"/>
          </a:xfrm>
          <a:prstGeom prst="flowChartConnector">
            <a:avLst/>
          </a:prstGeom>
          <a:solidFill>
            <a:srgbClr val="C00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Si ♭</a:t>
            </a:r>
          </a:p>
        </p:txBody>
      </p:sp>
      <p:sp>
        <p:nvSpPr>
          <p:cNvPr id="52" name="Diagrama de flujo: conector 51">
            <a:extLst>
              <a:ext uri="{FF2B5EF4-FFF2-40B4-BE49-F238E27FC236}">
                <a16:creationId xmlns:a16="http://schemas.microsoft.com/office/drawing/2014/main" id="{3DC86D65-596E-1A13-BE33-1BF1E5395CB9}"/>
              </a:ext>
            </a:extLst>
          </p:cNvPr>
          <p:cNvSpPr/>
          <p:nvPr/>
        </p:nvSpPr>
        <p:spPr>
          <a:xfrm>
            <a:off x="8659913" y="4772179"/>
            <a:ext cx="504056" cy="50405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>
                <a:solidFill>
                  <a:sysClr val="windowText" lastClr="000000"/>
                </a:solidFill>
              </a:rPr>
              <a:t>Do</a:t>
            </a:r>
            <a:endParaRPr lang="es-CO" sz="900" b="1" dirty="0">
              <a:solidFill>
                <a:sysClr val="windowText" lastClr="000000"/>
              </a:solidFill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09AC09B-0FA9-614C-36B5-A28E658EB04A}"/>
              </a:ext>
            </a:extLst>
          </p:cNvPr>
          <p:cNvSpPr txBox="1"/>
          <p:nvPr/>
        </p:nvSpPr>
        <p:spPr>
          <a:xfrm>
            <a:off x="3394109" y="5332673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2E87D44D-4330-FF7C-DFC9-08E423CC1D23}"/>
              </a:ext>
            </a:extLst>
          </p:cNvPr>
          <p:cNvSpPr txBox="1"/>
          <p:nvPr/>
        </p:nvSpPr>
        <p:spPr>
          <a:xfrm>
            <a:off x="4150193" y="5332673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2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8CE2071-8C4D-69F7-4F7D-0EF2FBE2876C}"/>
              </a:ext>
            </a:extLst>
          </p:cNvPr>
          <p:cNvSpPr txBox="1"/>
          <p:nvPr/>
        </p:nvSpPr>
        <p:spPr>
          <a:xfrm>
            <a:off x="4978285" y="5332673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3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B2ADCA5D-0B6E-C22F-7724-4600B47EEE12}"/>
              </a:ext>
            </a:extLst>
          </p:cNvPr>
          <p:cNvSpPr txBox="1"/>
          <p:nvPr/>
        </p:nvSpPr>
        <p:spPr>
          <a:xfrm>
            <a:off x="5734369" y="5307147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latin typeface="Poppins" panose="00000500000000000000" pitchFamily="2" charset="0"/>
              </a:rPr>
              <a:t>4</a:t>
            </a:r>
            <a:endParaRPr lang="es-CO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06FA82A2-4F0A-915A-9A5E-0CC278991384}"/>
              </a:ext>
            </a:extLst>
          </p:cNvPr>
          <p:cNvSpPr txBox="1"/>
          <p:nvPr/>
        </p:nvSpPr>
        <p:spPr>
          <a:xfrm>
            <a:off x="6418445" y="5307147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5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09CD8B2-9C49-6345-53C7-831B980A4D27}"/>
              </a:ext>
            </a:extLst>
          </p:cNvPr>
          <p:cNvSpPr txBox="1"/>
          <p:nvPr/>
        </p:nvSpPr>
        <p:spPr>
          <a:xfrm>
            <a:off x="7152283" y="5307147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latin typeface="Poppins" panose="00000500000000000000" pitchFamily="2" charset="0"/>
              </a:rPr>
              <a:t>6</a:t>
            </a:r>
            <a:endParaRPr lang="es-CO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D0AFF5F1-6BD2-D16B-9556-F2D68A6AE71F}"/>
              </a:ext>
            </a:extLst>
          </p:cNvPr>
          <p:cNvSpPr txBox="1"/>
          <p:nvPr/>
        </p:nvSpPr>
        <p:spPr>
          <a:xfrm>
            <a:off x="7944209" y="5307147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latin typeface="Poppins" panose="00000500000000000000" pitchFamily="2" charset="0"/>
              </a:rPr>
              <a:t>7</a:t>
            </a:r>
            <a:endParaRPr lang="es-CO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60" name="Cerrar llave 59">
            <a:extLst>
              <a:ext uri="{FF2B5EF4-FFF2-40B4-BE49-F238E27FC236}">
                <a16:creationId xmlns:a16="http://schemas.microsoft.com/office/drawing/2014/main" id="{EAE1265B-EC19-343D-C985-1A2F548411A2}"/>
              </a:ext>
            </a:extLst>
          </p:cNvPr>
          <p:cNvSpPr/>
          <p:nvPr/>
        </p:nvSpPr>
        <p:spPr>
          <a:xfrm rot="5400000">
            <a:off x="3711329" y="5371811"/>
            <a:ext cx="369332" cy="847166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Cerrar llave 60">
            <a:extLst>
              <a:ext uri="{FF2B5EF4-FFF2-40B4-BE49-F238E27FC236}">
                <a16:creationId xmlns:a16="http://schemas.microsoft.com/office/drawing/2014/main" id="{02E578AF-0AE3-8CE7-DCA4-DC41D729B640}"/>
              </a:ext>
            </a:extLst>
          </p:cNvPr>
          <p:cNvSpPr/>
          <p:nvPr/>
        </p:nvSpPr>
        <p:spPr>
          <a:xfrm rot="5400000">
            <a:off x="4586891" y="5390019"/>
            <a:ext cx="292490" cy="810541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Cerrar llave 61">
            <a:extLst>
              <a:ext uri="{FF2B5EF4-FFF2-40B4-BE49-F238E27FC236}">
                <a16:creationId xmlns:a16="http://schemas.microsoft.com/office/drawing/2014/main" id="{E93D6694-CAC6-B4CA-48B9-D5E8CF7E5C37}"/>
              </a:ext>
            </a:extLst>
          </p:cNvPr>
          <p:cNvSpPr/>
          <p:nvPr/>
        </p:nvSpPr>
        <p:spPr>
          <a:xfrm rot="5400000">
            <a:off x="5397432" y="5392598"/>
            <a:ext cx="292490" cy="810541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Cerrar llave 62">
            <a:extLst>
              <a:ext uri="{FF2B5EF4-FFF2-40B4-BE49-F238E27FC236}">
                <a16:creationId xmlns:a16="http://schemas.microsoft.com/office/drawing/2014/main" id="{52CEEF6C-D7E9-54EE-F99C-0C2033A4C299}"/>
              </a:ext>
            </a:extLst>
          </p:cNvPr>
          <p:cNvSpPr/>
          <p:nvPr/>
        </p:nvSpPr>
        <p:spPr>
          <a:xfrm rot="5400000">
            <a:off x="6067929" y="5501039"/>
            <a:ext cx="369332" cy="607294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Cerrar llave 63">
            <a:extLst>
              <a:ext uri="{FF2B5EF4-FFF2-40B4-BE49-F238E27FC236}">
                <a16:creationId xmlns:a16="http://schemas.microsoft.com/office/drawing/2014/main" id="{A0FB070D-693C-40D8-BF4C-1CC2BE07EC57}"/>
              </a:ext>
            </a:extLst>
          </p:cNvPr>
          <p:cNvSpPr/>
          <p:nvPr/>
        </p:nvSpPr>
        <p:spPr>
          <a:xfrm rot="5400000">
            <a:off x="6820743" y="5395925"/>
            <a:ext cx="292490" cy="775124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Cerrar llave 64">
            <a:extLst>
              <a:ext uri="{FF2B5EF4-FFF2-40B4-BE49-F238E27FC236}">
                <a16:creationId xmlns:a16="http://schemas.microsoft.com/office/drawing/2014/main" id="{3DB67E7C-637D-F13B-E570-AC31FCF578D5}"/>
              </a:ext>
            </a:extLst>
          </p:cNvPr>
          <p:cNvSpPr/>
          <p:nvPr/>
        </p:nvSpPr>
        <p:spPr>
          <a:xfrm rot="5400000">
            <a:off x="7574461" y="5438575"/>
            <a:ext cx="292490" cy="707847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7798B49-3A99-6923-ABD9-AA507CE2C11E}"/>
              </a:ext>
            </a:extLst>
          </p:cNvPr>
          <p:cNvSpPr txBox="1"/>
          <p:nvPr/>
        </p:nvSpPr>
        <p:spPr>
          <a:xfrm>
            <a:off x="3754150" y="5987371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07192D2F-DA42-1BA8-398D-22E8E4E6C506}"/>
              </a:ext>
            </a:extLst>
          </p:cNvPr>
          <p:cNvSpPr txBox="1"/>
          <p:nvPr/>
        </p:nvSpPr>
        <p:spPr>
          <a:xfrm>
            <a:off x="4510236" y="5987371"/>
            <a:ext cx="574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latin typeface="Poppins" panose="00000500000000000000" pitchFamily="2" charset="0"/>
              </a:rPr>
              <a:t>ST</a:t>
            </a:r>
            <a:endParaRPr lang="es-CO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15FD32FC-0A29-E8E0-E4C4-AA8B301A8670}"/>
              </a:ext>
            </a:extLst>
          </p:cNvPr>
          <p:cNvSpPr txBox="1"/>
          <p:nvPr/>
        </p:nvSpPr>
        <p:spPr>
          <a:xfrm>
            <a:off x="5400984" y="5960147"/>
            <a:ext cx="539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4883A25F-0B54-4559-938C-4B20B7A5EC6A}"/>
              </a:ext>
            </a:extLst>
          </p:cNvPr>
          <p:cNvSpPr txBox="1"/>
          <p:nvPr/>
        </p:nvSpPr>
        <p:spPr>
          <a:xfrm>
            <a:off x="6073588" y="5976436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58D3F590-FA5D-5D7B-8E16-167A8A9EC96D}"/>
              </a:ext>
            </a:extLst>
          </p:cNvPr>
          <p:cNvSpPr txBox="1"/>
          <p:nvPr/>
        </p:nvSpPr>
        <p:spPr>
          <a:xfrm>
            <a:off x="6707882" y="5973211"/>
            <a:ext cx="480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latin typeface="Poppins" panose="00000500000000000000" pitchFamily="2" charset="0"/>
              </a:rPr>
              <a:t>S</a:t>
            </a:r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E7EC1BDE-0EA0-F248-6982-B1A1399286E4}"/>
              </a:ext>
            </a:extLst>
          </p:cNvPr>
          <p:cNvSpPr txBox="1"/>
          <p:nvPr/>
        </p:nvSpPr>
        <p:spPr>
          <a:xfrm>
            <a:off x="7557284" y="5980060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72" name="Cerrar llave 71">
            <a:extLst>
              <a:ext uri="{FF2B5EF4-FFF2-40B4-BE49-F238E27FC236}">
                <a16:creationId xmlns:a16="http://schemas.microsoft.com/office/drawing/2014/main" id="{30F1C291-DC4D-6F3C-E1F5-BBB944189F0F}"/>
              </a:ext>
            </a:extLst>
          </p:cNvPr>
          <p:cNvSpPr/>
          <p:nvPr/>
        </p:nvSpPr>
        <p:spPr>
          <a:xfrm rot="5400000">
            <a:off x="8333081" y="5442999"/>
            <a:ext cx="292490" cy="707847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190F5449-6612-EE8C-3CB5-2D0E8FD01F90}"/>
              </a:ext>
            </a:extLst>
          </p:cNvPr>
          <p:cNvSpPr txBox="1"/>
          <p:nvPr/>
        </p:nvSpPr>
        <p:spPr>
          <a:xfrm>
            <a:off x="8326660" y="5960147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ED0311F-7656-0486-6413-CFB7A3115FFA}"/>
              </a:ext>
            </a:extLst>
          </p:cNvPr>
          <p:cNvSpPr txBox="1"/>
          <p:nvPr/>
        </p:nvSpPr>
        <p:spPr>
          <a:xfrm>
            <a:off x="8731921" y="3491032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8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21E7E823-0389-6F23-AA5F-6530D52500D5}"/>
              </a:ext>
            </a:extLst>
          </p:cNvPr>
          <p:cNvSpPr txBox="1"/>
          <p:nvPr/>
        </p:nvSpPr>
        <p:spPr>
          <a:xfrm>
            <a:off x="8695916" y="5279879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8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80718812-A9EC-D408-CF2F-B38D4CD0AC2C}"/>
              </a:ext>
            </a:extLst>
          </p:cNvPr>
          <p:cNvSpPr txBox="1">
            <a:spLocks/>
          </p:cNvSpPr>
          <p:nvPr/>
        </p:nvSpPr>
        <p:spPr>
          <a:xfrm>
            <a:off x="503519" y="5646253"/>
            <a:ext cx="2342404" cy="473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Intervalos:</a:t>
            </a:r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5872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0FC798A1-C88C-024F-0C15-235EA9FED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715" y="1645258"/>
            <a:ext cx="376957" cy="419989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D1C51BB-C7B1-34D0-159B-92524D839F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576" b="97475" l="2319" r="96715">
                        <a14:foregroundMark x1="8986" y1="12626" x2="8986" y2="12626"/>
                        <a14:foregroundMark x1="5121" y1="13384" x2="5121" y2="13384"/>
                        <a14:foregroundMark x1="5894" y1="15657" x2="5894" y2="15657"/>
                        <a14:foregroundMark x1="8213" y1="15657" x2="14203" y2="15657"/>
                        <a14:foregroundMark x1="14203" y1="15657" x2="57971" y2="14899"/>
                        <a14:foregroundMark x1="54589" y1="14394" x2="54879" y2="48737"/>
                        <a14:foregroundMark x1="54879" y1="48737" x2="55169" y2="49495"/>
                        <a14:foregroundMark x1="56812" y1="20960" x2="59130" y2="63384"/>
                        <a14:foregroundMark x1="59130" y1="63384" x2="60000" y2="66667"/>
                        <a14:foregroundMark x1="59227" y1="3283" x2="78357" y2="5808"/>
                        <a14:foregroundMark x1="78357" y1="5808" x2="86377" y2="4040"/>
                        <a14:foregroundMark x1="86377" y1="4040" x2="92754" y2="10606"/>
                        <a14:foregroundMark x1="92754" y1="10606" x2="95652" y2="29798"/>
                        <a14:foregroundMark x1="95652" y1="29798" x2="96135" y2="52778"/>
                        <a14:foregroundMark x1="96135" y1="52778" x2="91691" y2="69444"/>
                        <a14:foregroundMark x1="91691" y1="69444" x2="60290" y2="64141"/>
                        <a14:foregroundMark x1="5121" y1="9848" x2="4348" y2="78788"/>
                        <a14:foregroundMark x1="4348" y1="78788" x2="5894" y2="95455"/>
                        <a14:foregroundMark x1="5894" y1="95455" x2="48696" y2="97727"/>
                        <a14:foregroundMark x1="48696" y1="97727" x2="50918" y2="96970"/>
                        <a14:foregroundMark x1="10048" y1="82828" x2="10048" y2="82828"/>
                        <a14:foregroundMark x1="11884" y1="82576" x2="18647" y2="83838"/>
                        <a14:foregroundMark x1="21932" y1="68687" x2="46860" y2="71970"/>
                        <a14:foregroundMark x1="27246" y1="55303" x2="50725" y2="55051"/>
                        <a14:foregroundMark x1="7440" y1="39899" x2="48019" y2="36111"/>
                        <a14:foregroundMark x1="48019" y1="36111" x2="50048" y2="36111"/>
                        <a14:foregroundMark x1="7440" y1="34596" x2="12850" y2="53283"/>
                        <a14:foregroundMark x1="12850" y1="53283" x2="31498" y2="78030"/>
                        <a14:foregroundMark x1="31498" y1="78030" x2="34010" y2="75505"/>
                        <a14:foregroundMark x1="4928" y1="11869" x2="2415" y2="26768"/>
                        <a14:foregroundMark x1="2415" y1="26768" x2="2319" y2="52525"/>
                        <a14:foregroundMark x1="2319" y1="52525" x2="3092" y2="55808"/>
                        <a14:foregroundMark x1="2899" y1="48737" x2="2609" y2="87626"/>
                        <a14:foregroundMark x1="2609" y1="87626" x2="2609" y2="87626"/>
                        <a14:foregroundMark x1="2705" y1="11111" x2="11304" y2="12626"/>
                        <a14:foregroundMark x1="12271" y1="7828" x2="23188" y2="11869"/>
                        <a14:foregroundMark x1="20676" y1="9343" x2="46763" y2="10101"/>
                        <a14:foregroundMark x1="62415" y1="9848" x2="77101" y2="10859"/>
                        <a14:foregroundMark x1="78261" y1="10859" x2="57295" y2="28283"/>
                        <a14:foregroundMark x1="56135" y1="47980" x2="55845" y2="62121"/>
                        <a14:foregroundMark x1="52560" y1="51263" x2="52367" y2="66667"/>
                        <a14:foregroundMark x1="62705" y1="26515" x2="62705" y2="56313"/>
                        <a14:foregroundMark x1="69275" y1="22475" x2="70531" y2="59343"/>
                        <a14:foregroundMark x1="70531" y1="59343" x2="70821" y2="60101"/>
                        <a14:foregroundMark x1="79034" y1="19192" x2="83188" y2="39394"/>
                        <a14:foregroundMark x1="84348" y1="31818" x2="83575" y2="61364"/>
                        <a14:foregroundMark x1="90242" y1="31061" x2="90048" y2="53283"/>
                        <a14:foregroundMark x1="94493" y1="13131" x2="94879" y2="29040"/>
                        <a14:foregroundMark x1="95556" y1="15152" x2="95459" y2="30808"/>
                        <a14:foregroundMark x1="96425" y1="56818" x2="96329" y2="76768"/>
                        <a14:foregroundMark x1="96039" y1="81313" x2="96715" y2="92929"/>
                        <a14:foregroundMark x1="96425" y1="94697" x2="88309" y2="92929"/>
                        <a14:foregroundMark x1="91208" y1="95455" x2="79903" y2="91667"/>
                        <a14:foregroundMark x1="79903" y1="91667" x2="78744" y2="90404"/>
                        <a14:foregroundMark x1="88019" y1="96212" x2="77488" y2="93434"/>
                      </a14:backgroundRemoval>
                    </a14:imgEffect>
                  </a14:imgLayer>
                </a14:imgProps>
              </a:ext>
            </a:extLst>
          </a:blip>
          <a:srcRect r="50000"/>
          <a:stretch/>
        </p:blipFill>
        <p:spPr>
          <a:xfrm>
            <a:off x="2638028" y="1553838"/>
            <a:ext cx="5716149" cy="4374096"/>
          </a:xfrm>
          <a:prstGeom prst="rect">
            <a:avLst/>
          </a:prstGeom>
        </p:spPr>
      </p:pic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868FFC4E-9F7E-DCC2-0661-87C2E9F069CA}"/>
              </a:ext>
            </a:extLst>
          </p:cNvPr>
          <p:cNvSpPr/>
          <p:nvPr/>
        </p:nvSpPr>
        <p:spPr>
          <a:xfrm>
            <a:off x="4753777" y="5154238"/>
            <a:ext cx="504056" cy="504056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Mi</a:t>
            </a:r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29368933-4548-3E73-BD30-76726EDFA31D}"/>
              </a:ext>
            </a:extLst>
          </p:cNvPr>
          <p:cNvSpPr/>
          <p:nvPr/>
        </p:nvSpPr>
        <p:spPr>
          <a:xfrm>
            <a:off x="3169601" y="5154238"/>
            <a:ext cx="504056" cy="504056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>
                <a:solidFill>
                  <a:schemeClr val="tx1"/>
                </a:solidFill>
              </a:rPr>
              <a:t>Do</a:t>
            </a:r>
            <a:endParaRPr lang="es-CO" sz="900" b="1" dirty="0">
              <a:solidFill>
                <a:schemeClr val="tx1"/>
              </a:solidFill>
            </a:endParaRP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917B59DF-AE55-135E-EAF8-4A35C3AD6975}"/>
              </a:ext>
            </a:extLst>
          </p:cNvPr>
          <p:cNvSpPr/>
          <p:nvPr/>
        </p:nvSpPr>
        <p:spPr>
          <a:xfrm>
            <a:off x="6238428" y="5154238"/>
            <a:ext cx="504056" cy="504056"/>
          </a:xfrm>
          <a:prstGeom prst="flowChartConnector">
            <a:avLst/>
          </a:prstGeom>
          <a:solidFill>
            <a:srgbClr val="FFC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 dirty="0">
                <a:solidFill>
                  <a:schemeClr val="tx1"/>
                </a:solidFill>
              </a:rPr>
              <a:t>Sol</a:t>
            </a:r>
          </a:p>
        </p:txBody>
      </p:sp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Construcción de acordes</a:t>
            </a:r>
          </a:p>
        </p:txBody>
      </p:sp>
      <p:sp>
        <p:nvSpPr>
          <p:cNvPr id="24" name="Título 12">
            <a:extLst>
              <a:ext uri="{FF2B5EF4-FFF2-40B4-BE49-F238E27FC236}">
                <a16:creationId xmlns:a16="http://schemas.microsoft.com/office/drawing/2014/main" id="{2C9E1301-4BFA-8353-4632-9C4332A0033C}"/>
              </a:ext>
            </a:extLst>
          </p:cNvPr>
          <p:cNvSpPr txBox="1">
            <a:spLocks/>
          </p:cNvSpPr>
          <p:nvPr/>
        </p:nvSpPr>
        <p:spPr bwMode="white">
          <a:xfrm>
            <a:off x="3169601" y="1841870"/>
            <a:ext cx="4653003" cy="3048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Escala de C en el piano</a:t>
            </a:r>
          </a:p>
        </p:txBody>
      </p:sp>
      <p:sp>
        <p:nvSpPr>
          <p:cNvPr id="2" name="Diagrama de flujo: conector 1">
            <a:extLst>
              <a:ext uri="{FF2B5EF4-FFF2-40B4-BE49-F238E27FC236}">
                <a16:creationId xmlns:a16="http://schemas.microsoft.com/office/drawing/2014/main" id="{033EF9DD-57F1-A2C7-7080-CF31970CCD18}"/>
              </a:ext>
            </a:extLst>
          </p:cNvPr>
          <p:cNvSpPr/>
          <p:nvPr/>
        </p:nvSpPr>
        <p:spPr>
          <a:xfrm>
            <a:off x="3953202" y="5154238"/>
            <a:ext cx="504056" cy="504056"/>
          </a:xfrm>
          <a:prstGeom prst="flowChartConnector">
            <a:avLst/>
          </a:prstGeom>
          <a:solidFill>
            <a:srgbClr val="92D05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ysClr val="windowText" lastClr="000000"/>
                </a:solidFill>
              </a:rPr>
              <a:t>Re</a:t>
            </a:r>
          </a:p>
        </p:txBody>
      </p:sp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6B6D9D0E-65FA-EF9E-C958-69691CAF7FDF}"/>
              </a:ext>
            </a:extLst>
          </p:cNvPr>
          <p:cNvSpPr/>
          <p:nvPr/>
        </p:nvSpPr>
        <p:spPr>
          <a:xfrm>
            <a:off x="6932317" y="5164215"/>
            <a:ext cx="504056" cy="473178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ysClr val="windowText" lastClr="000000"/>
                </a:solidFill>
              </a:rPr>
              <a:t>La</a:t>
            </a:r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2896C0B9-D98F-B30E-1D99-099D8BE3ABFE}"/>
              </a:ext>
            </a:extLst>
          </p:cNvPr>
          <p:cNvSpPr/>
          <p:nvPr/>
        </p:nvSpPr>
        <p:spPr>
          <a:xfrm>
            <a:off x="5465370" y="5154238"/>
            <a:ext cx="504056" cy="504056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ysClr val="windowText" lastClr="000000"/>
                </a:solidFill>
              </a:rPr>
              <a:t>Fa</a:t>
            </a:r>
          </a:p>
        </p:txBody>
      </p: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C7921D8A-CDEC-E5DE-13C8-A9A78579103B}"/>
              </a:ext>
            </a:extLst>
          </p:cNvPr>
          <p:cNvSpPr/>
          <p:nvPr/>
        </p:nvSpPr>
        <p:spPr>
          <a:xfrm>
            <a:off x="7697618" y="5164215"/>
            <a:ext cx="504056" cy="504056"/>
          </a:xfrm>
          <a:prstGeom prst="flowChartConnector">
            <a:avLst/>
          </a:prstGeom>
          <a:solidFill>
            <a:srgbClr val="C00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ysClr val="windowText" lastClr="000000"/>
                </a:solidFill>
              </a:rPr>
              <a:t>Si</a:t>
            </a:r>
          </a:p>
        </p:txBody>
      </p:sp>
    </p:spTree>
    <p:extLst>
      <p:ext uri="{BB962C8B-B14F-4D97-AF65-F5344CB8AC3E}">
        <p14:creationId xmlns:p14="http://schemas.microsoft.com/office/powerpoint/2010/main" val="171908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783361" y="292670"/>
            <a:ext cx="9144000" cy="1096962"/>
          </a:xfrm>
        </p:spPr>
        <p:txBody>
          <a:bodyPr rtlCol="0"/>
          <a:lstStyle/>
          <a:p>
            <a:pPr rtl="0"/>
            <a:r>
              <a:rPr lang="es-ES" dirty="0"/>
              <a:t>Construcción de escalas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82B65F01-46BA-0F32-16A3-D4E488474CB4}"/>
              </a:ext>
            </a:extLst>
          </p:cNvPr>
          <p:cNvSpPr txBox="1">
            <a:spLocks/>
          </p:cNvSpPr>
          <p:nvPr/>
        </p:nvSpPr>
        <p:spPr>
          <a:xfrm>
            <a:off x="548457" y="1772816"/>
            <a:ext cx="7335837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Otra escala común es la escala pentatónica (es decir, conformada por cinco notas).</a:t>
            </a:r>
          </a:p>
          <a:p>
            <a:pPr marL="0" indent="0">
              <a:buNone/>
            </a:pPr>
            <a:r>
              <a:rPr lang="es-ES" b="1" dirty="0"/>
              <a:t>La disposición de intervalos para la escala pentatónica mayor y menor es la siguiente:</a:t>
            </a:r>
          </a:p>
        </p:txBody>
      </p:sp>
      <p:sp>
        <p:nvSpPr>
          <p:cNvPr id="30" name="Diagrama de flujo: conector 29">
            <a:extLst>
              <a:ext uri="{FF2B5EF4-FFF2-40B4-BE49-F238E27FC236}">
                <a16:creationId xmlns:a16="http://schemas.microsoft.com/office/drawing/2014/main" id="{978A2C97-4C93-258D-82D7-08CAD4AECAB4}"/>
              </a:ext>
            </a:extLst>
          </p:cNvPr>
          <p:cNvSpPr/>
          <p:nvPr/>
        </p:nvSpPr>
        <p:spPr>
          <a:xfrm>
            <a:off x="4150196" y="2852936"/>
            <a:ext cx="504056" cy="504056"/>
          </a:xfrm>
          <a:prstGeom prst="flowChartConnector">
            <a:avLst/>
          </a:prstGeom>
          <a:solidFill>
            <a:srgbClr val="92D05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bg1"/>
                </a:solidFill>
              </a:rPr>
              <a:t>Re</a:t>
            </a:r>
          </a:p>
        </p:txBody>
      </p:sp>
      <p:sp>
        <p:nvSpPr>
          <p:cNvPr id="31" name="Diagrama de flujo: conector 30">
            <a:extLst>
              <a:ext uri="{FF2B5EF4-FFF2-40B4-BE49-F238E27FC236}">
                <a16:creationId xmlns:a16="http://schemas.microsoft.com/office/drawing/2014/main" id="{CD453FB4-FCCD-DA04-8CA7-2806CF707014}"/>
              </a:ext>
            </a:extLst>
          </p:cNvPr>
          <p:cNvSpPr/>
          <p:nvPr/>
        </p:nvSpPr>
        <p:spPr>
          <a:xfrm>
            <a:off x="7129311" y="2862913"/>
            <a:ext cx="504056" cy="473178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La</a:t>
            </a:r>
          </a:p>
        </p:txBody>
      </p:sp>
      <p:sp>
        <p:nvSpPr>
          <p:cNvPr id="32" name="Diagrama de flujo: conector 31">
            <a:extLst>
              <a:ext uri="{FF2B5EF4-FFF2-40B4-BE49-F238E27FC236}">
                <a16:creationId xmlns:a16="http://schemas.microsoft.com/office/drawing/2014/main" id="{96304320-6F68-392E-0A6B-48D0045AF939}"/>
              </a:ext>
            </a:extLst>
          </p:cNvPr>
          <p:cNvSpPr/>
          <p:nvPr/>
        </p:nvSpPr>
        <p:spPr>
          <a:xfrm>
            <a:off x="4942284" y="2852936"/>
            <a:ext cx="504056" cy="504056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Mi</a:t>
            </a:r>
          </a:p>
        </p:txBody>
      </p:sp>
      <p:sp>
        <p:nvSpPr>
          <p:cNvPr id="33" name="Diagrama de flujo: conector 32">
            <a:extLst>
              <a:ext uri="{FF2B5EF4-FFF2-40B4-BE49-F238E27FC236}">
                <a16:creationId xmlns:a16="http://schemas.microsoft.com/office/drawing/2014/main" id="{295C4B5C-30ED-9D3E-9413-FEBC59BAE431}"/>
              </a:ext>
            </a:extLst>
          </p:cNvPr>
          <p:cNvSpPr/>
          <p:nvPr/>
        </p:nvSpPr>
        <p:spPr>
          <a:xfrm>
            <a:off x="3358108" y="2852936"/>
            <a:ext cx="504056" cy="504056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>
                <a:solidFill>
                  <a:schemeClr val="bg1"/>
                </a:solidFill>
              </a:rPr>
              <a:t>Do</a:t>
            </a:r>
            <a:endParaRPr lang="es-CO" sz="900" b="1" dirty="0">
              <a:solidFill>
                <a:schemeClr val="bg1"/>
              </a:solidFill>
            </a:endParaRPr>
          </a:p>
        </p:txBody>
      </p:sp>
      <p:sp>
        <p:nvSpPr>
          <p:cNvPr id="35" name="Diagrama de flujo: conector 34">
            <a:extLst>
              <a:ext uri="{FF2B5EF4-FFF2-40B4-BE49-F238E27FC236}">
                <a16:creationId xmlns:a16="http://schemas.microsoft.com/office/drawing/2014/main" id="{E30843AD-E9BE-2115-2EDD-C6C5CD70386B}"/>
              </a:ext>
            </a:extLst>
          </p:cNvPr>
          <p:cNvSpPr/>
          <p:nvPr/>
        </p:nvSpPr>
        <p:spPr>
          <a:xfrm>
            <a:off x="6382444" y="2852936"/>
            <a:ext cx="504056" cy="504056"/>
          </a:xfrm>
          <a:prstGeom prst="flowChartConnector">
            <a:avLst/>
          </a:prstGeom>
          <a:solidFill>
            <a:srgbClr val="FFC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 dirty="0">
                <a:solidFill>
                  <a:schemeClr val="bg1"/>
                </a:solidFill>
              </a:rPr>
              <a:t>Sol</a:t>
            </a:r>
          </a:p>
        </p:txBody>
      </p:sp>
      <p:sp>
        <p:nvSpPr>
          <p:cNvPr id="37" name="Subtítulo 2">
            <a:extLst>
              <a:ext uri="{FF2B5EF4-FFF2-40B4-BE49-F238E27FC236}">
                <a16:creationId xmlns:a16="http://schemas.microsoft.com/office/drawing/2014/main" id="{B8415031-81C7-0A89-798A-08851E94061D}"/>
              </a:ext>
            </a:extLst>
          </p:cNvPr>
          <p:cNvSpPr txBox="1">
            <a:spLocks/>
          </p:cNvSpPr>
          <p:nvPr/>
        </p:nvSpPr>
        <p:spPr>
          <a:xfrm>
            <a:off x="361246" y="2971056"/>
            <a:ext cx="2780838" cy="473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Escala pentatónica de C (Do Mayor):</a:t>
            </a:r>
          </a:p>
          <a:p>
            <a:endParaRPr lang="es-ES" b="1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0EE47F7-2329-1741-AAAB-0E5C478C2F5E}"/>
              </a:ext>
            </a:extLst>
          </p:cNvPr>
          <p:cNvSpPr txBox="1"/>
          <p:nvPr/>
        </p:nvSpPr>
        <p:spPr>
          <a:xfrm>
            <a:off x="3430115" y="3501693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284C82B-BDA3-92CF-652D-756CA90EBC4E}"/>
              </a:ext>
            </a:extLst>
          </p:cNvPr>
          <p:cNvSpPr txBox="1"/>
          <p:nvPr/>
        </p:nvSpPr>
        <p:spPr>
          <a:xfrm>
            <a:off x="4186199" y="3501693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2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CCE36EC-2E71-0E4E-19CD-0E3AD42D602F}"/>
              </a:ext>
            </a:extLst>
          </p:cNvPr>
          <p:cNvSpPr txBox="1"/>
          <p:nvPr/>
        </p:nvSpPr>
        <p:spPr>
          <a:xfrm>
            <a:off x="5014291" y="3501693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3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FE7E0C5-0E08-500F-9616-60457B7575B5}"/>
              </a:ext>
            </a:extLst>
          </p:cNvPr>
          <p:cNvSpPr txBox="1"/>
          <p:nvPr/>
        </p:nvSpPr>
        <p:spPr>
          <a:xfrm>
            <a:off x="6454451" y="3476167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5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0EC7D652-4570-3C10-C0AD-433584386374}"/>
              </a:ext>
            </a:extLst>
          </p:cNvPr>
          <p:cNvSpPr txBox="1"/>
          <p:nvPr/>
        </p:nvSpPr>
        <p:spPr>
          <a:xfrm>
            <a:off x="7188289" y="3476167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latin typeface="Poppins" panose="00000500000000000000" pitchFamily="2" charset="0"/>
              </a:rPr>
              <a:t>6</a:t>
            </a:r>
            <a:endParaRPr lang="es-CO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45" name="Cerrar llave 44">
            <a:extLst>
              <a:ext uri="{FF2B5EF4-FFF2-40B4-BE49-F238E27FC236}">
                <a16:creationId xmlns:a16="http://schemas.microsoft.com/office/drawing/2014/main" id="{956AB6E4-7FAA-0CF0-AF45-2607333BAAF7}"/>
              </a:ext>
            </a:extLst>
          </p:cNvPr>
          <p:cNvSpPr/>
          <p:nvPr/>
        </p:nvSpPr>
        <p:spPr>
          <a:xfrm rot="5400000">
            <a:off x="3747335" y="3540831"/>
            <a:ext cx="369332" cy="847166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errar llave 45">
            <a:extLst>
              <a:ext uri="{FF2B5EF4-FFF2-40B4-BE49-F238E27FC236}">
                <a16:creationId xmlns:a16="http://schemas.microsoft.com/office/drawing/2014/main" id="{56987296-CA4E-D3A4-DA46-28012FE3CCB0}"/>
              </a:ext>
            </a:extLst>
          </p:cNvPr>
          <p:cNvSpPr/>
          <p:nvPr/>
        </p:nvSpPr>
        <p:spPr>
          <a:xfrm rot="5400000">
            <a:off x="4622897" y="3559039"/>
            <a:ext cx="292490" cy="810541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Subtítulo 2">
            <a:extLst>
              <a:ext uri="{FF2B5EF4-FFF2-40B4-BE49-F238E27FC236}">
                <a16:creationId xmlns:a16="http://schemas.microsoft.com/office/drawing/2014/main" id="{F2860000-86EE-3EFC-A6F6-CD1CB21A9BD2}"/>
              </a:ext>
            </a:extLst>
          </p:cNvPr>
          <p:cNvSpPr txBox="1">
            <a:spLocks/>
          </p:cNvSpPr>
          <p:nvPr/>
        </p:nvSpPr>
        <p:spPr>
          <a:xfrm>
            <a:off x="10198868" y="2745135"/>
            <a:ext cx="1083330" cy="473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Tono = T</a:t>
            </a:r>
          </a:p>
          <a:p>
            <a:endParaRPr lang="es-ES" b="1" dirty="0"/>
          </a:p>
        </p:txBody>
      </p:sp>
      <p:sp>
        <p:nvSpPr>
          <p:cNvPr id="49" name="Subtítulo 2">
            <a:extLst>
              <a:ext uri="{FF2B5EF4-FFF2-40B4-BE49-F238E27FC236}">
                <a16:creationId xmlns:a16="http://schemas.microsoft.com/office/drawing/2014/main" id="{84717B1B-0DE9-7685-9DBF-F955EC4AE893}"/>
              </a:ext>
            </a:extLst>
          </p:cNvPr>
          <p:cNvSpPr txBox="1">
            <a:spLocks/>
          </p:cNvSpPr>
          <p:nvPr/>
        </p:nvSpPr>
        <p:spPr>
          <a:xfrm>
            <a:off x="10198868" y="2421912"/>
            <a:ext cx="1803410" cy="473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Semitono = ST</a:t>
            </a:r>
          </a:p>
          <a:p>
            <a:endParaRPr lang="es-ES" b="1" dirty="0"/>
          </a:p>
        </p:txBody>
      </p:sp>
      <p:sp>
        <p:nvSpPr>
          <p:cNvPr id="50" name="Subtítulo 2">
            <a:extLst>
              <a:ext uri="{FF2B5EF4-FFF2-40B4-BE49-F238E27FC236}">
                <a16:creationId xmlns:a16="http://schemas.microsoft.com/office/drawing/2014/main" id="{E9D8F6BA-AE75-AD51-19DD-4C0270303416}"/>
              </a:ext>
            </a:extLst>
          </p:cNvPr>
          <p:cNvSpPr txBox="1">
            <a:spLocks/>
          </p:cNvSpPr>
          <p:nvPr/>
        </p:nvSpPr>
        <p:spPr>
          <a:xfrm>
            <a:off x="474572" y="3902941"/>
            <a:ext cx="2342404" cy="473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Intervalos:</a:t>
            </a:r>
          </a:p>
          <a:p>
            <a:endParaRPr lang="es-ES" b="1" dirty="0"/>
          </a:p>
        </p:txBody>
      </p:sp>
      <p:sp>
        <p:nvSpPr>
          <p:cNvPr id="2" name="Cerrar llave 1">
            <a:extLst>
              <a:ext uri="{FF2B5EF4-FFF2-40B4-BE49-F238E27FC236}">
                <a16:creationId xmlns:a16="http://schemas.microsoft.com/office/drawing/2014/main" id="{E8947BDF-F0F8-E7DC-A649-A068634892F5}"/>
              </a:ext>
            </a:extLst>
          </p:cNvPr>
          <p:cNvSpPr/>
          <p:nvPr/>
        </p:nvSpPr>
        <p:spPr>
          <a:xfrm rot="5400000">
            <a:off x="5730674" y="3264382"/>
            <a:ext cx="292490" cy="1405013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36B92AE6-DBE3-5408-E09F-2402EBD9893A}"/>
              </a:ext>
            </a:extLst>
          </p:cNvPr>
          <p:cNvSpPr/>
          <p:nvPr/>
        </p:nvSpPr>
        <p:spPr>
          <a:xfrm rot="5400000">
            <a:off x="6856749" y="3564945"/>
            <a:ext cx="292490" cy="775124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errar llave 5">
            <a:extLst>
              <a:ext uri="{FF2B5EF4-FFF2-40B4-BE49-F238E27FC236}">
                <a16:creationId xmlns:a16="http://schemas.microsoft.com/office/drawing/2014/main" id="{DC663CA3-FB6F-483B-A64D-04A25BD7E695}"/>
              </a:ext>
            </a:extLst>
          </p:cNvPr>
          <p:cNvSpPr/>
          <p:nvPr/>
        </p:nvSpPr>
        <p:spPr>
          <a:xfrm rot="5400000">
            <a:off x="8006511" y="3211551"/>
            <a:ext cx="292490" cy="1499935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C9C2BBD-177F-798A-8211-ADDE88E02C5A}"/>
              </a:ext>
            </a:extLst>
          </p:cNvPr>
          <p:cNvSpPr txBox="1"/>
          <p:nvPr/>
        </p:nvSpPr>
        <p:spPr>
          <a:xfrm>
            <a:off x="3790156" y="4156391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7C00E99-157D-28DC-A2FB-9C1134FAB5C9}"/>
              </a:ext>
            </a:extLst>
          </p:cNvPr>
          <p:cNvSpPr txBox="1"/>
          <p:nvPr/>
        </p:nvSpPr>
        <p:spPr>
          <a:xfrm>
            <a:off x="4599750" y="4156391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4CBAF90-44EF-05C6-E0FE-AC6A3260E7CF}"/>
              </a:ext>
            </a:extLst>
          </p:cNvPr>
          <p:cNvSpPr txBox="1"/>
          <p:nvPr/>
        </p:nvSpPr>
        <p:spPr>
          <a:xfrm>
            <a:off x="5225477" y="4138460"/>
            <a:ext cx="13780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1200" b="1" dirty="0">
                <a:latin typeface="Poppins" panose="00000500000000000000" pitchFamily="2" charset="0"/>
              </a:rPr>
              <a:t>Tercera menor</a:t>
            </a:r>
            <a:endParaRPr lang="es-CO" sz="1200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093DA69-77FD-9661-FDFD-1BB4698D1EA9}"/>
              </a:ext>
            </a:extLst>
          </p:cNvPr>
          <p:cNvSpPr txBox="1"/>
          <p:nvPr/>
        </p:nvSpPr>
        <p:spPr>
          <a:xfrm>
            <a:off x="6886500" y="4142231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5C7B4D84-414C-0E90-F8FB-3B8BDECB7788}"/>
              </a:ext>
            </a:extLst>
          </p:cNvPr>
          <p:cNvSpPr/>
          <p:nvPr/>
        </p:nvSpPr>
        <p:spPr>
          <a:xfrm>
            <a:off x="8731921" y="2862913"/>
            <a:ext cx="504056" cy="50405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>
                <a:solidFill>
                  <a:sysClr val="windowText" lastClr="000000"/>
                </a:solidFill>
              </a:rPr>
              <a:t>Do</a:t>
            </a:r>
            <a:endParaRPr lang="es-CO" sz="9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Subtítulo 2">
            <a:extLst>
              <a:ext uri="{FF2B5EF4-FFF2-40B4-BE49-F238E27FC236}">
                <a16:creationId xmlns:a16="http://schemas.microsoft.com/office/drawing/2014/main" id="{BDB30AD3-AA17-B34B-FD62-B02B6B0932E3}"/>
              </a:ext>
            </a:extLst>
          </p:cNvPr>
          <p:cNvSpPr txBox="1">
            <a:spLocks/>
          </p:cNvSpPr>
          <p:nvPr/>
        </p:nvSpPr>
        <p:spPr>
          <a:xfrm>
            <a:off x="361246" y="4941168"/>
            <a:ext cx="2780838" cy="473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Escala pentatónica de Cm (Do Menor):</a:t>
            </a:r>
          </a:p>
          <a:p>
            <a:endParaRPr lang="es-ES" b="1" dirty="0"/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EBD3009F-4154-F349-0924-F9667523E4A9}"/>
              </a:ext>
            </a:extLst>
          </p:cNvPr>
          <p:cNvSpPr/>
          <p:nvPr/>
        </p:nvSpPr>
        <p:spPr>
          <a:xfrm>
            <a:off x="4870276" y="4762202"/>
            <a:ext cx="504056" cy="504056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Mi♭</a:t>
            </a:r>
          </a:p>
        </p:txBody>
      </p: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D401064E-DE87-6E4B-A61F-B646FB57927E}"/>
              </a:ext>
            </a:extLst>
          </p:cNvPr>
          <p:cNvSpPr/>
          <p:nvPr/>
        </p:nvSpPr>
        <p:spPr>
          <a:xfrm>
            <a:off x="3286100" y="4762202"/>
            <a:ext cx="504056" cy="504056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>
                <a:solidFill>
                  <a:schemeClr val="bg1"/>
                </a:solidFill>
              </a:rPr>
              <a:t>Do</a:t>
            </a:r>
            <a:endParaRPr lang="es-CO" sz="900" b="1" dirty="0">
              <a:solidFill>
                <a:schemeClr val="bg1"/>
              </a:solidFill>
            </a:endParaRPr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659596F3-D56E-43DF-29AE-68BA7A90C38A}"/>
              </a:ext>
            </a:extLst>
          </p:cNvPr>
          <p:cNvSpPr/>
          <p:nvPr/>
        </p:nvSpPr>
        <p:spPr>
          <a:xfrm>
            <a:off x="5590356" y="4762202"/>
            <a:ext cx="504056" cy="504056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Fa</a:t>
            </a:r>
          </a:p>
        </p:txBody>
      </p:sp>
      <p:sp>
        <p:nvSpPr>
          <p:cNvPr id="29" name="Diagrama de flujo: conector 28">
            <a:extLst>
              <a:ext uri="{FF2B5EF4-FFF2-40B4-BE49-F238E27FC236}">
                <a16:creationId xmlns:a16="http://schemas.microsoft.com/office/drawing/2014/main" id="{ACDDB5D9-1376-87AF-89B1-8965D9E9285D}"/>
              </a:ext>
            </a:extLst>
          </p:cNvPr>
          <p:cNvSpPr/>
          <p:nvPr/>
        </p:nvSpPr>
        <p:spPr>
          <a:xfrm>
            <a:off x="6310436" y="4762202"/>
            <a:ext cx="504056" cy="504056"/>
          </a:xfrm>
          <a:prstGeom prst="flowChartConnector">
            <a:avLst/>
          </a:prstGeom>
          <a:solidFill>
            <a:srgbClr val="FFC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 dirty="0">
                <a:solidFill>
                  <a:schemeClr val="bg1"/>
                </a:solidFill>
              </a:rPr>
              <a:t>Sol</a:t>
            </a:r>
          </a:p>
        </p:txBody>
      </p:sp>
      <p:sp>
        <p:nvSpPr>
          <p:cNvPr id="51" name="Diagrama de flujo: conector 50">
            <a:extLst>
              <a:ext uri="{FF2B5EF4-FFF2-40B4-BE49-F238E27FC236}">
                <a16:creationId xmlns:a16="http://schemas.microsoft.com/office/drawing/2014/main" id="{893C42A8-BDB1-426C-BADF-DF79A298B698}"/>
              </a:ext>
            </a:extLst>
          </p:cNvPr>
          <p:cNvSpPr/>
          <p:nvPr/>
        </p:nvSpPr>
        <p:spPr>
          <a:xfrm>
            <a:off x="7822604" y="4772179"/>
            <a:ext cx="504056" cy="504056"/>
          </a:xfrm>
          <a:prstGeom prst="flowChartConnector">
            <a:avLst/>
          </a:prstGeom>
          <a:solidFill>
            <a:srgbClr val="C00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Si♭</a:t>
            </a:r>
          </a:p>
        </p:txBody>
      </p:sp>
      <p:sp>
        <p:nvSpPr>
          <p:cNvPr id="52" name="Diagrama de flujo: conector 51">
            <a:extLst>
              <a:ext uri="{FF2B5EF4-FFF2-40B4-BE49-F238E27FC236}">
                <a16:creationId xmlns:a16="http://schemas.microsoft.com/office/drawing/2014/main" id="{3DC86D65-596E-1A13-BE33-1BF1E5395CB9}"/>
              </a:ext>
            </a:extLst>
          </p:cNvPr>
          <p:cNvSpPr/>
          <p:nvPr/>
        </p:nvSpPr>
        <p:spPr>
          <a:xfrm>
            <a:off x="8659913" y="4772179"/>
            <a:ext cx="504056" cy="50405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>
                <a:solidFill>
                  <a:sysClr val="windowText" lastClr="000000"/>
                </a:solidFill>
              </a:rPr>
              <a:t>Do</a:t>
            </a:r>
            <a:endParaRPr lang="es-CO" sz="900" b="1" dirty="0">
              <a:solidFill>
                <a:sysClr val="windowText" lastClr="000000"/>
              </a:solidFill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09AC09B-0FA9-614C-36B5-A28E658EB04A}"/>
              </a:ext>
            </a:extLst>
          </p:cNvPr>
          <p:cNvSpPr txBox="1"/>
          <p:nvPr/>
        </p:nvSpPr>
        <p:spPr>
          <a:xfrm>
            <a:off x="3394109" y="5332673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8CE2071-8C4D-69F7-4F7D-0EF2FBE2876C}"/>
              </a:ext>
            </a:extLst>
          </p:cNvPr>
          <p:cNvSpPr txBox="1"/>
          <p:nvPr/>
        </p:nvSpPr>
        <p:spPr>
          <a:xfrm>
            <a:off x="4978285" y="5332673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3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B2ADCA5D-0B6E-C22F-7724-4600B47EEE12}"/>
              </a:ext>
            </a:extLst>
          </p:cNvPr>
          <p:cNvSpPr txBox="1"/>
          <p:nvPr/>
        </p:nvSpPr>
        <p:spPr>
          <a:xfrm>
            <a:off x="5734369" y="5307147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latin typeface="Poppins" panose="00000500000000000000" pitchFamily="2" charset="0"/>
              </a:rPr>
              <a:t>4</a:t>
            </a:r>
            <a:endParaRPr lang="es-CO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06FA82A2-4F0A-915A-9A5E-0CC278991384}"/>
              </a:ext>
            </a:extLst>
          </p:cNvPr>
          <p:cNvSpPr txBox="1"/>
          <p:nvPr/>
        </p:nvSpPr>
        <p:spPr>
          <a:xfrm>
            <a:off x="6418445" y="5307147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5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D0AFF5F1-6BD2-D16B-9556-F2D68A6AE71F}"/>
              </a:ext>
            </a:extLst>
          </p:cNvPr>
          <p:cNvSpPr txBox="1"/>
          <p:nvPr/>
        </p:nvSpPr>
        <p:spPr>
          <a:xfrm>
            <a:off x="7944209" y="5307147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latin typeface="Poppins" panose="00000500000000000000" pitchFamily="2" charset="0"/>
              </a:rPr>
              <a:t>7</a:t>
            </a:r>
            <a:endParaRPr lang="es-CO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60" name="Cerrar llave 59">
            <a:extLst>
              <a:ext uri="{FF2B5EF4-FFF2-40B4-BE49-F238E27FC236}">
                <a16:creationId xmlns:a16="http://schemas.microsoft.com/office/drawing/2014/main" id="{EAE1265B-EC19-343D-C985-1A2F548411A2}"/>
              </a:ext>
            </a:extLst>
          </p:cNvPr>
          <p:cNvSpPr/>
          <p:nvPr/>
        </p:nvSpPr>
        <p:spPr>
          <a:xfrm rot="5400000">
            <a:off x="4138505" y="4980159"/>
            <a:ext cx="333807" cy="1665994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Cerrar llave 61">
            <a:extLst>
              <a:ext uri="{FF2B5EF4-FFF2-40B4-BE49-F238E27FC236}">
                <a16:creationId xmlns:a16="http://schemas.microsoft.com/office/drawing/2014/main" id="{E93D6694-CAC6-B4CA-48B9-D5E8CF7E5C37}"/>
              </a:ext>
            </a:extLst>
          </p:cNvPr>
          <p:cNvSpPr/>
          <p:nvPr/>
        </p:nvSpPr>
        <p:spPr>
          <a:xfrm rot="5400000">
            <a:off x="5397432" y="5392598"/>
            <a:ext cx="292490" cy="810541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Cerrar llave 62">
            <a:extLst>
              <a:ext uri="{FF2B5EF4-FFF2-40B4-BE49-F238E27FC236}">
                <a16:creationId xmlns:a16="http://schemas.microsoft.com/office/drawing/2014/main" id="{52CEEF6C-D7E9-54EE-F99C-0C2033A4C299}"/>
              </a:ext>
            </a:extLst>
          </p:cNvPr>
          <p:cNvSpPr/>
          <p:nvPr/>
        </p:nvSpPr>
        <p:spPr>
          <a:xfrm rot="5400000">
            <a:off x="6067929" y="5501039"/>
            <a:ext cx="369332" cy="607294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Cerrar llave 63">
            <a:extLst>
              <a:ext uri="{FF2B5EF4-FFF2-40B4-BE49-F238E27FC236}">
                <a16:creationId xmlns:a16="http://schemas.microsoft.com/office/drawing/2014/main" id="{A0FB070D-693C-40D8-BF4C-1CC2BE07EC57}"/>
              </a:ext>
            </a:extLst>
          </p:cNvPr>
          <p:cNvSpPr/>
          <p:nvPr/>
        </p:nvSpPr>
        <p:spPr>
          <a:xfrm rot="5400000">
            <a:off x="7206169" y="5010499"/>
            <a:ext cx="292490" cy="1545976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15FD32FC-0A29-E8E0-E4C4-AA8B301A8670}"/>
              </a:ext>
            </a:extLst>
          </p:cNvPr>
          <p:cNvSpPr txBox="1"/>
          <p:nvPr/>
        </p:nvSpPr>
        <p:spPr>
          <a:xfrm>
            <a:off x="5400984" y="5960147"/>
            <a:ext cx="539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4883A25F-0B54-4559-938C-4B20B7A5EC6A}"/>
              </a:ext>
            </a:extLst>
          </p:cNvPr>
          <p:cNvSpPr txBox="1"/>
          <p:nvPr/>
        </p:nvSpPr>
        <p:spPr>
          <a:xfrm>
            <a:off x="6073588" y="5976436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72" name="Cerrar llave 71">
            <a:extLst>
              <a:ext uri="{FF2B5EF4-FFF2-40B4-BE49-F238E27FC236}">
                <a16:creationId xmlns:a16="http://schemas.microsoft.com/office/drawing/2014/main" id="{30F1C291-DC4D-6F3C-E1F5-BBB944189F0F}"/>
              </a:ext>
            </a:extLst>
          </p:cNvPr>
          <p:cNvSpPr/>
          <p:nvPr/>
        </p:nvSpPr>
        <p:spPr>
          <a:xfrm rot="5400000">
            <a:off x="8333081" y="5442999"/>
            <a:ext cx="292490" cy="707847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190F5449-6612-EE8C-3CB5-2D0E8FD01F90}"/>
              </a:ext>
            </a:extLst>
          </p:cNvPr>
          <p:cNvSpPr txBox="1"/>
          <p:nvPr/>
        </p:nvSpPr>
        <p:spPr>
          <a:xfrm>
            <a:off x="8326660" y="5960147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ED0311F-7656-0486-6413-CFB7A3115FFA}"/>
              </a:ext>
            </a:extLst>
          </p:cNvPr>
          <p:cNvSpPr txBox="1"/>
          <p:nvPr/>
        </p:nvSpPr>
        <p:spPr>
          <a:xfrm>
            <a:off x="8731921" y="3491032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latin typeface="Poppins" panose="00000500000000000000" pitchFamily="2" charset="0"/>
              </a:rPr>
              <a:t>T</a:t>
            </a:r>
            <a:endParaRPr lang="es-CO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21E7E823-0389-6F23-AA5F-6530D52500D5}"/>
              </a:ext>
            </a:extLst>
          </p:cNvPr>
          <p:cNvSpPr txBox="1"/>
          <p:nvPr/>
        </p:nvSpPr>
        <p:spPr>
          <a:xfrm>
            <a:off x="8695916" y="5279879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8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4144FB8-5F84-6607-2E5A-5735A81CA33C}"/>
              </a:ext>
            </a:extLst>
          </p:cNvPr>
          <p:cNvSpPr txBox="1"/>
          <p:nvPr/>
        </p:nvSpPr>
        <p:spPr>
          <a:xfrm>
            <a:off x="7487824" y="4149080"/>
            <a:ext cx="13780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1200" b="1" dirty="0">
                <a:latin typeface="Poppins" panose="00000500000000000000" pitchFamily="2" charset="0"/>
              </a:rPr>
              <a:t>Tercera menor</a:t>
            </a:r>
            <a:endParaRPr lang="es-CO" sz="1200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3E6BC7F-5010-6CFE-45E5-3B5CCD1A4544}"/>
              </a:ext>
            </a:extLst>
          </p:cNvPr>
          <p:cNvSpPr txBox="1"/>
          <p:nvPr/>
        </p:nvSpPr>
        <p:spPr>
          <a:xfrm>
            <a:off x="3564241" y="6006313"/>
            <a:ext cx="13780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1200" b="1" dirty="0">
                <a:latin typeface="Poppins" panose="00000500000000000000" pitchFamily="2" charset="0"/>
              </a:rPr>
              <a:t>Tercera menor</a:t>
            </a:r>
            <a:endParaRPr lang="es-CO" sz="1200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2DF7F34-EA7C-E99A-30D1-40AE1E8B4F92}"/>
              </a:ext>
            </a:extLst>
          </p:cNvPr>
          <p:cNvSpPr txBox="1"/>
          <p:nvPr/>
        </p:nvSpPr>
        <p:spPr>
          <a:xfrm>
            <a:off x="6662731" y="5966698"/>
            <a:ext cx="13780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1200" b="1" dirty="0">
                <a:latin typeface="Poppins" panose="00000500000000000000" pitchFamily="2" charset="0"/>
              </a:rPr>
              <a:t>Tercera menor</a:t>
            </a:r>
            <a:endParaRPr lang="es-CO" sz="1200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505E5474-1589-83F8-5EE1-8930712D7192}"/>
              </a:ext>
            </a:extLst>
          </p:cNvPr>
          <p:cNvSpPr txBox="1">
            <a:spLocks/>
          </p:cNvSpPr>
          <p:nvPr/>
        </p:nvSpPr>
        <p:spPr>
          <a:xfrm>
            <a:off x="492553" y="5676479"/>
            <a:ext cx="2342404" cy="473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Intervalos:</a:t>
            </a:r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5032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0FC798A1-C88C-024F-0C15-235EA9FED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715" y="1720220"/>
            <a:ext cx="376957" cy="419989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D1C51BB-C7B1-34D0-159B-92524D839F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576" b="97475" l="2319" r="96715">
                        <a14:foregroundMark x1="8986" y1="12626" x2="8986" y2="12626"/>
                        <a14:foregroundMark x1="5121" y1="13384" x2="5121" y2="13384"/>
                        <a14:foregroundMark x1="5894" y1="15657" x2="5894" y2="15657"/>
                        <a14:foregroundMark x1="8213" y1="15657" x2="14203" y2="15657"/>
                        <a14:foregroundMark x1="14203" y1="15657" x2="57971" y2="14899"/>
                        <a14:foregroundMark x1="54589" y1="14394" x2="54879" y2="48737"/>
                        <a14:foregroundMark x1="54879" y1="48737" x2="55169" y2="49495"/>
                        <a14:foregroundMark x1="56812" y1="20960" x2="59130" y2="63384"/>
                        <a14:foregroundMark x1="59130" y1="63384" x2="60000" y2="66667"/>
                        <a14:foregroundMark x1="59227" y1="3283" x2="78357" y2="5808"/>
                        <a14:foregroundMark x1="78357" y1="5808" x2="86377" y2="4040"/>
                        <a14:foregroundMark x1="86377" y1="4040" x2="92754" y2="10606"/>
                        <a14:foregroundMark x1="92754" y1="10606" x2="95652" y2="29798"/>
                        <a14:foregroundMark x1="95652" y1="29798" x2="96135" y2="52778"/>
                        <a14:foregroundMark x1="96135" y1="52778" x2="91691" y2="69444"/>
                        <a14:foregroundMark x1="91691" y1="69444" x2="60290" y2="64141"/>
                        <a14:foregroundMark x1="5121" y1="9848" x2="4348" y2="78788"/>
                        <a14:foregroundMark x1="4348" y1="78788" x2="5894" y2="95455"/>
                        <a14:foregroundMark x1="5894" y1="95455" x2="48696" y2="97727"/>
                        <a14:foregroundMark x1="48696" y1="97727" x2="50918" y2="96970"/>
                        <a14:foregroundMark x1="10048" y1="82828" x2="10048" y2="82828"/>
                        <a14:foregroundMark x1="11884" y1="82576" x2="18647" y2="83838"/>
                        <a14:foregroundMark x1="21932" y1="68687" x2="46860" y2="71970"/>
                        <a14:foregroundMark x1="27246" y1="55303" x2="50725" y2="55051"/>
                        <a14:foregroundMark x1="7440" y1="39899" x2="48019" y2="36111"/>
                        <a14:foregroundMark x1="48019" y1="36111" x2="50048" y2="36111"/>
                        <a14:foregroundMark x1="7440" y1="34596" x2="12850" y2="53283"/>
                        <a14:foregroundMark x1="12850" y1="53283" x2="31498" y2="78030"/>
                        <a14:foregroundMark x1="31498" y1="78030" x2="34010" y2="75505"/>
                        <a14:foregroundMark x1="4928" y1="11869" x2="2415" y2="26768"/>
                        <a14:foregroundMark x1="2415" y1="26768" x2="2319" y2="52525"/>
                        <a14:foregroundMark x1="2319" y1="52525" x2="3092" y2="55808"/>
                        <a14:foregroundMark x1="2899" y1="48737" x2="2609" y2="87626"/>
                        <a14:foregroundMark x1="2609" y1="87626" x2="2609" y2="87626"/>
                        <a14:foregroundMark x1="2705" y1="11111" x2="11304" y2="12626"/>
                        <a14:foregroundMark x1="12271" y1="7828" x2="23188" y2="11869"/>
                        <a14:foregroundMark x1="20676" y1="9343" x2="46763" y2="10101"/>
                        <a14:foregroundMark x1="62415" y1="9848" x2="77101" y2="10859"/>
                        <a14:foregroundMark x1="78261" y1="10859" x2="57295" y2="28283"/>
                        <a14:foregroundMark x1="56135" y1="47980" x2="55845" y2="62121"/>
                        <a14:foregroundMark x1="52560" y1="51263" x2="52367" y2="66667"/>
                        <a14:foregroundMark x1="62705" y1="26515" x2="62705" y2="56313"/>
                        <a14:foregroundMark x1="69275" y1="22475" x2="70531" y2="59343"/>
                        <a14:foregroundMark x1="70531" y1="59343" x2="70821" y2="60101"/>
                        <a14:foregroundMark x1="79034" y1="19192" x2="83188" y2="39394"/>
                        <a14:foregroundMark x1="84348" y1="31818" x2="83575" y2="61364"/>
                        <a14:foregroundMark x1="90242" y1="31061" x2="90048" y2="53283"/>
                        <a14:foregroundMark x1="94493" y1="13131" x2="94879" y2="29040"/>
                        <a14:foregroundMark x1="95556" y1="15152" x2="95459" y2="30808"/>
                        <a14:foregroundMark x1="96425" y1="56818" x2="96329" y2="76768"/>
                        <a14:foregroundMark x1="96039" y1="81313" x2="96715" y2="92929"/>
                        <a14:foregroundMark x1="96425" y1="94697" x2="88309" y2="92929"/>
                        <a14:foregroundMark x1="91208" y1="95455" x2="79903" y2="91667"/>
                        <a14:foregroundMark x1="79903" y1="91667" x2="78744" y2="90404"/>
                        <a14:foregroundMark x1="88019" y1="96212" x2="77488" y2="93434"/>
                      </a14:backgroundRemoval>
                    </a14:imgEffect>
                  </a14:imgLayer>
                </a14:imgProps>
              </a:ext>
            </a:extLst>
          </a:blip>
          <a:srcRect r="50000"/>
          <a:stretch/>
        </p:blipFill>
        <p:spPr>
          <a:xfrm>
            <a:off x="2638028" y="1628800"/>
            <a:ext cx="5716149" cy="4374096"/>
          </a:xfrm>
          <a:prstGeom prst="rect">
            <a:avLst/>
          </a:prstGeom>
        </p:spPr>
      </p:pic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868FFC4E-9F7E-DCC2-0661-87C2E9F069CA}"/>
              </a:ext>
            </a:extLst>
          </p:cNvPr>
          <p:cNvSpPr/>
          <p:nvPr/>
        </p:nvSpPr>
        <p:spPr>
          <a:xfrm>
            <a:off x="4753777" y="5229200"/>
            <a:ext cx="504056" cy="504056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Mi</a:t>
            </a:r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29368933-4548-3E73-BD30-76726EDFA31D}"/>
              </a:ext>
            </a:extLst>
          </p:cNvPr>
          <p:cNvSpPr/>
          <p:nvPr/>
        </p:nvSpPr>
        <p:spPr>
          <a:xfrm>
            <a:off x="3169601" y="5229200"/>
            <a:ext cx="504056" cy="504056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>
                <a:solidFill>
                  <a:schemeClr val="tx1"/>
                </a:solidFill>
              </a:rPr>
              <a:t>Do</a:t>
            </a:r>
            <a:endParaRPr lang="es-CO" sz="900" b="1" dirty="0">
              <a:solidFill>
                <a:schemeClr val="tx1"/>
              </a:solidFill>
            </a:endParaRP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917B59DF-AE55-135E-EAF8-4A35C3AD6975}"/>
              </a:ext>
            </a:extLst>
          </p:cNvPr>
          <p:cNvSpPr/>
          <p:nvPr/>
        </p:nvSpPr>
        <p:spPr>
          <a:xfrm>
            <a:off x="6238428" y="5229200"/>
            <a:ext cx="504056" cy="504056"/>
          </a:xfrm>
          <a:prstGeom prst="flowChartConnector">
            <a:avLst/>
          </a:prstGeom>
          <a:solidFill>
            <a:srgbClr val="FFC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 dirty="0">
                <a:solidFill>
                  <a:schemeClr val="tx1"/>
                </a:solidFill>
              </a:rPr>
              <a:t>Sol</a:t>
            </a:r>
          </a:p>
        </p:txBody>
      </p:sp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Construcción de acordes</a:t>
            </a:r>
          </a:p>
        </p:txBody>
      </p:sp>
      <p:sp>
        <p:nvSpPr>
          <p:cNvPr id="24" name="Título 12">
            <a:extLst>
              <a:ext uri="{FF2B5EF4-FFF2-40B4-BE49-F238E27FC236}">
                <a16:creationId xmlns:a16="http://schemas.microsoft.com/office/drawing/2014/main" id="{2C9E1301-4BFA-8353-4632-9C4332A0033C}"/>
              </a:ext>
            </a:extLst>
          </p:cNvPr>
          <p:cNvSpPr txBox="1">
            <a:spLocks/>
          </p:cNvSpPr>
          <p:nvPr/>
        </p:nvSpPr>
        <p:spPr bwMode="white">
          <a:xfrm>
            <a:off x="3054208" y="1952092"/>
            <a:ext cx="4653003" cy="3048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Escala pentatónica de Do mayor</a:t>
            </a:r>
          </a:p>
        </p:txBody>
      </p:sp>
      <p:sp>
        <p:nvSpPr>
          <p:cNvPr id="2" name="Diagrama de flujo: conector 1">
            <a:extLst>
              <a:ext uri="{FF2B5EF4-FFF2-40B4-BE49-F238E27FC236}">
                <a16:creationId xmlns:a16="http://schemas.microsoft.com/office/drawing/2014/main" id="{1C5726BA-3806-C427-58C5-7ABF8CAB4ACB}"/>
              </a:ext>
            </a:extLst>
          </p:cNvPr>
          <p:cNvSpPr/>
          <p:nvPr/>
        </p:nvSpPr>
        <p:spPr>
          <a:xfrm>
            <a:off x="7683888" y="5219450"/>
            <a:ext cx="504056" cy="504056"/>
          </a:xfrm>
          <a:prstGeom prst="flowChartConnector">
            <a:avLst/>
          </a:prstGeom>
          <a:solidFill>
            <a:srgbClr val="C00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Si</a:t>
            </a:r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AC02266D-0E1A-80A5-9E96-0CD06865F37B}"/>
              </a:ext>
            </a:extLst>
          </p:cNvPr>
          <p:cNvSpPr/>
          <p:nvPr/>
        </p:nvSpPr>
        <p:spPr>
          <a:xfrm>
            <a:off x="3917226" y="5219450"/>
            <a:ext cx="504056" cy="504056"/>
          </a:xfrm>
          <a:prstGeom prst="flowChartConnector">
            <a:avLst/>
          </a:prstGeom>
          <a:solidFill>
            <a:srgbClr val="92D05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</a:rPr>
              <a:t>Re</a:t>
            </a:r>
          </a:p>
        </p:txBody>
      </p:sp>
    </p:spTree>
    <p:extLst>
      <p:ext uri="{BB962C8B-B14F-4D97-AF65-F5344CB8AC3E}">
        <p14:creationId xmlns:p14="http://schemas.microsoft.com/office/powerpoint/2010/main" val="332817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783361" y="292670"/>
            <a:ext cx="9144000" cy="1096962"/>
          </a:xfrm>
        </p:spPr>
        <p:txBody>
          <a:bodyPr rtlCol="0"/>
          <a:lstStyle/>
          <a:p>
            <a:pPr rtl="0"/>
            <a:r>
              <a:rPr lang="es-ES" dirty="0"/>
              <a:t>Construcción de escalas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82B65F01-46BA-0F32-16A3-D4E488474CB4}"/>
              </a:ext>
            </a:extLst>
          </p:cNvPr>
          <p:cNvSpPr txBox="1">
            <a:spLocks/>
          </p:cNvSpPr>
          <p:nvPr/>
        </p:nvSpPr>
        <p:spPr>
          <a:xfrm>
            <a:off x="548457" y="1654696"/>
            <a:ext cx="7335837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De manera general la “formula” de intervalos para construir cualquier escala de cualquier tónica es: </a:t>
            </a:r>
          </a:p>
        </p:txBody>
      </p:sp>
      <p:sp>
        <p:nvSpPr>
          <p:cNvPr id="37" name="Subtítulo 2">
            <a:extLst>
              <a:ext uri="{FF2B5EF4-FFF2-40B4-BE49-F238E27FC236}">
                <a16:creationId xmlns:a16="http://schemas.microsoft.com/office/drawing/2014/main" id="{B8415031-81C7-0A89-798A-08851E94061D}"/>
              </a:ext>
            </a:extLst>
          </p:cNvPr>
          <p:cNvSpPr txBox="1">
            <a:spLocks/>
          </p:cNvSpPr>
          <p:nvPr/>
        </p:nvSpPr>
        <p:spPr>
          <a:xfrm>
            <a:off x="361246" y="2597972"/>
            <a:ext cx="2780838" cy="473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ESCALA MAYOR: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0EE47F7-2329-1741-AAAB-0E5C478C2F5E}"/>
              </a:ext>
            </a:extLst>
          </p:cNvPr>
          <p:cNvSpPr txBox="1"/>
          <p:nvPr/>
        </p:nvSpPr>
        <p:spPr>
          <a:xfrm>
            <a:off x="3010225" y="2303802"/>
            <a:ext cx="7147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1000" b="1" i="0" dirty="0">
                <a:effectLst/>
                <a:latin typeface="Poppins" panose="00000500000000000000" pitchFamily="2" charset="0"/>
              </a:rPr>
              <a:t>TONICA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284C82B-BDA3-92CF-652D-756CA90EBC4E}"/>
              </a:ext>
            </a:extLst>
          </p:cNvPr>
          <p:cNvSpPr txBox="1"/>
          <p:nvPr/>
        </p:nvSpPr>
        <p:spPr>
          <a:xfrm>
            <a:off x="3898169" y="2217346"/>
            <a:ext cx="360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2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CCE36EC-2E71-0E4E-19CD-0E3AD42D602F}"/>
              </a:ext>
            </a:extLst>
          </p:cNvPr>
          <p:cNvSpPr txBox="1"/>
          <p:nvPr/>
        </p:nvSpPr>
        <p:spPr>
          <a:xfrm>
            <a:off x="4726261" y="2217346"/>
            <a:ext cx="360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3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D78A1E9D-08D6-9560-E5CD-890EF1120B5B}"/>
              </a:ext>
            </a:extLst>
          </p:cNvPr>
          <p:cNvSpPr txBox="1"/>
          <p:nvPr/>
        </p:nvSpPr>
        <p:spPr>
          <a:xfrm>
            <a:off x="5482345" y="2191820"/>
            <a:ext cx="360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latin typeface="Poppins" panose="00000500000000000000" pitchFamily="2" charset="0"/>
              </a:rPr>
              <a:t>4</a:t>
            </a:r>
            <a:endParaRPr lang="es-CO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FE7E0C5-0E08-500F-9616-60457B7575B5}"/>
              </a:ext>
            </a:extLst>
          </p:cNvPr>
          <p:cNvSpPr txBox="1"/>
          <p:nvPr/>
        </p:nvSpPr>
        <p:spPr>
          <a:xfrm>
            <a:off x="6166421" y="2191820"/>
            <a:ext cx="360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5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0EC7D652-4570-3C10-C0AD-433584386374}"/>
              </a:ext>
            </a:extLst>
          </p:cNvPr>
          <p:cNvSpPr txBox="1"/>
          <p:nvPr/>
        </p:nvSpPr>
        <p:spPr>
          <a:xfrm>
            <a:off x="6900259" y="2191820"/>
            <a:ext cx="360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latin typeface="Poppins" panose="00000500000000000000" pitchFamily="2" charset="0"/>
              </a:rPr>
              <a:t>6</a:t>
            </a:r>
            <a:endParaRPr lang="es-CO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0BFD7864-B52B-410E-ED02-AFE5F24AA62D}"/>
              </a:ext>
            </a:extLst>
          </p:cNvPr>
          <p:cNvSpPr txBox="1"/>
          <p:nvPr/>
        </p:nvSpPr>
        <p:spPr>
          <a:xfrm>
            <a:off x="7692185" y="2191820"/>
            <a:ext cx="360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latin typeface="Poppins" panose="00000500000000000000" pitchFamily="2" charset="0"/>
              </a:rPr>
              <a:t>7</a:t>
            </a:r>
            <a:endParaRPr lang="es-CO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45" name="Cerrar llave 44">
            <a:extLst>
              <a:ext uri="{FF2B5EF4-FFF2-40B4-BE49-F238E27FC236}">
                <a16:creationId xmlns:a16="http://schemas.microsoft.com/office/drawing/2014/main" id="{956AB6E4-7FAA-0CF0-AF45-2607333BAAF7}"/>
              </a:ext>
            </a:extLst>
          </p:cNvPr>
          <p:cNvSpPr/>
          <p:nvPr/>
        </p:nvSpPr>
        <p:spPr>
          <a:xfrm rot="5400000">
            <a:off x="3531720" y="2336264"/>
            <a:ext cx="242945" cy="705974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errar llave 45">
            <a:extLst>
              <a:ext uri="{FF2B5EF4-FFF2-40B4-BE49-F238E27FC236}">
                <a16:creationId xmlns:a16="http://schemas.microsoft.com/office/drawing/2014/main" id="{56987296-CA4E-D3A4-DA46-28012FE3CCB0}"/>
              </a:ext>
            </a:extLst>
          </p:cNvPr>
          <p:cNvSpPr/>
          <p:nvPr/>
        </p:nvSpPr>
        <p:spPr>
          <a:xfrm rot="5400000">
            <a:off x="4288708" y="2320850"/>
            <a:ext cx="249718" cy="675453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Subtítulo 2">
            <a:extLst>
              <a:ext uri="{FF2B5EF4-FFF2-40B4-BE49-F238E27FC236}">
                <a16:creationId xmlns:a16="http://schemas.microsoft.com/office/drawing/2014/main" id="{F2860000-86EE-3EFC-A6F6-CD1CB21A9BD2}"/>
              </a:ext>
            </a:extLst>
          </p:cNvPr>
          <p:cNvSpPr txBox="1">
            <a:spLocks/>
          </p:cNvSpPr>
          <p:nvPr/>
        </p:nvSpPr>
        <p:spPr>
          <a:xfrm>
            <a:off x="9406780" y="4251966"/>
            <a:ext cx="1440160" cy="473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Tono = </a:t>
            </a:r>
            <a:r>
              <a:rPr lang="es-ES" b="1" dirty="0">
                <a:solidFill>
                  <a:srgbClr val="C00000"/>
                </a:solidFill>
              </a:rPr>
              <a:t>T</a:t>
            </a:r>
          </a:p>
          <a:p>
            <a:endParaRPr lang="es-ES" b="1" dirty="0"/>
          </a:p>
        </p:txBody>
      </p:sp>
      <p:sp>
        <p:nvSpPr>
          <p:cNvPr id="49" name="Subtítulo 2">
            <a:extLst>
              <a:ext uri="{FF2B5EF4-FFF2-40B4-BE49-F238E27FC236}">
                <a16:creationId xmlns:a16="http://schemas.microsoft.com/office/drawing/2014/main" id="{84717B1B-0DE9-7685-9DBF-F955EC4AE893}"/>
              </a:ext>
            </a:extLst>
          </p:cNvPr>
          <p:cNvSpPr txBox="1">
            <a:spLocks/>
          </p:cNvSpPr>
          <p:nvPr/>
        </p:nvSpPr>
        <p:spPr>
          <a:xfrm>
            <a:off x="9406780" y="3868167"/>
            <a:ext cx="1989957" cy="3465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Semitono =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ST</a:t>
            </a:r>
          </a:p>
        </p:txBody>
      </p:sp>
      <p:sp>
        <p:nvSpPr>
          <p:cNvPr id="2" name="Cerrar llave 1">
            <a:extLst>
              <a:ext uri="{FF2B5EF4-FFF2-40B4-BE49-F238E27FC236}">
                <a16:creationId xmlns:a16="http://schemas.microsoft.com/office/drawing/2014/main" id="{E8947BDF-F0F8-E7DC-A649-A068634892F5}"/>
              </a:ext>
            </a:extLst>
          </p:cNvPr>
          <p:cNvSpPr/>
          <p:nvPr/>
        </p:nvSpPr>
        <p:spPr>
          <a:xfrm rot="5400000">
            <a:off x="5099249" y="2323429"/>
            <a:ext cx="249718" cy="675453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errar llave 2">
            <a:extLst>
              <a:ext uri="{FF2B5EF4-FFF2-40B4-BE49-F238E27FC236}">
                <a16:creationId xmlns:a16="http://schemas.microsoft.com/office/drawing/2014/main" id="{C03E6C13-0671-F47C-7005-A52BDB9EF37D}"/>
              </a:ext>
            </a:extLst>
          </p:cNvPr>
          <p:cNvSpPr/>
          <p:nvPr/>
        </p:nvSpPr>
        <p:spPr>
          <a:xfrm rot="5400000">
            <a:off x="5792302" y="2409314"/>
            <a:ext cx="315321" cy="506080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36B92AE6-DBE3-5408-E09F-2402EBD9893A}"/>
              </a:ext>
            </a:extLst>
          </p:cNvPr>
          <p:cNvSpPr/>
          <p:nvPr/>
        </p:nvSpPr>
        <p:spPr>
          <a:xfrm rot="5400000">
            <a:off x="6525513" y="2323803"/>
            <a:ext cx="249716" cy="645939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errar llave 5">
            <a:extLst>
              <a:ext uri="{FF2B5EF4-FFF2-40B4-BE49-F238E27FC236}">
                <a16:creationId xmlns:a16="http://schemas.microsoft.com/office/drawing/2014/main" id="{DC663CA3-FB6F-483B-A64D-04A25BD7E695}"/>
              </a:ext>
            </a:extLst>
          </p:cNvPr>
          <p:cNvSpPr/>
          <p:nvPr/>
        </p:nvSpPr>
        <p:spPr>
          <a:xfrm rot="5400000">
            <a:off x="7333204" y="2312480"/>
            <a:ext cx="249718" cy="686611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C9C2BBD-177F-798A-8211-ADDE88E02C5A}"/>
              </a:ext>
            </a:extLst>
          </p:cNvPr>
          <p:cNvSpPr txBox="1"/>
          <p:nvPr/>
        </p:nvSpPr>
        <p:spPr>
          <a:xfrm>
            <a:off x="3430114" y="2872044"/>
            <a:ext cx="360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solidFill>
                  <a:srgbClr val="C00000"/>
                </a:solidFill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7C00E99-157D-28DC-A2FB-9C1134FAB5C9}"/>
              </a:ext>
            </a:extLst>
          </p:cNvPr>
          <p:cNvSpPr txBox="1"/>
          <p:nvPr/>
        </p:nvSpPr>
        <p:spPr>
          <a:xfrm>
            <a:off x="4311720" y="2872044"/>
            <a:ext cx="360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solidFill>
                  <a:srgbClr val="C00000"/>
                </a:solidFill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4CBAF90-44EF-05C6-E0FE-AC6A3260E7CF}"/>
              </a:ext>
            </a:extLst>
          </p:cNvPr>
          <p:cNvSpPr txBox="1"/>
          <p:nvPr/>
        </p:nvSpPr>
        <p:spPr>
          <a:xfrm>
            <a:off x="5067329" y="2855441"/>
            <a:ext cx="557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solidFill>
                  <a:schemeClr val="accent1">
                    <a:lumMod val="50000"/>
                  </a:schemeClr>
                </a:solidFill>
                <a:effectLst/>
                <a:latin typeface="Poppins" panose="00000500000000000000" pitchFamily="2" charset="0"/>
              </a:rPr>
              <a:t>ST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404C7B6-5386-F382-F62E-64D53E5F08B1}"/>
              </a:ext>
            </a:extLst>
          </p:cNvPr>
          <p:cNvSpPr txBox="1"/>
          <p:nvPr/>
        </p:nvSpPr>
        <p:spPr>
          <a:xfrm>
            <a:off x="5821564" y="2861109"/>
            <a:ext cx="360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solidFill>
                  <a:srgbClr val="C00000"/>
                </a:solidFill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093DA69-77FD-9661-FDFD-1BB4698D1EA9}"/>
              </a:ext>
            </a:extLst>
          </p:cNvPr>
          <p:cNvSpPr txBox="1"/>
          <p:nvPr/>
        </p:nvSpPr>
        <p:spPr>
          <a:xfrm>
            <a:off x="6598470" y="2857884"/>
            <a:ext cx="360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solidFill>
                  <a:srgbClr val="C00000"/>
                </a:solidFill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8E84EBC-5AB9-D272-2F5F-B7A06C5147C3}"/>
              </a:ext>
            </a:extLst>
          </p:cNvPr>
          <p:cNvSpPr txBox="1"/>
          <p:nvPr/>
        </p:nvSpPr>
        <p:spPr>
          <a:xfrm>
            <a:off x="7305260" y="2864733"/>
            <a:ext cx="360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solidFill>
                  <a:srgbClr val="C00000"/>
                </a:solidFill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21" name="Cerrar llave 20">
            <a:extLst>
              <a:ext uri="{FF2B5EF4-FFF2-40B4-BE49-F238E27FC236}">
                <a16:creationId xmlns:a16="http://schemas.microsoft.com/office/drawing/2014/main" id="{79D2B38E-B256-9020-F911-45AF4CDD890E}"/>
              </a:ext>
            </a:extLst>
          </p:cNvPr>
          <p:cNvSpPr/>
          <p:nvPr/>
        </p:nvSpPr>
        <p:spPr>
          <a:xfrm rot="5400000">
            <a:off x="8043456" y="2365273"/>
            <a:ext cx="249718" cy="589874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1BADAC6-008C-C92F-DA51-72F3467EFBDF}"/>
              </a:ext>
            </a:extLst>
          </p:cNvPr>
          <p:cNvSpPr txBox="1"/>
          <p:nvPr/>
        </p:nvSpPr>
        <p:spPr>
          <a:xfrm>
            <a:off x="7957721" y="2872044"/>
            <a:ext cx="551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solidFill>
                  <a:schemeClr val="accent1">
                    <a:lumMod val="50000"/>
                  </a:schemeClr>
                </a:solidFill>
                <a:effectLst/>
                <a:latin typeface="Poppins" panose="00000500000000000000" pitchFamily="2" charset="0"/>
              </a:rPr>
              <a:t>ST</a:t>
            </a:r>
          </a:p>
        </p:txBody>
      </p:sp>
      <p:sp>
        <p:nvSpPr>
          <p:cNvPr id="23" name="Subtítulo 2">
            <a:extLst>
              <a:ext uri="{FF2B5EF4-FFF2-40B4-BE49-F238E27FC236}">
                <a16:creationId xmlns:a16="http://schemas.microsoft.com/office/drawing/2014/main" id="{BDB30AD3-AA17-B34B-FD62-B02B6B0932E3}"/>
              </a:ext>
            </a:extLst>
          </p:cNvPr>
          <p:cNvSpPr txBox="1">
            <a:spLocks/>
          </p:cNvSpPr>
          <p:nvPr/>
        </p:nvSpPr>
        <p:spPr>
          <a:xfrm>
            <a:off x="361246" y="3487964"/>
            <a:ext cx="2780838" cy="473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ESCALA MENOR:</a:t>
            </a:r>
          </a:p>
          <a:p>
            <a:endParaRPr lang="es-ES" b="1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2E87D44D-4330-FF7C-DFC9-08E423CC1D23}"/>
              </a:ext>
            </a:extLst>
          </p:cNvPr>
          <p:cNvSpPr txBox="1"/>
          <p:nvPr/>
        </p:nvSpPr>
        <p:spPr>
          <a:xfrm>
            <a:off x="3826160" y="3324734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2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8CE2071-8C4D-69F7-4F7D-0EF2FBE2876C}"/>
              </a:ext>
            </a:extLst>
          </p:cNvPr>
          <p:cNvSpPr txBox="1"/>
          <p:nvPr/>
        </p:nvSpPr>
        <p:spPr>
          <a:xfrm>
            <a:off x="4654252" y="3324734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3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B2ADCA5D-0B6E-C22F-7724-4600B47EEE12}"/>
              </a:ext>
            </a:extLst>
          </p:cNvPr>
          <p:cNvSpPr txBox="1"/>
          <p:nvPr/>
        </p:nvSpPr>
        <p:spPr>
          <a:xfrm>
            <a:off x="5410336" y="3299208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latin typeface="Poppins" panose="00000500000000000000" pitchFamily="2" charset="0"/>
              </a:rPr>
              <a:t>4</a:t>
            </a:r>
            <a:endParaRPr lang="es-CO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06FA82A2-4F0A-915A-9A5E-0CC278991384}"/>
              </a:ext>
            </a:extLst>
          </p:cNvPr>
          <p:cNvSpPr txBox="1"/>
          <p:nvPr/>
        </p:nvSpPr>
        <p:spPr>
          <a:xfrm>
            <a:off x="6094412" y="3299208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5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09CD8B2-9C49-6345-53C7-831B980A4D27}"/>
              </a:ext>
            </a:extLst>
          </p:cNvPr>
          <p:cNvSpPr txBox="1"/>
          <p:nvPr/>
        </p:nvSpPr>
        <p:spPr>
          <a:xfrm>
            <a:off x="6828250" y="3299208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latin typeface="Poppins" panose="00000500000000000000" pitchFamily="2" charset="0"/>
              </a:rPr>
              <a:t>6</a:t>
            </a:r>
            <a:endParaRPr lang="es-CO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D0AFF5F1-6BD2-D16B-9556-F2D68A6AE71F}"/>
              </a:ext>
            </a:extLst>
          </p:cNvPr>
          <p:cNvSpPr txBox="1"/>
          <p:nvPr/>
        </p:nvSpPr>
        <p:spPr>
          <a:xfrm>
            <a:off x="7620176" y="3299208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latin typeface="Poppins" panose="00000500000000000000" pitchFamily="2" charset="0"/>
              </a:rPr>
              <a:t>7</a:t>
            </a:r>
            <a:endParaRPr lang="es-CO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60" name="Cerrar llave 59">
            <a:extLst>
              <a:ext uri="{FF2B5EF4-FFF2-40B4-BE49-F238E27FC236}">
                <a16:creationId xmlns:a16="http://schemas.microsoft.com/office/drawing/2014/main" id="{EAE1265B-EC19-343D-C985-1A2F548411A2}"/>
              </a:ext>
            </a:extLst>
          </p:cNvPr>
          <p:cNvSpPr/>
          <p:nvPr/>
        </p:nvSpPr>
        <p:spPr>
          <a:xfrm rot="5400000">
            <a:off x="3422831" y="3399407"/>
            <a:ext cx="369332" cy="776095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Cerrar llave 60">
            <a:extLst>
              <a:ext uri="{FF2B5EF4-FFF2-40B4-BE49-F238E27FC236}">
                <a16:creationId xmlns:a16="http://schemas.microsoft.com/office/drawing/2014/main" id="{02E578AF-0AE3-8CE7-DCA4-DC41D729B640}"/>
              </a:ext>
            </a:extLst>
          </p:cNvPr>
          <p:cNvSpPr/>
          <p:nvPr/>
        </p:nvSpPr>
        <p:spPr>
          <a:xfrm rot="5400000">
            <a:off x="4262858" y="3382080"/>
            <a:ext cx="292490" cy="810541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Cerrar llave 61">
            <a:extLst>
              <a:ext uri="{FF2B5EF4-FFF2-40B4-BE49-F238E27FC236}">
                <a16:creationId xmlns:a16="http://schemas.microsoft.com/office/drawing/2014/main" id="{E93D6694-CAC6-B4CA-48B9-D5E8CF7E5C37}"/>
              </a:ext>
            </a:extLst>
          </p:cNvPr>
          <p:cNvSpPr/>
          <p:nvPr/>
        </p:nvSpPr>
        <p:spPr>
          <a:xfrm rot="5400000">
            <a:off x="5073399" y="3384659"/>
            <a:ext cx="292490" cy="810541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Cerrar llave 62">
            <a:extLst>
              <a:ext uri="{FF2B5EF4-FFF2-40B4-BE49-F238E27FC236}">
                <a16:creationId xmlns:a16="http://schemas.microsoft.com/office/drawing/2014/main" id="{52CEEF6C-D7E9-54EE-F99C-0C2033A4C299}"/>
              </a:ext>
            </a:extLst>
          </p:cNvPr>
          <p:cNvSpPr/>
          <p:nvPr/>
        </p:nvSpPr>
        <p:spPr>
          <a:xfrm rot="5400000">
            <a:off x="5786270" y="3484866"/>
            <a:ext cx="284584" cy="607294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Cerrar llave 63">
            <a:extLst>
              <a:ext uri="{FF2B5EF4-FFF2-40B4-BE49-F238E27FC236}">
                <a16:creationId xmlns:a16="http://schemas.microsoft.com/office/drawing/2014/main" id="{A0FB070D-693C-40D8-BF4C-1CC2BE07EC57}"/>
              </a:ext>
            </a:extLst>
          </p:cNvPr>
          <p:cNvSpPr/>
          <p:nvPr/>
        </p:nvSpPr>
        <p:spPr>
          <a:xfrm rot="5400000">
            <a:off x="6496710" y="3387986"/>
            <a:ext cx="292490" cy="775124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Cerrar llave 64">
            <a:extLst>
              <a:ext uri="{FF2B5EF4-FFF2-40B4-BE49-F238E27FC236}">
                <a16:creationId xmlns:a16="http://schemas.microsoft.com/office/drawing/2014/main" id="{3DB67E7C-637D-F13B-E570-AC31FCF578D5}"/>
              </a:ext>
            </a:extLst>
          </p:cNvPr>
          <p:cNvSpPr/>
          <p:nvPr/>
        </p:nvSpPr>
        <p:spPr>
          <a:xfrm rot="5400000">
            <a:off x="7250428" y="3430636"/>
            <a:ext cx="292490" cy="707847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7798B49-3A99-6923-ABD9-AA507CE2C11E}"/>
              </a:ext>
            </a:extLst>
          </p:cNvPr>
          <p:cNvSpPr txBox="1"/>
          <p:nvPr/>
        </p:nvSpPr>
        <p:spPr>
          <a:xfrm>
            <a:off x="3430117" y="4051440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solidFill>
                  <a:srgbClr val="C00000"/>
                </a:solidFill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07192D2F-DA42-1BA8-398D-22E8E4E6C506}"/>
              </a:ext>
            </a:extLst>
          </p:cNvPr>
          <p:cNvSpPr txBox="1"/>
          <p:nvPr/>
        </p:nvSpPr>
        <p:spPr>
          <a:xfrm>
            <a:off x="4186203" y="4051440"/>
            <a:ext cx="574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</a:rPr>
              <a:t>ST</a:t>
            </a:r>
            <a:endParaRPr lang="es-CO" b="1" i="0" dirty="0">
              <a:solidFill>
                <a:schemeClr val="accent1">
                  <a:lumMod val="50000"/>
                </a:schemeClr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15FD32FC-0A29-E8E0-E4C4-AA8B301A8670}"/>
              </a:ext>
            </a:extLst>
          </p:cNvPr>
          <p:cNvSpPr txBox="1"/>
          <p:nvPr/>
        </p:nvSpPr>
        <p:spPr>
          <a:xfrm>
            <a:off x="5078826" y="4052698"/>
            <a:ext cx="539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solidFill>
                  <a:srgbClr val="C00000"/>
                </a:solidFill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4883A25F-0B54-4559-938C-4B20B7A5EC6A}"/>
              </a:ext>
            </a:extLst>
          </p:cNvPr>
          <p:cNvSpPr txBox="1"/>
          <p:nvPr/>
        </p:nvSpPr>
        <p:spPr>
          <a:xfrm>
            <a:off x="5749555" y="4040505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solidFill>
                  <a:srgbClr val="C00000"/>
                </a:solidFill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58D3F590-FA5D-5D7B-8E16-167A8A9EC96D}"/>
              </a:ext>
            </a:extLst>
          </p:cNvPr>
          <p:cNvSpPr txBox="1"/>
          <p:nvPr/>
        </p:nvSpPr>
        <p:spPr>
          <a:xfrm>
            <a:off x="6383849" y="4037280"/>
            <a:ext cx="480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</a:rPr>
              <a:t>S</a:t>
            </a:r>
            <a:r>
              <a:rPr lang="es-CO" b="1" i="0" dirty="0">
                <a:solidFill>
                  <a:schemeClr val="accent1">
                    <a:lumMod val="50000"/>
                  </a:schemeClr>
                </a:solidFill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E7EC1BDE-0EA0-F248-6982-B1A1399286E4}"/>
              </a:ext>
            </a:extLst>
          </p:cNvPr>
          <p:cNvSpPr txBox="1"/>
          <p:nvPr/>
        </p:nvSpPr>
        <p:spPr>
          <a:xfrm>
            <a:off x="7233251" y="4044129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solidFill>
                  <a:srgbClr val="C00000"/>
                </a:solidFill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72" name="Cerrar llave 71">
            <a:extLst>
              <a:ext uri="{FF2B5EF4-FFF2-40B4-BE49-F238E27FC236}">
                <a16:creationId xmlns:a16="http://schemas.microsoft.com/office/drawing/2014/main" id="{30F1C291-DC4D-6F3C-E1F5-BBB944189F0F}"/>
              </a:ext>
            </a:extLst>
          </p:cNvPr>
          <p:cNvSpPr/>
          <p:nvPr/>
        </p:nvSpPr>
        <p:spPr>
          <a:xfrm rot="5400000">
            <a:off x="8009048" y="3435060"/>
            <a:ext cx="292490" cy="707847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190F5449-6612-EE8C-3CB5-2D0E8FD01F90}"/>
              </a:ext>
            </a:extLst>
          </p:cNvPr>
          <p:cNvSpPr txBox="1"/>
          <p:nvPr/>
        </p:nvSpPr>
        <p:spPr>
          <a:xfrm>
            <a:off x="8002627" y="4024216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solidFill>
                  <a:srgbClr val="C00000"/>
                </a:solidFill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ED0311F-7656-0486-6413-CFB7A3115FFA}"/>
              </a:ext>
            </a:extLst>
          </p:cNvPr>
          <p:cNvSpPr txBox="1"/>
          <p:nvPr/>
        </p:nvSpPr>
        <p:spPr>
          <a:xfrm>
            <a:off x="8398668" y="2206685"/>
            <a:ext cx="360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8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21E7E823-0389-6F23-AA5F-6530D52500D5}"/>
              </a:ext>
            </a:extLst>
          </p:cNvPr>
          <p:cNvSpPr txBox="1"/>
          <p:nvPr/>
        </p:nvSpPr>
        <p:spPr>
          <a:xfrm>
            <a:off x="8371883" y="3271940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8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80718812-A9EC-D408-CF2F-B38D4CD0AC2C}"/>
              </a:ext>
            </a:extLst>
          </p:cNvPr>
          <p:cNvSpPr txBox="1">
            <a:spLocks/>
          </p:cNvSpPr>
          <p:nvPr/>
        </p:nvSpPr>
        <p:spPr>
          <a:xfrm>
            <a:off x="361246" y="4670970"/>
            <a:ext cx="2342404" cy="473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ESCALA PENTATÓNICA MAYOR:</a:t>
            </a:r>
          </a:p>
          <a:p>
            <a:endParaRPr lang="es-ES" b="1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E17D2CA3-CA25-0072-3909-B67E7F37A5F5}"/>
              </a:ext>
            </a:extLst>
          </p:cNvPr>
          <p:cNvSpPr txBox="1">
            <a:spLocks/>
          </p:cNvSpPr>
          <p:nvPr/>
        </p:nvSpPr>
        <p:spPr>
          <a:xfrm>
            <a:off x="345428" y="5720212"/>
            <a:ext cx="2342404" cy="473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ESCALA PENTATÓNICA MENOR:</a:t>
            </a:r>
          </a:p>
          <a:p>
            <a:endParaRPr lang="es-ES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4D5B378-8B0E-AC5E-1885-D72161336DB8}"/>
              </a:ext>
            </a:extLst>
          </p:cNvPr>
          <p:cNvSpPr txBox="1"/>
          <p:nvPr/>
        </p:nvSpPr>
        <p:spPr>
          <a:xfrm>
            <a:off x="3820803" y="4552459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FA5627F-313A-58C7-0FF6-870C0F620955}"/>
              </a:ext>
            </a:extLst>
          </p:cNvPr>
          <p:cNvSpPr txBox="1"/>
          <p:nvPr/>
        </p:nvSpPr>
        <p:spPr>
          <a:xfrm>
            <a:off x="4648895" y="4552459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3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64560CE-DD3B-E85F-2741-35B4A7882397}"/>
              </a:ext>
            </a:extLst>
          </p:cNvPr>
          <p:cNvSpPr txBox="1"/>
          <p:nvPr/>
        </p:nvSpPr>
        <p:spPr>
          <a:xfrm>
            <a:off x="6089055" y="4526933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5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124E98F4-C0FA-D0E9-A133-9DF68FFD5EE4}"/>
              </a:ext>
            </a:extLst>
          </p:cNvPr>
          <p:cNvSpPr txBox="1"/>
          <p:nvPr/>
        </p:nvSpPr>
        <p:spPr>
          <a:xfrm>
            <a:off x="6822893" y="4526933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latin typeface="Poppins" panose="00000500000000000000" pitchFamily="2" charset="0"/>
              </a:rPr>
              <a:t>6</a:t>
            </a:r>
            <a:endParaRPr lang="es-CO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CA929EC-928B-9BCD-712C-D2DFABD2FCB8}"/>
              </a:ext>
            </a:extLst>
          </p:cNvPr>
          <p:cNvSpPr txBox="1"/>
          <p:nvPr/>
        </p:nvSpPr>
        <p:spPr>
          <a:xfrm>
            <a:off x="8366526" y="4499665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8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4B99783F-EF82-60D2-0D0A-06AF0FE63F9B}"/>
              </a:ext>
            </a:extLst>
          </p:cNvPr>
          <p:cNvSpPr txBox="1"/>
          <p:nvPr/>
        </p:nvSpPr>
        <p:spPr>
          <a:xfrm>
            <a:off x="3016817" y="3325150"/>
            <a:ext cx="7147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1000" b="1" i="0" dirty="0">
                <a:effectLst/>
                <a:latin typeface="Poppins" panose="00000500000000000000" pitchFamily="2" charset="0"/>
              </a:rPr>
              <a:t>TONICA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E69E31B5-11BB-925C-8741-11B4D7E44D2F}"/>
              </a:ext>
            </a:extLst>
          </p:cNvPr>
          <p:cNvSpPr txBox="1"/>
          <p:nvPr/>
        </p:nvSpPr>
        <p:spPr>
          <a:xfrm>
            <a:off x="3016817" y="4526933"/>
            <a:ext cx="7147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1000" b="1" i="0" dirty="0">
                <a:effectLst/>
                <a:latin typeface="Poppins" panose="00000500000000000000" pitchFamily="2" charset="0"/>
              </a:rPr>
              <a:t>TONICA</a:t>
            </a:r>
          </a:p>
        </p:txBody>
      </p:sp>
      <p:sp>
        <p:nvSpPr>
          <p:cNvPr id="105" name="Cerrar llave 104">
            <a:extLst>
              <a:ext uri="{FF2B5EF4-FFF2-40B4-BE49-F238E27FC236}">
                <a16:creationId xmlns:a16="http://schemas.microsoft.com/office/drawing/2014/main" id="{3352D391-453E-C2B4-81A6-1865CDBEB681}"/>
              </a:ext>
            </a:extLst>
          </p:cNvPr>
          <p:cNvSpPr/>
          <p:nvPr/>
        </p:nvSpPr>
        <p:spPr>
          <a:xfrm rot="5400000">
            <a:off x="3395583" y="4617199"/>
            <a:ext cx="369332" cy="847166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errar llave 105">
            <a:extLst>
              <a:ext uri="{FF2B5EF4-FFF2-40B4-BE49-F238E27FC236}">
                <a16:creationId xmlns:a16="http://schemas.microsoft.com/office/drawing/2014/main" id="{D4C6A2EE-0532-5761-63EA-EC5518A59969}"/>
              </a:ext>
            </a:extLst>
          </p:cNvPr>
          <p:cNvSpPr/>
          <p:nvPr/>
        </p:nvSpPr>
        <p:spPr>
          <a:xfrm rot="5400000">
            <a:off x="4271145" y="4635407"/>
            <a:ext cx="292490" cy="810541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7" name="Cerrar llave 106">
            <a:extLst>
              <a:ext uri="{FF2B5EF4-FFF2-40B4-BE49-F238E27FC236}">
                <a16:creationId xmlns:a16="http://schemas.microsoft.com/office/drawing/2014/main" id="{A4D6BBAD-31DC-78F4-BA01-4AFA5CDF6CFF}"/>
              </a:ext>
            </a:extLst>
          </p:cNvPr>
          <p:cNvSpPr/>
          <p:nvPr/>
        </p:nvSpPr>
        <p:spPr>
          <a:xfrm rot="5400000">
            <a:off x="5378922" y="4340750"/>
            <a:ext cx="292490" cy="1405013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8" name="Cerrar llave 107">
            <a:extLst>
              <a:ext uri="{FF2B5EF4-FFF2-40B4-BE49-F238E27FC236}">
                <a16:creationId xmlns:a16="http://schemas.microsoft.com/office/drawing/2014/main" id="{9503018F-26AB-69A7-C103-D63DCE8FF351}"/>
              </a:ext>
            </a:extLst>
          </p:cNvPr>
          <p:cNvSpPr/>
          <p:nvPr/>
        </p:nvSpPr>
        <p:spPr>
          <a:xfrm rot="5400000">
            <a:off x="6504997" y="4641313"/>
            <a:ext cx="292490" cy="775124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errar llave 108">
            <a:extLst>
              <a:ext uri="{FF2B5EF4-FFF2-40B4-BE49-F238E27FC236}">
                <a16:creationId xmlns:a16="http://schemas.microsoft.com/office/drawing/2014/main" id="{958A38A3-C866-5DBE-195B-DA9A4C218E73}"/>
              </a:ext>
            </a:extLst>
          </p:cNvPr>
          <p:cNvSpPr/>
          <p:nvPr/>
        </p:nvSpPr>
        <p:spPr>
          <a:xfrm rot="5400000">
            <a:off x="7654759" y="4287919"/>
            <a:ext cx="292490" cy="1499935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CA15F6FD-099D-252D-AE65-1CC82955AE36}"/>
              </a:ext>
            </a:extLst>
          </p:cNvPr>
          <p:cNvSpPr txBox="1"/>
          <p:nvPr/>
        </p:nvSpPr>
        <p:spPr>
          <a:xfrm>
            <a:off x="3438405" y="5232759"/>
            <a:ext cx="351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solidFill>
                  <a:srgbClr val="C00000"/>
                </a:solidFill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AFDAA44F-D3C0-86E4-789A-ECC49E21A3E5}"/>
              </a:ext>
            </a:extLst>
          </p:cNvPr>
          <p:cNvSpPr txBox="1"/>
          <p:nvPr/>
        </p:nvSpPr>
        <p:spPr>
          <a:xfrm>
            <a:off x="4247998" y="5232759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solidFill>
                  <a:srgbClr val="C00000"/>
                </a:solidFill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D7DDA9EB-7426-30E0-BDEB-934648D66C14}"/>
              </a:ext>
            </a:extLst>
          </p:cNvPr>
          <p:cNvSpPr txBox="1"/>
          <p:nvPr/>
        </p:nvSpPr>
        <p:spPr>
          <a:xfrm>
            <a:off x="4873725" y="5214828"/>
            <a:ext cx="13780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1200" b="1" dirty="0">
                <a:solidFill>
                  <a:srgbClr val="7030A0"/>
                </a:solidFill>
                <a:latin typeface="Poppins" panose="00000500000000000000" pitchFamily="2" charset="0"/>
              </a:rPr>
              <a:t>Tercera menor</a:t>
            </a:r>
            <a:endParaRPr lang="es-CO" sz="1200" b="1" i="0" dirty="0">
              <a:solidFill>
                <a:srgbClr val="7030A0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949A4458-8A61-A7DF-114E-D5F470384341}"/>
              </a:ext>
            </a:extLst>
          </p:cNvPr>
          <p:cNvSpPr txBox="1"/>
          <p:nvPr/>
        </p:nvSpPr>
        <p:spPr>
          <a:xfrm>
            <a:off x="6534748" y="5218599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solidFill>
                  <a:srgbClr val="C00000"/>
                </a:solidFill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A8E95E7E-ADAB-EA11-B4CB-A5A0865496A2}"/>
              </a:ext>
            </a:extLst>
          </p:cNvPr>
          <p:cNvSpPr txBox="1"/>
          <p:nvPr/>
        </p:nvSpPr>
        <p:spPr>
          <a:xfrm>
            <a:off x="7136072" y="5225448"/>
            <a:ext cx="13780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1200" b="1" dirty="0">
                <a:solidFill>
                  <a:srgbClr val="7030A0"/>
                </a:solidFill>
                <a:latin typeface="Poppins" panose="00000500000000000000" pitchFamily="2" charset="0"/>
              </a:rPr>
              <a:t>Tercera menor</a:t>
            </a:r>
            <a:endParaRPr lang="es-CO" sz="1200" b="1" i="0" dirty="0">
              <a:solidFill>
                <a:srgbClr val="7030A0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4D41F88A-6749-6F1A-6BB7-4471461AE20E}"/>
              </a:ext>
            </a:extLst>
          </p:cNvPr>
          <p:cNvSpPr txBox="1"/>
          <p:nvPr/>
        </p:nvSpPr>
        <p:spPr>
          <a:xfrm>
            <a:off x="4647057" y="5512249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3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C0207B2F-213A-4E32-D5AF-73B156F0C5B8}"/>
              </a:ext>
            </a:extLst>
          </p:cNvPr>
          <p:cNvSpPr txBox="1"/>
          <p:nvPr/>
        </p:nvSpPr>
        <p:spPr>
          <a:xfrm>
            <a:off x="5403141" y="5486723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latin typeface="Poppins" panose="00000500000000000000" pitchFamily="2" charset="0"/>
              </a:rPr>
              <a:t>4</a:t>
            </a:r>
            <a:endParaRPr lang="es-CO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15099021-8C90-378E-5C8A-807B28F4E714}"/>
              </a:ext>
            </a:extLst>
          </p:cNvPr>
          <p:cNvSpPr txBox="1"/>
          <p:nvPr/>
        </p:nvSpPr>
        <p:spPr>
          <a:xfrm>
            <a:off x="6087217" y="5486723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5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CDEA320D-B6E1-5C3A-DC50-F59B7ABF77E0}"/>
              </a:ext>
            </a:extLst>
          </p:cNvPr>
          <p:cNvSpPr txBox="1"/>
          <p:nvPr/>
        </p:nvSpPr>
        <p:spPr>
          <a:xfrm>
            <a:off x="7612981" y="5486723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latin typeface="Poppins" panose="00000500000000000000" pitchFamily="2" charset="0"/>
              </a:rPr>
              <a:t>7</a:t>
            </a:r>
            <a:endParaRPr lang="es-CO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121" name="Cerrar llave 120">
            <a:extLst>
              <a:ext uri="{FF2B5EF4-FFF2-40B4-BE49-F238E27FC236}">
                <a16:creationId xmlns:a16="http://schemas.microsoft.com/office/drawing/2014/main" id="{F717D073-2D7C-D1C9-28B9-0D41538D6ED4}"/>
              </a:ext>
            </a:extLst>
          </p:cNvPr>
          <p:cNvSpPr/>
          <p:nvPr/>
        </p:nvSpPr>
        <p:spPr>
          <a:xfrm rot="5400000">
            <a:off x="3807277" y="5159735"/>
            <a:ext cx="333807" cy="1665994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2" name="Cerrar llave 121">
            <a:extLst>
              <a:ext uri="{FF2B5EF4-FFF2-40B4-BE49-F238E27FC236}">
                <a16:creationId xmlns:a16="http://schemas.microsoft.com/office/drawing/2014/main" id="{9F7034E5-8684-B3EA-5C13-DDD52CA87D28}"/>
              </a:ext>
            </a:extLst>
          </p:cNvPr>
          <p:cNvSpPr/>
          <p:nvPr/>
        </p:nvSpPr>
        <p:spPr>
          <a:xfrm rot="5400000">
            <a:off x="5066204" y="5572174"/>
            <a:ext cx="292490" cy="810541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3" name="Cerrar llave 122">
            <a:extLst>
              <a:ext uri="{FF2B5EF4-FFF2-40B4-BE49-F238E27FC236}">
                <a16:creationId xmlns:a16="http://schemas.microsoft.com/office/drawing/2014/main" id="{83292E83-B423-B128-D734-3AAB878CEC9C}"/>
              </a:ext>
            </a:extLst>
          </p:cNvPr>
          <p:cNvSpPr/>
          <p:nvPr/>
        </p:nvSpPr>
        <p:spPr>
          <a:xfrm rot="5400000">
            <a:off x="5736701" y="5680615"/>
            <a:ext cx="369332" cy="607294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4" name="Cerrar llave 123">
            <a:extLst>
              <a:ext uri="{FF2B5EF4-FFF2-40B4-BE49-F238E27FC236}">
                <a16:creationId xmlns:a16="http://schemas.microsoft.com/office/drawing/2014/main" id="{0F04C4B2-8D5A-A1EA-49B8-78E83615B446}"/>
              </a:ext>
            </a:extLst>
          </p:cNvPr>
          <p:cNvSpPr/>
          <p:nvPr/>
        </p:nvSpPr>
        <p:spPr>
          <a:xfrm rot="5400000">
            <a:off x="6874941" y="5190075"/>
            <a:ext cx="292490" cy="1545976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F9A90FDE-A1A8-636D-4E47-429DCBBAC20E}"/>
              </a:ext>
            </a:extLst>
          </p:cNvPr>
          <p:cNvSpPr txBox="1"/>
          <p:nvPr/>
        </p:nvSpPr>
        <p:spPr>
          <a:xfrm>
            <a:off x="5069756" y="6139723"/>
            <a:ext cx="539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solidFill>
                  <a:srgbClr val="C00000"/>
                </a:solidFill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6B8AC8AC-1F88-5FFD-7B4C-C9556F5D1806}"/>
              </a:ext>
            </a:extLst>
          </p:cNvPr>
          <p:cNvSpPr txBox="1"/>
          <p:nvPr/>
        </p:nvSpPr>
        <p:spPr>
          <a:xfrm>
            <a:off x="5742360" y="6156012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solidFill>
                  <a:srgbClr val="C00000"/>
                </a:solidFill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127" name="Cerrar llave 126">
            <a:extLst>
              <a:ext uri="{FF2B5EF4-FFF2-40B4-BE49-F238E27FC236}">
                <a16:creationId xmlns:a16="http://schemas.microsoft.com/office/drawing/2014/main" id="{ACDCACE0-48B3-7E61-3AFE-AFDF8E4CCF30}"/>
              </a:ext>
            </a:extLst>
          </p:cNvPr>
          <p:cNvSpPr/>
          <p:nvPr/>
        </p:nvSpPr>
        <p:spPr>
          <a:xfrm rot="5400000">
            <a:off x="8001853" y="5622575"/>
            <a:ext cx="292490" cy="707847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BEF62945-7B8A-1221-027E-F2E961AE7AEF}"/>
              </a:ext>
            </a:extLst>
          </p:cNvPr>
          <p:cNvSpPr txBox="1"/>
          <p:nvPr/>
        </p:nvSpPr>
        <p:spPr>
          <a:xfrm>
            <a:off x="7995432" y="6139723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solidFill>
                  <a:srgbClr val="C00000"/>
                </a:solidFill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FBE12C24-E215-BA32-F82C-EB7ED03C2F49}"/>
              </a:ext>
            </a:extLst>
          </p:cNvPr>
          <p:cNvSpPr txBox="1"/>
          <p:nvPr/>
        </p:nvSpPr>
        <p:spPr>
          <a:xfrm>
            <a:off x="8364688" y="5459455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8</a:t>
            </a:r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5771793D-5B72-AB4D-4317-36E8B74FA3D6}"/>
              </a:ext>
            </a:extLst>
          </p:cNvPr>
          <p:cNvSpPr txBox="1"/>
          <p:nvPr/>
        </p:nvSpPr>
        <p:spPr>
          <a:xfrm>
            <a:off x="3233013" y="6185889"/>
            <a:ext cx="13780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1200" b="1" dirty="0">
                <a:solidFill>
                  <a:srgbClr val="7030A0"/>
                </a:solidFill>
                <a:latin typeface="Poppins" panose="00000500000000000000" pitchFamily="2" charset="0"/>
              </a:rPr>
              <a:t>Tercera menor</a:t>
            </a:r>
            <a:endParaRPr lang="es-CO" sz="1200" b="1" i="0" dirty="0">
              <a:solidFill>
                <a:srgbClr val="7030A0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EB45C93D-69FF-5A68-00DE-24B0551C6A6F}"/>
              </a:ext>
            </a:extLst>
          </p:cNvPr>
          <p:cNvSpPr txBox="1"/>
          <p:nvPr/>
        </p:nvSpPr>
        <p:spPr>
          <a:xfrm>
            <a:off x="6331503" y="6146274"/>
            <a:ext cx="13780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1200" b="1" dirty="0">
                <a:solidFill>
                  <a:srgbClr val="7030A0"/>
                </a:solidFill>
                <a:latin typeface="Poppins" panose="00000500000000000000" pitchFamily="2" charset="0"/>
              </a:rPr>
              <a:t>Tercera menor</a:t>
            </a:r>
            <a:endParaRPr lang="es-CO" sz="1200" b="1" i="0" dirty="0">
              <a:solidFill>
                <a:srgbClr val="7030A0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3BFD8261-06F9-A125-FEA7-D6A199746FFC}"/>
              </a:ext>
            </a:extLst>
          </p:cNvPr>
          <p:cNvSpPr txBox="1"/>
          <p:nvPr/>
        </p:nvSpPr>
        <p:spPr>
          <a:xfrm>
            <a:off x="3010225" y="5537681"/>
            <a:ext cx="7147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1000" b="1" i="0" dirty="0">
                <a:effectLst/>
                <a:latin typeface="Poppins" panose="00000500000000000000" pitchFamily="2" charset="0"/>
              </a:rPr>
              <a:t>TONICA</a:t>
            </a:r>
          </a:p>
        </p:txBody>
      </p:sp>
    </p:spTree>
    <p:extLst>
      <p:ext uri="{BB962C8B-B14F-4D97-AF65-F5344CB8AC3E}">
        <p14:creationId xmlns:p14="http://schemas.microsoft.com/office/powerpoint/2010/main" val="24001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rvas 16x9">
  <a:themeElements>
    <a:clrScheme name="Personalizado 4">
      <a:dk1>
        <a:sysClr val="windowText" lastClr="000000"/>
      </a:dk1>
      <a:lt1>
        <a:sysClr val="window" lastClr="FFFFFF"/>
      </a:lt1>
      <a:dk2>
        <a:srgbClr val="8C6D46"/>
      </a:dk2>
      <a:lt2>
        <a:srgbClr val="E6DCCE"/>
      </a:lt2>
      <a:accent1>
        <a:srgbClr val="8C6D4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277_TF02801094.potx" id="{081F4BBB-747F-4466-8999-A032A97379F5}" vid="{359AB729-6FC1-4D87-BFD6-2419E33BE38F}"/>
    </a:ext>
  </a:extLst>
</a:theme>
</file>

<file path=ppt/theme/theme2.xml><?xml version="1.0" encoding="utf-8"?>
<a:theme xmlns:a="http://schemas.openxmlformats.org/drawingml/2006/main" name="Tema de Offic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825</TotalTime>
  <Words>343</Words>
  <Application>Microsoft Office PowerPoint</Application>
  <PresentationFormat>Personalizado</PresentationFormat>
  <Paragraphs>182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Euphemia</vt:lpstr>
      <vt:lpstr>Poppins</vt:lpstr>
      <vt:lpstr>Curvas 16x9</vt:lpstr>
      <vt:lpstr>Escalas</vt:lpstr>
      <vt:lpstr>Construcción de escalas</vt:lpstr>
      <vt:lpstr>Construcción de acordes</vt:lpstr>
      <vt:lpstr>Construcción de escalas</vt:lpstr>
      <vt:lpstr>Construcción de acordes</vt:lpstr>
      <vt:lpstr>Construcción de escalas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</dc:title>
  <dc:creator>Daniel Holguín D.</dc:creator>
  <cp:lastModifiedBy>Daniel Holguín D.</cp:lastModifiedBy>
  <cp:revision>24</cp:revision>
  <dcterms:created xsi:type="dcterms:W3CDTF">2022-11-16T18:33:18Z</dcterms:created>
  <dcterms:modified xsi:type="dcterms:W3CDTF">2023-01-14T13:56:05Z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