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7" r:id="rId2"/>
    <p:sldId id="271" r:id="rId3"/>
    <p:sldId id="276" r:id="rId4"/>
    <p:sldId id="281" r:id="rId5"/>
    <p:sldId id="282" r:id="rId6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C000"/>
    <a:srgbClr val="FFDF79"/>
    <a:srgbClr val="19BDFF"/>
    <a:srgbClr val="00A894"/>
    <a:srgbClr val="9DEB35"/>
    <a:srgbClr val="84C70B"/>
    <a:srgbClr val="FFFF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06" autoAdjust="0"/>
  </p:normalViewPr>
  <p:slideViewPr>
    <p:cSldViewPr>
      <p:cViewPr varScale="1">
        <p:scale>
          <a:sx n="106" d="100"/>
          <a:sy n="106" d="100"/>
        </p:scale>
        <p:origin x="792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87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5091B3-42F9-4632-BE7C-33274F4F2D34}" type="datetime1">
              <a:rPr lang="es-ES" smtClean="0"/>
              <a:t>14/01/2023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F2C6B-0C1B-4F88-BCBA-898BA50DE788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196BA1-C532-4378-8FB2-9F5B51690B01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8E53BB-F993-49A1-9E37-CA3E5BE0709B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373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1337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MOVER EL PIANO HACIA LA OTRA DIAPOSITIVA POR FAVOR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82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224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855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 rtlCol="0"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DC83968-D36C-454A-A75F-3E5398C4DAD6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FBCDF-CF6B-4AF1-B6FF-086EFC021A17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B2E012C-D5A5-47C0-9FB6-B72980AEA738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5C81F6-0E5A-4657-A7C7-41274A6E3DFB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Marcador de posición de imagen 16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dirty="0"/>
              <a:t>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Rectángulo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B0F479-8C3C-45B7-A68F-5857AF5AA081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F6CB1-E7CC-4FC3-B9A8-FEC6E20C0802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08CB1-4D57-4BCF-863F-20CF78FFDE26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588471-925C-4C03-8335-0422A8E49CF0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52B8890-3E7D-4E50-A6E6-E75682D1E8B1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252DF38-6D84-4410-A016-A7A55786E602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Rectángulo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C3BD28-0BB9-490A-B90F-B27AEFF63725}" type="datetime1">
              <a:rPr lang="es-ES" noProof="0" smtClean="0"/>
              <a:t>14/01/2023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3896818"/>
            <a:ext cx="9144000" cy="1908446"/>
          </a:xfrm>
        </p:spPr>
        <p:txBody>
          <a:bodyPr rtlCol="0"/>
          <a:lstStyle/>
          <a:p>
            <a:pPr rtl="0"/>
            <a:r>
              <a:rPr lang="es-ES" dirty="0"/>
              <a:t>Acordes</a:t>
            </a:r>
          </a:p>
        </p:txBody>
      </p:sp>
      <p:pic>
        <p:nvPicPr>
          <p:cNvPr id="10" name="Marcador de posición de imagen 9" descr="Teclas de pian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6397AA7E-9FA7-31B1-6818-65C192777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904" y="5716222"/>
            <a:ext cx="7335837" cy="838200"/>
          </a:xfrm>
        </p:spPr>
        <p:txBody>
          <a:bodyPr rtlCol="0"/>
          <a:lstStyle/>
          <a:p>
            <a:pPr rtl="0"/>
            <a:r>
              <a:rPr lang="es-ES" dirty="0"/>
              <a:t>Construcción a partir de triadas y cuatriadas.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783361" y="292670"/>
            <a:ext cx="9144000" cy="1096962"/>
          </a:xfrm>
        </p:spPr>
        <p:txBody>
          <a:bodyPr rtlCol="0"/>
          <a:lstStyle/>
          <a:p>
            <a:pPr rtl="0"/>
            <a:r>
              <a:rPr lang="es-ES" dirty="0"/>
              <a:t>Construcción de acordes</a:t>
            </a: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868FFC4E-9F7E-DCC2-0661-87C2E9F069CA}"/>
              </a:ext>
            </a:extLst>
          </p:cNvPr>
          <p:cNvSpPr/>
          <p:nvPr/>
        </p:nvSpPr>
        <p:spPr>
          <a:xfrm>
            <a:off x="5713551" y="4947964"/>
            <a:ext cx="936104" cy="936104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Mi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29368933-4548-3E73-BD30-76726EDFA31D}"/>
              </a:ext>
            </a:extLst>
          </p:cNvPr>
          <p:cNvSpPr/>
          <p:nvPr/>
        </p:nvSpPr>
        <p:spPr>
          <a:xfrm>
            <a:off x="2710036" y="4947964"/>
            <a:ext cx="936104" cy="936104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917B59DF-AE55-135E-EAF8-4A35C3AD6975}"/>
              </a:ext>
            </a:extLst>
          </p:cNvPr>
          <p:cNvSpPr/>
          <p:nvPr/>
        </p:nvSpPr>
        <p:spPr>
          <a:xfrm>
            <a:off x="8902724" y="4947964"/>
            <a:ext cx="936104" cy="936104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Sol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82B65F01-46BA-0F32-16A3-D4E488474CB4}"/>
              </a:ext>
            </a:extLst>
          </p:cNvPr>
          <p:cNvSpPr txBox="1">
            <a:spLocks/>
          </p:cNvSpPr>
          <p:nvPr/>
        </p:nvSpPr>
        <p:spPr>
          <a:xfrm>
            <a:off x="548457" y="1772816"/>
            <a:ext cx="7335837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Triadas: son conjuntos de tres notas las cuales forman un acorde mayor, menor, aumentado o disminuido según sea el intervalo.</a:t>
            </a:r>
          </a:p>
          <a:p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9EBF68-F880-5F0A-CE9C-112C9D0F8846}"/>
              </a:ext>
            </a:extLst>
          </p:cNvPr>
          <p:cNvSpPr txBox="1"/>
          <p:nvPr/>
        </p:nvSpPr>
        <p:spPr>
          <a:xfrm>
            <a:off x="2782044" y="6079039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1 (raíz)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A5C63F-EC29-CA4E-DBCC-45198679FEEF}"/>
              </a:ext>
            </a:extLst>
          </p:cNvPr>
          <p:cNvSpPr txBox="1"/>
          <p:nvPr/>
        </p:nvSpPr>
        <p:spPr>
          <a:xfrm>
            <a:off x="5590356" y="6079039"/>
            <a:ext cx="1993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3 (tercera)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4BCDF9-6C10-662C-BF76-1BDFD8E7C140}"/>
              </a:ext>
            </a:extLst>
          </p:cNvPr>
          <p:cNvSpPr txBox="1"/>
          <p:nvPr/>
        </p:nvSpPr>
        <p:spPr>
          <a:xfrm>
            <a:off x="8902724" y="6084004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 (quinta)</a:t>
            </a:r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978A2C97-4C93-258D-82D7-08CAD4AECAB4}"/>
              </a:ext>
            </a:extLst>
          </p:cNvPr>
          <p:cNvSpPr/>
          <p:nvPr/>
        </p:nvSpPr>
        <p:spPr>
          <a:xfrm>
            <a:off x="4150196" y="2492896"/>
            <a:ext cx="504056" cy="504056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bg1"/>
                </a:solidFill>
              </a:rPr>
              <a:t>Re</a:t>
            </a:r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CD453FB4-FCCD-DA04-8CA7-2806CF707014}"/>
              </a:ext>
            </a:extLst>
          </p:cNvPr>
          <p:cNvSpPr/>
          <p:nvPr/>
        </p:nvSpPr>
        <p:spPr>
          <a:xfrm>
            <a:off x="7129311" y="2502873"/>
            <a:ext cx="504056" cy="47317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La</a:t>
            </a:r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96304320-6F68-392E-0A6B-48D0045AF939}"/>
              </a:ext>
            </a:extLst>
          </p:cNvPr>
          <p:cNvSpPr/>
          <p:nvPr/>
        </p:nvSpPr>
        <p:spPr>
          <a:xfrm>
            <a:off x="4942284" y="2492896"/>
            <a:ext cx="504056" cy="504056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Mi</a:t>
            </a:r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295C4B5C-30ED-9D3E-9413-FEBC59BAE431}"/>
              </a:ext>
            </a:extLst>
          </p:cNvPr>
          <p:cNvSpPr/>
          <p:nvPr/>
        </p:nvSpPr>
        <p:spPr>
          <a:xfrm>
            <a:off x="3358108" y="2492896"/>
            <a:ext cx="504056" cy="50405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bg1"/>
                </a:solidFill>
              </a:rPr>
              <a:t>Do</a:t>
            </a:r>
            <a:endParaRPr lang="es-CO" sz="900" b="1" dirty="0">
              <a:solidFill>
                <a:schemeClr val="bg1"/>
              </a:solidFill>
            </a:endParaRPr>
          </a:p>
        </p:txBody>
      </p:sp>
      <p:sp>
        <p:nvSpPr>
          <p:cNvPr id="34" name="Diagrama de flujo: conector 33">
            <a:extLst>
              <a:ext uri="{FF2B5EF4-FFF2-40B4-BE49-F238E27FC236}">
                <a16:creationId xmlns:a16="http://schemas.microsoft.com/office/drawing/2014/main" id="{7C2018AF-7BA5-AF8F-8B06-FB7D41FEE44D}"/>
              </a:ext>
            </a:extLst>
          </p:cNvPr>
          <p:cNvSpPr/>
          <p:nvPr/>
        </p:nvSpPr>
        <p:spPr>
          <a:xfrm>
            <a:off x="5662364" y="2492896"/>
            <a:ext cx="504056" cy="50405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Fa</a:t>
            </a:r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E30843AD-E9BE-2115-2EDD-C6C5CD70386B}"/>
              </a:ext>
            </a:extLst>
          </p:cNvPr>
          <p:cNvSpPr/>
          <p:nvPr/>
        </p:nvSpPr>
        <p:spPr>
          <a:xfrm>
            <a:off x="6382444" y="2492896"/>
            <a:ext cx="504056" cy="504056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bg1"/>
                </a:solidFill>
              </a:rPr>
              <a:t>Sol</a:t>
            </a:r>
          </a:p>
        </p:txBody>
      </p: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FEE52413-E6A2-37CD-E2D7-F5C7561138FF}"/>
              </a:ext>
            </a:extLst>
          </p:cNvPr>
          <p:cNvSpPr/>
          <p:nvPr/>
        </p:nvSpPr>
        <p:spPr>
          <a:xfrm>
            <a:off x="7894612" y="2502873"/>
            <a:ext cx="504056" cy="504056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Si</a:t>
            </a:r>
          </a:p>
        </p:txBody>
      </p:sp>
      <p:sp>
        <p:nvSpPr>
          <p:cNvPr id="37" name="Subtítulo 2">
            <a:extLst>
              <a:ext uri="{FF2B5EF4-FFF2-40B4-BE49-F238E27FC236}">
                <a16:creationId xmlns:a16="http://schemas.microsoft.com/office/drawing/2014/main" id="{B8415031-81C7-0A89-798A-08851E94061D}"/>
              </a:ext>
            </a:extLst>
          </p:cNvPr>
          <p:cNvSpPr txBox="1">
            <a:spLocks/>
          </p:cNvSpPr>
          <p:nvPr/>
        </p:nvSpPr>
        <p:spPr>
          <a:xfrm>
            <a:off x="361246" y="2611016"/>
            <a:ext cx="2780838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Escala de C (Do Mayor):</a:t>
            </a:r>
          </a:p>
          <a:p>
            <a:endParaRPr lang="es-ES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0EE47F7-2329-1741-AAAB-0E5C478C2F5E}"/>
              </a:ext>
            </a:extLst>
          </p:cNvPr>
          <p:cNvSpPr txBox="1"/>
          <p:nvPr/>
        </p:nvSpPr>
        <p:spPr>
          <a:xfrm>
            <a:off x="3430115" y="314165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84C82B-BDA3-92CF-652D-756CA90EBC4E}"/>
              </a:ext>
            </a:extLst>
          </p:cNvPr>
          <p:cNvSpPr txBox="1"/>
          <p:nvPr/>
        </p:nvSpPr>
        <p:spPr>
          <a:xfrm>
            <a:off x="4186199" y="314165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2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CCE36EC-2E71-0E4E-19CD-0E3AD42D602F}"/>
              </a:ext>
            </a:extLst>
          </p:cNvPr>
          <p:cNvSpPr txBox="1"/>
          <p:nvPr/>
        </p:nvSpPr>
        <p:spPr>
          <a:xfrm>
            <a:off x="5014291" y="314165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3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78A1E9D-08D6-9560-E5CD-890EF1120B5B}"/>
              </a:ext>
            </a:extLst>
          </p:cNvPr>
          <p:cNvSpPr txBox="1"/>
          <p:nvPr/>
        </p:nvSpPr>
        <p:spPr>
          <a:xfrm>
            <a:off x="5770375" y="311612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4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FE7E0C5-0E08-500F-9616-60457B7575B5}"/>
              </a:ext>
            </a:extLst>
          </p:cNvPr>
          <p:cNvSpPr txBox="1"/>
          <p:nvPr/>
        </p:nvSpPr>
        <p:spPr>
          <a:xfrm>
            <a:off x="6454451" y="311612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EC7D652-4570-3C10-C0AD-433584386374}"/>
              </a:ext>
            </a:extLst>
          </p:cNvPr>
          <p:cNvSpPr txBox="1"/>
          <p:nvPr/>
        </p:nvSpPr>
        <p:spPr>
          <a:xfrm>
            <a:off x="7188289" y="311612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6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BFD7864-B52B-410E-ED02-AFE5F24AA62D}"/>
              </a:ext>
            </a:extLst>
          </p:cNvPr>
          <p:cNvSpPr txBox="1"/>
          <p:nvPr/>
        </p:nvSpPr>
        <p:spPr>
          <a:xfrm>
            <a:off x="7980215" y="311612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7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45" name="Cerrar llave 44">
            <a:extLst>
              <a:ext uri="{FF2B5EF4-FFF2-40B4-BE49-F238E27FC236}">
                <a16:creationId xmlns:a16="http://schemas.microsoft.com/office/drawing/2014/main" id="{956AB6E4-7FAA-0CF0-AF45-2607333BAAF7}"/>
              </a:ext>
            </a:extLst>
          </p:cNvPr>
          <p:cNvSpPr/>
          <p:nvPr/>
        </p:nvSpPr>
        <p:spPr>
          <a:xfrm rot="5400000">
            <a:off x="4240432" y="2607530"/>
            <a:ext cx="369332" cy="2011236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errar llave 45">
            <a:extLst>
              <a:ext uri="{FF2B5EF4-FFF2-40B4-BE49-F238E27FC236}">
                <a16:creationId xmlns:a16="http://schemas.microsoft.com/office/drawing/2014/main" id="{56987296-CA4E-D3A4-DA46-28012FE3CCB0}"/>
              </a:ext>
            </a:extLst>
          </p:cNvPr>
          <p:cNvSpPr/>
          <p:nvPr/>
        </p:nvSpPr>
        <p:spPr>
          <a:xfrm rot="5400000">
            <a:off x="4967262" y="2467918"/>
            <a:ext cx="310084" cy="3528391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Subtítulo 2">
            <a:extLst>
              <a:ext uri="{FF2B5EF4-FFF2-40B4-BE49-F238E27FC236}">
                <a16:creationId xmlns:a16="http://schemas.microsoft.com/office/drawing/2014/main" id="{D0DB942B-C8FC-2AB4-ED3E-6CFA4AC0A149}"/>
              </a:ext>
            </a:extLst>
          </p:cNvPr>
          <p:cNvSpPr txBox="1">
            <a:spLocks/>
          </p:cNvSpPr>
          <p:nvPr/>
        </p:nvSpPr>
        <p:spPr>
          <a:xfrm>
            <a:off x="189756" y="5194866"/>
            <a:ext cx="2342404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Acorde Do mayor:</a:t>
            </a:r>
          </a:p>
          <a:p>
            <a:endParaRPr lang="es-ES" b="1" dirty="0"/>
          </a:p>
        </p:txBody>
      </p:sp>
      <p:sp>
        <p:nvSpPr>
          <p:cNvPr id="48" name="Subtítulo 2">
            <a:extLst>
              <a:ext uri="{FF2B5EF4-FFF2-40B4-BE49-F238E27FC236}">
                <a16:creationId xmlns:a16="http://schemas.microsoft.com/office/drawing/2014/main" id="{F2860000-86EE-3EFC-A6F6-CD1CB21A9BD2}"/>
              </a:ext>
            </a:extLst>
          </p:cNvPr>
          <p:cNvSpPr txBox="1">
            <a:spLocks/>
          </p:cNvSpPr>
          <p:nvPr/>
        </p:nvSpPr>
        <p:spPr>
          <a:xfrm>
            <a:off x="3447046" y="3787340"/>
            <a:ext cx="2342404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Tercera mayor (E)</a:t>
            </a:r>
          </a:p>
          <a:p>
            <a:endParaRPr lang="es-ES" b="1" dirty="0"/>
          </a:p>
        </p:txBody>
      </p:sp>
      <p:sp>
        <p:nvSpPr>
          <p:cNvPr id="49" name="Subtítulo 2">
            <a:extLst>
              <a:ext uri="{FF2B5EF4-FFF2-40B4-BE49-F238E27FC236}">
                <a16:creationId xmlns:a16="http://schemas.microsoft.com/office/drawing/2014/main" id="{84717B1B-0DE9-7685-9DBF-F955EC4AE893}"/>
              </a:ext>
            </a:extLst>
          </p:cNvPr>
          <p:cNvSpPr txBox="1">
            <a:spLocks/>
          </p:cNvSpPr>
          <p:nvPr/>
        </p:nvSpPr>
        <p:spPr>
          <a:xfrm>
            <a:off x="4618248" y="4430970"/>
            <a:ext cx="1764196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Quinta justa (G)</a:t>
            </a:r>
          </a:p>
          <a:p>
            <a:endParaRPr lang="es-ES" b="1" dirty="0"/>
          </a:p>
        </p:txBody>
      </p:sp>
      <p:sp>
        <p:nvSpPr>
          <p:cNvPr id="50" name="Subtítulo 2">
            <a:extLst>
              <a:ext uri="{FF2B5EF4-FFF2-40B4-BE49-F238E27FC236}">
                <a16:creationId xmlns:a16="http://schemas.microsoft.com/office/drawing/2014/main" id="{E9D8F6BA-AE75-AD51-19DD-4C0270303416}"/>
              </a:ext>
            </a:extLst>
          </p:cNvPr>
          <p:cNvSpPr txBox="1">
            <a:spLocks/>
          </p:cNvSpPr>
          <p:nvPr/>
        </p:nvSpPr>
        <p:spPr>
          <a:xfrm>
            <a:off x="474572" y="3542901"/>
            <a:ext cx="2342404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Intervalos: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0FC798A1-C88C-024F-0C15-235EA9FE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435" y="1810620"/>
            <a:ext cx="376957" cy="41998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D1C51BB-C7B1-34D0-159B-92524D839F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76" b="97475" l="2319" r="96715">
                        <a14:foregroundMark x1="8986" y1="12626" x2="8986" y2="12626"/>
                        <a14:foregroundMark x1="5121" y1="13384" x2="5121" y2="13384"/>
                        <a14:foregroundMark x1="5894" y1="15657" x2="5894" y2="15657"/>
                        <a14:foregroundMark x1="8213" y1="15657" x2="14203" y2="15657"/>
                        <a14:foregroundMark x1="14203" y1="15657" x2="57971" y2="14899"/>
                        <a14:foregroundMark x1="54589" y1="14394" x2="54879" y2="48737"/>
                        <a14:foregroundMark x1="54879" y1="48737" x2="55169" y2="49495"/>
                        <a14:foregroundMark x1="56812" y1="20960" x2="59130" y2="63384"/>
                        <a14:foregroundMark x1="59130" y1="63384" x2="60000" y2="66667"/>
                        <a14:foregroundMark x1="59227" y1="3283" x2="78357" y2="5808"/>
                        <a14:foregroundMark x1="78357" y1="5808" x2="86377" y2="4040"/>
                        <a14:foregroundMark x1="86377" y1="4040" x2="92754" y2="10606"/>
                        <a14:foregroundMark x1="92754" y1="10606" x2="95652" y2="29798"/>
                        <a14:foregroundMark x1="95652" y1="29798" x2="96135" y2="52778"/>
                        <a14:foregroundMark x1="96135" y1="52778" x2="91691" y2="69444"/>
                        <a14:foregroundMark x1="91691" y1="69444" x2="60290" y2="64141"/>
                        <a14:foregroundMark x1="5121" y1="9848" x2="4348" y2="78788"/>
                        <a14:foregroundMark x1="4348" y1="78788" x2="5894" y2="95455"/>
                        <a14:foregroundMark x1="5894" y1="95455" x2="48696" y2="97727"/>
                        <a14:foregroundMark x1="48696" y1="97727" x2="50918" y2="96970"/>
                        <a14:foregroundMark x1="10048" y1="82828" x2="10048" y2="82828"/>
                        <a14:foregroundMark x1="11884" y1="82576" x2="18647" y2="83838"/>
                        <a14:foregroundMark x1="21932" y1="68687" x2="46860" y2="71970"/>
                        <a14:foregroundMark x1="27246" y1="55303" x2="50725" y2="55051"/>
                        <a14:foregroundMark x1="7440" y1="39899" x2="48019" y2="36111"/>
                        <a14:foregroundMark x1="48019" y1="36111" x2="50048" y2="36111"/>
                        <a14:foregroundMark x1="7440" y1="34596" x2="12850" y2="53283"/>
                        <a14:foregroundMark x1="12850" y1="53283" x2="31498" y2="78030"/>
                        <a14:foregroundMark x1="31498" y1="78030" x2="34010" y2="75505"/>
                        <a14:foregroundMark x1="4928" y1="11869" x2="2415" y2="26768"/>
                        <a14:foregroundMark x1="2415" y1="26768" x2="2319" y2="52525"/>
                        <a14:foregroundMark x1="2319" y1="52525" x2="3092" y2="55808"/>
                        <a14:foregroundMark x1="2899" y1="48737" x2="2609" y2="87626"/>
                        <a14:foregroundMark x1="2609" y1="87626" x2="2609" y2="87626"/>
                        <a14:foregroundMark x1="2705" y1="11111" x2="11304" y2="12626"/>
                        <a14:foregroundMark x1="12271" y1="7828" x2="23188" y2="11869"/>
                        <a14:foregroundMark x1="20676" y1="9343" x2="46763" y2="10101"/>
                        <a14:foregroundMark x1="62415" y1="9848" x2="77101" y2="10859"/>
                        <a14:foregroundMark x1="78261" y1="10859" x2="57295" y2="28283"/>
                        <a14:foregroundMark x1="56135" y1="47980" x2="55845" y2="62121"/>
                        <a14:foregroundMark x1="52560" y1="51263" x2="52367" y2="66667"/>
                        <a14:foregroundMark x1="62705" y1="26515" x2="62705" y2="56313"/>
                        <a14:foregroundMark x1="69275" y1="22475" x2="70531" y2="59343"/>
                        <a14:foregroundMark x1="70531" y1="59343" x2="70821" y2="60101"/>
                        <a14:foregroundMark x1="79034" y1="19192" x2="83188" y2="39394"/>
                        <a14:foregroundMark x1="84348" y1="31818" x2="83575" y2="61364"/>
                        <a14:foregroundMark x1="90242" y1="31061" x2="90048" y2="53283"/>
                        <a14:foregroundMark x1="94493" y1="13131" x2="94879" y2="29040"/>
                        <a14:foregroundMark x1="95556" y1="15152" x2="95459" y2="30808"/>
                        <a14:foregroundMark x1="96425" y1="56818" x2="96329" y2="76768"/>
                        <a14:foregroundMark x1="96039" y1="81313" x2="96715" y2="92929"/>
                        <a14:foregroundMark x1="96425" y1="94697" x2="88309" y2="92929"/>
                        <a14:foregroundMark x1="91208" y1="95455" x2="79903" y2="91667"/>
                        <a14:foregroundMark x1="79903" y1="91667" x2="78744" y2="90404"/>
                        <a14:foregroundMark x1="88019" y1="96212" x2="77488" y2="93434"/>
                      </a14:backgroundRemoval>
                    </a14:imgEffect>
                  </a14:imgLayer>
                </a14:imgProps>
              </a:ext>
            </a:extLst>
          </a:blip>
          <a:srcRect r="50000"/>
          <a:stretch/>
        </p:blipFill>
        <p:spPr>
          <a:xfrm>
            <a:off x="117748" y="1719200"/>
            <a:ext cx="5716149" cy="4374096"/>
          </a:xfrm>
          <a:prstGeom prst="rect">
            <a:avLst/>
          </a:prstGeom>
        </p:spPr>
      </p:pic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868FFC4E-9F7E-DCC2-0661-87C2E9F069CA}"/>
              </a:ext>
            </a:extLst>
          </p:cNvPr>
          <p:cNvSpPr/>
          <p:nvPr/>
        </p:nvSpPr>
        <p:spPr>
          <a:xfrm>
            <a:off x="2233497" y="5319600"/>
            <a:ext cx="504056" cy="504056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Mi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29368933-4548-3E73-BD30-76726EDFA31D}"/>
              </a:ext>
            </a:extLst>
          </p:cNvPr>
          <p:cNvSpPr/>
          <p:nvPr/>
        </p:nvSpPr>
        <p:spPr>
          <a:xfrm>
            <a:off x="649321" y="5319600"/>
            <a:ext cx="504056" cy="50405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Do</a:t>
            </a:r>
            <a:endParaRPr lang="es-CO" sz="900" b="1" dirty="0">
              <a:solidFill>
                <a:schemeClr val="tx1"/>
              </a:solidFill>
            </a:endParaRP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917B59DF-AE55-135E-EAF8-4A35C3AD6975}"/>
              </a:ext>
            </a:extLst>
          </p:cNvPr>
          <p:cNvSpPr/>
          <p:nvPr/>
        </p:nvSpPr>
        <p:spPr>
          <a:xfrm>
            <a:off x="3718148" y="5319600"/>
            <a:ext cx="504056" cy="504056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tx1"/>
                </a:solidFill>
              </a:rPr>
              <a:t>Sol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Construcción de acordes</a:t>
            </a:r>
          </a:p>
        </p:txBody>
      </p:sp>
      <p:sp>
        <p:nvSpPr>
          <p:cNvPr id="24" name="Título 12">
            <a:extLst>
              <a:ext uri="{FF2B5EF4-FFF2-40B4-BE49-F238E27FC236}">
                <a16:creationId xmlns:a16="http://schemas.microsoft.com/office/drawing/2014/main" id="{2C9E1301-4BFA-8353-4632-9C4332A0033C}"/>
              </a:ext>
            </a:extLst>
          </p:cNvPr>
          <p:cNvSpPr txBox="1">
            <a:spLocks/>
          </p:cNvSpPr>
          <p:nvPr/>
        </p:nvSpPr>
        <p:spPr bwMode="white">
          <a:xfrm>
            <a:off x="649321" y="2007232"/>
            <a:ext cx="4653003" cy="304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Acorde de Do mayor en el piano</a:t>
            </a: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19869C95-5530-2628-5488-40C2D0871BC7}"/>
              </a:ext>
            </a:extLst>
          </p:cNvPr>
          <p:cNvSpPr txBox="1">
            <a:spLocks/>
          </p:cNvSpPr>
          <p:nvPr/>
        </p:nvSpPr>
        <p:spPr>
          <a:xfrm>
            <a:off x="6653503" y="1814424"/>
            <a:ext cx="5057533" cy="161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s-ES" sz="1400" b="1" dirty="0"/>
              <a:t>En general, todo acorde se construye a partir de la superposición de intervalos de terceras (ya sean mayores o menores):</a:t>
            </a:r>
          </a:p>
        </p:txBody>
      </p:sp>
      <p:sp>
        <p:nvSpPr>
          <p:cNvPr id="26" name="Cerrar llave 25">
            <a:extLst>
              <a:ext uri="{FF2B5EF4-FFF2-40B4-BE49-F238E27FC236}">
                <a16:creationId xmlns:a16="http://schemas.microsoft.com/office/drawing/2014/main" id="{416E624D-DC1A-F78B-F31C-602C751DEAF5}"/>
              </a:ext>
            </a:extLst>
          </p:cNvPr>
          <p:cNvSpPr/>
          <p:nvPr/>
        </p:nvSpPr>
        <p:spPr>
          <a:xfrm rot="5400000">
            <a:off x="1531644" y="5031590"/>
            <a:ext cx="369332" cy="2011236"/>
          </a:xfrm>
          <a:prstGeom prst="rightBrace">
            <a:avLst>
              <a:gd name="adj1" fmla="val 8333"/>
              <a:gd name="adj2" fmla="val 50679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errar llave 26">
            <a:extLst>
              <a:ext uri="{FF2B5EF4-FFF2-40B4-BE49-F238E27FC236}">
                <a16:creationId xmlns:a16="http://schemas.microsoft.com/office/drawing/2014/main" id="{65A1FAD4-69EC-D374-6FF6-B5CA36A0EEC1}"/>
              </a:ext>
            </a:extLst>
          </p:cNvPr>
          <p:cNvSpPr/>
          <p:nvPr/>
        </p:nvSpPr>
        <p:spPr>
          <a:xfrm rot="5400000">
            <a:off x="2251095" y="4635537"/>
            <a:ext cx="369333" cy="3572884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37EED8A6-62E0-564A-0B67-9B76235EE7A9}"/>
              </a:ext>
            </a:extLst>
          </p:cNvPr>
          <p:cNvSpPr txBox="1">
            <a:spLocks/>
          </p:cNvSpPr>
          <p:nvPr/>
        </p:nvSpPr>
        <p:spPr>
          <a:xfrm>
            <a:off x="1070781" y="6165304"/>
            <a:ext cx="1495239" cy="219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Tercera mayor (E)</a:t>
            </a:r>
          </a:p>
          <a:p>
            <a:endParaRPr lang="es-ES" b="1" dirty="0"/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A1C655FB-9CC7-26B2-8E89-868E8D44E433}"/>
              </a:ext>
            </a:extLst>
          </p:cNvPr>
          <p:cNvSpPr txBox="1">
            <a:spLocks/>
          </p:cNvSpPr>
          <p:nvPr/>
        </p:nvSpPr>
        <p:spPr>
          <a:xfrm>
            <a:off x="1688141" y="6622084"/>
            <a:ext cx="1495239" cy="219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Quinta justa (G)</a:t>
            </a:r>
          </a:p>
          <a:p>
            <a:endParaRPr lang="es-ES" b="1" dirty="0"/>
          </a:p>
        </p:txBody>
      </p:sp>
      <p:sp>
        <p:nvSpPr>
          <p:cNvPr id="30" name="Cerrar llave 29">
            <a:extLst>
              <a:ext uri="{FF2B5EF4-FFF2-40B4-BE49-F238E27FC236}">
                <a16:creationId xmlns:a16="http://schemas.microsoft.com/office/drawing/2014/main" id="{36605FCC-AC5D-E3CA-B1FD-4BC867F1AA3C}"/>
              </a:ext>
            </a:extLst>
          </p:cNvPr>
          <p:cNvSpPr/>
          <p:nvPr/>
        </p:nvSpPr>
        <p:spPr>
          <a:xfrm rot="16200000">
            <a:off x="3073210" y="4113878"/>
            <a:ext cx="369332" cy="2011236"/>
          </a:xfrm>
          <a:prstGeom prst="rightBrace">
            <a:avLst>
              <a:gd name="adj1" fmla="val 8333"/>
              <a:gd name="adj2" fmla="val 50679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F10658A2-5D69-53F2-BA1D-356C528FE199}"/>
              </a:ext>
            </a:extLst>
          </p:cNvPr>
          <p:cNvSpPr txBox="1">
            <a:spLocks/>
          </p:cNvSpPr>
          <p:nvPr/>
        </p:nvSpPr>
        <p:spPr>
          <a:xfrm>
            <a:off x="2566020" y="4691434"/>
            <a:ext cx="1495239" cy="219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Tercera menor (G)</a:t>
            </a:r>
          </a:p>
          <a:p>
            <a:endParaRPr lang="es-ES" b="1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CE47A2D0-650B-19B3-ECB3-0F9417AF6B3E}"/>
              </a:ext>
            </a:extLst>
          </p:cNvPr>
          <p:cNvSpPr/>
          <p:nvPr/>
        </p:nvSpPr>
        <p:spPr>
          <a:xfrm>
            <a:off x="6238428" y="2981518"/>
            <a:ext cx="1758399" cy="46291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Tercera mayor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B9D3722C-C822-E574-715F-04F7312FB2B3}"/>
              </a:ext>
            </a:extLst>
          </p:cNvPr>
          <p:cNvSpPr/>
          <p:nvPr/>
        </p:nvSpPr>
        <p:spPr>
          <a:xfrm>
            <a:off x="8470676" y="2981518"/>
            <a:ext cx="1758399" cy="44748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Tercera menor</a:t>
            </a:r>
          </a:p>
        </p:txBody>
      </p:sp>
      <p:sp>
        <p:nvSpPr>
          <p:cNvPr id="34" name="Subtítulo 2">
            <a:extLst>
              <a:ext uri="{FF2B5EF4-FFF2-40B4-BE49-F238E27FC236}">
                <a16:creationId xmlns:a16="http://schemas.microsoft.com/office/drawing/2014/main" id="{1A0AB011-31E9-E001-C746-ED15AAA1CA51}"/>
              </a:ext>
            </a:extLst>
          </p:cNvPr>
          <p:cNvSpPr txBox="1">
            <a:spLocks/>
          </p:cNvSpPr>
          <p:nvPr/>
        </p:nvSpPr>
        <p:spPr>
          <a:xfrm>
            <a:off x="8110636" y="3065811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id="{B49F49AD-BA51-1309-2550-8389E78B45CD}"/>
              </a:ext>
            </a:extLst>
          </p:cNvPr>
          <p:cNvSpPr txBox="1">
            <a:spLocks/>
          </p:cNvSpPr>
          <p:nvPr/>
        </p:nvSpPr>
        <p:spPr>
          <a:xfrm>
            <a:off x="10373063" y="3065811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73233F6B-E6E0-AFBE-3B75-76C6198208DF}"/>
              </a:ext>
            </a:extLst>
          </p:cNvPr>
          <p:cNvSpPr/>
          <p:nvPr/>
        </p:nvSpPr>
        <p:spPr>
          <a:xfrm>
            <a:off x="10693617" y="2897223"/>
            <a:ext cx="1161407" cy="60063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Acorde mayor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986E1BD0-4A94-00CB-39AA-8123B112AC01}"/>
              </a:ext>
            </a:extLst>
          </p:cNvPr>
          <p:cNvSpPr/>
          <p:nvPr/>
        </p:nvSpPr>
        <p:spPr>
          <a:xfrm>
            <a:off x="6247418" y="3758216"/>
            <a:ext cx="1758399" cy="462916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Tercera menor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BE4092E6-1526-2D40-36E2-9FA6DB77038C}"/>
              </a:ext>
            </a:extLst>
          </p:cNvPr>
          <p:cNvSpPr/>
          <p:nvPr/>
        </p:nvSpPr>
        <p:spPr>
          <a:xfrm>
            <a:off x="8479666" y="3758216"/>
            <a:ext cx="1758399" cy="44748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Tercera mayor</a:t>
            </a:r>
          </a:p>
        </p:txBody>
      </p:sp>
      <p:sp>
        <p:nvSpPr>
          <p:cNvPr id="44" name="Subtítulo 2">
            <a:extLst>
              <a:ext uri="{FF2B5EF4-FFF2-40B4-BE49-F238E27FC236}">
                <a16:creationId xmlns:a16="http://schemas.microsoft.com/office/drawing/2014/main" id="{0F8A682D-B10B-B59E-13C5-9C4AB9EA917B}"/>
              </a:ext>
            </a:extLst>
          </p:cNvPr>
          <p:cNvSpPr txBox="1">
            <a:spLocks/>
          </p:cNvSpPr>
          <p:nvPr/>
        </p:nvSpPr>
        <p:spPr>
          <a:xfrm>
            <a:off x="8119626" y="3842509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45" name="Subtítulo 2">
            <a:extLst>
              <a:ext uri="{FF2B5EF4-FFF2-40B4-BE49-F238E27FC236}">
                <a16:creationId xmlns:a16="http://schemas.microsoft.com/office/drawing/2014/main" id="{31684B47-DC7D-7457-3ECF-42BF2C37736A}"/>
              </a:ext>
            </a:extLst>
          </p:cNvPr>
          <p:cNvSpPr txBox="1">
            <a:spLocks/>
          </p:cNvSpPr>
          <p:nvPr/>
        </p:nvSpPr>
        <p:spPr>
          <a:xfrm>
            <a:off x="10382053" y="3842509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556FAE3F-EAF6-FF67-CA32-E8C1AB4B3009}"/>
              </a:ext>
            </a:extLst>
          </p:cNvPr>
          <p:cNvSpPr/>
          <p:nvPr/>
        </p:nvSpPr>
        <p:spPr>
          <a:xfrm>
            <a:off x="10702607" y="3673921"/>
            <a:ext cx="1161407" cy="600637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Acorde menor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AE5A40C-A28B-902F-5DCE-00D77BD3D06B}"/>
              </a:ext>
            </a:extLst>
          </p:cNvPr>
          <p:cNvSpPr/>
          <p:nvPr/>
        </p:nvSpPr>
        <p:spPr>
          <a:xfrm>
            <a:off x="6238428" y="4511799"/>
            <a:ext cx="1758399" cy="462916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Tercera menor</a:t>
            </a:r>
          </a:p>
        </p:txBody>
      </p:sp>
      <p:sp>
        <p:nvSpPr>
          <p:cNvPr id="49" name="Subtítulo 2">
            <a:extLst>
              <a:ext uri="{FF2B5EF4-FFF2-40B4-BE49-F238E27FC236}">
                <a16:creationId xmlns:a16="http://schemas.microsoft.com/office/drawing/2014/main" id="{53093D9D-4DC7-39D2-A63B-E70EF6308464}"/>
              </a:ext>
            </a:extLst>
          </p:cNvPr>
          <p:cNvSpPr txBox="1">
            <a:spLocks/>
          </p:cNvSpPr>
          <p:nvPr/>
        </p:nvSpPr>
        <p:spPr>
          <a:xfrm>
            <a:off x="8110636" y="4596092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50" name="Subtítulo 2">
            <a:extLst>
              <a:ext uri="{FF2B5EF4-FFF2-40B4-BE49-F238E27FC236}">
                <a16:creationId xmlns:a16="http://schemas.microsoft.com/office/drawing/2014/main" id="{39B7C479-B8BD-6671-A3F0-89F8FBDF4E5E}"/>
              </a:ext>
            </a:extLst>
          </p:cNvPr>
          <p:cNvSpPr txBox="1">
            <a:spLocks/>
          </p:cNvSpPr>
          <p:nvPr/>
        </p:nvSpPr>
        <p:spPr>
          <a:xfrm>
            <a:off x="10342884" y="4596092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C3A190DD-B50C-C0FC-D678-563681004DA7}"/>
              </a:ext>
            </a:extLst>
          </p:cNvPr>
          <p:cNvSpPr/>
          <p:nvPr/>
        </p:nvSpPr>
        <p:spPr>
          <a:xfrm>
            <a:off x="10630916" y="4427504"/>
            <a:ext cx="1495208" cy="600637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Acorde disminuido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B846B1F3-E817-E6D2-9AB6-16DB41E9C2AF}"/>
              </a:ext>
            </a:extLst>
          </p:cNvPr>
          <p:cNvSpPr/>
          <p:nvPr/>
        </p:nvSpPr>
        <p:spPr>
          <a:xfrm>
            <a:off x="8470676" y="4524075"/>
            <a:ext cx="1758399" cy="462916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Tercera menor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89D022B8-9904-11FC-0BB9-44A137BC2926}"/>
              </a:ext>
            </a:extLst>
          </p:cNvPr>
          <p:cNvSpPr/>
          <p:nvPr/>
        </p:nvSpPr>
        <p:spPr>
          <a:xfrm>
            <a:off x="6210008" y="5265382"/>
            <a:ext cx="1758399" cy="46291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Tercera mayor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5EAAEA02-3516-60B0-B0EC-B92CEF5FD35E}"/>
              </a:ext>
            </a:extLst>
          </p:cNvPr>
          <p:cNvSpPr/>
          <p:nvPr/>
        </p:nvSpPr>
        <p:spPr>
          <a:xfrm>
            <a:off x="8479665" y="5214787"/>
            <a:ext cx="1758399" cy="46291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Tercera mayor</a:t>
            </a:r>
          </a:p>
        </p:txBody>
      </p:sp>
      <p:sp>
        <p:nvSpPr>
          <p:cNvPr id="60" name="Subtítulo 2">
            <a:extLst>
              <a:ext uri="{FF2B5EF4-FFF2-40B4-BE49-F238E27FC236}">
                <a16:creationId xmlns:a16="http://schemas.microsoft.com/office/drawing/2014/main" id="{2D472F9A-8D3C-9A0D-1124-8CF366F1BD99}"/>
              </a:ext>
            </a:extLst>
          </p:cNvPr>
          <p:cNvSpPr txBox="1">
            <a:spLocks/>
          </p:cNvSpPr>
          <p:nvPr/>
        </p:nvSpPr>
        <p:spPr>
          <a:xfrm>
            <a:off x="8110635" y="5348836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2DE7BECE-D26B-74E1-F670-626286F7DF7E}"/>
              </a:ext>
            </a:extLst>
          </p:cNvPr>
          <p:cNvSpPr/>
          <p:nvPr/>
        </p:nvSpPr>
        <p:spPr>
          <a:xfrm>
            <a:off x="10630916" y="5142651"/>
            <a:ext cx="1495208" cy="60063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Acorde aumentado</a:t>
            </a:r>
          </a:p>
        </p:txBody>
      </p:sp>
      <p:sp>
        <p:nvSpPr>
          <p:cNvPr id="62" name="Subtítulo 2">
            <a:extLst>
              <a:ext uri="{FF2B5EF4-FFF2-40B4-BE49-F238E27FC236}">
                <a16:creationId xmlns:a16="http://schemas.microsoft.com/office/drawing/2014/main" id="{E8D4F04A-23EA-CCBD-9FD6-047C17596968}"/>
              </a:ext>
            </a:extLst>
          </p:cNvPr>
          <p:cNvSpPr txBox="1">
            <a:spLocks/>
          </p:cNvSpPr>
          <p:nvPr/>
        </p:nvSpPr>
        <p:spPr>
          <a:xfrm>
            <a:off x="10342884" y="5318807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190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783361" y="292670"/>
            <a:ext cx="9144000" cy="1096962"/>
          </a:xfrm>
        </p:spPr>
        <p:txBody>
          <a:bodyPr rtlCol="0"/>
          <a:lstStyle/>
          <a:p>
            <a:pPr rtl="0"/>
            <a:r>
              <a:rPr lang="es-ES" dirty="0"/>
              <a:t>Construcción de acordes</a:t>
            </a: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868FFC4E-9F7E-DCC2-0661-87C2E9F069CA}"/>
              </a:ext>
            </a:extLst>
          </p:cNvPr>
          <p:cNvSpPr/>
          <p:nvPr/>
        </p:nvSpPr>
        <p:spPr>
          <a:xfrm>
            <a:off x="4366220" y="5308004"/>
            <a:ext cx="936104" cy="936104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Mi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29368933-4548-3E73-BD30-76726EDFA31D}"/>
              </a:ext>
            </a:extLst>
          </p:cNvPr>
          <p:cNvSpPr/>
          <p:nvPr/>
        </p:nvSpPr>
        <p:spPr>
          <a:xfrm>
            <a:off x="2854052" y="5308004"/>
            <a:ext cx="936104" cy="936104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917B59DF-AE55-135E-EAF8-4A35C3AD6975}"/>
              </a:ext>
            </a:extLst>
          </p:cNvPr>
          <p:cNvSpPr/>
          <p:nvPr/>
        </p:nvSpPr>
        <p:spPr>
          <a:xfrm>
            <a:off x="5950396" y="5308004"/>
            <a:ext cx="936104" cy="936104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Sol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82B65F01-46BA-0F32-16A3-D4E488474CB4}"/>
              </a:ext>
            </a:extLst>
          </p:cNvPr>
          <p:cNvSpPr txBox="1">
            <a:spLocks/>
          </p:cNvSpPr>
          <p:nvPr/>
        </p:nvSpPr>
        <p:spPr>
          <a:xfrm>
            <a:off x="548457" y="1772816"/>
            <a:ext cx="7335837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Cuatriadas: son cuatro notas las cuales forman un acorde de séptima.</a:t>
            </a:r>
          </a:p>
          <a:p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9EBF68-F880-5F0A-CE9C-112C9D0F8846}"/>
              </a:ext>
            </a:extLst>
          </p:cNvPr>
          <p:cNvSpPr txBox="1"/>
          <p:nvPr/>
        </p:nvSpPr>
        <p:spPr>
          <a:xfrm>
            <a:off x="2782044" y="6439079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1 (raíz)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A5C63F-EC29-CA4E-DBCC-45198679FEEF}"/>
              </a:ext>
            </a:extLst>
          </p:cNvPr>
          <p:cNvSpPr txBox="1"/>
          <p:nvPr/>
        </p:nvSpPr>
        <p:spPr>
          <a:xfrm>
            <a:off x="4006181" y="6439079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3 (tercera)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4BCDF9-6C10-662C-BF76-1BDFD8E7C140}"/>
              </a:ext>
            </a:extLst>
          </p:cNvPr>
          <p:cNvSpPr txBox="1"/>
          <p:nvPr/>
        </p:nvSpPr>
        <p:spPr>
          <a:xfrm>
            <a:off x="5662364" y="6444044"/>
            <a:ext cx="1466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 (quinta)</a:t>
            </a:r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978A2C97-4C93-258D-82D7-08CAD4AECAB4}"/>
              </a:ext>
            </a:extLst>
          </p:cNvPr>
          <p:cNvSpPr/>
          <p:nvPr/>
        </p:nvSpPr>
        <p:spPr>
          <a:xfrm>
            <a:off x="4150196" y="2492896"/>
            <a:ext cx="504056" cy="504056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bg1"/>
                </a:solidFill>
              </a:rPr>
              <a:t>Re</a:t>
            </a:r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CD453FB4-FCCD-DA04-8CA7-2806CF707014}"/>
              </a:ext>
            </a:extLst>
          </p:cNvPr>
          <p:cNvSpPr/>
          <p:nvPr/>
        </p:nvSpPr>
        <p:spPr>
          <a:xfrm>
            <a:off x="7129311" y="2502873"/>
            <a:ext cx="504056" cy="47317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La</a:t>
            </a:r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96304320-6F68-392E-0A6B-48D0045AF939}"/>
              </a:ext>
            </a:extLst>
          </p:cNvPr>
          <p:cNvSpPr/>
          <p:nvPr/>
        </p:nvSpPr>
        <p:spPr>
          <a:xfrm>
            <a:off x="4942284" y="2492896"/>
            <a:ext cx="504056" cy="504056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Mi</a:t>
            </a:r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295C4B5C-30ED-9D3E-9413-FEBC59BAE431}"/>
              </a:ext>
            </a:extLst>
          </p:cNvPr>
          <p:cNvSpPr/>
          <p:nvPr/>
        </p:nvSpPr>
        <p:spPr>
          <a:xfrm>
            <a:off x="3358108" y="2492896"/>
            <a:ext cx="504056" cy="50405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bg1"/>
                </a:solidFill>
              </a:rPr>
              <a:t>Do</a:t>
            </a:r>
            <a:endParaRPr lang="es-CO" sz="900" b="1" dirty="0">
              <a:solidFill>
                <a:schemeClr val="bg1"/>
              </a:solidFill>
            </a:endParaRPr>
          </a:p>
        </p:txBody>
      </p:sp>
      <p:sp>
        <p:nvSpPr>
          <p:cNvPr id="34" name="Diagrama de flujo: conector 33">
            <a:extLst>
              <a:ext uri="{FF2B5EF4-FFF2-40B4-BE49-F238E27FC236}">
                <a16:creationId xmlns:a16="http://schemas.microsoft.com/office/drawing/2014/main" id="{7C2018AF-7BA5-AF8F-8B06-FB7D41FEE44D}"/>
              </a:ext>
            </a:extLst>
          </p:cNvPr>
          <p:cNvSpPr/>
          <p:nvPr/>
        </p:nvSpPr>
        <p:spPr>
          <a:xfrm>
            <a:off x="5662364" y="2492896"/>
            <a:ext cx="504056" cy="50405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Fa</a:t>
            </a:r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E30843AD-E9BE-2115-2EDD-C6C5CD70386B}"/>
              </a:ext>
            </a:extLst>
          </p:cNvPr>
          <p:cNvSpPr/>
          <p:nvPr/>
        </p:nvSpPr>
        <p:spPr>
          <a:xfrm>
            <a:off x="6382444" y="2492896"/>
            <a:ext cx="504056" cy="504056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bg1"/>
                </a:solidFill>
              </a:rPr>
              <a:t>Sol</a:t>
            </a:r>
          </a:p>
        </p:txBody>
      </p: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FEE52413-E6A2-37CD-E2D7-F5C7561138FF}"/>
              </a:ext>
            </a:extLst>
          </p:cNvPr>
          <p:cNvSpPr/>
          <p:nvPr/>
        </p:nvSpPr>
        <p:spPr>
          <a:xfrm>
            <a:off x="7894612" y="2502873"/>
            <a:ext cx="504056" cy="504056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Si</a:t>
            </a:r>
          </a:p>
        </p:txBody>
      </p:sp>
      <p:sp>
        <p:nvSpPr>
          <p:cNvPr id="37" name="Subtítulo 2">
            <a:extLst>
              <a:ext uri="{FF2B5EF4-FFF2-40B4-BE49-F238E27FC236}">
                <a16:creationId xmlns:a16="http://schemas.microsoft.com/office/drawing/2014/main" id="{B8415031-81C7-0A89-798A-08851E94061D}"/>
              </a:ext>
            </a:extLst>
          </p:cNvPr>
          <p:cNvSpPr txBox="1">
            <a:spLocks/>
          </p:cNvSpPr>
          <p:nvPr/>
        </p:nvSpPr>
        <p:spPr>
          <a:xfrm>
            <a:off x="361246" y="2611016"/>
            <a:ext cx="2780838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Escala de C (Do Mayor):</a:t>
            </a:r>
          </a:p>
          <a:p>
            <a:endParaRPr lang="es-ES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0EE47F7-2329-1741-AAAB-0E5C478C2F5E}"/>
              </a:ext>
            </a:extLst>
          </p:cNvPr>
          <p:cNvSpPr txBox="1"/>
          <p:nvPr/>
        </p:nvSpPr>
        <p:spPr>
          <a:xfrm>
            <a:off x="3430115" y="314165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T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84C82B-BDA3-92CF-652D-756CA90EBC4E}"/>
              </a:ext>
            </a:extLst>
          </p:cNvPr>
          <p:cNvSpPr txBox="1"/>
          <p:nvPr/>
        </p:nvSpPr>
        <p:spPr>
          <a:xfrm>
            <a:off x="4186199" y="314165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2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CCE36EC-2E71-0E4E-19CD-0E3AD42D602F}"/>
              </a:ext>
            </a:extLst>
          </p:cNvPr>
          <p:cNvSpPr txBox="1"/>
          <p:nvPr/>
        </p:nvSpPr>
        <p:spPr>
          <a:xfrm>
            <a:off x="5014291" y="3141653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3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78A1E9D-08D6-9560-E5CD-890EF1120B5B}"/>
              </a:ext>
            </a:extLst>
          </p:cNvPr>
          <p:cNvSpPr txBox="1"/>
          <p:nvPr/>
        </p:nvSpPr>
        <p:spPr>
          <a:xfrm>
            <a:off x="5770375" y="311612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4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FE7E0C5-0E08-500F-9616-60457B7575B5}"/>
              </a:ext>
            </a:extLst>
          </p:cNvPr>
          <p:cNvSpPr txBox="1"/>
          <p:nvPr/>
        </p:nvSpPr>
        <p:spPr>
          <a:xfrm>
            <a:off x="6454451" y="311612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5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EC7D652-4570-3C10-C0AD-433584386374}"/>
              </a:ext>
            </a:extLst>
          </p:cNvPr>
          <p:cNvSpPr txBox="1"/>
          <p:nvPr/>
        </p:nvSpPr>
        <p:spPr>
          <a:xfrm>
            <a:off x="7188289" y="311612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6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BFD7864-B52B-410E-ED02-AFE5F24AA62D}"/>
              </a:ext>
            </a:extLst>
          </p:cNvPr>
          <p:cNvSpPr txBox="1"/>
          <p:nvPr/>
        </p:nvSpPr>
        <p:spPr>
          <a:xfrm>
            <a:off x="7980215" y="3116127"/>
            <a:ext cx="432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>
                <a:latin typeface="Poppins" panose="00000500000000000000" pitchFamily="2" charset="0"/>
              </a:rPr>
              <a:t>7</a:t>
            </a:r>
            <a:endParaRPr lang="es-CO" b="1" i="0" dirty="0">
              <a:effectLst/>
              <a:latin typeface="Poppins" panose="00000500000000000000" pitchFamily="2" charset="0"/>
            </a:endParaRPr>
          </a:p>
        </p:txBody>
      </p:sp>
      <p:sp>
        <p:nvSpPr>
          <p:cNvPr id="45" name="Cerrar llave 44">
            <a:extLst>
              <a:ext uri="{FF2B5EF4-FFF2-40B4-BE49-F238E27FC236}">
                <a16:creationId xmlns:a16="http://schemas.microsoft.com/office/drawing/2014/main" id="{956AB6E4-7FAA-0CF0-AF45-2607333BAAF7}"/>
              </a:ext>
            </a:extLst>
          </p:cNvPr>
          <p:cNvSpPr/>
          <p:nvPr/>
        </p:nvSpPr>
        <p:spPr>
          <a:xfrm rot="5400000">
            <a:off x="4240432" y="2607530"/>
            <a:ext cx="369332" cy="2011236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errar llave 45">
            <a:extLst>
              <a:ext uri="{FF2B5EF4-FFF2-40B4-BE49-F238E27FC236}">
                <a16:creationId xmlns:a16="http://schemas.microsoft.com/office/drawing/2014/main" id="{56987296-CA4E-D3A4-DA46-28012FE3CCB0}"/>
              </a:ext>
            </a:extLst>
          </p:cNvPr>
          <p:cNvSpPr/>
          <p:nvPr/>
        </p:nvSpPr>
        <p:spPr>
          <a:xfrm rot="5400000">
            <a:off x="4967262" y="2323903"/>
            <a:ext cx="310084" cy="3528391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Subtítulo 2">
            <a:extLst>
              <a:ext uri="{FF2B5EF4-FFF2-40B4-BE49-F238E27FC236}">
                <a16:creationId xmlns:a16="http://schemas.microsoft.com/office/drawing/2014/main" id="{D0DB942B-C8FC-2AB4-ED3E-6CFA4AC0A149}"/>
              </a:ext>
            </a:extLst>
          </p:cNvPr>
          <p:cNvSpPr txBox="1">
            <a:spLocks/>
          </p:cNvSpPr>
          <p:nvPr/>
        </p:nvSpPr>
        <p:spPr>
          <a:xfrm>
            <a:off x="189756" y="5554906"/>
            <a:ext cx="2088232" cy="689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Acorde Do mayor</a:t>
            </a:r>
          </a:p>
          <a:p>
            <a:pPr marL="0" indent="0">
              <a:buNone/>
            </a:pPr>
            <a:r>
              <a:rPr lang="es-ES" b="1" dirty="0"/>
              <a:t>séptima:</a:t>
            </a:r>
          </a:p>
          <a:p>
            <a:endParaRPr lang="es-ES" b="1" dirty="0"/>
          </a:p>
        </p:txBody>
      </p:sp>
      <p:sp>
        <p:nvSpPr>
          <p:cNvPr id="48" name="Subtítulo 2">
            <a:extLst>
              <a:ext uri="{FF2B5EF4-FFF2-40B4-BE49-F238E27FC236}">
                <a16:creationId xmlns:a16="http://schemas.microsoft.com/office/drawing/2014/main" id="{F2860000-86EE-3EFC-A6F6-CD1CB21A9BD2}"/>
              </a:ext>
            </a:extLst>
          </p:cNvPr>
          <p:cNvSpPr txBox="1">
            <a:spLocks/>
          </p:cNvSpPr>
          <p:nvPr/>
        </p:nvSpPr>
        <p:spPr>
          <a:xfrm>
            <a:off x="3579119" y="3717032"/>
            <a:ext cx="2011237" cy="283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Tercera mayor (E)</a:t>
            </a:r>
          </a:p>
          <a:p>
            <a:endParaRPr lang="es-ES" b="1" dirty="0"/>
          </a:p>
        </p:txBody>
      </p:sp>
      <p:sp>
        <p:nvSpPr>
          <p:cNvPr id="49" name="Subtítulo 2">
            <a:extLst>
              <a:ext uri="{FF2B5EF4-FFF2-40B4-BE49-F238E27FC236}">
                <a16:creationId xmlns:a16="http://schemas.microsoft.com/office/drawing/2014/main" id="{84717B1B-0DE9-7685-9DBF-F955EC4AE893}"/>
              </a:ext>
            </a:extLst>
          </p:cNvPr>
          <p:cNvSpPr txBox="1">
            <a:spLocks/>
          </p:cNvSpPr>
          <p:nvPr/>
        </p:nvSpPr>
        <p:spPr>
          <a:xfrm>
            <a:off x="4366220" y="4221088"/>
            <a:ext cx="1764196" cy="47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Quinta justa (G)</a:t>
            </a:r>
          </a:p>
          <a:p>
            <a:endParaRPr lang="es-ES" b="1" dirty="0"/>
          </a:p>
        </p:txBody>
      </p:sp>
      <p:sp>
        <p:nvSpPr>
          <p:cNvPr id="50" name="Subtítulo 2">
            <a:extLst>
              <a:ext uri="{FF2B5EF4-FFF2-40B4-BE49-F238E27FC236}">
                <a16:creationId xmlns:a16="http://schemas.microsoft.com/office/drawing/2014/main" id="{E9D8F6BA-AE75-AD51-19DD-4C0270303416}"/>
              </a:ext>
            </a:extLst>
          </p:cNvPr>
          <p:cNvSpPr txBox="1">
            <a:spLocks/>
          </p:cNvSpPr>
          <p:nvPr/>
        </p:nvSpPr>
        <p:spPr>
          <a:xfrm>
            <a:off x="474572" y="3542901"/>
            <a:ext cx="2342404" cy="47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Intervalos:</a:t>
            </a:r>
          </a:p>
          <a:p>
            <a:endParaRPr lang="es-ES" b="1" dirty="0"/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559F47BA-2E57-16A3-B3B8-3082E97C5EE2}"/>
              </a:ext>
            </a:extLst>
          </p:cNvPr>
          <p:cNvSpPr/>
          <p:nvPr/>
        </p:nvSpPr>
        <p:spPr>
          <a:xfrm rot="5400000">
            <a:off x="5672889" y="2211268"/>
            <a:ext cx="283909" cy="4735598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EC4521-28D8-8523-C05D-9BD89D9F85D5}"/>
              </a:ext>
            </a:extLst>
          </p:cNvPr>
          <p:cNvSpPr txBox="1">
            <a:spLocks/>
          </p:cNvSpPr>
          <p:nvPr/>
        </p:nvSpPr>
        <p:spPr>
          <a:xfrm>
            <a:off x="4980780" y="4715009"/>
            <a:ext cx="2011237" cy="283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Séptima mayor (B)</a:t>
            </a:r>
          </a:p>
          <a:p>
            <a:endParaRPr lang="es-ES" b="1" dirty="0"/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5DEF60DF-94DD-D63B-6855-2E4B2741628C}"/>
              </a:ext>
            </a:extLst>
          </p:cNvPr>
          <p:cNvSpPr/>
          <p:nvPr/>
        </p:nvSpPr>
        <p:spPr>
          <a:xfrm>
            <a:off x="7728187" y="5323991"/>
            <a:ext cx="936103" cy="879205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Si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70B077-464C-A1F2-3780-C33B48EDF41D}"/>
              </a:ext>
            </a:extLst>
          </p:cNvPr>
          <p:cNvSpPr txBox="1"/>
          <p:nvPr/>
        </p:nvSpPr>
        <p:spPr>
          <a:xfrm>
            <a:off x="7462764" y="6432494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Poppins" panose="00000500000000000000" pitchFamily="2" charset="0"/>
              </a:rPr>
              <a:t>7 (séptima)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B00BDD-6A55-252F-1163-27C5EE9DB759}"/>
              </a:ext>
            </a:extLst>
          </p:cNvPr>
          <p:cNvSpPr txBox="1"/>
          <p:nvPr/>
        </p:nvSpPr>
        <p:spPr>
          <a:xfrm>
            <a:off x="7182433" y="5606829"/>
            <a:ext cx="40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+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DF0056A-22AB-7428-B005-C860BBC899B7}"/>
              </a:ext>
            </a:extLst>
          </p:cNvPr>
          <p:cNvSpPr txBox="1"/>
          <p:nvPr/>
        </p:nvSpPr>
        <p:spPr>
          <a:xfrm>
            <a:off x="5507864" y="5565181"/>
            <a:ext cx="40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+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0E2A1EB-87AB-8C44-8E8A-2C5BAD99B82B}"/>
              </a:ext>
            </a:extLst>
          </p:cNvPr>
          <p:cNvSpPr txBox="1"/>
          <p:nvPr/>
        </p:nvSpPr>
        <p:spPr>
          <a:xfrm>
            <a:off x="3867023" y="5623557"/>
            <a:ext cx="40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602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0FC798A1-C88C-024F-0C15-235EA9FE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435" y="1504196"/>
            <a:ext cx="376957" cy="41998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D1C51BB-C7B1-34D0-159B-92524D839F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76" b="97475" l="2319" r="96715">
                        <a14:foregroundMark x1="8986" y1="12626" x2="8986" y2="12626"/>
                        <a14:foregroundMark x1="5121" y1="13384" x2="5121" y2="13384"/>
                        <a14:foregroundMark x1="5894" y1="15657" x2="5894" y2="15657"/>
                        <a14:foregroundMark x1="8213" y1="15657" x2="14203" y2="15657"/>
                        <a14:foregroundMark x1="14203" y1="15657" x2="57971" y2="14899"/>
                        <a14:foregroundMark x1="54589" y1="14394" x2="54879" y2="48737"/>
                        <a14:foregroundMark x1="54879" y1="48737" x2="55169" y2="49495"/>
                        <a14:foregroundMark x1="56812" y1="20960" x2="59130" y2="63384"/>
                        <a14:foregroundMark x1="59130" y1="63384" x2="60000" y2="66667"/>
                        <a14:foregroundMark x1="59227" y1="3283" x2="78357" y2="5808"/>
                        <a14:foregroundMark x1="78357" y1="5808" x2="86377" y2="4040"/>
                        <a14:foregroundMark x1="86377" y1="4040" x2="92754" y2="10606"/>
                        <a14:foregroundMark x1="92754" y1="10606" x2="95652" y2="29798"/>
                        <a14:foregroundMark x1="95652" y1="29798" x2="96135" y2="52778"/>
                        <a14:foregroundMark x1="96135" y1="52778" x2="91691" y2="69444"/>
                        <a14:foregroundMark x1="91691" y1="69444" x2="60290" y2="64141"/>
                        <a14:foregroundMark x1="5121" y1="9848" x2="4348" y2="78788"/>
                        <a14:foregroundMark x1="4348" y1="78788" x2="5894" y2="95455"/>
                        <a14:foregroundMark x1="5894" y1="95455" x2="48696" y2="97727"/>
                        <a14:foregroundMark x1="48696" y1="97727" x2="50918" y2="96970"/>
                        <a14:foregroundMark x1="10048" y1="82828" x2="10048" y2="82828"/>
                        <a14:foregroundMark x1="11884" y1="82576" x2="18647" y2="83838"/>
                        <a14:foregroundMark x1="21932" y1="68687" x2="46860" y2="71970"/>
                        <a14:foregroundMark x1="27246" y1="55303" x2="50725" y2="55051"/>
                        <a14:foregroundMark x1="7440" y1="39899" x2="48019" y2="36111"/>
                        <a14:foregroundMark x1="48019" y1="36111" x2="50048" y2="36111"/>
                        <a14:foregroundMark x1="7440" y1="34596" x2="12850" y2="53283"/>
                        <a14:foregroundMark x1="12850" y1="53283" x2="31498" y2="78030"/>
                        <a14:foregroundMark x1="31498" y1="78030" x2="34010" y2="75505"/>
                        <a14:foregroundMark x1="4928" y1="11869" x2="2415" y2="26768"/>
                        <a14:foregroundMark x1="2415" y1="26768" x2="2319" y2="52525"/>
                        <a14:foregroundMark x1="2319" y1="52525" x2="3092" y2="55808"/>
                        <a14:foregroundMark x1="2899" y1="48737" x2="2609" y2="87626"/>
                        <a14:foregroundMark x1="2609" y1="87626" x2="2609" y2="87626"/>
                        <a14:foregroundMark x1="2705" y1="11111" x2="11304" y2="12626"/>
                        <a14:foregroundMark x1="12271" y1="7828" x2="23188" y2="11869"/>
                        <a14:foregroundMark x1="20676" y1="9343" x2="46763" y2="10101"/>
                        <a14:foregroundMark x1="62415" y1="9848" x2="77101" y2="10859"/>
                        <a14:foregroundMark x1="78261" y1="10859" x2="57295" y2="28283"/>
                        <a14:foregroundMark x1="56135" y1="47980" x2="55845" y2="62121"/>
                        <a14:foregroundMark x1="52560" y1="51263" x2="52367" y2="66667"/>
                        <a14:foregroundMark x1="62705" y1="26515" x2="62705" y2="56313"/>
                        <a14:foregroundMark x1="69275" y1="22475" x2="70531" y2="59343"/>
                        <a14:foregroundMark x1="70531" y1="59343" x2="70821" y2="60101"/>
                        <a14:foregroundMark x1="79034" y1="19192" x2="83188" y2="39394"/>
                        <a14:foregroundMark x1="84348" y1="31818" x2="83575" y2="61364"/>
                        <a14:foregroundMark x1="90242" y1="31061" x2="90048" y2="53283"/>
                        <a14:foregroundMark x1="94493" y1="13131" x2="94879" y2="29040"/>
                        <a14:foregroundMark x1="95556" y1="15152" x2="95459" y2="30808"/>
                        <a14:foregroundMark x1="96425" y1="56818" x2="96329" y2="76768"/>
                        <a14:foregroundMark x1="96039" y1="81313" x2="96715" y2="92929"/>
                        <a14:foregroundMark x1="96425" y1="94697" x2="88309" y2="92929"/>
                        <a14:foregroundMark x1="91208" y1="95455" x2="79903" y2="91667"/>
                        <a14:foregroundMark x1="79903" y1="91667" x2="78744" y2="90404"/>
                        <a14:foregroundMark x1="88019" y1="96212" x2="77488" y2="93434"/>
                      </a14:backgroundRemoval>
                    </a14:imgEffect>
                  </a14:imgLayer>
                </a14:imgProps>
              </a:ext>
            </a:extLst>
          </a:blip>
          <a:srcRect r="50000"/>
          <a:stretch/>
        </p:blipFill>
        <p:spPr>
          <a:xfrm>
            <a:off x="117748" y="1412776"/>
            <a:ext cx="5716149" cy="4374096"/>
          </a:xfrm>
          <a:prstGeom prst="rect">
            <a:avLst/>
          </a:prstGeom>
        </p:spPr>
      </p:pic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868FFC4E-9F7E-DCC2-0661-87C2E9F069CA}"/>
              </a:ext>
            </a:extLst>
          </p:cNvPr>
          <p:cNvSpPr/>
          <p:nvPr/>
        </p:nvSpPr>
        <p:spPr>
          <a:xfrm>
            <a:off x="2233497" y="5013176"/>
            <a:ext cx="504056" cy="504056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Mi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29368933-4548-3E73-BD30-76726EDFA31D}"/>
              </a:ext>
            </a:extLst>
          </p:cNvPr>
          <p:cNvSpPr/>
          <p:nvPr/>
        </p:nvSpPr>
        <p:spPr>
          <a:xfrm>
            <a:off x="649321" y="5013176"/>
            <a:ext cx="504056" cy="50405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Do</a:t>
            </a:r>
            <a:endParaRPr lang="es-CO" sz="900" b="1" dirty="0">
              <a:solidFill>
                <a:schemeClr val="tx1"/>
              </a:solidFill>
            </a:endParaRP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917B59DF-AE55-135E-EAF8-4A35C3AD6975}"/>
              </a:ext>
            </a:extLst>
          </p:cNvPr>
          <p:cNvSpPr/>
          <p:nvPr/>
        </p:nvSpPr>
        <p:spPr>
          <a:xfrm>
            <a:off x="3718148" y="5013176"/>
            <a:ext cx="504056" cy="504056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tx1"/>
                </a:solidFill>
              </a:rPr>
              <a:t>Sol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Construcción de acordes</a:t>
            </a:r>
          </a:p>
        </p:txBody>
      </p:sp>
      <p:sp>
        <p:nvSpPr>
          <p:cNvPr id="24" name="Título 12">
            <a:extLst>
              <a:ext uri="{FF2B5EF4-FFF2-40B4-BE49-F238E27FC236}">
                <a16:creationId xmlns:a16="http://schemas.microsoft.com/office/drawing/2014/main" id="{2C9E1301-4BFA-8353-4632-9C4332A0033C}"/>
              </a:ext>
            </a:extLst>
          </p:cNvPr>
          <p:cNvSpPr txBox="1">
            <a:spLocks/>
          </p:cNvSpPr>
          <p:nvPr/>
        </p:nvSpPr>
        <p:spPr bwMode="white">
          <a:xfrm>
            <a:off x="649321" y="1700808"/>
            <a:ext cx="4653003" cy="304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Acorde de Do mayor séptima en el piano</a:t>
            </a: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19869C95-5530-2628-5488-40C2D0871BC7}"/>
              </a:ext>
            </a:extLst>
          </p:cNvPr>
          <p:cNvSpPr txBox="1">
            <a:spLocks/>
          </p:cNvSpPr>
          <p:nvPr/>
        </p:nvSpPr>
        <p:spPr>
          <a:xfrm>
            <a:off x="6653503" y="1814424"/>
            <a:ext cx="5057533" cy="161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s-ES" sz="1400" b="1" dirty="0"/>
              <a:t>En general, todo acorde se construye a partir de la superposición de intervalos de terceras (ya sean mayores o menores):</a:t>
            </a:r>
          </a:p>
        </p:txBody>
      </p:sp>
      <p:sp>
        <p:nvSpPr>
          <p:cNvPr id="26" name="Cerrar llave 25">
            <a:extLst>
              <a:ext uri="{FF2B5EF4-FFF2-40B4-BE49-F238E27FC236}">
                <a16:creationId xmlns:a16="http://schemas.microsoft.com/office/drawing/2014/main" id="{416E624D-DC1A-F78B-F31C-602C751DEAF5}"/>
              </a:ext>
            </a:extLst>
          </p:cNvPr>
          <p:cNvSpPr/>
          <p:nvPr/>
        </p:nvSpPr>
        <p:spPr>
          <a:xfrm rot="5400000">
            <a:off x="1531644" y="4725166"/>
            <a:ext cx="369332" cy="2011236"/>
          </a:xfrm>
          <a:prstGeom prst="rightBrace">
            <a:avLst>
              <a:gd name="adj1" fmla="val 8333"/>
              <a:gd name="adj2" fmla="val 50679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errar llave 26">
            <a:extLst>
              <a:ext uri="{FF2B5EF4-FFF2-40B4-BE49-F238E27FC236}">
                <a16:creationId xmlns:a16="http://schemas.microsoft.com/office/drawing/2014/main" id="{65A1FAD4-69EC-D374-6FF6-B5CA36A0EEC1}"/>
              </a:ext>
            </a:extLst>
          </p:cNvPr>
          <p:cNvSpPr/>
          <p:nvPr/>
        </p:nvSpPr>
        <p:spPr>
          <a:xfrm rot="5400000">
            <a:off x="2251095" y="4329113"/>
            <a:ext cx="369333" cy="3572884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37EED8A6-62E0-564A-0B67-9B76235EE7A9}"/>
              </a:ext>
            </a:extLst>
          </p:cNvPr>
          <p:cNvSpPr txBox="1">
            <a:spLocks/>
          </p:cNvSpPr>
          <p:nvPr/>
        </p:nvSpPr>
        <p:spPr>
          <a:xfrm>
            <a:off x="1070781" y="5858880"/>
            <a:ext cx="1495239" cy="219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Tercera mayor (E)</a:t>
            </a:r>
          </a:p>
          <a:p>
            <a:endParaRPr lang="es-ES" b="1" dirty="0"/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A1C655FB-9CC7-26B2-8E89-868E8D44E433}"/>
              </a:ext>
            </a:extLst>
          </p:cNvPr>
          <p:cNvSpPr txBox="1">
            <a:spLocks/>
          </p:cNvSpPr>
          <p:nvPr/>
        </p:nvSpPr>
        <p:spPr>
          <a:xfrm>
            <a:off x="1688141" y="6315660"/>
            <a:ext cx="1495239" cy="219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Quinta justa (G)</a:t>
            </a:r>
          </a:p>
          <a:p>
            <a:endParaRPr lang="es-ES" b="1" dirty="0"/>
          </a:p>
        </p:txBody>
      </p:sp>
      <p:sp>
        <p:nvSpPr>
          <p:cNvPr id="30" name="Cerrar llave 29">
            <a:extLst>
              <a:ext uri="{FF2B5EF4-FFF2-40B4-BE49-F238E27FC236}">
                <a16:creationId xmlns:a16="http://schemas.microsoft.com/office/drawing/2014/main" id="{36605FCC-AC5D-E3CA-B1FD-4BC867F1AA3C}"/>
              </a:ext>
            </a:extLst>
          </p:cNvPr>
          <p:cNvSpPr/>
          <p:nvPr/>
        </p:nvSpPr>
        <p:spPr>
          <a:xfrm rot="16200000">
            <a:off x="3088932" y="4105494"/>
            <a:ext cx="355884" cy="1401707"/>
          </a:xfrm>
          <a:prstGeom prst="rightBrace">
            <a:avLst>
              <a:gd name="adj1" fmla="val 8333"/>
              <a:gd name="adj2" fmla="val 50679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F10658A2-5D69-53F2-BA1D-356C528FE199}"/>
              </a:ext>
            </a:extLst>
          </p:cNvPr>
          <p:cNvSpPr txBox="1">
            <a:spLocks/>
          </p:cNvSpPr>
          <p:nvPr/>
        </p:nvSpPr>
        <p:spPr>
          <a:xfrm>
            <a:off x="2566020" y="4385010"/>
            <a:ext cx="1495239" cy="219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Tercera menor (G)</a:t>
            </a:r>
          </a:p>
          <a:p>
            <a:endParaRPr lang="es-ES" b="1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CE47A2D0-650B-19B3-ECB3-0F9417AF6B3E}"/>
              </a:ext>
            </a:extLst>
          </p:cNvPr>
          <p:cNvSpPr/>
          <p:nvPr/>
        </p:nvSpPr>
        <p:spPr>
          <a:xfrm>
            <a:off x="6238429" y="2981518"/>
            <a:ext cx="1052602" cy="44748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Tercera mayor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B9D3722C-C822-E574-715F-04F7312FB2B3}"/>
              </a:ext>
            </a:extLst>
          </p:cNvPr>
          <p:cNvSpPr/>
          <p:nvPr/>
        </p:nvSpPr>
        <p:spPr>
          <a:xfrm>
            <a:off x="7634097" y="2972445"/>
            <a:ext cx="1052603" cy="48874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Tercera menor</a:t>
            </a:r>
          </a:p>
        </p:txBody>
      </p:sp>
      <p:sp>
        <p:nvSpPr>
          <p:cNvPr id="34" name="Subtítulo 2">
            <a:extLst>
              <a:ext uri="{FF2B5EF4-FFF2-40B4-BE49-F238E27FC236}">
                <a16:creationId xmlns:a16="http://schemas.microsoft.com/office/drawing/2014/main" id="{1A0AB011-31E9-E001-C746-ED15AAA1CA51}"/>
              </a:ext>
            </a:extLst>
          </p:cNvPr>
          <p:cNvSpPr txBox="1">
            <a:spLocks/>
          </p:cNvSpPr>
          <p:nvPr/>
        </p:nvSpPr>
        <p:spPr>
          <a:xfrm>
            <a:off x="7318548" y="3134671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id="{B49F49AD-BA51-1309-2550-8389E78B45CD}"/>
              </a:ext>
            </a:extLst>
          </p:cNvPr>
          <p:cNvSpPr txBox="1">
            <a:spLocks/>
          </p:cNvSpPr>
          <p:nvPr/>
        </p:nvSpPr>
        <p:spPr>
          <a:xfrm>
            <a:off x="10247464" y="3092029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73233F6B-E6E0-AFBE-3B75-76C6198208DF}"/>
              </a:ext>
            </a:extLst>
          </p:cNvPr>
          <p:cNvSpPr/>
          <p:nvPr/>
        </p:nvSpPr>
        <p:spPr>
          <a:xfrm>
            <a:off x="10586607" y="2897223"/>
            <a:ext cx="1548082" cy="60063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Acorde mayor de séptima mayor</a:t>
            </a:r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1C5726BA-3806-C427-58C5-7ABF8CAB4ACB}"/>
              </a:ext>
            </a:extLst>
          </p:cNvPr>
          <p:cNvSpPr/>
          <p:nvPr/>
        </p:nvSpPr>
        <p:spPr>
          <a:xfrm>
            <a:off x="5163608" y="5003426"/>
            <a:ext cx="504056" cy="504056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Si</a:t>
            </a: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07FF77B8-99FD-D001-7BB5-8FE6987633B2}"/>
              </a:ext>
            </a:extLst>
          </p:cNvPr>
          <p:cNvSpPr/>
          <p:nvPr/>
        </p:nvSpPr>
        <p:spPr>
          <a:xfrm rot="5400000">
            <a:off x="3069625" y="4061972"/>
            <a:ext cx="219024" cy="4977054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6BF29DB-3718-EDBE-F374-FCEC8F0C9D9E}"/>
              </a:ext>
            </a:extLst>
          </p:cNvPr>
          <p:cNvSpPr txBox="1">
            <a:spLocks/>
          </p:cNvSpPr>
          <p:nvPr/>
        </p:nvSpPr>
        <p:spPr>
          <a:xfrm>
            <a:off x="3250096" y="6643166"/>
            <a:ext cx="1944216" cy="219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Séptima mayor (B)</a:t>
            </a:r>
          </a:p>
          <a:p>
            <a:endParaRPr lang="es-ES" b="1" dirty="0"/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8DA19C4C-7B8D-3041-2ACC-B3E8983A1E1D}"/>
              </a:ext>
            </a:extLst>
          </p:cNvPr>
          <p:cNvSpPr/>
          <p:nvPr/>
        </p:nvSpPr>
        <p:spPr>
          <a:xfrm rot="16200000">
            <a:off x="4661102" y="3973780"/>
            <a:ext cx="331523" cy="1603252"/>
          </a:xfrm>
          <a:prstGeom prst="rightBrace">
            <a:avLst>
              <a:gd name="adj1" fmla="val 8333"/>
              <a:gd name="adj2" fmla="val 50679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E24872F-00F2-DFF5-22BC-AFB4B7FA1885}"/>
              </a:ext>
            </a:extLst>
          </p:cNvPr>
          <p:cNvSpPr txBox="1">
            <a:spLocks/>
          </p:cNvSpPr>
          <p:nvPr/>
        </p:nvSpPr>
        <p:spPr>
          <a:xfrm>
            <a:off x="4245720" y="4409383"/>
            <a:ext cx="1495239" cy="219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Tercera mayor (B)</a:t>
            </a:r>
          </a:p>
          <a:p>
            <a:endParaRPr lang="es-ES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69124723-904B-80FE-1F72-F26100C895DE}"/>
              </a:ext>
            </a:extLst>
          </p:cNvPr>
          <p:cNvSpPr txBox="1">
            <a:spLocks/>
          </p:cNvSpPr>
          <p:nvPr/>
        </p:nvSpPr>
        <p:spPr>
          <a:xfrm>
            <a:off x="8740455" y="3134671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B6DE76C-907E-3D9A-2024-52F325509D2A}"/>
              </a:ext>
            </a:extLst>
          </p:cNvPr>
          <p:cNvSpPr/>
          <p:nvPr/>
        </p:nvSpPr>
        <p:spPr>
          <a:xfrm>
            <a:off x="9110352" y="2981518"/>
            <a:ext cx="1052602" cy="4796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Tercera mayor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1874033-93A3-B7AB-699F-8B8C0AA0B1E6}"/>
              </a:ext>
            </a:extLst>
          </p:cNvPr>
          <p:cNvSpPr/>
          <p:nvPr/>
        </p:nvSpPr>
        <p:spPr>
          <a:xfrm>
            <a:off x="6238428" y="3848762"/>
            <a:ext cx="1052602" cy="44748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Tercera mayor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83F1212-C019-AACC-8AAC-D5535039A037}"/>
              </a:ext>
            </a:extLst>
          </p:cNvPr>
          <p:cNvSpPr/>
          <p:nvPr/>
        </p:nvSpPr>
        <p:spPr>
          <a:xfrm>
            <a:off x="7634096" y="3839689"/>
            <a:ext cx="1052603" cy="48874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Tercera menor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D60727A-8F6D-51B7-9971-B84F38342FDA}"/>
              </a:ext>
            </a:extLst>
          </p:cNvPr>
          <p:cNvSpPr txBox="1">
            <a:spLocks/>
          </p:cNvSpPr>
          <p:nvPr/>
        </p:nvSpPr>
        <p:spPr>
          <a:xfrm>
            <a:off x="7318547" y="4001915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46355DCD-0B1C-C9AA-9244-B5842A330A26}"/>
              </a:ext>
            </a:extLst>
          </p:cNvPr>
          <p:cNvSpPr txBox="1">
            <a:spLocks/>
          </p:cNvSpPr>
          <p:nvPr/>
        </p:nvSpPr>
        <p:spPr>
          <a:xfrm>
            <a:off x="10247463" y="3959273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AFCA635-2BBA-3CBC-6BC9-FA9F15212797}"/>
              </a:ext>
            </a:extLst>
          </p:cNvPr>
          <p:cNvSpPr/>
          <p:nvPr/>
        </p:nvSpPr>
        <p:spPr>
          <a:xfrm>
            <a:off x="10586606" y="3764467"/>
            <a:ext cx="1548082" cy="60063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Acorde mayor de séptima menor (dominante)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692A02F2-EAA0-4928-BCE0-C8CCDAB27694}"/>
              </a:ext>
            </a:extLst>
          </p:cNvPr>
          <p:cNvSpPr txBox="1">
            <a:spLocks/>
          </p:cNvSpPr>
          <p:nvPr/>
        </p:nvSpPr>
        <p:spPr>
          <a:xfrm>
            <a:off x="8740454" y="4001915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655DC8F-5E3C-A929-DBEB-D24EFE2C27FA}"/>
              </a:ext>
            </a:extLst>
          </p:cNvPr>
          <p:cNvSpPr/>
          <p:nvPr/>
        </p:nvSpPr>
        <p:spPr>
          <a:xfrm>
            <a:off x="9108224" y="3839688"/>
            <a:ext cx="1052603" cy="48874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Tercera menor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F2330144-6261-B0DB-B9F8-387CD3955B9D}"/>
              </a:ext>
            </a:extLst>
          </p:cNvPr>
          <p:cNvSpPr/>
          <p:nvPr/>
        </p:nvSpPr>
        <p:spPr>
          <a:xfrm>
            <a:off x="6237108" y="4627165"/>
            <a:ext cx="1052603" cy="48874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Tercera menor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712E53B1-BBCE-E79B-00DB-65A61C9A1E0F}"/>
              </a:ext>
            </a:extLst>
          </p:cNvPr>
          <p:cNvSpPr/>
          <p:nvPr/>
        </p:nvSpPr>
        <p:spPr>
          <a:xfrm>
            <a:off x="9108224" y="4675774"/>
            <a:ext cx="1052603" cy="48874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Tercera menor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7170B1D0-3B95-364F-4AB9-DDF892EB7F70}"/>
              </a:ext>
            </a:extLst>
          </p:cNvPr>
          <p:cNvSpPr/>
          <p:nvPr/>
        </p:nvSpPr>
        <p:spPr>
          <a:xfrm>
            <a:off x="7599735" y="4684847"/>
            <a:ext cx="1052602" cy="4796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Tercera mayor</a:t>
            </a:r>
          </a:p>
        </p:txBody>
      </p:sp>
      <p:sp>
        <p:nvSpPr>
          <p:cNvPr id="41" name="Subtítulo 2">
            <a:extLst>
              <a:ext uri="{FF2B5EF4-FFF2-40B4-BE49-F238E27FC236}">
                <a16:creationId xmlns:a16="http://schemas.microsoft.com/office/drawing/2014/main" id="{79FC402C-CA07-D5FE-B2AE-3559790EF219}"/>
              </a:ext>
            </a:extLst>
          </p:cNvPr>
          <p:cNvSpPr txBox="1">
            <a:spLocks/>
          </p:cNvSpPr>
          <p:nvPr/>
        </p:nvSpPr>
        <p:spPr>
          <a:xfrm>
            <a:off x="7289711" y="4797152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48" name="Subtítulo 2">
            <a:extLst>
              <a:ext uri="{FF2B5EF4-FFF2-40B4-BE49-F238E27FC236}">
                <a16:creationId xmlns:a16="http://schemas.microsoft.com/office/drawing/2014/main" id="{E0821BA9-4712-4CDC-417F-CD0C2AFF552F}"/>
              </a:ext>
            </a:extLst>
          </p:cNvPr>
          <p:cNvSpPr txBox="1">
            <a:spLocks/>
          </p:cNvSpPr>
          <p:nvPr/>
        </p:nvSpPr>
        <p:spPr>
          <a:xfrm>
            <a:off x="8716879" y="4797152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53" name="Subtítulo 2">
            <a:extLst>
              <a:ext uri="{FF2B5EF4-FFF2-40B4-BE49-F238E27FC236}">
                <a16:creationId xmlns:a16="http://schemas.microsoft.com/office/drawing/2014/main" id="{69A708A2-F1F4-D74C-B662-A975A7D8104C}"/>
              </a:ext>
            </a:extLst>
          </p:cNvPr>
          <p:cNvSpPr txBox="1">
            <a:spLocks/>
          </p:cNvSpPr>
          <p:nvPr/>
        </p:nvSpPr>
        <p:spPr>
          <a:xfrm>
            <a:off x="10259505" y="4797152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2B3C509E-C543-A7DF-AA97-E37CAE7A2A04}"/>
              </a:ext>
            </a:extLst>
          </p:cNvPr>
          <p:cNvSpPr/>
          <p:nvPr/>
        </p:nvSpPr>
        <p:spPr>
          <a:xfrm>
            <a:off x="10617022" y="4640849"/>
            <a:ext cx="1505843" cy="60063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Acorde menor séptima menor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64675675-4337-4290-F0C6-A489FE12B8DA}"/>
              </a:ext>
            </a:extLst>
          </p:cNvPr>
          <p:cNvSpPr/>
          <p:nvPr/>
        </p:nvSpPr>
        <p:spPr>
          <a:xfrm>
            <a:off x="6248999" y="5415072"/>
            <a:ext cx="1052603" cy="48874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Tercera menor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E035553B-0238-063F-C34F-245CF9010F89}"/>
              </a:ext>
            </a:extLst>
          </p:cNvPr>
          <p:cNvSpPr/>
          <p:nvPr/>
        </p:nvSpPr>
        <p:spPr>
          <a:xfrm>
            <a:off x="7567418" y="5445921"/>
            <a:ext cx="1052602" cy="4796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Tercera mayor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0EA76B65-2ADD-16D7-9932-E3C48D956664}"/>
              </a:ext>
            </a:extLst>
          </p:cNvPr>
          <p:cNvSpPr/>
          <p:nvPr/>
        </p:nvSpPr>
        <p:spPr>
          <a:xfrm>
            <a:off x="9067694" y="5456749"/>
            <a:ext cx="1052602" cy="4796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Tercera mayor</a:t>
            </a:r>
          </a:p>
        </p:txBody>
      </p:sp>
      <p:sp>
        <p:nvSpPr>
          <p:cNvPr id="64" name="Subtítulo 2">
            <a:extLst>
              <a:ext uri="{FF2B5EF4-FFF2-40B4-BE49-F238E27FC236}">
                <a16:creationId xmlns:a16="http://schemas.microsoft.com/office/drawing/2014/main" id="{C1C41568-3A4B-0BA8-5581-9D414F4EB60B}"/>
              </a:ext>
            </a:extLst>
          </p:cNvPr>
          <p:cNvSpPr txBox="1">
            <a:spLocks/>
          </p:cNvSpPr>
          <p:nvPr/>
        </p:nvSpPr>
        <p:spPr>
          <a:xfrm>
            <a:off x="7276719" y="5582943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65" name="Subtítulo 2">
            <a:extLst>
              <a:ext uri="{FF2B5EF4-FFF2-40B4-BE49-F238E27FC236}">
                <a16:creationId xmlns:a16="http://schemas.microsoft.com/office/drawing/2014/main" id="{E1F3ADA5-8FAB-29D2-F7C2-57958091CB7C}"/>
              </a:ext>
            </a:extLst>
          </p:cNvPr>
          <p:cNvSpPr txBox="1">
            <a:spLocks/>
          </p:cNvSpPr>
          <p:nvPr/>
        </p:nvSpPr>
        <p:spPr>
          <a:xfrm>
            <a:off x="8686699" y="5609487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+</a:t>
            </a:r>
          </a:p>
          <a:p>
            <a:endParaRPr lang="es-ES" sz="1200" b="1" dirty="0"/>
          </a:p>
        </p:txBody>
      </p:sp>
      <p:sp>
        <p:nvSpPr>
          <p:cNvPr id="66" name="Subtítulo 2">
            <a:extLst>
              <a:ext uri="{FF2B5EF4-FFF2-40B4-BE49-F238E27FC236}">
                <a16:creationId xmlns:a16="http://schemas.microsoft.com/office/drawing/2014/main" id="{7ABC8852-9D2E-ACB9-F48D-6FAA519D2E09}"/>
              </a:ext>
            </a:extLst>
          </p:cNvPr>
          <p:cNvSpPr txBox="1">
            <a:spLocks/>
          </p:cNvSpPr>
          <p:nvPr/>
        </p:nvSpPr>
        <p:spPr>
          <a:xfrm>
            <a:off x="10233016" y="5564551"/>
            <a:ext cx="473877" cy="294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b="1" dirty="0"/>
              <a:t>=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4C33200D-3FEF-80A4-952D-E5DF7EC78B00}"/>
              </a:ext>
            </a:extLst>
          </p:cNvPr>
          <p:cNvSpPr/>
          <p:nvPr/>
        </p:nvSpPr>
        <p:spPr>
          <a:xfrm>
            <a:off x="10574783" y="5415072"/>
            <a:ext cx="1548082" cy="60063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Acorde menor séptima mayor</a:t>
            </a:r>
          </a:p>
        </p:txBody>
      </p:sp>
    </p:spTree>
    <p:extLst>
      <p:ext uri="{BB962C8B-B14F-4D97-AF65-F5344CB8AC3E}">
        <p14:creationId xmlns:p14="http://schemas.microsoft.com/office/powerpoint/2010/main" val="332817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as 16x9">
  <a:themeElements>
    <a:clrScheme name="Personalizado 4">
      <a:dk1>
        <a:sysClr val="windowText" lastClr="000000"/>
      </a:dk1>
      <a:lt1>
        <a:sysClr val="window" lastClr="FFFFFF"/>
      </a:lt1>
      <a:dk2>
        <a:srgbClr val="8C6D46"/>
      </a:dk2>
      <a:lt2>
        <a:srgbClr val="E6DCCE"/>
      </a:lt2>
      <a:accent1>
        <a:srgbClr val="8C6D4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277_TF02801094.potx" id="{081F4BBB-747F-4466-8999-A032A97379F5}" vid="{359AB729-6FC1-4D87-BFD6-2419E33BE38F}"/>
    </a:ext>
  </a:extLst>
</a:theme>
</file>

<file path=ppt/theme/theme2.xml><?xml version="1.0" encoding="utf-8"?>
<a:theme xmlns:a="http://schemas.openxmlformats.org/drawingml/2006/main" name="Tema de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733</TotalTime>
  <Words>387</Words>
  <Application>Microsoft Office PowerPoint</Application>
  <PresentationFormat>Personalizado</PresentationFormat>
  <Paragraphs>138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Euphemia</vt:lpstr>
      <vt:lpstr>Poppins</vt:lpstr>
      <vt:lpstr>Curvas 16x9</vt:lpstr>
      <vt:lpstr>Acordes</vt:lpstr>
      <vt:lpstr>Construcción de acordes</vt:lpstr>
      <vt:lpstr>Construcción de acordes</vt:lpstr>
      <vt:lpstr>Construcción de acordes</vt:lpstr>
      <vt:lpstr>Construcción de acordes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Daniel Holguín D.</dc:creator>
  <cp:lastModifiedBy>Daniel Holguín D.</cp:lastModifiedBy>
  <cp:revision>23</cp:revision>
  <dcterms:created xsi:type="dcterms:W3CDTF">2022-11-16T18:33:18Z</dcterms:created>
  <dcterms:modified xsi:type="dcterms:W3CDTF">2023-01-14T14:23:26Z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