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7" r:id="rId2"/>
    <p:sldId id="271" r:id="rId3"/>
    <p:sldId id="272" r:id="rId4"/>
    <p:sldId id="273" r:id="rId5"/>
    <p:sldId id="274" r:id="rId6"/>
    <p:sldId id="275" r:id="rId7"/>
    <p:sldId id="265" r:id="rId8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6" autoAdjust="0"/>
  </p:normalViewPr>
  <p:slideViewPr>
    <p:cSldViewPr>
      <p:cViewPr>
        <p:scale>
          <a:sx n="100" d="100"/>
          <a:sy n="100" d="100"/>
        </p:scale>
        <p:origin x="990" y="34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87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5091B3-42F9-4632-BE7C-33274F4F2D34}" type="datetime1">
              <a:rPr lang="es-ES" smtClean="0"/>
              <a:t>04/02/2023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F2C6B-0C1B-4F88-BCBA-898BA50DE788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4196BA1-C532-4378-8FB2-9F5B51690B01}" type="datetime1">
              <a:rPr lang="es-ES" noProof="0" smtClean="0"/>
              <a:t>04/02/2023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F8E53BB-F993-49A1-9E37-CA3E5BE0709B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3731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1337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9877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9158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1772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586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204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 rtlCol="0"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10"/>
          </p:nvPr>
        </p:nvSpPr>
        <p:spPr>
          <a:xfrm>
            <a:off x="1499616" y="4800600"/>
            <a:ext cx="7333488" cy="1371600"/>
          </a:xfrm>
        </p:spPr>
        <p:txBody>
          <a:bodyPr rtlCol="0"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279082" indent="0"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2"/>
          <p:cNvSpPr/>
          <p:nvPr userDrawn="1"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7923211" y="457200"/>
            <a:ext cx="3781439" cy="3276600"/>
          </a:xfrm>
        </p:spPr>
        <p:txBody>
          <a:bodyPr rtlCol="0"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9DC83968-D36C-454A-A75F-3E5398C4DAD6}" type="datetime1">
              <a:rPr lang="es-ES" noProof="0" smtClean="0"/>
              <a:t>04/02/2023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FBCDF-CF6B-4AF1-B6FF-086EFC021A17}" type="datetime1">
              <a:rPr lang="es-ES" noProof="0" smtClean="0"/>
              <a:t>04/02/2023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B2E012C-D5A5-47C0-9FB6-B72980AEA738}" type="datetime1">
              <a:rPr lang="es-ES" noProof="0" smtClean="0"/>
              <a:t>04/02/2023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5C81F6-0E5A-4657-A7C7-41274A6E3DFB}" type="datetime1">
              <a:rPr lang="es-ES" noProof="0" smtClean="0"/>
              <a:t>04/02/2023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 rtlCol="0"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7" name="Marcador de posición de imagen 16" descr="Marcador de posición vacío para agregar una imagen. Haga clic en el marcador de posición y seleccione la imagen que desee agregar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501775" y="5562600"/>
            <a:ext cx="7335837" cy="8382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dirty="0"/>
              <a:t>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2"/>
          <p:cNvSpPr/>
          <p:nvPr userDrawn="1"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Rectángulo 12"/>
          <p:cNvSpPr/>
          <p:nvPr userDrawn="1"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rtlCol="0" anchor="b">
            <a:normAutofit/>
          </a:bodyPr>
          <a:lstStyle>
            <a:lvl1pPr algn="l">
              <a:lnSpc>
                <a:spcPct val="85000"/>
              </a:lnSpc>
              <a:defRPr sz="6000" b="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B0F479-8C3C-45B7-A68F-5857AF5AA081}" type="datetime1">
              <a:rPr lang="es-ES" noProof="0" smtClean="0"/>
              <a:t>04/02/2023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8F6CB1-E7CC-4FC3-B9A8-FEC6E20C0802}" type="datetime1">
              <a:rPr lang="es-ES" noProof="0" smtClean="0"/>
              <a:t>04/02/2023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A08CB1-4D57-4BCF-863F-20CF78FFDE26}" type="datetime1">
              <a:rPr lang="es-ES" noProof="0" smtClean="0"/>
              <a:t>04/02/2023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588471-925C-4C03-8335-0422A8E49CF0}" type="datetime1">
              <a:rPr lang="es-ES" noProof="0" smtClean="0"/>
              <a:t>04/02/2023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52B8890-3E7D-4E50-A6E6-E75682D1E8B1}" type="datetime1">
              <a:rPr lang="es-ES" noProof="0" smtClean="0"/>
              <a:t>04/02/2023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rtlCol="0"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252DF38-6D84-4410-A016-A7A55786E602}" type="datetime1">
              <a:rPr lang="es-ES" noProof="0" smtClean="0"/>
              <a:t>04/02/2023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3" name="Rectángulo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C3BD28-0BB9-490A-B90F-B27AEFF63725}" type="datetime1">
              <a:rPr lang="es-ES" noProof="0" smtClean="0"/>
              <a:t>04/02/2023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5382E9EE-A870-438B-947A-FF671DFAFC9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5.wdp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6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3.wdp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Introducción </a:t>
            </a:r>
          </a:p>
        </p:txBody>
      </p:sp>
      <p:pic>
        <p:nvPicPr>
          <p:cNvPr id="10" name="Marcador de posición de imagen 9" descr="Teclas de piano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"/>
          <a:stretch>
            <a:fillRect/>
          </a:stretch>
        </p:blipFill>
        <p:spPr/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A la teoría musical básica </a:t>
            </a:r>
          </a:p>
        </p:txBody>
      </p:sp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Nomenclatura (notación musical)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B5B9246-A403-9D78-5A5D-DEFD0DFE8EA3}"/>
              </a:ext>
            </a:extLst>
          </p:cNvPr>
          <p:cNvSpPr txBox="1"/>
          <p:nvPr/>
        </p:nvSpPr>
        <p:spPr>
          <a:xfrm>
            <a:off x="1234382" y="1843106"/>
            <a:ext cx="9036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La notas musicales son utilizadas para nombrar y representar el sonido de cierta frecuencia.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A53C23D-CED9-93F1-0E81-62AE1467438E}"/>
              </a:ext>
            </a:extLst>
          </p:cNvPr>
          <p:cNvSpPr txBox="1"/>
          <p:nvPr/>
        </p:nvSpPr>
        <p:spPr>
          <a:xfrm>
            <a:off x="1234382" y="2637777"/>
            <a:ext cx="903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Naturalmente existen siete notas que se muestran a continuación: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2BB2469-0B50-1E86-C4B7-86C557B26891}"/>
              </a:ext>
            </a:extLst>
          </p:cNvPr>
          <p:cNvSpPr/>
          <p:nvPr/>
        </p:nvSpPr>
        <p:spPr>
          <a:xfrm>
            <a:off x="3124337" y="3284984"/>
            <a:ext cx="5256584" cy="6379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Notas musicales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80C6DC4-739C-06F8-E0AF-634740806495}"/>
              </a:ext>
            </a:extLst>
          </p:cNvPr>
          <p:cNvSpPr/>
          <p:nvPr/>
        </p:nvSpPr>
        <p:spPr>
          <a:xfrm>
            <a:off x="1053852" y="4130480"/>
            <a:ext cx="1169875" cy="504056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DO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EAF54C9-4D19-D585-63A4-9C6D15656498}"/>
              </a:ext>
            </a:extLst>
          </p:cNvPr>
          <p:cNvSpPr/>
          <p:nvPr/>
        </p:nvSpPr>
        <p:spPr>
          <a:xfrm>
            <a:off x="2205980" y="4781806"/>
            <a:ext cx="1169875" cy="504056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RE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A7E631-859D-FB50-1FD1-66BF602D516E}"/>
              </a:ext>
            </a:extLst>
          </p:cNvPr>
          <p:cNvSpPr/>
          <p:nvPr/>
        </p:nvSpPr>
        <p:spPr>
          <a:xfrm>
            <a:off x="3574132" y="5294338"/>
            <a:ext cx="1169875" cy="504056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MI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5D008EA-DD00-CF98-7C32-EA53B56CBB1C}"/>
              </a:ext>
            </a:extLst>
          </p:cNvPr>
          <p:cNvSpPr/>
          <p:nvPr/>
        </p:nvSpPr>
        <p:spPr>
          <a:xfrm>
            <a:off x="5014292" y="5285862"/>
            <a:ext cx="1169875" cy="504056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FA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63162CF-12EE-4A6C-F1C1-45C2BF2503FD}"/>
              </a:ext>
            </a:extLst>
          </p:cNvPr>
          <p:cNvSpPr/>
          <p:nvPr/>
        </p:nvSpPr>
        <p:spPr>
          <a:xfrm>
            <a:off x="6526460" y="5301208"/>
            <a:ext cx="1169875" cy="504056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SOL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7D6C66A-3ABE-D836-51DE-F68A2D2A4ADC}"/>
              </a:ext>
            </a:extLst>
          </p:cNvPr>
          <p:cNvSpPr/>
          <p:nvPr/>
        </p:nvSpPr>
        <p:spPr>
          <a:xfrm>
            <a:off x="7822604" y="4781806"/>
            <a:ext cx="1169875" cy="504056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LA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85E7F7A-9F27-2EEA-C35F-AAFF99C1EA8D}"/>
              </a:ext>
            </a:extLst>
          </p:cNvPr>
          <p:cNvSpPr/>
          <p:nvPr/>
        </p:nvSpPr>
        <p:spPr>
          <a:xfrm>
            <a:off x="9101001" y="4149080"/>
            <a:ext cx="1169875" cy="504056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SI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C7C3349-D8B9-E7EE-CDFD-0360298CB84A}"/>
              </a:ext>
            </a:extLst>
          </p:cNvPr>
          <p:cNvCxnSpPr>
            <a:stCxn id="4" idx="2"/>
            <a:endCxn id="5" idx="3"/>
          </p:cNvCxnSpPr>
          <p:nvPr/>
        </p:nvCxnSpPr>
        <p:spPr>
          <a:xfrm flipH="1">
            <a:off x="2223727" y="3922900"/>
            <a:ext cx="3528902" cy="45960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496E427-26FC-576E-FC62-E2E5494485D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790918" y="3922900"/>
            <a:ext cx="2961711" cy="85890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979F1B6-B4E9-FC94-68FB-AC96103CA08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4159070" y="3922900"/>
            <a:ext cx="1593559" cy="137143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3F47779-5F2C-43BC-EEFB-07CE29336B9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5599230" y="3922900"/>
            <a:ext cx="153399" cy="136296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43AA9D0C-D82E-0519-A59B-3C131C5E9BE2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752629" y="3922900"/>
            <a:ext cx="1358769" cy="137830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377691E-5449-FB11-DD5C-E9C62B8D5A19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>
            <a:off x="5752629" y="3922900"/>
            <a:ext cx="3348372" cy="47820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EAB3EB8-3B23-F3FA-47B1-5BA38EB075B6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5752629" y="3922900"/>
            <a:ext cx="2654913" cy="85890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2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4000" cy="1096962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Ubicación en el pentagrama </a:t>
            </a:r>
          </a:p>
        </p:txBody>
      </p:sp>
      <p:sp>
        <p:nvSpPr>
          <p:cNvPr id="1035" name="Text Placeholder 2">
            <a:extLst>
              <a:ext uri="{FF2B5EF4-FFF2-40B4-BE49-F238E27FC236}">
                <a16:creationId xmlns:a16="http://schemas.microsoft.com/office/drawing/2014/main" id="{F7896ABC-0289-E877-C8CB-70861EAC4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141" y="1912516"/>
            <a:ext cx="4416552" cy="685800"/>
          </a:xfrm>
        </p:spPr>
        <p:txBody>
          <a:bodyPr/>
          <a:lstStyle/>
          <a:p>
            <a:r>
              <a:rPr lang="en-US" dirty="0"/>
              <a:t>Definición: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43E09A-94E7-CFD0-74F3-68CE3FE33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4141" y="2532231"/>
            <a:ext cx="4416552" cy="3505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El pentagrama está compuesto por 5 líneas </a:t>
            </a:r>
            <a:r>
              <a:rPr lang="es-ES" dirty="0"/>
              <a:t>horizontales, equidistantes y paralelas.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Acompañado casi siempre de la clave de sol y demás elementos se que verán mas adelante.</a:t>
            </a:r>
          </a:p>
        </p:txBody>
      </p:sp>
      <p:pic>
        <p:nvPicPr>
          <p:cNvPr id="7" name="Imagen 6" descr="Forma&#10;&#10;Descripción generada automáticamente">
            <a:extLst>
              <a:ext uri="{FF2B5EF4-FFF2-40B4-BE49-F238E27FC236}">
                <a16:creationId xmlns:a16="http://schemas.microsoft.com/office/drawing/2014/main" id="{9C71FF28-CECC-4637-CED6-875B8D8141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340" y="2296495"/>
            <a:ext cx="1671465" cy="167146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C7C4D77-4834-6217-030D-31D96E6F3531}"/>
              </a:ext>
            </a:extLst>
          </p:cNvPr>
          <p:cNvSpPr txBox="1"/>
          <p:nvPr/>
        </p:nvSpPr>
        <p:spPr>
          <a:xfrm>
            <a:off x="6121804" y="20672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Notas en el pentagrama</a:t>
            </a:r>
          </a:p>
        </p:txBody>
      </p:sp>
      <p:pic>
        <p:nvPicPr>
          <p:cNvPr id="1032" name="Picture 8" descr="re">
            <a:extLst>
              <a:ext uri="{FF2B5EF4-FFF2-40B4-BE49-F238E27FC236}">
                <a16:creationId xmlns:a16="http://schemas.microsoft.com/office/drawing/2014/main" id="{E619CEE5-56F3-34CD-0CF4-D046EABB6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9750" l="1500" r="99750">
                        <a14:foregroundMark x1="12000" y1="70000" x2="1500" y2="70000"/>
                        <a14:foregroundMark x1="89500" y1="69750" x2="99750" y2="70000"/>
                        <a14:foregroundMark x1="79500" y1="85250" x2="79750" y2="99000"/>
                        <a14:foregroundMark x1="79750" y1="99000" x2="99000" y2="99750"/>
                        <a14:foregroundMark x1="91500" y1="88750" x2="91500" y2="96250"/>
                        <a14:foregroundMark x1="83500" y1="88750" x2="83500" y2="96250"/>
                        <a14:foregroundMark x1="86750" y1="88750" x2="87500" y2="97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126" y="2400205"/>
            <a:ext cx="1426840" cy="142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 nota">
            <a:extLst>
              <a:ext uri="{FF2B5EF4-FFF2-40B4-BE49-F238E27FC236}">
                <a16:creationId xmlns:a16="http://schemas.microsoft.com/office/drawing/2014/main" id="{FBB6FB6E-ED6D-510C-271B-999FA8FED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6000" l="0" r="98750">
                        <a14:foregroundMark x1="89750" y1="69750" x2="98750" y2="69750"/>
                        <a14:foregroundMark x1="10250" y1="69750" x2="0" y2="69250"/>
                        <a14:foregroundMark x1="80750" y1="86250" x2="91000" y2="96000"/>
                        <a14:foregroundMark x1="91000" y1="96000" x2="80750" y2="86750"/>
                        <a14:foregroundMark x1="80750" y1="86750" x2="80750" y2="86750"/>
                        <a14:foregroundMark x1="88750" y1="88250" x2="95750" y2="8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796" y="2379865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sol nota">
            <a:extLst>
              <a:ext uri="{FF2B5EF4-FFF2-40B4-BE49-F238E27FC236}">
                <a16:creationId xmlns:a16="http://schemas.microsoft.com/office/drawing/2014/main" id="{CCE952EC-865D-1ABB-AEDA-8F499CFF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8750" l="1000" r="99750">
                        <a14:foregroundMark x1="10000" y1="24000" x2="1000" y2="23000"/>
                        <a14:foregroundMark x1="90000" y1="23250" x2="97750" y2="23250"/>
                        <a14:foregroundMark x1="82250" y1="86750" x2="98250" y2="90250"/>
                        <a14:foregroundMark x1="98250" y1="90250" x2="85750" y2="92250"/>
                        <a14:foregroundMark x1="85750" y1="92250" x2="85750" y2="92000"/>
                        <a14:foregroundMark x1="84000" y1="90000" x2="83750" y2="98750"/>
                        <a14:foregroundMark x1="83000" y1="89000" x2="83000" y2="97250"/>
                        <a14:foregroundMark x1="83000" y1="88250" x2="83000" y2="97750"/>
                        <a14:foregroundMark x1="98000" y1="35500" x2="99750" y2="35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547" y="4620949"/>
            <a:ext cx="1416483" cy="141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a nota">
            <a:extLst>
              <a:ext uri="{FF2B5EF4-FFF2-40B4-BE49-F238E27FC236}">
                <a16:creationId xmlns:a16="http://schemas.microsoft.com/office/drawing/2014/main" id="{8EFC85A3-C6CE-609F-FB2B-D0405E91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500" b="97250" l="500" r="98750">
                        <a14:foregroundMark x1="10250" y1="23500" x2="500" y2="22500"/>
                        <a14:foregroundMark x1="90000" y1="23500" x2="98750" y2="23500"/>
                        <a14:foregroundMark x1="83000" y1="87500" x2="84000" y2="94750"/>
                        <a14:foregroundMark x1="85000" y1="88750" x2="95500" y2="92750"/>
                        <a14:foregroundMark x1="96250" y1="87000" x2="92000" y2="97000"/>
                        <a14:foregroundMark x1="86750" y1="94750" x2="95250" y2="97250"/>
                        <a14:foregroundMark x1="29750" y1="8500" x2="33500" y2="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844" y="4609421"/>
            <a:ext cx="1416483" cy="141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i nota">
            <a:extLst>
              <a:ext uri="{FF2B5EF4-FFF2-40B4-BE49-F238E27FC236}">
                <a16:creationId xmlns:a16="http://schemas.microsoft.com/office/drawing/2014/main" id="{BDB9037C-3D64-B6B7-81F8-59BAA4069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7750" b="99000" l="750" r="99500">
                        <a14:foregroundMark x1="10250" y1="23750" x2="750" y2="22750"/>
                        <a14:foregroundMark x1="72250" y1="7750" x2="73500" y2="12500"/>
                        <a14:foregroundMark x1="89500" y1="23250" x2="99500" y2="23750"/>
                        <a14:foregroundMark x1="78250" y1="87000" x2="81750" y2="99000"/>
                        <a14:foregroundMark x1="87000" y1="91250" x2="86250" y2="98750"/>
                        <a14:foregroundMark x1="90000" y1="89750" x2="89500" y2="98250"/>
                        <a14:foregroundMark x1="86500" y1="86500" x2="86750" y2="94750"/>
                        <a14:foregroundMark x1="92000" y1="88750" x2="92000" y2="9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900" y="4577302"/>
            <a:ext cx="1480722" cy="14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1C59D50-FC7D-E09A-566E-51CFCA0CCE4B}"/>
              </a:ext>
            </a:extLst>
          </p:cNvPr>
          <p:cNvSpPr txBox="1"/>
          <p:nvPr/>
        </p:nvSpPr>
        <p:spPr>
          <a:xfrm>
            <a:off x="5065468" y="2642897"/>
            <a:ext cx="48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1)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1CF372C-1F7B-D313-8AFE-5496E93E227D}"/>
              </a:ext>
            </a:extLst>
          </p:cNvPr>
          <p:cNvSpPr txBox="1"/>
          <p:nvPr/>
        </p:nvSpPr>
        <p:spPr>
          <a:xfrm>
            <a:off x="7078663" y="2622304"/>
            <a:ext cx="48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2)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6989F8B-3F5B-5942-9030-62E47F69F632}"/>
              </a:ext>
            </a:extLst>
          </p:cNvPr>
          <p:cNvSpPr txBox="1"/>
          <p:nvPr/>
        </p:nvSpPr>
        <p:spPr>
          <a:xfrm>
            <a:off x="9101014" y="2622304"/>
            <a:ext cx="48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3)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958D164-3902-FC84-6958-435F82D66080}"/>
              </a:ext>
            </a:extLst>
          </p:cNvPr>
          <p:cNvSpPr txBox="1"/>
          <p:nvPr/>
        </p:nvSpPr>
        <p:spPr>
          <a:xfrm>
            <a:off x="4375395" y="4850990"/>
            <a:ext cx="48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4)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4F6C135-3D85-37C9-F1D6-5FE3E6D7A577}"/>
              </a:ext>
            </a:extLst>
          </p:cNvPr>
          <p:cNvSpPr txBox="1"/>
          <p:nvPr/>
        </p:nvSpPr>
        <p:spPr>
          <a:xfrm>
            <a:off x="6246989" y="4850990"/>
            <a:ext cx="48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5)</a:t>
            </a:r>
          </a:p>
        </p:txBody>
      </p:sp>
      <p:pic>
        <p:nvPicPr>
          <p:cNvPr id="1026" name="Picture 2" descr="fa nota">
            <a:extLst>
              <a:ext uri="{FF2B5EF4-FFF2-40B4-BE49-F238E27FC236}">
                <a16:creationId xmlns:a16="http://schemas.microsoft.com/office/drawing/2014/main" id="{23BF5F4E-5B30-FBD1-3207-4F7498D0F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000" b="97250" l="500" r="99250">
                        <a14:foregroundMark x1="79250" y1="87750" x2="81250" y2="92000"/>
                        <a14:foregroundMark x1="96500" y1="86500" x2="97000" y2="91000"/>
                        <a14:foregroundMark x1="81875" y1="94750" x2="92500" y2="97250"/>
                        <a14:foregroundMark x1="79750" y1="94250" x2="81875" y2="94750"/>
                        <a14:foregroundMark x1="92500" y1="97250" x2="97750" y2="96750"/>
                        <a14:foregroundMark x1="92250" y1="91000" x2="92250" y2="91000"/>
                        <a14:foregroundMark x1="6750" y1="23500" x2="6750" y2="23500"/>
                        <a14:foregroundMark x1="1500" y1="23250" x2="1500" y2="23250"/>
                        <a14:foregroundMark x1="99250" y1="23750" x2="99250" y2="23750"/>
                        <a14:foregroundMark x1="30750" y1="9000" x2="30750" y2="9000"/>
                        <a14:foregroundMark x1="1250" y1="34750" x2="1250" y2="34750"/>
                        <a14:foregroundMark x1="1000" y1="46250" x2="1000" y2="46250"/>
                        <a14:foregroundMark x1="750" y1="57500" x2="750" y2="57500"/>
                        <a14:foregroundMark x1="750" y1="46750" x2="750" y2="46750"/>
                        <a14:foregroundMark x1="500" y1="69750" x2="500" y2="69750"/>
                        <a14:backgroundMark x1="83250" y1="94750" x2="83250" y2="9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865" y="4609421"/>
            <a:ext cx="1416483" cy="141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CEAA713-FA79-3B24-64D6-98E8E9EEEB8D}"/>
              </a:ext>
            </a:extLst>
          </p:cNvPr>
          <p:cNvSpPr txBox="1"/>
          <p:nvPr/>
        </p:nvSpPr>
        <p:spPr>
          <a:xfrm>
            <a:off x="8194892" y="4850990"/>
            <a:ext cx="48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6)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2BC597A-18DD-C635-C420-364EBAB69C00}"/>
              </a:ext>
            </a:extLst>
          </p:cNvPr>
          <p:cNvSpPr txBox="1"/>
          <p:nvPr/>
        </p:nvSpPr>
        <p:spPr>
          <a:xfrm>
            <a:off x="10096028" y="4850990"/>
            <a:ext cx="48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7)</a:t>
            </a:r>
          </a:p>
        </p:txBody>
      </p:sp>
    </p:spTree>
    <p:extLst>
      <p:ext uri="{BB962C8B-B14F-4D97-AF65-F5344CB8AC3E}">
        <p14:creationId xmlns:p14="http://schemas.microsoft.com/office/powerpoint/2010/main" val="313906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Sistema cifrado americano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s-ES" dirty="0"/>
              <a:t>El sistema cifrado americano es otra forma de nombrar las notas musicales. Como su nombre lo dice es americano. Es decir, proveniente del inglés.</a:t>
            </a:r>
          </a:p>
          <a:p>
            <a:pPr rtl="0"/>
            <a:r>
              <a:rPr lang="es-ES" dirty="0"/>
              <a:t>A continuación se muestra una tabla de equivalencias </a:t>
            </a:r>
          </a:p>
        </p:txBody>
      </p:sp>
      <p:graphicFrame>
        <p:nvGraphicFramePr>
          <p:cNvPr id="13" name="Marcador de posición de contenido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94294939"/>
              </p:ext>
            </p:extLst>
          </p:nvPr>
        </p:nvGraphicFramePr>
        <p:xfrm>
          <a:off x="6382444" y="1714500"/>
          <a:ext cx="3384376" cy="4648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92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Sistema latino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Sistema cifrado americano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643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71865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SOL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42364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1327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34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Alteraciones</a:t>
            </a:r>
          </a:p>
        </p:txBody>
      </p:sp>
      <p:sp>
        <p:nvSpPr>
          <p:cNvPr id="7" name="Marcador de posición de contenido 6"/>
          <p:cNvSpPr>
            <a:spLocks noGrp="1"/>
          </p:cNvSpPr>
          <p:nvPr>
            <p:ph sz="half" idx="1"/>
          </p:nvPr>
        </p:nvSpPr>
        <p:spPr>
          <a:xfrm>
            <a:off x="693812" y="1905000"/>
            <a:ext cx="4419599" cy="4267200"/>
          </a:xfrm>
        </p:spPr>
        <p:txBody>
          <a:bodyPr rtlCol="0"/>
          <a:lstStyle/>
          <a:p>
            <a:pPr rtl="0"/>
            <a:r>
              <a:rPr lang="es-ES" dirty="0"/>
              <a:t>En la teoría musical existen las llamadas alteraciones o accidentes. Siendo signos que modifican el sonido de una nota generando una nueva.</a:t>
            </a:r>
          </a:p>
          <a:p>
            <a:pPr rtl="0"/>
            <a:r>
              <a:rPr lang="es-ES" dirty="0"/>
              <a:t>Estas alteraciones son: </a:t>
            </a:r>
          </a:p>
          <a:p>
            <a:pPr marL="457200" indent="-457200" rtl="0">
              <a:buAutoNum type="arabicParenR"/>
            </a:pPr>
            <a:r>
              <a:rPr lang="es-ES" dirty="0"/>
              <a:t>Sostenido (</a:t>
            </a:r>
            <a:r>
              <a:rPr lang="es-ES" b="1" dirty="0"/>
              <a:t>#</a:t>
            </a:r>
            <a:r>
              <a:rPr lang="es-ES" dirty="0"/>
              <a:t>)</a:t>
            </a:r>
          </a:p>
          <a:p>
            <a:pPr marL="457200" indent="-457200" rtl="0">
              <a:buAutoNum type="arabicParenR"/>
            </a:pPr>
            <a:r>
              <a:rPr lang="es-ES" dirty="0"/>
              <a:t>Bemol (</a:t>
            </a:r>
            <a:r>
              <a:rPr lang="es-ES" b="1" dirty="0"/>
              <a:t>♭</a:t>
            </a:r>
            <a:r>
              <a:rPr lang="es-ES" dirty="0"/>
              <a:t>)</a:t>
            </a:r>
          </a:p>
          <a:p>
            <a:pPr marL="0" indent="0" rtl="0">
              <a:buNone/>
            </a:pPr>
            <a:r>
              <a:rPr lang="es-ES" dirty="0"/>
              <a:t>Los signos entre paréntesis son su representación.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F2799E-4AA2-7576-BDD2-111A54730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0316" y="1988840"/>
            <a:ext cx="3896816" cy="3396208"/>
          </a:xfrm>
        </p:spPr>
        <p:txBody>
          <a:bodyPr/>
          <a:lstStyle/>
          <a:p>
            <a:r>
              <a:rPr lang="es-CO" dirty="0"/>
              <a:t>Por lo tanto, las notas alteradas con sostenido son: 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Do#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Re#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Fa#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Sol#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La#</a:t>
            </a:r>
          </a:p>
          <a:p>
            <a:pPr marL="0" indent="0">
              <a:buNone/>
            </a:pPr>
            <a:endParaRPr lang="es-CO" dirty="0"/>
          </a:p>
          <a:p>
            <a:pPr marL="457200" indent="-457200">
              <a:buFont typeface="+mj-lt"/>
              <a:buAutoNum type="arabicPeriod"/>
            </a:pPr>
            <a:endParaRPr lang="es-CO" dirty="0"/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3D295A0F-A2C1-0968-2877-864DB127A0CD}"/>
              </a:ext>
            </a:extLst>
          </p:cNvPr>
          <p:cNvSpPr txBox="1">
            <a:spLocks/>
          </p:cNvSpPr>
          <p:nvPr/>
        </p:nvSpPr>
        <p:spPr>
          <a:xfrm>
            <a:off x="7894612" y="2996952"/>
            <a:ext cx="3896816" cy="3396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Las notas alteradas con bemol son: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Re♭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Mi♭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Sol♭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La♭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Si♭</a:t>
            </a:r>
          </a:p>
          <a:p>
            <a:pPr marL="0" indent="0">
              <a:buFont typeface="Arial" pitchFamily="34" charset="0"/>
              <a:buNone/>
            </a:pPr>
            <a:endParaRPr lang="es-CO" dirty="0"/>
          </a:p>
          <a:p>
            <a:pPr marL="457200" indent="-457200">
              <a:buFont typeface="+mj-lt"/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4027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Alteraciones</a:t>
            </a:r>
          </a:p>
        </p:txBody>
      </p:sp>
      <p:sp>
        <p:nvSpPr>
          <p:cNvPr id="7" name="Marcador de posición de contenido 6"/>
          <p:cNvSpPr>
            <a:spLocks noGrp="1"/>
          </p:cNvSpPr>
          <p:nvPr>
            <p:ph sz="half" idx="1"/>
          </p:nvPr>
        </p:nvSpPr>
        <p:spPr>
          <a:xfrm>
            <a:off x="1413892" y="1844824"/>
            <a:ext cx="4419599" cy="426720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Las alteraciones mencionadas (sostenido y bemol) son equivalentes, es decir son las mismas notas: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Do# -&gt; Re♭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Re# -&gt; Mi♭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Fa# -&gt; Sol♭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Sol# -&gt; La♭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La# -&gt; Si♭</a:t>
            </a:r>
          </a:p>
          <a:p>
            <a:pPr rtl="0"/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3E70D1-EB3F-E080-69AA-241DE2ECA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862" y="2036567"/>
            <a:ext cx="4416552" cy="1440160"/>
          </a:xfrm>
        </p:spPr>
        <p:txBody>
          <a:bodyPr numCol="1">
            <a:normAutofit/>
          </a:bodyPr>
          <a:lstStyle/>
          <a:p>
            <a:r>
              <a:rPr lang="es-CO" dirty="0"/>
              <a:t>Por lo que se puede concluir que las notas musicales son doce en total, contando las siete naturales y las cinco alteradas </a:t>
            </a:r>
          </a:p>
        </p:txBody>
      </p:sp>
      <p:sp>
        <p:nvSpPr>
          <p:cNvPr id="9" name="Marcador de contenido 5">
            <a:extLst>
              <a:ext uri="{FF2B5EF4-FFF2-40B4-BE49-F238E27FC236}">
                <a16:creationId xmlns:a16="http://schemas.microsoft.com/office/drawing/2014/main" id="{025A78E2-1E98-8795-ABF9-02725D030D66}"/>
              </a:ext>
            </a:extLst>
          </p:cNvPr>
          <p:cNvSpPr txBox="1">
            <a:spLocks/>
          </p:cNvSpPr>
          <p:nvPr/>
        </p:nvSpPr>
        <p:spPr>
          <a:xfrm>
            <a:off x="6477068" y="3284984"/>
            <a:ext cx="5260242" cy="2957529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CO" dirty="0"/>
              <a:t>Do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Do#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Re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Re#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Mi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Fa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Fa#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Sol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Sol#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La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La#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Si</a:t>
            </a:r>
          </a:p>
        </p:txBody>
      </p:sp>
    </p:spTree>
    <p:extLst>
      <p:ext uri="{BB962C8B-B14F-4D97-AF65-F5344CB8AC3E}">
        <p14:creationId xmlns:p14="http://schemas.microsoft.com/office/powerpoint/2010/main" val="397089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250953" y="377348"/>
            <a:ext cx="10536186" cy="672425"/>
          </a:xfrm>
        </p:spPr>
        <p:txBody>
          <a:bodyPr rtlCol="0"/>
          <a:lstStyle/>
          <a:p>
            <a:pPr rtl="0"/>
            <a:r>
              <a:rPr lang="es-ES" b="1" dirty="0"/>
              <a:t>Representación en un instrumento</a:t>
            </a:r>
          </a:p>
        </p:txBody>
      </p:sp>
      <p:sp>
        <p:nvSpPr>
          <p:cNvPr id="12" name="Marcador de posición de texto 11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es-ES" dirty="0"/>
              <a:t>El piano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C744604-1A37-5BDD-B2E8-DEF04D122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76" b="97475" l="2319" r="96715">
                        <a14:foregroundMark x1="8986" y1="12626" x2="8986" y2="12626"/>
                        <a14:foregroundMark x1="5121" y1="13384" x2="5121" y2="13384"/>
                        <a14:foregroundMark x1="5894" y1="15657" x2="5894" y2="15657"/>
                        <a14:foregroundMark x1="8213" y1="15657" x2="14203" y2="15657"/>
                        <a14:foregroundMark x1="14203" y1="15657" x2="57971" y2="14899"/>
                        <a14:foregroundMark x1="54589" y1="14394" x2="54879" y2="48737"/>
                        <a14:foregroundMark x1="54879" y1="48737" x2="55169" y2="49495"/>
                        <a14:foregroundMark x1="56812" y1="20960" x2="59130" y2="63384"/>
                        <a14:foregroundMark x1="59130" y1="63384" x2="60000" y2="66667"/>
                        <a14:foregroundMark x1="59227" y1="3283" x2="78357" y2="5808"/>
                        <a14:foregroundMark x1="78357" y1="5808" x2="86377" y2="4040"/>
                        <a14:foregroundMark x1="86377" y1="4040" x2="92754" y2="10606"/>
                        <a14:foregroundMark x1="92754" y1="10606" x2="95652" y2="29798"/>
                        <a14:foregroundMark x1="95652" y1="29798" x2="96135" y2="52778"/>
                        <a14:foregroundMark x1="96135" y1="52778" x2="91691" y2="69444"/>
                        <a14:foregroundMark x1="91691" y1="69444" x2="60290" y2="64141"/>
                        <a14:foregroundMark x1="5121" y1="9848" x2="4348" y2="78788"/>
                        <a14:foregroundMark x1="4348" y1="78788" x2="5894" y2="95455"/>
                        <a14:foregroundMark x1="5894" y1="95455" x2="48696" y2="97727"/>
                        <a14:foregroundMark x1="48696" y1="97727" x2="50918" y2="96970"/>
                        <a14:foregroundMark x1="10048" y1="82828" x2="10048" y2="82828"/>
                        <a14:foregroundMark x1="11884" y1="82576" x2="18647" y2="83838"/>
                        <a14:foregroundMark x1="21932" y1="68687" x2="46860" y2="71970"/>
                        <a14:foregroundMark x1="27246" y1="55303" x2="50725" y2="55051"/>
                        <a14:foregroundMark x1="7440" y1="39899" x2="48019" y2="36111"/>
                        <a14:foregroundMark x1="48019" y1="36111" x2="50048" y2="36111"/>
                        <a14:foregroundMark x1="7440" y1="34596" x2="12850" y2="53283"/>
                        <a14:foregroundMark x1="12850" y1="53283" x2="31498" y2="78030"/>
                        <a14:foregroundMark x1="31498" y1="78030" x2="34010" y2="75505"/>
                        <a14:foregroundMark x1="4928" y1="11869" x2="2415" y2="26768"/>
                        <a14:foregroundMark x1="2415" y1="26768" x2="2319" y2="52525"/>
                        <a14:foregroundMark x1="2319" y1="52525" x2="3092" y2="55808"/>
                        <a14:foregroundMark x1="2899" y1="48737" x2="2609" y2="87626"/>
                        <a14:foregroundMark x1="2609" y1="87626" x2="2609" y2="87626"/>
                        <a14:foregroundMark x1="2705" y1="11111" x2="11304" y2="12626"/>
                        <a14:foregroundMark x1="12271" y1="7828" x2="23188" y2="11869"/>
                        <a14:foregroundMark x1="20676" y1="9343" x2="46763" y2="10101"/>
                        <a14:foregroundMark x1="62415" y1="9848" x2="77101" y2="10859"/>
                        <a14:foregroundMark x1="78261" y1="10859" x2="57295" y2="28283"/>
                        <a14:foregroundMark x1="56135" y1="47980" x2="55845" y2="62121"/>
                        <a14:foregroundMark x1="52560" y1="51263" x2="52367" y2="66667"/>
                        <a14:foregroundMark x1="62705" y1="26515" x2="62705" y2="56313"/>
                        <a14:foregroundMark x1="69275" y1="22475" x2="70531" y2="59343"/>
                        <a14:foregroundMark x1="70531" y1="59343" x2="70821" y2="60101"/>
                        <a14:foregroundMark x1="79034" y1="19192" x2="83188" y2="39394"/>
                        <a14:foregroundMark x1="84348" y1="31818" x2="83575" y2="61364"/>
                        <a14:foregroundMark x1="90242" y1="31061" x2="90048" y2="53283"/>
                        <a14:foregroundMark x1="94493" y1="13131" x2="94879" y2="29040"/>
                        <a14:foregroundMark x1="95556" y1="15152" x2="95459" y2="30808"/>
                        <a14:foregroundMark x1="96425" y1="56818" x2="96329" y2="76768"/>
                        <a14:foregroundMark x1="96039" y1="81313" x2="96715" y2="92929"/>
                        <a14:foregroundMark x1="96425" y1="94697" x2="88309" y2="92929"/>
                        <a14:foregroundMark x1="91208" y1="95455" x2="79903" y2="91667"/>
                        <a14:foregroundMark x1="79903" y1="91667" x2="78744" y2="90404"/>
                        <a14:foregroundMark x1="88019" y1="96212" x2="77488" y2="934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353" y="1241952"/>
            <a:ext cx="11432297" cy="4374096"/>
          </a:xfrm>
          <a:prstGeom prst="rect">
            <a:avLst/>
          </a:prstGeom>
        </p:spPr>
      </p:pic>
      <p:sp>
        <p:nvSpPr>
          <p:cNvPr id="3" name="Diagrama de flujo: conector 2">
            <a:extLst>
              <a:ext uri="{FF2B5EF4-FFF2-40B4-BE49-F238E27FC236}">
                <a16:creationId xmlns:a16="http://schemas.microsoft.com/office/drawing/2014/main" id="{01929EB3-9B71-9F42-50C4-9F295BFE48EE}"/>
              </a:ext>
            </a:extLst>
          </p:cNvPr>
          <p:cNvSpPr/>
          <p:nvPr/>
        </p:nvSpPr>
        <p:spPr>
          <a:xfrm>
            <a:off x="1596014" y="4842352"/>
            <a:ext cx="504056" cy="504056"/>
          </a:xfrm>
          <a:prstGeom prst="flowChartConnector">
            <a:avLst/>
          </a:prstGeom>
          <a:solidFill>
            <a:schemeClr val="tx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bg1"/>
                </a:solidFill>
              </a:rPr>
              <a:t>Re</a:t>
            </a:r>
          </a:p>
        </p:txBody>
      </p:sp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A295D889-F1FC-E455-487B-968F6A5E1A54}"/>
              </a:ext>
            </a:extLst>
          </p:cNvPr>
          <p:cNvSpPr/>
          <p:nvPr/>
        </p:nvSpPr>
        <p:spPr>
          <a:xfrm>
            <a:off x="4593326" y="4842352"/>
            <a:ext cx="504056" cy="473178"/>
          </a:xfrm>
          <a:prstGeom prst="flowChartConnector">
            <a:avLst/>
          </a:prstGeom>
          <a:solidFill>
            <a:schemeClr val="tx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La</a:t>
            </a:r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DC1DBA5D-4CB3-0A72-0871-32ACECF64714}"/>
              </a:ext>
            </a:extLst>
          </p:cNvPr>
          <p:cNvSpPr/>
          <p:nvPr/>
        </p:nvSpPr>
        <p:spPr>
          <a:xfrm>
            <a:off x="2388102" y="4842352"/>
            <a:ext cx="504056" cy="504056"/>
          </a:xfrm>
          <a:prstGeom prst="flowChartConnector">
            <a:avLst/>
          </a:prstGeom>
          <a:solidFill>
            <a:schemeClr val="tx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Mi</a:t>
            </a:r>
          </a:p>
        </p:txBody>
      </p: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03DF1FA3-3DC6-7A5D-0FF8-461F413EFF2A}"/>
              </a:ext>
            </a:extLst>
          </p:cNvPr>
          <p:cNvSpPr/>
          <p:nvPr/>
        </p:nvSpPr>
        <p:spPr>
          <a:xfrm>
            <a:off x="803926" y="4842352"/>
            <a:ext cx="504056" cy="504056"/>
          </a:xfrm>
          <a:prstGeom prst="flowChartConnector">
            <a:avLst/>
          </a:prstGeom>
          <a:solidFill>
            <a:schemeClr val="tx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>
                <a:solidFill>
                  <a:schemeClr val="bg1"/>
                </a:solidFill>
              </a:rPr>
              <a:t>Do</a:t>
            </a:r>
            <a:endParaRPr lang="es-CO" sz="900" b="1" dirty="0">
              <a:solidFill>
                <a:schemeClr val="bg1"/>
              </a:solidFill>
            </a:endParaRPr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CF98039C-50C2-2BAD-ABC5-B315C3289549}"/>
              </a:ext>
            </a:extLst>
          </p:cNvPr>
          <p:cNvSpPr/>
          <p:nvPr/>
        </p:nvSpPr>
        <p:spPr>
          <a:xfrm>
            <a:off x="3108182" y="4842352"/>
            <a:ext cx="504056" cy="504056"/>
          </a:xfrm>
          <a:prstGeom prst="flowChartConnector">
            <a:avLst/>
          </a:prstGeom>
          <a:solidFill>
            <a:schemeClr val="tx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Fa</a:t>
            </a:r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EEAEC726-5C6C-BFE0-AA6F-60F9F1F92ACA}"/>
              </a:ext>
            </a:extLst>
          </p:cNvPr>
          <p:cNvSpPr/>
          <p:nvPr/>
        </p:nvSpPr>
        <p:spPr>
          <a:xfrm>
            <a:off x="3827568" y="4867089"/>
            <a:ext cx="504056" cy="504056"/>
          </a:xfrm>
          <a:prstGeom prst="flowChartConnector">
            <a:avLst/>
          </a:prstGeom>
          <a:solidFill>
            <a:schemeClr val="tx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 dirty="0">
                <a:solidFill>
                  <a:schemeClr val="bg1"/>
                </a:solidFill>
              </a:rPr>
              <a:t>Sol</a:t>
            </a:r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90717C2E-69CF-0689-B71E-AD49B722DA85}"/>
              </a:ext>
            </a:extLst>
          </p:cNvPr>
          <p:cNvSpPr/>
          <p:nvPr/>
        </p:nvSpPr>
        <p:spPr>
          <a:xfrm>
            <a:off x="5340430" y="4852329"/>
            <a:ext cx="504056" cy="504056"/>
          </a:xfrm>
          <a:prstGeom prst="flowChartConnector">
            <a:avLst/>
          </a:prstGeom>
          <a:solidFill>
            <a:schemeClr val="tx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Si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0686AD3-409D-D24E-B8C4-0E1B299B1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8502" y="2337521"/>
            <a:ext cx="5256586" cy="3086348"/>
          </a:xfrm>
          <a:prstGeom prst="rect">
            <a:avLst/>
          </a:prstGeom>
        </p:spPr>
      </p:pic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D0D0B788-8CB1-641F-8533-304773C7E7C8}"/>
              </a:ext>
            </a:extLst>
          </p:cNvPr>
          <p:cNvSpPr/>
          <p:nvPr/>
        </p:nvSpPr>
        <p:spPr>
          <a:xfrm>
            <a:off x="6852598" y="4842352"/>
            <a:ext cx="504056" cy="504056"/>
          </a:xfrm>
          <a:prstGeom prst="flowChartConnector">
            <a:avLst/>
          </a:prstGeom>
          <a:solidFill>
            <a:schemeClr val="tx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id="{F9F5A1E3-8173-E107-6A0D-401544B3DA1E}"/>
              </a:ext>
            </a:extLst>
          </p:cNvPr>
          <p:cNvSpPr/>
          <p:nvPr/>
        </p:nvSpPr>
        <p:spPr>
          <a:xfrm>
            <a:off x="9084846" y="4852329"/>
            <a:ext cx="504056" cy="473178"/>
          </a:xfrm>
          <a:prstGeom prst="flowChartConnector">
            <a:avLst/>
          </a:prstGeom>
          <a:solidFill>
            <a:schemeClr val="tx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B90ABF45-A467-A81E-911B-0974CD6182E4}"/>
              </a:ext>
            </a:extLst>
          </p:cNvPr>
          <p:cNvSpPr/>
          <p:nvPr/>
        </p:nvSpPr>
        <p:spPr>
          <a:xfrm>
            <a:off x="7572678" y="4842352"/>
            <a:ext cx="504056" cy="504056"/>
          </a:xfrm>
          <a:prstGeom prst="flowChartConnector">
            <a:avLst/>
          </a:prstGeom>
          <a:solidFill>
            <a:schemeClr val="tx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7" name="Diagrama de flujo: conector 16">
            <a:extLst>
              <a:ext uri="{FF2B5EF4-FFF2-40B4-BE49-F238E27FC236}">
                <a16:creationId xmlns:a16="http://schemas.microsoft.com/office/drawing/2014/main" id="{8ED149F0-071B-1BEB-FCF9-69F684B462B2}"/>
              </a:ext>
            </a:extLst>
          </p:cNvPr>
          <p:cNvSpPr/>
          <p:nvPr/>
        </p:nvSpPr>
        <p:spPr>
          <a:xfrm>
            <a:off x="6060510" y="4842352"/>
            <a:ext cx="504056" cy="504056"/>
          </a:xfrm>
          <a:prstGeom prst="flowChartConnector">
            <a:avLst/>
          </a:prstGeom>
          <a:solidFill>
            <a:schemeClr val="tx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5CA4DEDA-66B1-B2CD-6ADF-0E9410FA9C4A}"/>
              </a:ext>
            </a:extLst>
          </p:cNvPr>
          <p:cNvSpPr/>
          <p:nvPr/>
        </p:nvSpPr>
        <p:spPr>
          <a:xfrm>
            <a:off x="8364766" y="4842352"/>
            <a:ext cx="504056" cy="504056"/>
          </a:xfrm>
          <a:prstGeom prst="flowChartConnector">
            <a:avLst/>
          </a:prstGeom>
          <a:solidFill>
            <a:schemeClr val="tx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9" name="Diagrama de flujo: conector 18">
            <a:extLst>
              <a:ext uri="{FF2B5EF4-FFF2-40B4-BE49-F238E27FC236}">
                <a16:creationId xmlns:a16="http://schemas.microsoft.com/office/drawing/2014/main" id="{17CECB6B-6337-8ABA-F09D-2BA28C2023E1}"/>
              </a:ext>
            </a:extLst>
          </p:cNvPr>
          <p:cNvSpPr/>
          <p:nvPr/>
        </p:nvSpPr>
        <p:spPr>
          <a:xfrm>
            <a:off x="9854688" y="4842352"/>
            <a:ext cx="504056" cy="504056"/>
          </a:xfrm>
          <a:prstGeom prst="flowChartConnector">
            <a:avLst/>
          </a:prstGeom>
          <a:solidFill>
            <a:schemeClr val="tx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D29EB66A-5AD2-823E-27F6-BB1625243221}"/>
              </a:ext>
            </a:extLst>
          </p:cNvPr>
          <p:cNvSpPr/>
          <p:nvPr/>
        </p:nvSpPr>
        <p:spPr>
          <a:xfrm>
            <a:off x="10597014" y="4852329"/>
            <a:ext cx="504056" cy="504056"/>
          </a:xfrm>
          <a:prstGeom prst="flowChartConnector">
            <a:avLst/>
          </a:prstGeom>
          <a:solidFill>
            <a:schemeClr val="tx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3C696669-2B64-E350-8CB8-2FCCE5CE7EB1}"/>
              </a:ext>
            </a:extLst>
          </p:cNvPr>
          <p:cNvSpPr/>
          <p:nvPr/>
        </p:nvSpPr>
        <p:spPr>
          <a:xfrm>
            <a:off x="1205993" y="3618216"/>
            <a:ext cx="504056" cy="444916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>
                <a:solidFill>
                  <a:schemeClr val="tx1"/>
                </a:solidFill>
              </a:rPr>
              <a:t>Do#</a:t>
            </a:r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3975D5EB-C3E5-F4F2-9E3A-166B3FBD3E36}"/>
              </a:ext>
            </a:extLst>
          </p:cNvPr>
          <p:cNvSpPr/>
          <p:nvPr/>
        </p:nvSpPr>
        <p:spPr>
          <a:xfrm>
            <a:off x="1971140" y="3603758"/>
            <a:ext cx="504057" cy="446506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</a:rPr>
              <a:t>Re#</a:t>
            </a:r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262F6817-230F-4E6C-3D4C-6F9C15594A6B}"/>
              </a:ext>
            </a:extLst>
          </p:cNvPr>
          <p:cNvSpPr/>
          <p:nvPr/>
        </p:nvSpPr>
        <p:spPr>
          <a:xfrm>
            <a:off x="3476711" y="3617354"/>
            <a:ext cx="504057" cy="450242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Fa#</a:t>
            </a:r>
          </a:p>
        </p:txBody>
      </p:sp>
      <p:sp>
        <p:nvSpPr>
          <p:cNvPr id="24" name="Diagrama de flujo: conector 23">
            <a:extLst>
              <a:ext uri="{FF2B5EF4-FFF2-40B4-BE49-F238E27FC236}">
                <a16:creationId xmlns:a16="http://schemas.microsoft.com/office/drawing/2014/main" id="{1FCE8A84-FBC5-3730-8A6F-EED14838FCB0}"/>
              </a:ext>
            </a:extLst>
          </p:cNvPr>
          <p:cNvSpPr/>
          <p:nvPr/>
        </p:nvSpPr>
        <p:spPr>
          <a:xfrm>
            <a:off x="4997506" y="3565050"/>
            <a:ext cx="504056" cy="504056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La#</a:t>
            </a:r>
          </a:p>
        </p:txBody>
      </p: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id="{F8F1418E-9F48-4A9D-8485-262973E145E8}"/>
              </a:ext>
            </a:extLst>
          </p:cNvPr>
          <p:cNvSpPr/>
          <p:nvPr/>
        </p:nvSpPr>
        <p:spPr>
          <a:xfrm>
            <a:off x="4188302" y="3577086"/>
            <a:ext cx="504056" cy="473178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 dirty="0">
                <a:solidFill>
                  <a:schemeClr val="tx1"/>
                </a:solidFill>
              </a:rPr>
              <a:t>Sol#</a:t>
            </a:r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4E4F5534-3B40-29F7-638D-FD96F481D259}"/>
              </a:ext>
            </a:extLst>
          </p:cNvPr>
          <p:cNvSpPr/>
          <p:nvPr/>
        </p:nvSpPr>
        <p:spPr>
          <a:xfrm>
            <a:off x="6445461" y="3599374"/>
            <a:ext cx="504056" cy="444916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b="1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C88DEE86-C754-8760-23FE-A07723B650AE}"/>
              </a:ext>
            </a:extLst>
          </p:cNvPr>
          <p:cNvSpPr/>
          <p:nvPr/>
        </p:nvSpPr>
        <p:spPr>
          <a:xfrm>
            <a:off x="7210608" y="3584916"/>
            <a:ext cx="504057" cy="446506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</a:rPr>
              <a:t>D#</a:t>
            </a:r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9BD78C4F-B655-798E-8419-2C6DEAB6AA80}"/>
              </a:ext>
            </a:extLst>
          </p:cNvPr>
          <p:cNvSpPr/>
          <p:nvPr/>
        </p:nvSpPr>
        <p:spPr>
          <a:xfrm>
            <a:off x="8716179" y="3598512"/>
            <a:ext cx="504057" cy="450242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F#</a:t>
            </a:r>
          </a:p>
        </p:txBody>
      </p:sp>
      <p:sp>
        <p:nvSpPr>
          <p:cNvPr id="29" name="Diagrama de flujo: conector 28">
            <a:extLst>
              <a:ext uri="{FF2B5EF4-FFF2-40B4-BE49-F238E27FC236}">
                <a16:creationId xmlns:a16="http://schemas.microsoft.com/office/drawing/2014/main" id="{66F46A04-6E34-8936-0643-DDA1BBE18829}"/>
              </a:ext>
            </a:extLst>
          </p:cNvPr>
          <p:cNvSpPr/>
          <p:nvPr/>
        </p:nvSpPr>
        <p:spPr>
          <a:xfrm>
            <a:off x="10236974" y="3546208"/>
            <a:ext cx="504056" cy="504056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A#</a:t>
            </a:r>
          </a:p>
        </p:txBody>
      </p:sp>
      <p:sp>
        <p:nvSpPr>
          <p:cNvPr id="30" name="Diagrama de flujo: conector 29">
            <a:extLst>
              <a:ext uri="{FF2B5EF4-FFF2-40B4-BE49-F238E27FC236}">
                <a16:creationId xmlns:a16="http://schemas.microsoft.com/office/drawing/2014/main" id="{6B2B0C9E-79EC-E81F-A649-90F1BF35ED68}"/>
              </a:ext>
            </a:extLst>
          </p:cNvPr>
          <p:cNvSpPr/>
          <p:nvPr/>
        </p:nvSpPr>
        <p:spPr>
          <a:xfrm>
            <a:off x="9427770" y="3558244"/>
            <a:ext cx="504056" cy="473178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 dirty="0">
                <a:solidFill>
                  <a:schemeClr val="tx1"/>
                </a:solidFill>
              </a:rPr>
              <a:t>G#</a:t>
            </a:r>
          </a:p>
        </p:txBody>
      </p:sp>
    </p:spTree>
    <p:extLst>
      <p:ext uri="{BB962C8B-B14F-4D97-AF65-F5344CB8AC3E}">
        <p14:creationId xmlns:p14="http://schemas.microsoft.com/office/powerpoint/2010/main" val="414035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rvas 16x9">
  <a:themeElements>
    <a:clrScheme name="Personalizado 4">
      <a:dk1>
        <a:sysClr val="windowText" lastClr="000000"/>
      </a:dk1>
      <a:lt1>
        <a:sysClr val="window" lastClr="FFFFFF"/>
      </a:lt1>
      <a:dk2>
        <a:srgbClr val="8C6D46"/>
      </a:dk2>
      <a:lt2>
        <a:srgbClr val="E6DCCE"/>
      </a:lt2>
      <a:accent1>
        <a:srgbClr val="8C6D4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277_TF02801094.potx" id="{081F4BBB-747F-4466-8999-A032A97379F5}" vid="{359AB729-6FC1-4D87-BFD6-2419E33BE38F}"/>
    </a:ext>
  </a:extLst>
</a:theme>
</file>

<file path=ppt/theme/theme2.xml><?xml version="1.0" encoding="utf-8"?>
<a:theme xmlns:a="http://schemas.openxmlformats.org/drawingml/2006/main" name="Tema de Offic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curvas musicales (panorámica)</Template>
  <TotalTime>251</TotalTime>
  <Words>369</Words>
  <Application>Microsoft Office PowerPoint</Application>
  <PresentationFormat>Personalizado</PresentationFormat>
  <Paragraphs>116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Euphemia</vt:lpstr>
      <vt:lpstr>Curvas 16x9</vt:lpstr>
      <vt:lpstr>Introducción </vt:lpstr>
      <vt:lpstr>Nomenclatura (notación musical)</vt:lpstr>
      <vt:lpstr>Ubicación en el pentagrama </vt:lpstr>
      <vt:lpstr>Sistema cifrado americano</vt:lpstr>
      <vt:lpstr>Alteraciones</vt:lpstr>
      <vt:lpstr>Alteraciones</vt:lpstr>
      <vt:lpstr>Representación en un instrumento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</dc:title>
  <dc:creator>Daniel Holguín D.</dc:creator>
  <cp:lastModifiedBy>Daniel   Holguin Dominguez</cp:lastModifiedBy>
  <cp:revision>13</cp:revision>
  <dcterms:created xsi:type="dcterms:W3CDTF">2022-11-23T01:12:41Z</dcterms:created>
  <dcterms:modified xsi:type="dcterms:W3CDTF">2023-02-04T17:40:29Z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