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71" r:id="rId3"/>
    <p:sldId id="284" r:id="rId4"/>
    <p:sldId id="281" r:id="rId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091B3-42F9-4632-BE7C-33274F4F2D34}" type="datetime1">
              <a:rPr lang="es-ES" smtClean="0"/>
              <a:t>14/01/2023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96BA1-C532-4378-8FB2-9F5B51690B0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73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33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80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DC83968-D36C-454A-A75F-3E5398C4DAD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FBCDF-CF6B-4AF1-B6FF-086EFC021A17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B2E012C-D5A5-47C0-9FB6-B72980AEA738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C81F6-0E5A-4657-A7C7-41274A6E3DFB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imagen 16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dirty="0"/>
              <a:t>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0F479-8C3C-45B7-A68F-5857AF5AA08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F6CB1-E7CC-4FC3-B9A8-FEC6E20C08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08CB1-4D57-4BCF-863F-20CF78FFDE2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88471-925C-4C03-8335-0422A8E49CF0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2B8890-3E7D-4E50-A6E6-E75682D1E8B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252DF38-6D84-4410-A016-A7A55786E6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C3BD28-0BB9-490A-B90F-B27AEFF63725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Escalas</a:t>
            </a:r>
          </a:p>
        </p:txBody>
      </p:sp>
      <p:pic>
        <p:nvPicPr>
          <p:cNvPr id="10" name="Marcador de posición de imagen 9" descr="Teclas de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Mayores, menores y pentatónicas 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escalas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5B9246-A403-9D78-5A5D-DEFD0DFE8EA3}"/>
              </a:ext>
            </a:extLst>
          </p:cNvPr>
          <p:cNvSpPr txBox="1"/>
          <p:nvPr/>
        </p:nvSpPr>
        <p:spPr>
          <a:xfrm>
            <a:off x="1265213" y="1674674"/>
            <a:ext cx="9036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entiende por escala musical a un conjunto de sonidos ordenados (notas) que generalmente se organizan de manera ascendente o descendente. </a:t>
            </a:r>
          </a:p>
          <a:p>
            <a:r>
              <a:rPr lang="es-ES" dirty="0"/>
              <a:t>Las escalas mas comunes son las heptatónicas (es decir conformadas por siete notas).</a:t>
            </a:r>
          </a:p>
          <a:p>
            <a:r>
              <a:rPr lang="es-ES" dirty="0"/>
              <a:t>La disposición de intervalos para la escala mayor y menor es la siguiente: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0C6DC4-739C-06F8-E0AF-634740806495}"/>
              </a:ext>
            </a:extLst>
          </p:cNvPr>
          <p:cNvSpPr/>
          <p:nvPr/>
        </p:nvSpPr>
        <p:spPr>
          <a:xfrm>
            <a:off x="2773218" y="3390385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AF54C9-4D19-D585-63A4-9C6D15656498}"/>
              </a:ext>
            </a:extLst>
          </p:cNvPr>
          <p:cNvSpPr/>
          <p:nvPr/>
        </p:nvSpPr>
        <p:spPr>
          <a:xfrm>
            <a:off x="3646140" y="3390385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A7E631-859D-FB50-1FD1-66BF602D516E}"/>
              </a:ext>
            </a:extLst>
          </p:cNvPr>
          <p:cNvSpPr/>
          <p:nvPr/>
        </p:nvSpPr>
        <p:spPr>
          <a:xfrm>
            <a:off x="4561620" y="3390385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D008EA-DD00-CF98-7C32-EA53B56CBB1C}"/>
              </a:ext>
            </a:extLst>
          </p:cNvPr>
          <p:cNvSpPr/>
          <p:nvPr/>
        </p:nvSpPr>
        <p:spPr>
          <a:xfrm>
            <a:off x="5509522" y="340614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3162CF-12EE-4A6C-F1C1-45C2BF2503FD}"/>
              </a:ext>
            </a:extLst>
          </p:cNvPr>
          <p:cNvSpPr/>
          <p:nvPr/>
        </p:nvSpPr>
        <p:spPr>
          <a:xfrm>
            <a:off x="6472248" y="3417044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D6C66A-3ABE-D836-51DE-F68A2D2A4ADC}"/>
              </a:ext>
            </a:extLst>
          </p:cNvPr>
          <p:cNvSpPr/>
          <p:nvPr/>
        </p:nvSpPr>
        <p:spPr>
          <a:xfrm>
            <a:off x="7381730" y="340614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5E7F7A-9F27-2EEA-C35F-AAFF99C1EA8D}"/>
              </a:ext>
            </a:extLst>
          </p:cNvPr>
          <p:cNvSpPr/>
          <p:nvPr/>
        </p:nvSpPr>
        <p:spPr>
          <a:xfrm>
            <a:off x="8326660" y="3417044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6A575-69DA-44EA-88D5-093E0098EBFA}"/>
              </a:ext>
            </a:extLst>
          </p:cNvPr>
          <p:cNvSpPr txBox="1">
            <a:spLocks/>
          </p:cNvSpPr>
          <p:nvPr/>
        </p:nvSpPr>
        <p:spPr>
          <a:xfrm>
            <a:off x="145222" y="3493271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de C (Do Mayor):</a:t>
            </a:r>
          </a:p>
          <a:p>
            <a:endParaRPr lang="es-ES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68C31E5-664A-E317-5951-16FF9FA2A8E6}"/>
              </a:ext>
            </a:extLst>
          </p:cNvPr>
          <p:cNvSpPr txBox="1">
            <a:spLocks/>
          </p:cNvSpPr>
          <p:nvPr/>
        </p:nvSpPr>
        <p:spPr>
          <a:xfrm>
            <a:off x="541606" y="4097722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B5484E9-7015-9165-957D-0353C8F1FD88}"/>
              </a:ext>
            </a:extLst>
          </p:cNvPr>
          <p:cNvSpPr txBox="1">
            <a:spLocks/>
          </p:cNvSpPr>
          <p:nvPr/>
        </p:nvSpPr>
        <p:spPr>
          <a:xfrm>
            <a:off x="90130" y="5234693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de Cm (Do Menor):</a:t>
            </a:r>
          </a:p>
          <a:p>
            <a:endParaRPr lang="es-ES" b="1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A2C12E8-A971-76AA-86AB-776164EEA2A9}"/>
              </a:ext>
            </a:extLst>
          </p:cNvPr>
          <p:cNvSpPr txBox="1">
            <a:spLocks/>
          </p:cNvSpPr>
          <p:nvPr/>
        </p:nvSpPr>
        <p:spPr>
          <a:xfrm>
            <a:off x="391694" y="5810909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6065E73-80E3-A960-6133-47598930ACD8}"/>
              </a:ext>
            </a:extLst>
          </p:cNvPr>
          <p:cNvSpPr txBox="1"/>
          <p:nvPr/>
        </p:nvSpPr>
        <p:spPr>
          <a:xfrm>
            <a:off x="2926060" y="3887214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B8D0D90-F6DB-2505-77E8-B30EA06EB9F3}"/>
              </a:ext>
            </a:extLst>
          </p:cNvPr>
          <p:cNvSpPr txBox="1"/>
          <p:nvPr/>
        </p:nvSpPr>
        <p:spPr>
          <a:xfrm>
            <a:off x="3823812" y="3893755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5E9B36-527E-1037-64EC-52829FABFA4A}"/>
              </a:ext>
            </a:extLst>
          </p:cNvPr>
          <p:cNvSpPr txBox="1"/>
          <p:nvPr/>
        </p:nvSpPr>
        <p:spPr>
          <a:xfrm>
            <a:off x="4726259" y="3887214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3124C46E-8931-3FD6-B6EC-42A6AC5112E1}"/>
              </a:ext>
            </a:extLst>
          </p:cNvPr>
          <p:cNvSpPr txBox="1"/>
          <p:nvPr/>
        </p:nvSpPr>
        <p:spPr>
          <a:xfrm>
            <a:off x="5662363" y="386168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2768154-4132-4A52-CC28-5E955348AECC}"/>
              </a:ext>
            </a:extLst>
          </p:cNvPr>
          <p:cNvSpPr txBox="1"/>
          <p:nvPr/>
        </p:nvSpPr>
        <p:spPr>
          <a:xfrm>
            <a:off x="6607769" y="384529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7F741D4-473A-542A-CCAB-E454BBD4D6D9}"/>
              </a:ext>
            </a:extLst>
          </p:cNvPr>
          <p:cNvSpPr txBox="1"/>
          <p:nvPr/>
        </p:nvSpPr>
        <p:spPr>
          <a:xfrm>
            <a:off x="7534572" y="388209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06FC4FE-E84B-C841-6BE0-F2CC6712228A}"/>
              </a:ext>
            </a:extLst>
          </p:cNvPr>
          <p:cNvSpPr txBox="1"/>
          <p:nvPr/>
        </p:nvSpPr>
        <p:spPr>
          <a:xfrm>
            <a:off x="8508608" y="390235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92" name="Cerrar llave 91">
            <a:extLst>
              <a:ext uri="{FF2B5EF4-FFF2-40B4-BE49-F238E27FC236}">
                <a16:creationId xmlns:a16="http://schemas.microsoft.com/office/drawing/2014/main" id="{A1EB05F6-AC0F-8C16-9EFC-62EEF253F436}"/>
              </a:ext>
            </a:extLst>
          </p:cNvPr>
          <p:cNvSpPr/>
          <p:nvPr/>
        </p:nvSpPr>
        <p:spPr>
          <a:xfrm rot="5400000">
            <a:off x="3333160" y="3902185"/>
            <a:ext cx="398711" cy="92488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Cerrar llave 92">
            <a:extLst>
              <a:ext uri="{FF2B5EF4-FFF2-40B4-BE49-F238E27FC236}">
                <a16:creationId xmlns:a16="http://schemas.microsoft.com/office/drawing/2014/main" id="{55A0E313-040A-6284-90D1-3C580EFBC76A}"/>
              </a:ext>
            </a:extLst>
          </p:cNvPr>
          <p:cNvSpPr/>
          <p:nvPr/>
        </p:nvSpPr>
        <p:spPr>
          <a:xfrm rot="5400000">
            <a:off x="4244299" y="3906374"/>
            <a:ext cx="383185" cy="900976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Cerrar llave 93">
            <a:extLst>
              <a:ext uri="{FF2B5EF4-FFF2-40B4-BE49-F238E27FC236}">
                <a16:creationId xmlns:a16="http://schemas.microsoft.com/office/drawing/2014/main" id="{4C94ED76-115B-0A00-52C3-EB69963DBFC1}"/>
              </a:ext>
            </a:extLst>
          </p:cNvPr>
          <p:cNvSpPr/>
          <p:nvPr/>
        </p:nvSpPr>
        <p:spPr>
          <a:xfrm rot="5400000">
            <a:off x="5174764" y="3894089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C030531D-DF74-8ED6-FC3B-4E21A4C099A1}"/>
              </a:ext>
            </a:extLst>
          </p:cNvPr>
          <p:cNvSpPr txBox="1"/>
          <p:nvPr/>
        </p:nvSpPr>
        <p:spPr>
          <a:xfrm>
            <a:off x="3444985" y="454191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4C57AA8-B429-8518-1456-C60FE6CE13B6}"/>
              </a:ext>
            </a:extLst>
          </p:cNvPr>
          <p:cNvSpPr txBox="1"/>
          <p:nvPr/>
        </p:nvSpPr>
        <p:spPr>
          <a:xfrm>
            <a:off x="4311718" y="454191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971AC7E4-382B-94DD-AC3B-48112A6D58C0}"/>
              </a:ext>
            </a:extLst>
          </p:cNvPr>
          <p:cNvSpPr txBox="1"/>
          <p:nvPr/>
        </p:nvSpPr>
        <p:spPr>
          <a:xfrm>
            <a:off x="5067329" y="4525309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ST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A2C93A5-D19E-9ECE-64C3-9FC0A9DA4895}"/>
              </a:ext>
            </a:extLst>
          </p:cNvPr>
          <p:cNvSpPr txBox="1"/>
          <p:nvPr/>
        </p:nvSpPr>
        <p:spPr>
          <a:xfrm>
            <a:off x="6151263" y="451813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1BC7C06-8600-8CAB-BAE6-FB233561D247}"/>
              </a:ext>
            </a:extLst>
          </p:cNvPr>
          <p:cNvSpPr txBox="1"/>
          <p:nvPr/>
        </p:nvSpPr>
        <p:spPr>
          <a:xfrm>
            <a:off x="7065198" y="453460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E0EA7AFA-E3FF-58BF-C7D0-70AA7C8A1027}"/>
              </a:ext>
            </a:extLst>
          </p:cNvPr>
          <p:cNvSpPr txBox="1"/>
          <p:nvPr/>
        </p:nvSpPr>
        <p:spPr>
          <a:xfrm>
            <a:off x="8940657" y="4578361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ST</a:t>
            </a:r>
          </a:p>
        </p:txBody>
      </p:sp>
      <p:sp>
        <p:nvSpPr>
          <p:cNvPr id="106" name="Cerrar llave 105">
            <a:extLst>
              <a:ext uri="{FF2B5EF4-FFF2-40B4-BE49-F238E27FC236}">
                <a16:creationId xmlns:a16="http://schemas.microsoft.com/office/drawing/2014/main" id="{2239BFA1-60D0-C78F-3749-2A236690DC5D}"/>
              </a:ext>
            </a:extLst>
          </p:cNvPr>
          <p:cNvSpPr/>
          <p:nvPr/>
        </p:nvSpPr>
        <p:spPr>
          <a:xfrm rot="5400000">
            <a:off x="6129475" y="3888395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Cerrar llave 106">
            <a:extLst>
              <a:ext uri="{FF2B5EF4-FFF2-40B4-BE49-F238E27FC236}">
                <a16:creationId xmlns:a16="http://schemas.microsoft.com/office/drawing/2014/main" id="{4A19B352-8FEE-85E9-B217-61F7CE416BD5}"/>
              </a:ext>
            </a:extLst>
          </p:cNvPr>
          <p:cNvSpPr/>
          <p:nvPr/>
        </p:nvSpPr>
        <p:spPr>
          <a:xfrm rot="5400000">
            <a:off x="7064945" y="3894089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Cerrar llave 107">
            <a:extLst>
              <a:ext uri="{FF2B5EF4-FFF2-40B4-BE49-F238E27FC236}">
                <a16:creationId xmlns:a16="http://schemas.microsoft.com/office/drawing/2014/main" id="{FAA364A0-BDA4-5833-E122-F1BE9CEB6D4F}"/>
              </a:ext>
            </a:extLst>
          </p:cNvPr>
          <p:cNvSpPr/>
          <p:nvPr/>
        </p:nvSpPr>
        <p:spPr>
          <a:xfrm rot="5400000">
            <a:off x="8000415" y="3894089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AE7DB32-6DAD-2465-E50C-95FA0D777531}"/>
              </a:ext>
            </a:extLst>
          </p:cNvPr>
          <p:cNvSpPr txBox="1"/>
          <p:nvPr/>
        </p:nvSpPr>
        <p:spPr>
          <a:xfrm>
            <a:off x="8012675" y="451813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10" name="Cerrar llave 109">
            <a:extLst>
              <a:ext uri="{FF2B5EF4-FFF2-40B4-BE49-F238E27FC236}">
                <a16:creationId xmlns:a16="http://schemas.microsoft.com/office/drawing/2014/main" id="{1B816D96-8B4C-C670-9BAC-98E509AFA9DD}"/>
              </a:ext>
            </a:extLst>
          </p:cNvPr>
          <p:cNvSpPr/>
          <p:nvPr/>
        </p:nvSpPr>
        <p:spPr>
          <a:xfrm rot="5400000">
            <a:off x="8935885" y="3894089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D64570E-47EA-601B-6BDE-E4FF472D965C}"/>
              </a:ext>
            </a:extLst>
          </p:cNvPr>
          <p:cNvSpPr/>
          <p:nvPr/>
        </p:nvSpPr>
        <p:spPr>
          <a:xfrm>
            <a:off x="9269117" y="3429640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7A45A53-A0D6-EE9F-65A2-8ADE62100719}"/>
              </a:ext>
            </a:extLst>
          </p:cNvPr>
          <p:cNvSpPr txBox="1"/>
          <p:nvPr/>
        </p:nvSpPr>
        <p:spPr>
          <a:xfrm>
            <a:off x="9429909" y="386702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EC3E5903-E0D8-85C0-0E3F-2187FA18CA8A}"/>
              </a:ext>
            </a:extLst>
          </p:cNvPr>
          <p:cNvSpPr/>
          <p:nvPr/>
        </p:nvSpPr>
        <p:spPr>
          <a:xfrm>
            <a:off x="2878549" y="5223258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1C29AEE0-B9F4-7731-4CA3-89114924D7DE}"/>
              </a:ext>
            </a:extLst>
          </p:cNvPr>
          <p:cNvSpPr/>
          <p:nvPr/>
        </p:nvSpPr>
        <p:spPr>
          <a:xfrm>
            <a:off x="3751471" y="5223258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3386BB2E-A53A-5F98-8CF9-10129B3DF8AC}"/>
              </a:ext>
            </a:extLst>
          </p:cNvPr>
          <p:cNvSpPr/>
          <p:nvPr/>
        </p:nvSpPr>
        <p:spPr>
          <a:xfrm>
            <a:off x="4666951" y="5223258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  <a:r>
              <a:rPr lang="es-CO" sz="1800" b="1" dirty="0">
                <a:solidFill>
                  <a:schemeClr val="bg1"/>
                </a:solidFill>
              </a:rPr>
              <a:t> ♭</a:t>
            </a:r>
            <a:endParaRPr lang="es-CO" b="1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D062D636-6D75-64EB-04B9-C2F11C8784EC}"/>
              </a:ext>
            </a:extLst>
          </p:cNvPr>
          <p:cNvSpPr/>
          <p:nvPr/>
        </p:nvSpPr>
        <p:spPr>
          <a:xfrm>
            <a:off x="5614853" y="5239019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DA6D37D-11A6-3BCF-BEB8-A0763B0C8617}"/>
              </a:ext>
            </a:extLst>
          </p:cNvPr>
          <p:cNvSpPr/>
          <p:nvPr/>
        </p:nvSpPr>
        <p:spPr>
          <a:xfrm>
            <a:off x="6577579" y="524991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353DDA88-837C-82F3-FA3B-023F1AB4DECC}"/>
              </a:ext>
            </a:extLst>
          </p:cNvPr>
          <p:cNvSpPr/>
          <p:nvPr/>
        </p:nvSpPr>
        <p:spPr>
          <a:xfrm>
            <a:off x="7487061" y="5239019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</a:t>
            </a:r>
            <a:r>
              <a:rPr lang="es-CO" sz="1800" b="1" dirty="0">
                <a:solidFill>
                  <a:schemeClr val="bg1"/>
                </a:solidFill>
              </a:rPr>
              <a:t> ♭</a:t>
            </a:r>
            <a:endParaRPr lang="es-CO" b="1" dirty="0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EAA9D011-B899-CBA4-3896-3369515CC723}"/>
              </a:ext>
            </a:extLst>
          </p:cNvPr>
          <p:cNvSpPr/>
          <p:nvPr/>
        </p:nvSpPr>
        <p:spPr>
          <a:xfrm>
            <a:off x="8431991" y="524991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  <a:r>
              <a:rPr lang="es-CO" sz="1800" b="1" dirty="0">
                <a:solidFill>
                  <a:schemeClr val="bg1"/>
                </a:solidFill>
              </a:rPr>
              <a:t> ♭</a:t>
            </a:r>
            <a:endParaRPr lang="es-CO" b="1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258C0846-D7B0-E8BC-109F-FF636A30B481}"/>
              </a:ext>
            </a:extLst>
          </p:cNvPr>
          <p:cNvSpPr txBox="1"/>
          <p:nvPr/>
        </p:nvSpPr>
        <p:spPr>
          <a:xfrm>
            <a:off x="3031391" y="572008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FCE9BBF9-83EF-33D5-DE83-A795245347B6}"/>
              </a:ext>
            </a:extLst>
          </p:cNvPr>
          <p:cNvSpPr txBox="1"/>
          <p:nvPr/>
        </p:nvSpPr>
        <p:spPr>
          <a:xfrm>
            <a:off x="3929143" y="572662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7D1AD17C-4932-B75F-4CEA-244BDE49F3A5}"/>
              </a:ext>
            </a:extLst>
          </p:cNvPr>
          <p:cNvSpPr txBox="1"/>
          <p:nvPr/>
        </p:nvSpPr>
        <p:spPr>
          <a:xfrm>
            <a:off x="4831590" y="572008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A75F5762-ABE5-5D6E-362C-7A96B773D473}"/>
              </a:ext>
            </a:extLst>
          </p:cNvPr>
          <p:cNvSpPr txBox="1"/>
          <p:nvPr/>
        </p:nvSpPr>
        <p:spPr>
          <a:xfrm>
            <a:off x="5767694" y="569456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F9D87B6-A94C-C5BF-5D46-0E5E80F2533C}"/>
              </a:ext>
            </a:extLst>
          </p:cNvPr>
          <p:cNvSpPr txBox="1"/>
          <p:nvPr/>
        </p:nvSpPr>
        <p:spPr>
          <a:xfrm>
            <a:off x="6713100" y="567816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E5305032-A6E0-BB50-96FF-CF1F96C8E91E}"/>
              </a:ext>
            </a:extLst>
          </p:cNvPr>
          <p:cNvSpPr txBox="1"/>
          <p:nvPr/>
        </p:nvSpPr>
        <p:spPr>
          <a:xfrm>
            <a:off x="7639903" y="571497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05F9E87-7B92-6A5C-492A-30744F2B9759}"/>
              </a:ext>
            </a:extLst>
          </p:cNvPr>
          <p:cNvSpPr txBox="1"/>
          <p:nvPr/>
        </p:nvSpPr>
        <p:spPr>
          <a:xfrm>
            <a:off x="8613939" y="5735224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27" name="Cerrar llave 126">
            <a:extLst>
              <a:ext uri="{FF2B5EF4-FFF2-40B4-BE49-F238E27FC236}">
                <a16:creationId xmlns:a16="http://schemas.microsoft.com/office/drawing/2014/main" id="{F47DA3F6-B286-6480-A90E-A9FE586DCC8E}"/>
              </a:ext>
            </a:extLst>
          </p:cNvPr>
          <p:cNvSpPr/>
          <p:nvPr/>
        </p:nvSpPr>
        <p:spPr>
          <a:xfrm rot="5400000">
            <a:off x="3438491" y="5719532"/>
            <a:ext cx="398711" cy="92488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8" name="Cerrar llave 127">
            <a:extLst>
              <a:ext uri="{FF2B5EF4-FFF2-40B4-BE49-F238E27FC236}">
                <a16:creationId xmlns:a16="http://schemas.microsoft.com/office/drawing/2014/main" id="{C4C7AFE0-52A1-2DC9-11D3-F1C5049387AA}"/>
              </a:ext>
            </a:extLst>
          </p:cNvPr>
          <p:cNvSpPr/>
          <p:nvPr/>
        </p:nvSpPr>
        <p:spPr>
          <a:xfrm rot="5400000">
            <a:off x="4349630" y="5739247"/>
            <a:ext cx="383185" cy="900976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Cerrar llave 128">
            <a:extLst>
              <a:ext uri="{FF2B5EF4-FFF2-40B4-BE49-F238E27FC236}">
                <a16:creationId xmlns:a16="http://schemas.microsoft.com/office/drawing/2014/main" id="{9E64A8D8-F357-153F-AF39-9A3E8CF3EF69}"/>
              </a:ext>
            </a:extLst>
          </p:cNvPr>
          <p:cNvSpPr/>
          <p:nvPr/>
        </p:nvSpPr>
        <p:spPr>
          <a:xfrm rot="5400000">
            <a:off x="5280095" y="5726962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Cerrar llave 129">
            <a:extLst>
              <a:ext uri="{FF2B5EF4-FFF2-40B4-BE49-F238E27FC236}">
                <a16:creationId xmlns:a16="http://schemas.microsoft.com/office/drawing/2014/main" id="{69D6D7EF-B1BA-FCDF-6D5F-FDB2116371F8}"/>
              </a:ext>
            </a:extLst>
          </p:cNvPr>
          <p:cNvSpPr/>
          <p:nvPr/>
        </p:nvSpPr>
        <p:spPr>
          <a:xfrm rot="5400000">
            <a:off x="6234806" y="5721268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Cerrar llave 130">
            <a:extLst>
              <a:ext uri="{FF2B5EF4-FFF2-40B4-BE49-F238E27FC236}">
                <a16:creationId xmlns:a16="http://schemas.microsoft.com/office/drawing/2014/main" id="{BC71F526-5FE6-AEDE-F132-FDAAB752EAC9}"/>
              </a:ext>
            </a:extLst>
          </p:cNvPr>
          <p:cNvSpPr/>
          <p:nvPr/>
        </p:nvSpPr>
        <p:spPr>
          <a:xfrm rot="5400000">
            <a:off x="7170276" y="5726962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Cerrar llave 131">
            <a:extLst>
              <a:ext uri="{FF2B5EF4-FFF2-40B4-BE49-F238E27FC236}">
                <a16:creationId xmlns:a16="http://schemas.microsoft.com/office/drawing/2014/main" id="{04C415B5-D667-F56B-1F23-5F69FADB9C0D}"/>
              </a:ext>
            </a:extLst>
          </p:cNvPr>
          <p:cNvSpPr/>
          <p:nvPr/>
        </p:nvSpPr>
        <p:spPr>
          <a:xfrm rot="5400000">
            <a:off x="8105746" y="5726962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Cerrar llave 132">
            <a:extLst>
              <a:ext uri="{FF2B5EF4-FFF2-40B4-BE49-F238E27FC236}">
                <a16:creationId xmlns:a16="http://schemas.microsoft.com/office/drawing/2014/main" id="{88CF4C65-407D-A2FA-FD94-C51C7AC4E492}"/>
              </a:ext>
            </a:extLst>
          </p:cNvPr>
          <p:cNvSpPr/>
          <p:nvPr/>
        </p:nvSpPr>
        <p:spPr>
          <a:xfrm rot="5400000">
            <a:off x="9041216" y="5726962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F2B6BB6C-845D-DF03-C98D-B6F65E3C11FA}"/>
              </a:ext>
            </a:extLst>
          </p:cNvPr>
          <p:cNvSpPr/>
          <p:nvPr/>
        </p:nvSpPr>
        <p:spPr>
          <a:xfrm>
            <a:off x="9374448" y="5262513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A5F7DCB3-5AD0-C60F-F9B3-05B1DABE5591}"/>
              </a:ext>
            </a:extLst>
          </p:cNvPr>
          <p:cNvSpPr txBox="1"/>
          <p:nvPr/>
        </p:nvSpPr>
        <p:spPr>
          <a:xfrm>
            <a:off x="9535240" y="569990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00335654-F648-2338-2DE2-3F34CFEEC171}"/>
              </a:ext>
            </a:extLst>
          </p:cNvPr>
          <p:cNvSpPr txBox="1"/>
          <p:nvPr/>
        </p:nvSpPr>
        <p:spPr>
          <a:xfrm>
            <a:off x="3512973" y="6444044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3E128796-6208-2092-1F9A-952E4383BEF2}"/>
              </a:ext>
            </a:extLst>
          </p:cNvPr>
          <p:cNvSpPr txBox="1"/>
          <p:nvPr/>
        </p:nvSpPr>
        <p:spPr>
          <a:xfrm>
            <a:off x="4356417" y="6444044"/>
            <a:ext cx="57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ST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D3EFBED-F17E-9A92-8405-7063C5795E52}"/>
              </a:ext>
            </a:extLst>
          </p:cNvPr>
          <p:cNvSpPr txBox="1"/>
          <p:nvPr/>
        </p:nvSpPr>
        <p:spPr>
          <a:xfrm>
            <a:off x="5263639" y="6453106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730D19E-3E8C-B47A-93AF-743941E3EEA5}"/>
              </a:ext>
            </a:extLst>
          </p:cNvPr>
          <p:cNvSpPr txBox="1"/>
          <p:nvPr/>
        </p:nvSpPr>
        <p:spPr>
          <a:xfrm>
            <a:off x="6259955" y="6471134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B17AEDDA-7A60-3BDB-7687-3328FD989FB4}"/>
              </a:ext>
            </a:extLst>
          </p:cNvPr>
          <p:cNvSpPr txBox="1"/>
          <p:nvPr/>
        </p:nvSpPr>
        <p:spPr>
          <a:xfrm>
            <a:off x="7127619" y="6466170"/>
            <a:ext cx="4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S</a:t>
            </a:r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8465AEF-8BAA-5A97-30D0-EB433520C6B0}"/>
              </a:ext>
            </a:extLst>
          </p:cNvPr>
          <p:cNvSpPr txBox="1"/>
          <p:nvPr/>
        </p:nvSpPr>
        <p:spPr>
          <a:xfrm>
            <a:off x="8112082" y="647301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F9B8B1C2-8F3B-2242-3FD6-75465F07D871}"/>
              </a:ext>
            </a:extLst>
          </p:cNvPr>
          <p:cNvSpPr txBox="1"/>
          <p:nvPr/>
        </p:nvSpPr>
        <p:spPr>
          <a:xfrm>
            <a:off x="9048185" y="645310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5" name="Subtítulo 2">
            <a:extLst>
              <a:ext uri="{FF2B5EF4-FFF2-40B4-BE49-F238E27FC236}">
                <a16:creationId xmlns:a16="http://schemas.microsoft.com/office/drawing/2014/main" id="{89BAA30F-3BF2-554C-8025-B0C8436A4ECF}"/>
              </a:ext>
            </a:extLst>
          </p:cNvPr>
          <p:cNvSpPr txBox="1">
            <a:spLocks/>
          </p:cNvSpPr>
          <p:nvPr/>
        </p:nvSpPr>
        <p:spPr>
          <a:xfrm>
            <a:off x="10198868" y="2745135"/>
            <a:ext cx="1083330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Tono = T</a:t>
            </a:r>
          </a:p>
          <a:p>
            <a:endParaRPr lang="es-ES" b="1" dirty="0"/>
          </a:p>
        </p:txBody>
      </p:sp>
      <p:sp>
        <p:nvSpPr>
          <p:cNvPr id="146" name="Subtítulo 2">
            <a:extLst>
              <a:ext uri="{FF2B5EF4-FFF2-40B4-BE49-F238E27FC236}">
                <a16:creationId xmlns:a16="http://schemas.microsoft.com/office/drawing/2014/main" id="{12ACFF24-9A89-BBA0-7F08-DFB4EAE79910}"/>
              </a:ext>
            </a:extLst>
          </p:cNvPr>
          <p:cNvSpPr txBox="1">
            <a:spLocks/>
          </p:cNvSpPr>
          <p:nvPr/>
        </p:nvSpPr>
        <p:spPr>
          <a:xfrm>
            <a:off x="10198868" y="2421912"/>
            <a:ext cx="1803410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Semitono = ST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escalas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5B9246-A403-9D78-5A5D-DEFD0DFE8EA3}"/>
              </a:ext>
            </a:extLst>
          </p:cNvPr>
          <p:cNvSpPr txBox="1"/>
          <p:nvPr/>
        </p:nvSpPr>
        <p:spPr>
          <a:xfrm>
            <a:off x="1265213" y="1674674"/>
            <a:ext cx="9036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Otra escala común es la escala pentatónica, </a:t>
            </a:r>
            <a:r>
              <a:rPr lang="es-CO" dirty="0"/>
              <a:t>solo tienen cinco notas, separadas por intervalos de segunda mayor o tercera menor, sin poder haber dos intervalos de tercera mayor juntos </a:t>
            </a:r>
          </a:p>
          <a:p>
            <a:r>
              <a:rPr lang="es-ES" dirty="0"/>
              <a:t>La disposición de intervalos para la escala mayor y menor es la siguiente: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0C6DC4-739C-06F8-E0AF-634740806495}"/>
              </a:ext>
            </a:extLst>
          </p:cNvPr>
          <p:cNvSpPr/>
          <p:nvPr/>
        </p:nvSpPr>
        <p:spPr>
          <a:xfrm>
            <a:off x="2773218" y="295769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AF54C9-4D19-D585-63A4-9C6D15656498}"/>
              </a:ext>
            </a:extLst>
          </p:cNvPr>
          <p:cNvSpPr/>
          <p:nvPr/>
        </p:nvSpPr>
        <p:spPr>
          <a:xfrm>
            <a:off x="3646140" y="295769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A7E631-859D-FB50-1FD1-66BF602D516E}"/>
              </a:ext>
            </a:extLst>
          </p:cNvPr>
          <p:cNvSpPr/>
          <p:nvPr/>
        </p:nvSpPr>
        <p:spPr>
          <a:xfrm>
            <a:off x="4561620" y="295769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3162CF-12EE-4A6C-F1C1-45C2BF2503FD}"/>
              </a:ext>
            </a:extLst>
          </p:cNvPr>
          <p:cNvSpPr/>
          <p:nvPr/>
        </p:nvSpPr>
        <p:spPr>
          <a:xfrm>
            <a:off x="6472248" y="2984356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D6C66A-3ABE-D836-51DE-F68A2D2A4ADC}"/>
              </a:ext>
            </a:extLst>
          </p:cNvPr>
          <p:cNvSpPr/>
          <p:nvPr/>
        </p:nvSpPr>
        <p:spPr>
          <a:xfrm>
            <a:off x="7381730" y="2973458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6A575-69DA-44EA-88D5-093E0098EBFA}"/>
              </a:ext>
            </a:extLst>
          </p:cNvPr>
          <p:cNvSpPr txBox="1">
            <a:spLocks/>
          </p:cNvSpPr>
          <p:nvPr/>
        </p:nvSpPr>
        <p:spPr>
          <a:xfrm>
            <a:off x="145222" y="2996952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pentatónica de C (Do Mayor):</a:t>
            </a:r>
          </a:p>
          <a:p>
            <a:endParaRPr lang="es-ES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68C31E5-664A-E317-5951-16FF9FA2A8E6}"/>
              </a:ext>
            </a:extLst>
          </p:cNvPr>
          <p:cNvSpPr txBox="1">
            <a:spLocks/>
          </p:cNvSpPr>
          <p:nvPr/>
        </p:nvSpPr>
        <p:spPr>
          <a:xfrm>
            <a:off x="541606" y="3675902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B5484E9-7015-9165-957D-0353C8F1FD88}"/>
              </a:ext>
            </a:extLst>
          </p:cNvPr>
          <p:cNvSpPr txBox="1">
            <a:spLocks/>
          </p:cNvSpPr>
          <p:nvPr/>
        </p:nvSpPr>
        <p:spPr>
          <a:xfrm>
            <a:off x="90130" y="4808587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pentatónica de Cm (Do Menor):</a:t>
            </a:r>
          </a:p>
          <a:p>
            <a:endParaRPr lang="es-ES" b="1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A2C12E8-A971-76AA-86AB-776164EEA2A9}"/>
              </a:ext>
            </a:extLst>
          </p:cNvPr>
          <p:cNvSpPr txBox="1">
            <a:spLocks/>
          </p:cNvSpPr>
          <p:nvPr/>
        </p:nvSpPr>
        <p:spPr>
          <a:xfrm>
            <a:off x="541606" y="5384803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6065E73-80E3-A960-6133-47598930ACD8}"/>
              </a:ext>
            </a:extLst>
          </p:cNvPr>
          <p:cNvSpPr txBox="1"/>
          <p:nvPr/>
        </p:nvSpPr>
        <p:spPr>
          <a:xfrm>
            <a:off x="2926060" y="347657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B8D0D90-F6DB-2505-77E8-B30EA06EB9F3}"/>
              </a:ext>
            </a:extLst>
          </p:cNvPr>
          <p:cNvSpPr txBox="1"/>
          <p:nvPr/>
        </p:nvSpPr>
        <p:spPr>
          <a:xfrm>
            <a:off x="3823812" y="348312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5E9B36-527E-1037-64EC-52829FABFA4A}"/>
              </a:ext>
            </a:extLst>
          </p:cNvPr>
          <p:cNvSpPr txBox="1"/>
          <p:nvPr/>
        </p:nvSpPr>
        <p:spPr>
          <a:xfrm>
            <a:off x="4726259" y="3476579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2768154-4132-4A52-CC28-5E955348AECC}"/>
              </a:ext>
            </a:extLst>
          </p:cNvPr>
          <p:cNvSpPr txBox="1"/>
          <p:nvPr/>
        </p:nvSpPr>
        <p:spPr>
          <a:xfrm>
            <a:off x="6607769" y="343465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7F741D4-473A-542A-CCAB-E454BBD4D6D9}"/>
              </a:ext>
            </a:extLst>
          </p:cNvPr>
          <p:cNvSpPr txBox="1"/>
          <p:nvPr/>
        </p:nvSpPr>
        <p:spPr>
          <a:xfrm>
            <a:off x="7534572" y="3471462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92" name="Cerrar llave 91">
            <a:extLst>
              <a:ext uri="{FF2B5EF4-FFF2-40B4-BE49-F238E27FC236}">
                <a16:creationId xmlns:a16="http://schemas.microsoft.com/office/drawing/2014/main" id="{A1EB05F6-AC0F-8C16-9EFC-62EEF253F436}"/>
              </a:ext>
            </a:extLst>
          </p:cNvPr>
          <p:cNvSpPr/>
          <p:nvPr/>
        </p:nvSpPr>
        <p:spPr>
          <a:xfrm rot="5400000">
            <a:off x="3333160" y="3597964"/>
            <a:ext cx="398711" cy="92488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Cerrar llave 92">
            <a:extLst>
              <a:ext uri="{FF2B5EF4-FFF2-40B4-BE49-F238E27FC236}">
                <a16:creationId xmlns:a16="http://schemas.microsoft.com/office/drawing/2014/main" id="{55A0E313-040A-6284-90D1-3C580EFBC76A}"/>
              </a:ext>
            </a:extLst>
          </p:cNvPr>
          <p:cNvSpPr/>
          <p:nvPr/>
        </p:nvSpPr>
        <p:spPr>
          <a:xfrm rot="5400000">
            <a:off x="4244299" y="3602153"/>
            <a:ext cx="383185" cy="900976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Cerrar llave 93">
            <a:extLst>
              <a:ext uri="{FF2B5EF4-FFF2-40B4-BE49-F238E27FC236}">
                <a16:creationId xmlns:a16="http://schemas.microsoft.com/office/drawing/2014/main" id="{4C94ED76-115B-0A00-52C3-EB69963DBFC1}"/>
              </a:ext>
            </a:extLst>
          </p:cNvPr>
          <p:cNvSpPr/>
          <p:nvPr/>
        </p:nvSpPr>
        <p:spPr>
          <a:xfrm rot="5400000">
            <a:off x="5620755" y="3143694"/>
            <a:ext cx="357968" cy="182672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C030531D-DF74-8ED6-FC3B-4E21A4C099A1}"/>
              </a:ext>
            </a:extLst>
          </p:cNvPr>
          <p:cNvSpPr txBox="1"/>
          <p:nvPr/>
        </p:nvSpPr>
        <p:spPr>
          <a:xfrm>
            <a:off x="3403632" y="42783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4C57AA8-B429-8518-1456-C60FE6CE13B6}"/>
              </a:ext>
            </a:extLst>
          </p:cNvPr>
          <p:cNvSpPr txBox="1"/>
          <p:nvPr/>
        </p:nvSpPr>
        <p:spPr>
          <a:xfrm>
            <a:off x="4270365" y="42783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1BC7C06-8600-8CAB-BAE6-FB233561D247}"/>
              </a:ext>
            </a:extLst>
          </p:cNvPr>
          <p:cNvSpPr txBox="1"/>
          <p:nvPr/>
        </p:nvSpPr>
        <p:spPr>
          <a:xfrm>
            <a:off x="7102523" y="422108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07" name="Cerrar llave 106">
            <a:extLst>
              <a:ext uri="{FF2B5EF4-FFF2-40B4-BE49-F238E27FC236}">
                <a16:creationId xmlns:a16="http://schemas.microsoft.com/office/drawing/2014/main" id="{4A19B352-8FEE-85E9-B217-61F7CE416BD5}"/>
              </a:ext>
            </a:extLst>
          </p:cNvPr>
          <p:cNvSpPr/>
          <p:nvPr/>
        </p:nvSpPr>
        <p:spPr>
          <a:xfrm rot="5400000">
            <a:off x="7066043" y="3566877"/>
            <a:ext cx="369908" cy="999196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Cerrar llave 109">
            <a:extLst>
              <a:ext uri="{FF2B5EF4-FFF2-40B4-BE49-F238E27FC236}">
                <a16:creationId xmlns:a16="http://schemas.microsoft.com/office/drawing/2014/main" id="{1B816D96-8B4C-C670-9BAC-98E509AFA9DD}"/>
              </a:ext>
            </a:extLst>
          </p:cNvPr>
          <p:cNvSpPr/>
          <p:nvPr/>
        </p:nvSpPr>
        <p:spPr>
          <a:xfrm rot="5400000">
            <a:off x="8491088" y="3120555"/>
            <a:ext cx="384032" cy="186501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D64570E-47EA-601B-6BDE-E4FF472D965C}"/>
              </a:ext>
            </a:extLst>
          </p:cNvPr>
          <p:cNvSpPr/>
          <p:nvPr/>
        </p:nvSpPr>
        <p:spPr>
          <a:xfrm>
            <a:off x="9269117" y="2996952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7A45A53-A0D6-EE9F-65A2-8ADE62100719}"/>
              </a:ext>
            </a:extLst>
          </p:cNvPr>
          <p:cNvSpPr txBox="1"/>
          <p:nvPr/>
        </p:nvSpPr>
        <p:spPr>
          <a:xfrm>
            <a:off x="9429909" y="3456394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EC3E5903-E0D8-85C0-0E3F-2187FA18CA8A}"/>
              </a:ext>
            </a:extLst>
          </p:cNvPr>
          <p:cNvSpPr/>
          <p:nvPr/>
        </p:nvSpPr>
        <p:spPr>
          <a:xfrm>
            <a:off x="2878549" y="4797152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3386BB2E-A53A-5F98-8CF9-10129B3DF8AC}"/>
              </a:ext>
            </a:extLst>
          </p:cNvPr>
          <p:cNvSpPr/>
          <p:nvPr/>
        </p:nvSpPr>
        <p:spPr>
          <a:xfrm>
            <a:off x="4666951" y="4797152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  <a:r>
              <a:rPr lang="es-CO" sz="1800" b="1" dirty="0">
                <a:solidFill>
                  <a:schemeClr val="bg1"/>
                </a:solidFill>
              </a:rPr>
              <a:t> ♭</a:t>
            </a:r>
            <a:endParaRPr lang="es-CO" b="1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D062D636-6D75-64EB-04B9-C2F11C8784EC}"/>
              </a:ext>
            </a:extLst>
          </p:cNvPr>
          <p:cNvSpPr/>
          <p:nvPr/>
        </p:nvSpPr>
        <p:spPr>
          <a:xfrm>
            <a:off x="5614853" y="4812913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DA6D37D-11A6-3BCF-BEB8-A0763B0C8617}"/>
              </a:ext>
            </a:extLst>
          </p:cNvPr>
          <p:cNvSpPr/>
          <p:nvPr/>
        </p:nvSpPr>
        <p:spPr>
          <a:xfrm>
            <a:off x="6577579" y="4823811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EAA9D011-B899-CBA4-3896-3369515CC723}"/>
              </a:ext>
            </a:extLst>
          </p:cNvPr>
          <p:cNvSpPr/>
          <p:nvPr/>
        </p:nvSpPr>
        <p:spPr>
          <a:xfrm>
            <a:off x="8431991" y="4823811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  <a:r>
              <a:rPr lang="es-CO" sz="1800" b="1" dirty="0">
                <a:solidFill>
                  <a:schemeClr val="bg1"/>
                </a:solidFill>
              </a:rPr>
              <a:t> ♭</a:t>
            </a:r>
            <a:endParaRPr lang="es-CO" b="1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258C0846-D7B0-E8BC-109F-FF636A30B481}"/>
              </a:ext>
            </a:extLst>
          </p:cNvPr>
          <p:cNvSpPr txBox="1"/>
          <p:nvPr/>
        </p:nvSpPr>
        <p:spPr>
          <a:xfrm>
            <a:off x="3031391" y="529398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7D1AD17C-4932-B75F-4CEA-244BDE49F3A5}"/>
              </a:ext>
            </a:extLst>
          </p:cNvPr>
          <p:cNvSpPr txBox="1"/>
          <p:nvPr/>
        </p:nvSpPr>
        <p:spPr>
          <a:xfrm>
            <a:off x="4831590" y="5293981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A75F5762-ABE5-5D6E-362C-7A96B773D473}"/>
              </a:ext>
            </a:extLst>
          </p:cNvPr>
          <p:cNvSpPr txBox="1"/>
          <p:nvPr/>
        </p:nvSpPr>
        <p:spPr>
          <a:xfrm>
            <a:off x="5767694" y="5268455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F9D87B6-A94C-C5BF-5D46-0E5E80F2533C}"/>
              </a:ext>
            </a:extLst>
          </p:cNvPr>
          <p:cNvSpPr txBox="1"/>
          <p:nvPr/>
        </p:nvSpPr>
        <p:spPr>
          <a:xfrm>
            <a:off x="6713100" y="525206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05F9E87-7B92-6A5C-492A-30744F2B9759}"/>
              </a:ext>
            </a:extLst>
          </p:cNvPr>
          <p:cNvSpPr txBox="1"/>
          <p:nvPr/>
        </p:nvSpPr>
        <p:spPr>
          <a:xfrm>
            <a:off x="8613939" y="5309118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27" name="Cerrar llave 126">
            <a:extLst>
              <a:ext uri="{FF2B5EF4-FFF2-40B4-BE49-F238E27FC236}">
                <a16:creationId xmlns:a16="http://schemas.microsoft.com/office/drawing/2014/main" id="{F47DA3F6-B286-6480-A90E-A9FE586DCC8E}"/>
              </a:ext>
            </a:extLst>
          </p:cNvPr>
          <p:cNvSpPr/>
          <p:nvPr/>
        </p:nvSpPr>
        <p:spPr>
          <a:xfrm rot="5400000">
            <a:off x="3857321" y="4874597"/>
            <a:ext cx="445903" cy="180973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Cerrar llave 128">
            <a:extLst>
              <a:ext uri="{FF2B5EF4-FFF2-40B4-BE49-F238E27FC236}">
                <a16:creationId xmlns:a16="http://schemas.microsoft.com/office/drawing/2014/main" id="{9E64A8D8-F357-153F-AF39-9A3E8CF3EF69}"/>
              </a:ext>
            </a:extLst>
          </p:cNvPr>
          <p:cNvSpPr/>
          <p:nvPr/>
        </p:nvSpPr>
        <p:spPr>
          <a:xfrm rot="5400000">
            <a:off x="5280095" y="5300856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Cerrar llave 129">
            <a:extLst>
              <a:ext uri="{FF2B5EF4-FFF2-40B4-BE49-F238E27FC236}">
                <a16:creationId xmlns:a16="http://schemas.microsoft.com/office/drawing/2014/main" id="{69D6D7EF-B1BA-FCDF-6D5F-FDB2116371F8}"/>
              </a:ext>
            </a:extLst>
          </p:cNvPr>
          <p:cNvSpPr/>
          <p:nvPr/>
        </p:nvSpPr>
        <p:spPr>
          <a:xfrm rot="5400000">
            <a:off x="6234806" y="5295162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Cerrar llave 131">
            <a:extLst>
              <a:ext uri="{FF2B5EF4-FFF2-40B4-BE49-F238E27FC236}">
                <a16:creationId xmlns:a16="http://schemas.microsoft.com/office/drawing/2014/main" id="{04C415B5-D667-F56B-1F23-5F69FADB9C0D}"/>
              </a:ext>
            </a:extLst>
          </p:cNvPr>
          <p:cNvSpPr/>
          <p:nvPr/>
        </p:nvSpPr>
        <p:spPr>
          <a:xfrm rot="5400000">
            <a:off x="7634725" y="4829836"/>
            <a:ext cx="352129" cy="187094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Cerrar llave 132">
            <a:extLst>
              <a:ext uri="{FF2B5EF4-FFF2-40B4-BE49-F238E27FC236}">
                <a16:creationId xmlns:a16="http://schemas.microsoft.com/office/drawing/2014/main" id="{88CF4C65-407D-A2FA-FD94-C51C7AC4E492}"/>
              </a:ext>
            </a:extLst>
          </p:cNvPr>
          <p:cNvSpPr/>
          <p:nvPr/>
        </p:nvSpPr>
        <p:spPr>
          <a:xfrm rot="5400000">
            <a:off x="9041216" y="5300856"/>
            <a:ext cx="352129" cy="9288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F2B6BB6C-845D-DF03-C98D-B6F65E3C11FA}"/>
              </a:ext>
            </a:extLst>
          </p:cNvPr>
          <p:cNvSpPr/>
          <p:nvPr/>
        </p:nvSpPr>
        <p:spPr>
          <a:xfrm>
            <a:off x="9374448" y="4836407"/>
            <a:ext cx="656898" cy="4320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A5F7DCB3-5AD0-C60F-F9B3-05B1DABE5591}"/>
              </a:ext>
            </a:extLst>
          </p:cNvPr>
          <p:cNvSpPr txBox="1"/>
          <p:nvPr/>
        </p:nvSpPr>
        <p:spPr>
          <a:xfrm>
            <a:off x="9535240" y="5273796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D3EFBED-F17E-9A92-8405-7063C5795E52}"/>
              </a:ext>
            </a:extLst>
          </p:cNvPr>
          <p:cNvSpPr txBox="1"/>
          <p:nvPr/>
        </p:nvSpPr>
        <p:spPr>
          <a:xfrm>
            <a:off x="5302324" y="5949280"/>
            <a:ext cx="53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730D19E-3E8C-B47A-93AF-743941E3EEA5}"/>
              </a:ext>
            </a:extLst>
          </p:cNvPr>
          <p:cNvSpPr txBox="1"/>
          <p:nvPr/>
        </p:nvSpPr>
        <p:spPr>
          <a:xfrm>
            <a:off x="6281050" y="594928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F9B8B1C2-8F3B-2242-3FD6-75465F07D871}"/>
              </a:ext>
            </a:extLst>
          </p:cNvPr>
          <p:cNvSpPr txBox="1"/>
          <p:nvPr/>
        </p:nvSpPr>
        <p:spPr>
          <a:xfrm>
            <a:off x="9086870" y="5949280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145" name="Subtítulo 2">
            <a:extLst>
              <a:ext uri="{FF2B5EF4-FFF2-40B4-BE49-F238E27FC236}">
                <a16:creationId xmlns:a16="http://schemas.microsoft.com/office/drawing/2014/main" id="{89BAA30F-3BF2-554C-8025-B0C8436A4ECF}"/>
              </a:ext>
            </a:extLst>
          </p:cNvPr>
          <p:cNvSpPr txBox="1">
            <a:spLocks/>
          </p:cNvSpPr>
          <p:nvPr/>
        </p:nvSpPr>
        <p:spPr>
          <a:xfrm>
            <a:off x="10198868" y="2745135"/>
            <a:ext cx="1083330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Tono = T</a:t>
            </a:r>
          </a:p>
          <a:p>
            <a:endParaRPr lang="es-ES" b="1" dirty="0"/>
          </a:p>
        </p:txBody>
      </p:sp>
      <p:sp>
        <p:nvSpPr>
          <p:cNvPr id="146" name="Subtítulo 2">
            <a:extLst>
              <a:ext uri="{FF2B5EF4-FFF2-40B4-BE49-F238E27FC236}">
                <a16:creationId xmlns:a16="http://schemas.microsoft.com/office/drawing/2014/main" id="{12ACFF24-9A89-BBA0-7F08-DFB4EAE79910}"/>
              </a:ext>
            </a:extLst>
          </p:cNvPr>
          <p:cNvSpPr txBox="1">
            <a:spLocks/>
          </p:cNvSpPr>
          <p:nvPr/>
        </p:nvSpPr>
        <p:spPr>
          <a:xfrm>
            <a:off x="10198868" y="2421912"/>
            <a:ext cx="1803410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Semitono = ST</a:t>
            </a:r>
          </a:p>
          <a:p>
            <a:endParaRPr lang="es-E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AA1E21D-A89A-1AF8-EFD6-13E5233EC15F}"/>
              </a:ext>
            </a:extLst>
          </p:cNvPr>
          <p:cNvSpPr txBox="1"/>
          <p:nvPr/>
        </p:nvSpPr>
        <p:spPr>
          <a:xfrm>
            <a:off x="5100128" y="4267702"/>
            <a:ext cx="198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400" b="1" dirty="0">
                <a:latin typeface="Poppins" panose="00000500000000000000" pitchFamily="2" charset="0"/>
              </a:rPr>
              <a:t>Tercera menor</a:t>
            </a:r>
            <a:endParaRPr lang="es-CO" sz="14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6BD655-A18B-5E04-2425-22B7F47475DE}"/>
              </a:ext>
            </a:extLst>
          </p:cNvPr>
          <p:cNvSpPr txBox="1"/>
          <p:nvPr/>
        </p:nvSpPr>
        <p:spPr>
          <a:xfrm>
            <a:off x="7937448" y="4259760"/>
            <a:ext cx="198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400" b="1" dirty="0">
                <a:latin typeface="Poppins" panose="00000500000000000000" pitchFamily="2" charset="0"/>
              </a:rPr>
              <a:t>Tercera menor</a:t>
            </a:r>
            <a:endParaRPr lang="es-CO" sz="14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7FF57F-C17C-D007-E80E-F6D7866A9FB3}"/>
              </a:ext>
            </a:extLst>
          </p:cNvPr>
          <p:cNvSpPr txBox="1"/>
          <p:nvPr/>
        </p:nvSpPr>
        <p:spPr>
          <a:xfrm>
            <a:off x="7191651" y="6029140"/>
            <a:ext cx="198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400" b="1" dirty="0">
                <a:latin typeface="Poppins" panose="00000500000000000000" pitchFamily="2" charset="0"/>
              </a:rPr>
              <a:t>Tercera menor</a:t>
            </a:r>
            <a:endParaRPr lang="es-CO" sz="1400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16710C-B9C3-E552-BDBD-3A10B06AC521}"/>
              </a:ext>
            </a:extLst>
          </p:cNvPr>
          <p:cNvSpPr txBox="1"/>
          <p:nvPr/>
        </p:nvSpPr>
        <p:spPr>
          <a:xfrm>
            <a:off x="3309490" y="6015424"/>
            <a:ext cx="198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400" b="1" dirty="0">
                <a:latin typeface="Poppins" panose="00000500000000000000" pitchFamily="2" charset="0"/>
              </a:rPr>
              <a:t>Tercera menor</a:t>
            </a:r>
            <a:endParaRPr lang="es-CO" sz="1400" b="1" i="0" dirty="0"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D7070-38D6-4B11-DEC8-FBD45F27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Construcción de escalas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C898F-5A35-6F8B-7B20-915BFFB4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53" y="1988840"/>
            <a:ext cx="10704729" cy="639729"/>
          </a:xfrm>
        </p:spPr>
        <p:txBody>
          <a:bodyPr>
            <a:normAutofit lnSpcReduction="10000"/>
          </a:bodyPr>
          <a:lstStyle/>
          <a:p>
            <a:r>
              <a:rPr lang="es-CO" dirty="0"/>
              <a:t>De manera general, puede construir cualquier escala mayor, menor o pentatónica con la siguiente disposición de intervalos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F2DD196-3A38-7BD9-12FB-379C932EC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07630"/>
              </p:ext>
            </p:extLst>
          </p:nvPr>
        </p:nvGraphicFramePr>
        <p:xfrm>
          <a:off x="693812" y="2803870"/>
          <a:ext cx="10585176" cy="3261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588">
                  <a:extLst>
                    <a:ext uri="{9D8B030D-6E8A-4147-A177-3AD203B41FA5}">
                      <a16:colId xmlns:a16="http://schemas.microsoft.com/office/drawing/2014/main" val="664110334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467749820"/>
                    </a:ext>
                  </a:extLst>
                </a:gridCol>
              </a:tblGrid>
              <a:tr h="65239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Disposición de intervalos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54460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Tono-Tono-Semitono-Tono-Tono-tono-Semitono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35622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Tono-Semitono-Tono-Tono-Semitono-Tono-Tono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65722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Pentatónica mayor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Tono-Tono-Tercera menor-Tono-Tercera 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485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Pentatónica menor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Tercera menor-Tono-Tono-Tercera menor-Tono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0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x9">
  <a:themeElements>
    <a:clrScheme name="Personalizado 4">
      <a:dk1>
        <a:sysClr val="windowText" lastClr="000000"/>
      </a:dk1>
      <a:lt1>
        <a:sysClr val="window" lastClr="FFFFFF"/>
      </a:lt1>
      <a:dk2>
        <a:srgbClr val="8C6D46"/>
      </a:dk2>
      <a:lt2>
        <a:srgbClr val="E6DCCE"/>
      </a:lt2>
      <a:accent1>
        <a:srgbClr val="8C6D4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277_TF02801094.potx" id="{081F4BBB-747F-4466-8999-A032A97379F5}" vid="{359AB729-6FC1-4D87-BFD6-2419E33BE38F}"/>
    </a:ext>
  </a:extLst>
</a:theme>
</file>

<file path=ppt/theme/theme2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curvas musicales (panorámica)</Template>
  <TotalTime>436</TotalTime>
  <Words>293</Words>
  <Application>Microsoft Office PowerPoint</Application>
  <PresentationFormat>Personalizado</PresentationFormat>
  <Paragraphs>116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Euphemia</vt:lpstr>
      <vt:lpstr>Poppins</vt:lpstr>
      <vt:lpstr>Curvas 16x9</vt:lpstr>
      <vt:lpstr>Escalas</vt:lpstr>
      <vt:lpstr>Construcción de escalas</vt:lpstr>
      <vt:lpstr>Construcción de escalas</vt:lpstr>
      <vt:lpstr>Construcción de escalas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Daniel Holguín D.</dc:creator>
  <cp:lastModifiedBy>Daniel   Holguin Dominguez</cp:lastModifiedBy>
  <cp:revision>25</cp:revision>
  <dcterms:created xsi:type="dcterms:W3CDTF">2022-11-23T01:12:41Z</dcterms:created>
  <dcterms:modified xsi:type="dcterms:W3CDTF">2023-01-14T18:24:24Z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