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1" r:id="rId3"/>
    <p:sldId id="284" r:id="rId4"/>
    <p:sldId id="286" r:id="rId5"/>
    <p:sldId id="285" r:id="rId6"/>
    <p:sldId id="265" r:id="rId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2E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14/01/2023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80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85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2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0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Acordes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a partir de triadas y cuatriadas.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137F9C4-881F-ABF7-E0B9-2C8396C4F89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2084230" y="3882565"/>
            <a:ext cx="3943888" cy="294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E889D3-530A-8167-496B-F803BF2E602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476657" y="3882565"/>
            <a:ext cx="1551461" cy="324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4FCDDDA-5912-AFDC-FB37-3E917BF00D9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28118" y="3882565"/>
            <a:ext cx="1120469" cy="3234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B44CC8C-F43E-D4D4-4CDC-AAD94D4F0FB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28118" y="3882565"/>
            <a:ext cx="3739861" cy="301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19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" sz="1800" dirty="0"/>
              <a:t>En general, toda triada se construye a partir de la superposición de intervalos de terceras (ya sean mayores o menores):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ES" dirty="0"/>
              <a:t>A continuación se muestra como se construyen los acordes superponiendo terceras.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5710EF9-BB55-9D23-2109-F92906C2DB51}"/>
              </a:ext>
            </a:extLst>
          </p:cNvPr>
          <p:cNvSpPr/>
          <p:nvPr/>
        </p:nvSpPr>
        <p:spPr>
          <a:xfrm>
            <a:off x="3507838" y="3456992"/>
            <a:ext cx="5040560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Acordes (Triadas)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89C8142-6D46-7F2D-1359-77F424F995F0}"/>
              </a:ext>
            </a:extLst>
          </p:cNvPr>
          <p:cNvSpPr/>
          <p:nvPr/>
        </p:nvSpPr>
        <p:spPr>
          <a:xfrm>
            <a:off x="1472162" y="4177174"/>
            <a:ext cx="1224136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Mayor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50E4636-3B43-5FFD-D7C9-CF402464EE11}"/>
              </a:ext>
            </a:extLst>
          </p:cNvPr>
          <p:cNvSpPr/>
          <p:nvPr/>
        </p:nvSpPr>
        <p:spPr>
          <a:xfrm>
            <a:off x="3864589" y="4207295"/>
            <a:ext cx="1224136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Menor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77C8DB4-E00A-D5F5-3FA6-3E2462E84F5B}"/>
              </a:ext>
            </a:extLst>
          </p:cNvPr>
          <p:cNvSpPr/>
          <p:nvPr/>
        </p:nvSpPr>
        <p:spPr>
          <a:xfrm>
            <a:off x="6339070" y="4206045"/>
            <a:ext cx="1619034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Aumentado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8E2248E-A82D-7E28-F8C8-B4608B9C2B67}"/>
              </a:ext>
            </a:extLst>
          </p:cNvPr>
          <p:cNvSpPr/>
          <p:nvPr/>
        </p:nvSpPr>
        <p:spPr>
          <a:xfrm>
            <a:off x="8958462" y="4183965"/>
            <a:ext cx="1619034" cy="434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Disminuido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0880E11-BE15-986E-740E-F73EED17A1E0}"/>
              </a:ext>
            </a:extLst>
          </p:cNvPr>
          <p:cNvSpPr txBox="1"/>
          <p:nvPr/>
        </p:nvSpPr>
        <p:spPr>
          <a:xfrm>
            <a:off x="1277570" y="4758856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4EB0FB7-BDC5-B69F-AFDE-B6054207CB15}"/>
              </a:ext>
            </a:extLst>
          </p:cNvPr>
          <p:cNvSpPr txBox="1"/>
          <p:nvPr/>
        </p:nvSpPr>
        <p:spPr>
          <a:xfrm>
            <a:off x="3671973" y="4758855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97FA9B-6F9F-95A9-7396-CD93280D916C}"/>
              </a:ext>
            </a:extLst>
          </p:cNvPr>
          <p:cNvSpPr txBox="1"/>
          <p:nvPr/>
        </p:nvSpPr>
        <p:spPr>
          <a:xfrm>
            <a:off x="6344785" y="4753104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7600FF-016E-6216-9AED-B6BE3C570A02}"/>
              </a:ext>
            </a:extLst>
          </p:cNvPr>
          <p:cNvSpPr txBox="1"/>
          <p:nvPr/>
        </p:nvSpPr>
        <p:spPr>
          <a:xfrm>
            <a:off x="8964177" y="4753103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F99BA1C-9FE3-58F5-942A-20237717CAB0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V="1">
            <a:off x="2084230" y="4602747"/>
            <a:ext cx="0" cy="156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F457A55-9571-E7B7-3D1A-BF72422A8C67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4476657" y="4632868"/>
            <a:ext cx="1976" cy="1259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8718094-3718-7475-83A5-4D9AA8E6BDE4}"/>
              </a:ext>
            </a:extLst>
          </p:cNvPr>
          <p:cNvCxnSpPr>
            <a:cxnSpLocks/>
            <a:stCxn id="39" idx="0"/>
            <a:endCxn id="19" idx="2"/>
          </p:cNvCxnSpPr>
          <p:nvPr/>
        </p:nvCxnSpPr>
        <p:spPr>
          <a:xfrm flipH="1" flipV="1">
            <a:off x="7148587" y="4631618"/>
            <a:ext cx="2858" cy="121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142E026-5AEE-5FC6-9951-D8FAAB941A6A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H="1" flipV="1">
            <a:off x="9767979" y="4618746"/>
            <a:ext cx="2858" cy="1343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: esquinas superiores cortadas 53">
            <a:extLst>
              <a:ext uri="{FF2B5EF4-FFF2-40B4-BE49-F238E27FC236}">
                <a16:creationId xmlns:a16="http://schemas.microsoft.com/office/drawing/2014/main" id="{802C5BD9-EE3D-1FD4-9292-5DC4B4570891}"/>
              </a:ext>
            </a:extLst>
          </p:cNvPr>
          <p:cNvSpPr/>
          <p:nvPr/>
        </p:nvSpPr>
        <p:spPr>
          <a:xfrm>
            <a:off x="1472162" y="5157191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55" name="Rectángulo: esquinas superiores cortadas 54">
            <a:extLst>
              <a:ext uri="{FF2B5EF4-FFF2-40B4-BE49-F238E27FC236}">
                <a16:creationId xmlns:a16="http://schemas.microsoft.com/office/drawing/2014/main" id="{15F6E529-ACF7-BA8A-AEFE-CA3AD91B9AF2}"/>
              </a:ext>
            </a:extLst>
          </p:cNvPr>
          <p:cNvSpPr/>
          <p:nvPr/>
        </p:nvSpPr>
        <p:spPr>
          <a:xfrm>
            <a:off x="1472162" y="5738872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56" name="Rectángulo: esquinas superiores cortadas 55">
            <a:extLst>
              <a:ext uri="{FF2B5EF4-FFF2-40B4-BE49-F238E27FC236}">
                <a16:creationId xmlns:a16="http://schemas.microsoft.com/office/drawing/2014/main" id="{6A23E755-F670-B39F-5C69-1995336FD091}"/>
              </a:ext>
            </a:extLst>
          </p:cNvPr>
          <p:cNvSpPr/>
          <p:nvPr/>
        </p:nvSpPr>
        <p:spPr>
          <a:xfrm>
            <a:off x="3864589" y="5157191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57" name="Rectángulo: esquinas superiores cortadas 56">
            <a:extLst>
              <a:ext uri="{FF2B5EF4-FFF2-40B4-BE49-F238E27FC236}">
                <a16:creationId xmlns:a16="http://schemas.microsoft.com/office/drawing/2014/main" id="{5FE9FB48-B219-EDB4-DF8A-677442AC279A}"/>
              </a:ext>
            </a:extLst>
          </p:cNvPr>
          <p:cNvSpPr/>
          <p:nvPr/>
        </p:nvSpPr>
        <p:spPr>
          <a:xfrm>
            <a:off x="3864589" y="5738872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58" name="Rectángulo: esquinas superiores cortadas 57">
            <a:extLst>
              <a:ext uri="{FF2B5EF4-FFF2-40B4-BE49-F238E27FC236}">
                <a16:creationId xmlns:a16="http://schemas.microsoft.com/office/drawing/2014/main" id="{BFACB7E4-5CD9-9AD7-7B9A-E68572B377CE}"/>
              </a:ext>
            </a:extLst>
          </p:cNvPr>
          <p:cNvSpPr/>
          <p:nvPr/>
        </p:nvSpPr>
        <p:spPr>
          <a:xfrm>
            <a:off x="6531516" y="5157191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59" name="Rectángulo: esquinas superiores cortadas 58">
            <a:extLst>
              <a:ext uri="{FF2B5EF4-FFF2-40B4-BE49-F238E27FC236}">
                <a16:creationId xmlns:a16="http://schemas.microsoft.com/office/drawing/2014/main" id="{DA5EB559-ACE7-AD02-11D1-F3C283A7B23C}"/>
              </a:ext>
            </a:extLst>
          </p:cNvPr>
          <p:cNvSpPr/>
          <p:nvPr/>
        </p:nvSpPr>
        <p:spPr>
          <a:xfrm>
            <a:off x="6528638" y="5738872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60" name="Rectángulo: esquinas superiores cortadas 59">
            <a:extLst>
              <a:ext uri="{FF2B5EF4-FFF2-40B4-BE49-F238E27FC236}">
                <a16:creationId xmlns:a16="http://schemas.microsoft.com/office/drawing/2014/main" id="{08BE1CA5-9F12-1E8F-0B2A-ED36ECB1FD31}"/>
              </a:ext>
            </a:extLst>
          </p:cNvPr>
          <p:cNvSpPr/>
          <p:nvPr/>
        </p:nvSpPr>
        <p:spPr>
          <a:xfrm>
            <a:off x="9155911" y="5183326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61" name="Rectángulo: esquinas superiores cortadas 60">
            <a:extLst>
              <a:ext uri="{FF2B5EF4-FFF2-40B4-BE49-F238E27FC236}">
                <a16:creationId xmlns:a16="http://schemas.microsoft.com/office/drawing/2014/main" id="{737E01A8-7F80-8545-3DF7-40D48FD3DAC2}"/>
              </a:ext>
            </a:extLst>
          </p:cNvPr>
          <p:cNvSpPr/>
          <p:nvPr/>
        </p:nvSpPr>
        <p:spPr>
          <a:xfrm>
            <a:off x="9155911" y="5762317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4D9C76-AF75-4F4A-158F-C910DDC2B0A7}"/>
              </a:ext>
            </a:extLst>
          </p:cNvPr>
          <p:cNvCxnSpPr>
            <a:cxnSpLocks/>
            <a:stCxn id="54" idx="3"/>
            <a:endCxn id="37" idx="2"/>
          </p:cNvCxnSpPr>
          <p:nvPr/>
        </p:nvCxnSpPr>
        <p:spPr>
          <a:xfrm flipV="1">
            <a:off x="2084230" y="5035855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9F285C0-8973-4C75-B80B-9BE70D5D6391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2084230" y="5617536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1F8CFD2-2034-6B7C-2D8A-EC100DBCC6A9}"/>
              </a:ext>
            </a:extLst>
          </p:cNvPr>
          <p:cNvCxnSpPr>
            <a:cxnSpLocks/>
            <a:stCxn id="56" idx="3"/>
            <a:endCxn id="38" idx="2"/>
          </p:cNvCxnSpPr>
          <p:nvPr/>
        </p:nvCxnSpPr>
        <p:spPr>
          <a:xfrm flipV="1">
            <a:off x="4476657" y="5035854"/>
            <a:ext cx="1976" cy="121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9067F5D-1B26-B629-9602-15BF8B594048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 flipV="1">
            <a:off x="4476657" y="5617536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DBA36BA2-CE7B-E083-7F2B-B97366753471}"/>
              </a:ext>
            </a:extLst>
          </p:cNvPr>
          <p:cNvCxnSpPr>
            <a:cxnSpLocks/>
            <a:stCxn id="58" idx="3"/>
            <a:endCxn id="39" idx="2"/>
          </p:cNvCxnSpPr>
          <p:nvPr/>
        </p:nvCxnSpPr>
        <p:spPr>
          <a:xfrm flipV="1">
            <a:off x="7143584" y="5030103"/>
            <a:ext cx="7861" cy="127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D835554-C099-78F4-3E8E-EFF1215D2518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flipV="1">
            <a:off x="7140706" y="5617536"/>
            <a:ext cx="2878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ADCB25A3-4C5F-37CD-46B5-DFD59657E0DC}"/>
              </a:ext>
            </a:extLst>
          </p:cNvPr>
          <p:cNvCxnSpPr>
            <a:cxnSpLocks/>
            <a:stCxn id="60" idx="3"/>
            <a:endCxn id="40" idx="2"/>
          </p:cNvCxnSpPr>
          <p:nvPr/>
        </p:nvCxnSpPr>
        <p:spPr>
          <a:xfrm flipV="1">
            <a:off x="9767979" y="5030102"/>
            <a:ext cx="2858" cy="153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F82FCFDB-57D0-1BA8-367D-A124500576AA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 flipV="1">
            <a:off x="9767979" y="5643671"/>
            <a:ext cx="0" cy="1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8045F50-FE7A-254C-E261-CC62661D5B65}"/>
              </a:ext>
            </a:extLst>
          </p:cNvPr>
          <p:cNvSpPr txBox="1"/>
          <p:nvPr/>
        </p:nvSpPr>
        <p:spPr>
          <a:xfrm>
            <a:off x="1522413" y="6548863"/>
            <a:ext cx="562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*El </a:t>
            </a:r>
            <a:r>
              <a:rPr lang="es-CO" sz="1200" b="1" u="sng" dirty="0">
                <a:latin typeface="Poppins" panose="00000500000000000000" pitchFamily="2" charset="0"/>
              </a:rPr>
              <a:t>orden</a:t>
            </a:r>
            <a:r>
              <a:rPr lang="es-CO" sz="1200" b="1" dirty="0">
                <a:latin typeface="Poppins" panose="00000500000000000000" pitchFamily="2" charset="0"/>
              </a:rPr>
              <a:t> de las terceras (mayor o menor) </a:t>
            </a:r>
            <a:r>
              <a:rPr lang="es-CO" sz="1200" b="1" u="sng" dirty="0">
                <a:latin typeface="Poppins" panose="00000500000000000000" pitchFamily="2" charset="0"/>
              </a:rPr>
              <a:t>importa</a:t>
            </a:r>
            <a:endParaRPr lang="es-CO" sz="1200" b="1" i="0" u="sng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dirty="0"/>
              <a:t>las triadas se definen como conjuntos de tres notas las cuales forman un acorde mayor, menor, aumentado o disminuido según sea el intervalo.</a:t>
            </a:r>
          </a:p>
          <a:p>
            <a:endParaRPr lang="es-ES" dirty="0"/>
          </a:p>
          <a:p>
            <a:r>
              <a:rPr lang="es-ES" dirty="0"/>
              <a:t>A partir de una escala es posible formar acordes por medio de la superposición de terceras.</a:t>
            </a:r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0C6DC4-739C-06F8-E0AF-634740806495}"/>
              </a:ext>
            </a:extLst>
          </p:cNvPr>
          <p:cNvSpPr/>
          <p:nvPr/>
        </p:nvSpPr>
        <p:spPr>
          <a:xfrm>
            <a:off x="2782044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F54C9-4D19-D585-63A4-9C6D15656498}"/>
              </a:ext>
            </a:extLst>
          </p:cNvPr>
          <p:cNvSpPr/>
          <p:nvPr/>
        </p:nvSpPr>
        <p:spPr>
          <a:xfrm>
            <a:off x="3654966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A7E631-859D-FB50-1FD1-66BF602D516E}"/>
              </a:ext>
            </a:extLst>
          </p:cNvPr>
          <p:cNvSpPr/>
          <p:nvPr/>
        </p:nvSpPr>
        <p:spPr>
          <a:xfrm>
            <a:off x="4570446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3162CF-12EE-4A6C-F1C1-45C2BF2503FD}"/>
              </a:ext>
            </a:extLst>
          </p:cNvPr>
          <p:cNvSpPr/>
          <p:nvPr/>
        </p:nvSpPr>
        <p:spPr>
          <a:xfrm>
            <a:off x="6481074" y="334439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D6C66A-3ABE-D836-51DE-F68A2D2A4ADC}"/>
              </a:ext>
            </a:extLst>
          </p:cNvPr>
          <p:cNvSpPr/>
          <p:nvPr/>
        </p:nvSpPr>
        <p:spPr>
          <a:xfrm>
            <a:off x="7396554" y="335851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6A575-69DA-44EA-88D5-093E0098EBFA}"/>
              </a:ext>
            </a:extLst>
          </p:cNvPr>
          <p:cNvSpPr txBox="1">
            <a:spLocks/>
          </p:cNvSpPr>
          <p:nvPr/>
        </p:nvSpPr>
        <p:spPr>
          <a:xfrm>
            <a:off x="145222" y="3315862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8C31E5-664A-E317-5951-16FF9FA2A8E6}"/>
              </a:ext>
            </a:extLst>
          </p:cNvPr>
          <p:cNvSpPr txBox="1">
            <a:spLocks/>
          </p:cNvSpPr>
          <p:nvPr/>
        </p:nvSpPr>
        <p:spPr>
          <a:xfrm>
            <a:off x="541606" y="3891926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065E73-80E3-A960-6133-47598930ACD8}"/>
              </a:ext>
            </a:extLst>
          </p:cNvPr>
          <p:cNvSpPr txBox="1"/>
          <p:nvPr/>
        </p:nvSpPr>
        <p:spPr>
          <a:xfrm>
            <a:off x="2940540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B8D0D90-F6DB-2505-77E8-B30EA06EB9F3}"/>
              </a:ext>
            </a:extLst>
          </p:cNvPr>
          <p:cNvSpPr txBox="1"/>
          <p:nvPr/>
        </p:nvSpPr>
        <p:spPr>
          <a:xfrm>
            <a:off x="3830809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5E9B36-527E-1037-64EC-52829FABFA4A}"/>
              </a:ext>
            </a:extLst>
          </p:cNvPr>
          <p:cNvSpPr txBox="1"/>
          <p:nvPr/>
        </p:nvSpPr>
        <p:spPr>
          <a:xfrm>
            <a:off x="4757612" y="378713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2768154-4132-4A52-CC28-5E955348AECC}"/>
              </a:ext>
            </a:extLst>
          </p:cNvPr>
          <p:cNvSpPr txBox="1"/>
          <p:nvPr/>
        </p:nvSpPr>
        <p:spPr>
          <a:xfrm>
            <a:off x="6607769" y="37890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7F741D4-473A-542A-CCAB-E454BBD4D6D9}"/>
              </a:ext>
            </a:extLst>
          </p:cNvPr>
          <p:cNvSpPr txBox="1"/>
          <p:nvPr/>
        </p:nvSpPr>
        <p:spPr>
          <a:xfrm>
            <a:off x="7534572" y="37890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2" name="Cerrar llave 91">
            <a:extLst>
              <a:ext uri="{FF2B5EF4-FFF2-40B4-BE49-F238E27FC236}">
                <a16:creationId xmlns:a16="http://schemas.microsoft.com/office/drawing/2014/main" id="{A1EB05F6-AC0F-8C16-9EFC-62EEF253F436}"/>
              </a:ext>
            </a:extLst>
          </p:cNvPr>
          <p:cNvSpPr/>
          <p:nvPr/>
        </p:nvSpPr>
        <p:spPr>
          <a:xfrm rot="5400000">
            <a:off x="3880929" y="3382611"/>
            <a:ext cx="204316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errar llave 92">
            <a:extLst>
              <a:ext uri="{FF2B5EF4-FFF2-40B4-BE49-F238E27FC236}">
                <a16:creationId xmlns:a16="http://schemas.microsoft.com/office/drawing/2014/main" id="{55A0E313-040A-6284-90D1-3C580EFBC76A}"/>
              </a:ext>
            </a:extLst>
          </p:cNvPr>
          <p:cNvSpPr/>
          <p:nvPr/>
        </p:nvSpPr>
        <p:spPr>
          <a:xfrm rot="5400000">
            <a:off x="4698015" y="2924092"/>
            <a:ext cx="473179" cy="3704988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errar llave 93">
            <a:extLst>
              <a:ext uri="{FF2B5EF4-FFF2-40B4-BE49-F238E27FC236}">
                <a16:creationId xmlns:a16="http://schemas.microsoft.com/office/drawing/2014/main" id="{4C94ED76-115B-0A00-52C3-EB69963DBFC1}"/>
              </a:ext>
            </a:extLst>
          </p:cNvPr>
          <p:cNvSpPr/>
          <p:nvPr/>
        </p:nvSpPr>
        <p:spPr>
          <a:xfrm rot="5400000">
            <a:off x="5771576" y="3381293"/>
            <a:ext cx="204319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D64570E-47EA-601B-6BDE-E4FF472D965C}"/>
              </a:ext>
            </a:extLst>
          </p:cNvPr>
          <p:cNvSpPr/>
          <p:nvPr/>
        </p:nvSpPr>
        <p:spPr>
          <a:xfrm>
            <a:off x="9277943" y="335699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7A45A53-A0D6-EE9F-65A2-8ADE62100719}"/>
              </a:ext>
            </a:extLst>
          </p:cNvPr>
          <p:cNvSpPr txBox="1"/>
          <p:nvPr/>
        </p:nvSpPr>
        <p:spPr>
          <a:xfrm>
            <a:off x="9461171" y="382903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3A839A-3248-F99D-D4DE-915A9788375F}"/>
              </a:ext>
            </a:extLst>
          </p:cNvPr>
          <p:cNvSpPr/>
          <p:nvPr/>
        </p:nvSpPr>
        <p:spPr>
          <a:xfrm>
            <a:off x="5562882" y="334439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6F3D37-4509-192A-D766-2CF9E7DFA8FC}"/>
              </a:ext>
            </a:extLst>
          </p:cNvPr>
          <p:cNvSpPr/>
          <p:nvPr/>
        </p:nvSpPr>
        <p:spPr>
          <a:xfrm>
            <a:off x="8389499" y="335699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385837-C53D-9081-3F33-362AEEA9379F}"/>
              </a:ext>
            </a:extLst>
          </p:cNvPr>
          <p:cNvSpPr txBox="1"/>
          <p:nvPr/>
        </p:nvSpPr>
        <p:spPr>
          <a:xfrm>
            <a:off x="5757408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FEBB1F-F71F-A667-15CD-7BA10613C4E8}"/>
              </a:ext>
            </a:extLst>
          </p:cNvPr>
          <p:cNvSpPr txBox="1"/>
          <p:nvPr/>
        </p:nvSpPr>
        <p:spPr>
          <a:xfrm>
            <a:off x="8534368" y="380371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7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ABA85DE-629B-1C91-2236-BEC8D6CA467F}"/>
              </a:ext>
            </a:extLst>
          </p:cNvPr>
          <p:cNvSpPr txBox="1">
            <a:spLocks/>
          </p:cNvSpPr>
          <p:nvPr/>
        </p:nvSpPr>
        <p:spPr>
          <a:xfrm>
            <a:off x="3146914" y="436007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 = E</a:t>
            </a:r>
          </a:p>
          <a:p>
            <a:endParaRPr lang="es-ES" sz="1600" b="1" dirty="0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768F57B5-C714-222C-51DE-ABE906D123A4}"/>
              </a:ext>
            </a:extLst>
          </p:cNvPr>
          <p:cNvSpPr txBox="1">
            <a:spLocks/>
          </p:cNvSpPr>
          <p:nvPr/>
        </p:nvSpPr>
        <p:spPr>
          <a:xfrm>
            <a:off x="5050824" y="436007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menor=G</a:t>
            </a:r>
          </a:p>
          <a:p>
            <a:endParaRPr lang="es-ES" sz="1600" b="1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C3EEE886-4518-BE5C-9EBC-BBA270C37E6F}"/>
              </a:ext>
            </a:extLst>
          </p:cNvPr>
          <p:cNvSpPr txBox="1">
            <a:spLocks/>
          </p:cNvSpPr>
          <p:nvPr/>
        </p:nvSpPr>
        <p:spPr>
          <a:xfrm>
            <a:off x="4146710" y="497684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Quinta justa=G</a:t>
            </a:r>
          </a:p>
          <a:p>
            <a:endParaRPr lang="es-ES" sz="1600" b="1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30BDE967-E6D8-1CAA-A57C-C6A29A0884B9}"/>
              </a:ext>
            </a:extLst>
          </p:cNvPr>
          <p:cNvSpPr txBox="1">
            <a:spLocks/>
          </p:cNvSpPr>
          <p:nvPr/>
        </p:nvSpPr>
        <p:spPr>
          <a:xfrm>
            <a:off x="167996" y="5450020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Acorde Do mayor:</a:t>
            </a:r>
          </a:p>
          <a:p>
            <a:endParaRPr lang="es-ES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513BB0-3E66-516F-6F64-33AE0B2874B8}"/>
              </a:ext>
            </a:extLst>
          </p:cNvPr>
          <p:cNvSpPr/>
          <p:nvPr/>
        </p:nvSpPr>
        <p:spPr>
          <a:xfrm>
            <a:off x="2888537" y="5491150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B314F6-211A-F544-0087-540CA450F5E7}"/>
              </a:ext>
            </a:extLst>
          </p:cNvPr>
          <p:cNvSpPr/>
          <p:nvPr/>
        </p:nvSpPr>
        <p:spPr>
          <a:xfrm>
            <a:off x="4676939" y="5491150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1F0F1C-7EF1-9259-675C-186DB2CDE538}"/>
              </a:ext>
            </a:extLst>
          </p:cNvPr>
          <p:cNvSpPr/>
          <p:nvPr/>
        </p:nvSpPr>
        <p:spPr>
          <a:xfrm>
            <a:off x="6587567" y="5517809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777F9C-3E01-5F17-EDCB-F2A968963A7B}"/>
              </a:ext>
            </a:extLst>
          </p:cNvPr>
          <p:cNvSpPr txBox="1"/>
          <p:nvPr/>
        </p:nvSpPr>
        <p:spPr>
          <a:xfrm>
            <a:off x="3019868" y="596224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38A3341-7F6E-828C-AB6B-FC487E470666}"/>
              </a:ext>
            </a:extLst>
          </p:cNvPr>
          <p:cNvSpPr txBox="1"/>
          <p:nvPr/>
        </p:nvSpPr>
        <p:spPr>
          <a:xfrm>
            <a:off x="4836940" y="595373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CDB1E56-91B3-0701-A276-89EF2E543E83}"/>
              </a:ext>
            </a:extLst>
          </p:cNvPr>
          <p:cNvSpPr txBox="1"/>
          <p:nvPr/>
        </p:nvSpPr>
        <p:spPr>
          <a:xfrm>
            <a:off x="6687097" y="595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7EF44DE-FD53-B08D-AAFC-CD3E08937248}"/>
              </a:ext>
            </a:extLst>
          </p:cNvPr>
          <p:cNvSpPr txBox="1"/>
          <p:nvPr/>
        </p:nvSpPr>
        <p:spPr>
          <a:xfrm>
            <a:off x="7670578" y="4469326"/>
            <a:ext cx="433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puede concluir que un acorde se forma a partir de la superposición de terceras. </a:t>
            </a:r>
          </a:p>
          <a:p>
            <a:r>
              <a:rPr lang="es-CO" dirty="0"/>
              <a:t>Otra forma de verlo es para este caso en particular el acorde de do mayor es una </a:t>
            </a:r>
            <a:r>
              <a:rPr lang="es-CO" u="sng" dirty="0"/>
              <a:t>tercera mayor </a:t>
            </a:r>
            <a:r>
              <a:rPr lang="es-CO" dirty="0"/>
              <a:t>y una </a:t>
            </a:r>
            <a:r>
              <a:rPr lang="es-CO" u="sng" dirty="0"/>
              <a:t>quinta justa</a:t>
            </a:r>
            <a:r>
              <a:rPr lang="es-CO" dirty="0"/>
              <a:t>, partiendo siempre desde do.</a:t>
            </a:r>
          </a:p>
        </p:txBody>
      </p:sp>
    </p:spTree>
    <p:extLst>
      <p:ext uri="{BB962C8B-B14F-4D97-AF65-F5344CB8AC3E}">
        <p14:creationId xmlns:p14="http://schemas.microsoft.com/office/powerpoint/2010/main" val="9362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137F9C4-881F-ABF7-E0B9-2C8396C4F895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720343" y="3003604"/>
            <a:ext cx="4235059" cy="3241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E889D3-530A-8167-496B-F803BF2E602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539866" y="3003604"/>
            <a:ext cx="1415536" cy="3415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4FCDDDA-5912-AFDC-FB37-3E917BF00D9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955402" y="3003604"/>
            <a:ext cx="1387062" cy="3529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B44CC8C-F43E-D4D4-4CDC-AAD94D4F0FB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5955402" y="3003604"/>
            <a:ext cx="4090320" cy="3929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 de séptima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" sz="1800" dirty="0"/>
              <a:t>Al igual que las triadas, las cuatriadas también se construyen mediante la superposición de terceras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5710EF9-BB55-9D23-2109-F92906C2DB51}"/>
              </a:ext>
            </a:extLst>
          </p:cNvPr>
          <p:cNvSpPr/>
          <p:nvPr/>
        </p:nvSpPr>
        <p:spPr>
          <a:xfrm>
            <a:off x="3435122" y="2578031"/>
            <a:ext cx="5040560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Acordes (Cuatriadas)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89C8142-6D46-7F2D-1359-77F424F995F0}"/>
              </a:ext>
            </a:extLst>
          </p:cNvPr>
          <p:cNvSpPr/>
          <p:nvPr/>
        </p:nvSpPr>
        <p:spPr>
          <a:xfrm>
            <a:off x="621804" y="3327728"/>
            <a:ext cx="2197077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Mayor de séptima mayor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50E4636-3B43-5FFD-D7C9-CF402464EE11}"/>
              </a:ext>
            </a:extLst>
          </p:cNvPr>
          <p:cNvSpPr/>
          <p:nvPr/>
        </p:nvSpPr>
        <p:spPr>
          <a:xfrm>
            <a:off x="3388950" y="3345114"/>
            <a:ext cx="2301831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Mayor de séptima menor (dominante)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77C8DB4-E00A-D5F5-3FA6-3E2462E84F5B}"/>
              </a:ext>
            </a:extLst>
          </p:cNvPr>
          <p:cNvSpPr/>
          <p:nvPr/>
        </p:nvSpPr>
        <p:spPr>
          <a:xfrm>
            <a:off x="6304329" y="3356599"/>
            <a:ext cx="2076269" cy="4255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Menor de séptima menor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8E2248E-A82D-7E28-F8C8-B4608B9C2B67}"/>
              </a:ext>
            </a:extLst>
          </p:cNvPr>
          <p:cNvSpPr/>
          <p:nvPr/>
        </p:nvSpPr>
        <p:spPr>
          <a:xfrm>
            <a:off x="9236205" y="3396574"/>
            <a:ext cx="1619034" cy="434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Menor de séptima mayor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0880E11-BE15-986E-740E-F73EED17A1E0}"/>
              </a:ext>
            </a:extLst>
          </p:cNvPr>
          <p:cNvSpPr txBox="1"/>
          <p:nvPr/>
        </p:nvSpPr>
        <p:spPr>
          <a:xfrm>
            <a:off x="827108" y="3909410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4EB0FB7-BDC5-B69F-AFDE-B6054207CB15}"/>
              </a:ext>
            </a:extLst>
          </p:cNvPr>
          <p:cNvSpPr txBox="1"/>
          <p:nvPr/>
        </p:nvSpPr>
        <p:spPr>
          <a:xfrm>
            <a:off x="3526651" y="3941775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97FA9B-6F9F-95A9-7396-CD93280D916C}"/>
              </a:ext>
            </a:extLst>
          </p:cNvPr>
          <p:cNvSpPr txBox="1"/>
          <p:nvPr/>
        </p:nvSpPr>
        <p:spPr>
          <a:xfrm>
            <a:off x="6646557" y="3994156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7600FF-016E-6216-9AED-B6BE3C570A02}"/>
              </a:ext>
            </a:extLst>
          </p:cNvPr>
          <p:cNvSpPr txBox="1"/>
          <p:nvPr/>
        </p:nvSpPr>
        <p:spPr>
          <a:xfrm>
            <a:off x="9439369" y="3994156"/>
            <a:ext cx="1613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Compuestos por* </a:t>
            </a:r>
            <a:endParaRPr lang="es-CO" sz="1200" b="1" i="0" dirty="0">
              <a:effectLst/>
              <a:latin typeface="Poppins" panose="00000500000000000000" pitchFamily="2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F99BA1C-9FE3-58F5-942A-20237717CAB0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V="1">
            <a:off x="1633768" y="3753301"/>
            <a:ext cx="86575" cy="156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F457A55-9571-E7B7-3D1A-BF72422A8C67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V="1">
            <a:off x="4333311" y="3770687"/>
            <a:ext cx="206555" cy="171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8718094-3718-7475-83A5-4D9AA8E6BDE4}"/>
              </a:ext>
            </a:extLst>
          </p:cNvPr>
          <p:cNvCxnSpPr>
            <a:cxnSpLocks/>
            <a:stCxn id="39" idx="0"/>
            <a:endCxn id="19" idx="2"/>
          </p:cNvCxnSpPr>
          <p:nvPr/>
        </p:nvCxnSpPr>
        <p:spPr>
          <a:xfrm flipH="1" flipV="1">
            <a:off x="7342464" y="3782172"/>
            <a:ext cx="110753" cy="2119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142E026-5AEE-5FC6-9951-D8FAAB941A6A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H="1" flipV="1">
            <a:off x="10045722" y="3831355"/>
            <a:ext cx="200307" cy="162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: esquinas superiores cortadas 53">
            <a:extLst>
              <a:ext uri="{FF2B5EF4-FFF2-40B4-BE49-F238E27FC236}">
                <a16:creationId xmlns:a16="http://schemas.microsoft.com/office/drawing/2014/main" id="{802C5BD9-EE3D-1FD4-9292-5DC4B4570891}"/>
              </a:ext>
            </a:extLst>
          </p:cNvPr>
          <p:cNvSpPr/>
          <p:nvPr/>
        </p:nvSpPr>
        <p:spPr>
          <a:xfrm>
            <a:off x="1021700" y="4307745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55" name="Rectángulo: esquinas superiores cortadas 54">
            <a:extLst>
              <a:ext uri="{FF2B5EF4-FFF2-40B4-BE49-F238E27FC236}">
                <a16:creationId xmlns:a16="http://schemas.microsoft.com/office/drawing/2014/main" id="{15F6E529-ACF7-BA8A-AEFE-CA3AD91B9AF2}"/>
              </a:ext>
            </a:extLst>
          </p:cNvPr>
          <p:cNvSpPr/>
          <p:nvPr/>
        </p:nvSpPr>
        <p:spPr>
          <a:xfrm>
            <a:off x="1021700" y="4889426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56" name="Rectángulo: esquinas superiores cortadas 55">
            <a:extLst>
              <a:ext uri="{FF2B5EF4-FFF2-40B4-BE49-F238E27FC236}">
                <a16:creationId xmlns:a16="http://schemas.microsoft.com/office/drawing/2014/main" id="{6A23E755-F670-B39F-5C69-1995336FD091}"/>
              </a:ext>
            </a:extLst>
          </p:cNvPr>
          <p:cNvSpPr/>
          <p:nvPr/>
        </p:nvSpPr>
        <p:spPr>
          <a:xfrm>
            <a:off x="3719267" y="4340111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57" name="Rectángulo: esquinas superiores cortadas 56">
            <a:extLst>
              <a:ext uri="{FF2B5EF4-FFF2-40B4-BE49-F238E27FC236}">
                <a16:creationId xmlns:a16="http://schemas.microsoft.com/office/drawing/2014/main" id="{5FE9FB48-B219-EDB4-DF8A-677442AC279A}"/>
              </a:ext>
            </a:extLst>
          </p:cNvPr>
          <p:cNvSpPr/>
          <p:nvPr/>
        </p:nvSpPr>
        <p:spPr>
          <a:xfrm>
            <a:off x="3719267" y="4921792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58" name="Rectángulo: esquinas superiores cortadas 57">
            <a:extLst>
              <a:ext uri="{FF2B5EF4-FFF2-40B4-BE49-F238E27FC236}">
                <a16:creationId xmlns:a16="http://schemas.microsoft.com/office/drawing/2014/main" id="{BFACB7E4-5CD9-9AD7-7B9A-E68572B377CE}"/>
              </a:ext>
            </a:extLst>
          </p:cNvPr>
          <p:cNvSpPr/>
          <p:nvPr/>
        </p:nvSpPr>
        <p:spPr>
          <a:xfrm>
            <a:off x="6833288" y="4398243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59" name="Rectángulo: esquinas superiores cortadas 58">
            <a:extLst>
              <a:ext uri="{FF2B5EF4-FFF2-40B4-BE49-F238E27FC236}">
                <a16:creationId xmlns:a16="http://schemas.microsoft.com/office/drawing/2014/main" id="{DA5EB559-ACE7-AD02-11D1-F3C283A7B23C}"/>
              </a:ext>
            </a:extLst>
          </p:cNvPr>
          <p:cNvSpPr/>
          <p:nvPr/>
        </p:nvSpPr>
        <p:spPr>
          <a:xfrm>
            <a:off x="6830410" y="4979924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sp>
        <p:nvSpPr>
          <p:cNvPr id="60" name="Rectángulo: esquinas superiores cortadas 59">
            <a:extLst>
              <a:ext uri="{FF2B5EF4-FFF2-40B4-BE49-F238E27FC236}">
                <a16:creationId xmlns:a16="http://schemas.microsoft.com/office/drawing/2014/main" id="{08BE1CA5-9F12-1E8F-0B2A-ED36ECB1FD31}"/>
              </a:ext>
            </a:extLst>
          </p:cNvPr>
          <p:cNvSpPr/>
          <p:nvPr/>
        </p:nvSpPr>
        <p:spPr>
          <a:xfrm>
            <a:off x="9631103" y="4424379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sp>
        <p:nvSpPr>
          <p:cNvPr id="61" name="Rectángulo: esquinas superiores cortadas 60">
            <a:extLst>
              <a:ext uri="{FF2B5EF4-FFF2-40B4-BE49-F238E27FC236}">
                <a16:creationId xmlns:a16="http://schemas.microsoft.com/office/drawing/2014/main" id="{737E01A8-7F80-8545-3DF7-40D48FD3DAC2}"/>
              </a:ext>
            </a:extLst>
          </p:cNvPr>
          <p:cNvSpPr/>
          <p:nvPr/>
        </p:nvSpPr>
        <p:spPr>
          <a:xfrm>
            <a:off x="9631103" y="5003370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4D9C76-AF75-4F4A-158F-C910DDC2B0A7}"/>
              </a:ext>
            </a:extLst>
          </p:cNvPr>
          <p:cNvCxnSpPr>
            <a:cxnSpLocks/>
            <a:stCxn id="54" idx="3"/>
            <a:endCxn id="37" idx="2"/>
          </p:cNvCxnSpPr>
          <p:nvPr/>
        </p:nvCxnSpPr>
        <p:spPr>
          <a:xfrm flipV="1">
            <a:off x="1633768" y="4186409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9F285C0-8973-4C75-B80B-9BE70D5D6391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1633768" y="4768090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1F8CFD2-2034-6B7C-2D8A-EC100DBCC6A9}"/>
              </a:ext>
            </a:extLst>
          </p:cNvPr>
          <p:cNvCxnSpPr>
            <a:cxnSpLocks/>
            <a:stCxn id="56" idx="3"/>
            <a:endCxn id="38" idx="2"/>
          </p:cNvCxnSpPr>
          <p:nvPr/>
        </p:nvCxnSpPr>
        <p:spPr>
          <a:xfrm flipV="1">
            <a:off x="4331335" y="4218774"/>
            <a:ext cx="1976" cy="121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9067F5D-1B26-B629-9602-15BF8B594048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 flipV="1">
            <a:off x="4331335" y="4800456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DBA36BA2-CE7B-E083-7F2B-B97366753471}"/>
              </a:ext>
            </a:extLst>
          </p:cNvPr>
          <p:cNvCxnSpPr>
            <a:cxnSpLocks/>
            <a:stCxn id="58" idx="3"/>
            <a:endCxn id="39" idx="2"/>
          </p:cNvCxnSpPr>
          <p:nvPr/>
        </p:nvCxnSpPr>
        <p:spPr>
          <a:xfrm flipV="1">
            <a:off x="7445356" y="4271155"/>
            <a:ext cx="7861" cy="127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D835554-C099-78F4-3E8E-EFF1215D2518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flipV="1">
            <a:off x="7442478" y="4858588"/>
            <a:ext cx="2878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ADCB25A3-4C5F-37CD-46B5-DFD59657E0DC}"/>
              </a:ext>
            </a:extLst>
          </p:cNvPr>
          <p:cNvCxnSpPr>
            <a:cxnSpLocks/>
            <a:stCxn id="60" idx="3"/>
            <a:endCxn id="40" idx="2"/>
          </p:cNvCxnSpPr>
          <p:nvPr/>
        </p:nvCxnSpPr>
        <p:spPr>
          <a:xfrm flipV="1">
            <a:off x="10243171" y="4271155"/>
            <a:ext cx="2858" cy="153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F82FCFDB-57D0-1BA8-367D-A124500576AA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 flipV="1">
            <a:off x="10243171" y="4884724"/>
            <a:ext cx="0" cy="1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8045F50-FE7A-254C-E261-CC62661D5B65}"/>
              </a:ext>
            </a:extLst>
          </p:cNvPr>
          <p:cNvSpPr txBox="1"/>
          <p:nvPr/>
        </p:nvSpPr>
        <p:spPr>
          <a:xfrm>
            <a:off x="1522413" y="6548863"/>
            <a:ext cx="562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200" b="1" dirty="0">
                <a:latin typeface="Poppins" panose="00000500000000000000" pitchFamily="2" charset="0"/>
              </a:rPr>
              <a:t>*El </a:t>
            </a:r>
            <a:r>
              <a:rPr lang="es-CO" sz="1200" b="1" u="sng" dirty="0">
                <a:latin typeface="Poppins" panose="00000500000000000000" pitchFamily="2" charset="0"/>
              </a:rPr>
              <a:t>orden</a:t>
            </a:r>
            <a:r>
              <a:rPr lang="es-CO" sz="1200" b="1" dirty="0">
                <a:latin typeface="Poppins" panose="00000500000000000000" pitchFamily="2" charset="0"/>
              </a:rPr>
              <a:t> de las terceras (mayor o menor) </a:t>
            </a:r>
            <a:r>
              <a:rPr lang="es-CO" sz="1200" b="1" u="sng" dirty="0">
                <a:latin typeface="Poppins" panose="00000500000000000000" pitchFamily="2" charset="0"/>
              </a:rPr>
              <a:t>importa</a:t>
            </a:r>
            <a:endParaRPr lang="es-CO" sz="1200" b="1" i="0" u="sng" dirty="0">
              <a:effectLst/>
              <a:latin typeface="Poppins" panose="00000500000000000000" pitchFamily="2" charset="0"/>
            </a:endParaRPr>
          </a:p>
        </p:txBody>
      </p:sp>
      <p:sp>
        <p:nvSpPr>
          <p:cNvPr id="4" name="Rectángulo: esquinas superiores cortadas 3">
            <a:extLst>
              <a:ext uri="{FF2B5EF4-FFF2-40B4-BE49-F238E27FC236}">
                <a16:creationId xmlns:a16="http://schemas.microsoft.com/office/drawing/2014/main" id="{E716AA2E-E094-5492-0A3B-42C4C35165D4}"/>
              </a:ext>
            </a:extLst>
          </p:cNvPr>
          <p:cNvSpPr/>
          <p:nvPr/>
        </p:nvSpPr>
        <p:spPr>
          <a:xfrm>
            <a:off x="1021700" y="5463715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B8A0D50-3092-3C2F-0FFD-B8628BC388D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33768" y="5342379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superiores cortadas 25">
            <a:extLst>
              <a:ext uri="{FF2B5EF4-FFF2-40B4-BE49-F238E27FC236}">
                <a16:creationId xmlns:a16="http://schemas.microsoft.com/office/drawing/2014/main" id="{389A1B31-F8DA-AA71-2F91-B0AF26AB3ED7}"/>
              </a:ext>
            </a:extLst>
          </p:cNvPr>
          <p:cNvSpPr/>
          <p:nvPr/>
        </p:nvSpPr>
        <p:spPr>
          <a:xfrm>
            <a:off x="3719267" y="5508964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8DAEF1-F602-7C19-53B7-DC1C1E92B58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31335" y="5387628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superiores cortadas 35">
            <a:extLst>
              <a:ext uri="{FF2B5EF4-FFF2-40B4-BE49-F238E27FC236}">
                <a16:creationId xmlns:a16="http://schemas.microsoft.com/office/drawing/2014/main" id="{231A8B9F-2B37-5045-A612-28903DE4DA4E}"/>
              </a:ext>
            </a:extLst>
          </p:cNvPr>
          <p:cNvSpPr/>
          <p:nvPr/>
        </p:nvSpPr>
        <p:spPr>
          <a:xfrm>
            <a:off x="6830410" y="5561605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menor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DA4CF41-601A-9DCB-EE11-C4F430DE15E7}"/>
              </a:ext>
            </a:extLst>
          </p:cNvPr>
          <p:cNvCxnSpPr>
            <a:cxnSpLocks/>
            <a:stCxn id="36" idx="3"/>
            <a:endCxn id="59" idx="1"/>
          </p:cNvCxnSpPr>
          <p:nvPr/>
        </p:nvCxnSpPr>
        <p:spPr>
          <a:xfrm flipV="1">
            <a:off x="7442478" y="5440269"/>
            <a:ext cx="0" cy="121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ángulo: esquinas superiores cortadas 77">
            <a:extLst>
              <a:ext uri="{FF2B5EF4-FFF2-40B4-BE49-F238E27FC236}">
                <a16:creationId xmlns:a16="http://schemas.microsoft.com/office/drawing/2014/main" id="{1207A9BC-A1EC-1420-A002-AD47692FA9EB}"/>
              </a:ext>
            </a:extLst>
          </p:cNvPr>
          <p:cNvSpPr/>
          <p:nvPr/>
        </p:nvSpPr>
        <p:spPr>
          <a:xfrm>
            <a:off x="9631103" y="5561604"/>
            <a:ext cx="1224136" cy="460345"/>
          </a:xfrm>
          <a:prstGeom prst="snip2SameRect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Tercera mayor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638CB2-A506-A979-38BB-CB1C7A422638}"/>
              </a:ext>
            </a:extLst>
          </p:cNvPr>
          <p:cNvCxnSpPr>
            <a:cxnSpLocks/>
            <a:stCxn id="78" idx="3"/>
            <a:endCxn id="61" idx="1"/>
          </p:cNvCxnSpPr>
          <p:nvPr/>
        </p:nvCxnSpPr>
        <p:spPr>
          <a:xfrm flipV="1">
            <a:off x="10243171" y="5463715"/>
            <a:ext cx="0" cy="97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dirty="0"/>
              <a:t>las cuatriadas se definen como conjuntos de cuatro notas las cuales forman un acorde mayor, menor, aumentado o disminuido según sea el intervalo.</a:t>
            </a:r>
          </a:p>
          <a:p>
            <a:endParaRPr lang="es-ES" dirty="0"/>
          </a:p>
          <a:p>
            <a:r>
              <a:rPr lang="es-ES" dirty="0"/>
              <a:t>A partir de una escala es posible formar acordes por medio de la superposición de terceras.</a:t>
            </a:r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0C6DC4-739C-06F8-E0AF-634740806495}"/>
              </a:ext>
            </a:extLst>
          </p:cNvPr>
          <p:cNvSpPr/>
          <p:nvPr/>
        </p:nvSpPr>
        <p:spPr>
          <a:xfrm>
            <a:off x="2782044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F54C9-4D19-D585-63A4-9C6D15656498}"/>
              </a:ext>
            </a:extLst>
          </p:cNvPr>
          <p:cNvSpPr/>
          <p:nvPr/>
        </p:nvSpPr>
        <p:spPr>
          <a:xfrm>
            <a:off x="3654966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A7E631-859D-FB50-1FD1-66BF602D516E}"/>
              </a:ext>
            </a:extLst>
          </p:cNvPr>
          <p:cNvSpPr/>
          <p:nvPr/>
        </p:nvSpPr>
        <p:spPr>
          <a:xfrm>
            <a:off x="4570446" y="331773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3162CF-12EE-4A6C-F1C1-45C2BF2503FD}"/>
              </a:ext>
            </a:extLst>
          </p:cNvPr>
          <p:cNvSpPr/>
          <p:nvPr/>
        </p:nvSpPr>
        <p:spPr>
          <a:xfrm>
            <a:off x="6481074" y="334439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D6C66A-3ABE-D836-51DE-F68A2D2A4ADC}"/>
              </a:ext>
            </a:extLst>
          </p:cNvPr>
          <p:cNvSpPr/>
          <p:nvPr/>
        </p:nvSpPr>
        <p:spPr>
          <a:xfrm>
            <a:off x="7396554" y="335851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6A575-69DA-44EA-88D5-093E0098EBFA}"/>
              </a:ext>
            </a:extLst>
          </p:cNvPr>
          <p:cNvSpPr txBox="1">
            <a:spLocks/>
          </p:cNvSpPr>
          <p:nvPr/>
        </p:nvSpPr>
        <p:spPr>
          <a:xfrm>
            <a:off x="145027" y="3387291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8C31E5-664A-E317-5951-16FF9FA2A8E6}"/>
              </a:ext>
            </a:extLst>
          </p:cNvPr>
          <p:cNvSpPr txBox="1">
            <a:spLocks/>
          </p:cNvSpPr>
          <p:nvPr/>
        </p:nvSpPr>
        <p:spPr>
          <a:xfrm>
            <a:off x="539215" y="3955905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065E73-80E3-A960-6133-47598930ACD8}"/>
              </a:ext>
            </a:extLst>
          </p:cNvPr>
          <p:cNvSpPr txBox="1"/>
          <p:nvPr/>
        </p:nvSpPr>
        <p:spPr>
          <a:xfrm>
            <a:off x="2940540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B8D0D90-F6DB-2505-77E8-B30EA06EB9F3}"/>
              </a:ext>
            </a:extLst>
          </p:cNvPr>
          <p:cNvSpPr txBox="1"/>
          <p:nvPr/>
        </p:nvSpPr>
        <p:spPr>
          <a:xfrm>
            <a:off x="3830809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5E9B36-527E-1037-64EC-52829FABFA4A}"/>
              </a:ext>
            </a:extLst>
          </p:cNvPr>
          <p:cNvSpPr txBox="1"/>
          <p:nvPr/>
        </p:nvSpPr>
        <p:spPr>
          <a:xfrm>
            <a:off x="4757612" y="378713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2768154-4132-4A52-CC28-5E955348AECC}"/>
              </a:ext>
            </a:extLst>
          </p:cNvPr>
          <p:cNvSpPr txBox="1"/>
          <p:nvPr/>
        </p:nvSpPr>
        <p:spPr>
          <a:xfrm>
            <a:off x="6607769" y="37890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7F741D4-473A-542A-CCAB-E454BBD4D6D9}"/>
              </a:ext>
            </a:extLst>
          </p:cNvPr>
          <p:cNvSpPr txBox="1"/>
          <p:nvPr/>
        </p:nvSpPr>
        <p:spPr>
          <a:xfrm>
            <a:off x="7534572" y="378904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2" name="Cerrar llave 91">
            <a:extLst>
              <a:ext uri="{FF2B5EF4-FFF2-40B4-BE49-F238E27FC236}">
                <a16:creationId xmlns:a16="http://schemas.microsoft.com/office/drawing/2014/main" id="{A1EB05F6-AC0F-8C16-9EFC-62EEF253F436}"/>
              </a:ext>
            </a:extLst>
          </p:cNvPr>
          <p:cNvSpPr/>
          <p:nvPr/>
        </p:nvSpPr>
        <p:spPr>
          <a:xfrm rot="5400000">
            <a:off x="3880929" y="3382611"/>
            <a:ext cx="204316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errar llave 93">
            <a:extLst>
              <a:ext uri="{FF2B5EF4-FFF2-40B4-BE49-F238E27FC236}">
                <a16:creationId xmlns:a16="http://schemas.microsoft.com/office/drawing/2014/main" id="{4C94ED76-115B-0A00-52C3-EB69963DBFC1}"/>
              </a:ext>
            </a:extLst>
          </p:cNvPr>
          <p:cNvSpPr/>
          <p:nvPr/>
        </p:nvSpPr>
        <p:spPr>
          <a:xfrm rot="5400000">
            <a:off x="5771576" y="3381293"/>
            <a:ext cx="204319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D64570E-47EA-601B-6BDE-E4FF472D965C}"/>
              </a:ext>
            </a:extLst>
          </p:cNvPr>
          <p:cNvSpPr/>
          <p:nvPr/>
        </p:nvSpPr>
        <p:spPr>
          <a:xfrm>
            <a:off x="9277943" y="335699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7A45A53-A0D6-EE9F-65A2-8ADE62100719}"/>
              </a:ext>
            </a:extLst>
          </p:cNvPr>
          <p:cNvSpPr txBox="1"/>
          <p:nvPr/>
        </p:nvSpPr>
        <p:spPr>
          <a:xfrm>
            <a:off x="9461171" y="382903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3A839A-3248-F99D-D4DE-915A9788375F}"/>
              </a:ext>
            </a:extLst>
          </p:cNvPr>
          <p:cNvSpPr/>
          <p:nvPr/>
        </p:nvSpPr>
        <p:spPr>
          <a:xfrm>
            <a:off x="5562882" y="334439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6F3D37-4509-192A-D766-2CF9E7DFA8FC}"/>
              </a:ext>
            </a:extLst>
          </p:cNvPr>
          <p:cNvSpPr/>
          <p:nvPr/>
        </p:nvSpPr>
        <p:spPr>
          <a:xfrm>
            <a:off x="8389499" y="335699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385837-C53D-9081-3F33-362AEEA9379F}"/>
              </a:ext>
            </a:extLst>
          </p:cNvPr>
          <p:cNvSpPr txBox="1"/>
          <p:nvPr/>
        </p:nvSpPr>
        <p:spPr>
          <a:xfrm>
            <a:off x="5757408" y="379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FEBB1F-F71F-A667-15CD-7BA10613C4E8}"/>
              </a:ext>
            </a:extLst>
          </p:cNvPr>
          <p:cNvSpPr txBox="1"/>
          <p:nvPr/>
        </p:nvSpPr>
        <p:spPr>
          <a:xfrm>
            <a:off x="8534368" y="380371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7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ABA85DE-629B-1C91-2236-BEC8D6CA467F}"/>
              </a:ext>
            </a:extLst>
          </p:cNvPr>
          <p:cNvSpPr txBox="1">
            <a:spLocks/>
          </p:cNvSpPr>
          <p:nvPr/>
        </p:nvSpPr>
        <p:spPr>
          <a:xfrm>
            <a:off x="3146914" y="436007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 = E</a:t>
            </a:r>
          </a:p>
          <a:p>
            <a:endParaRPr lang="es-ES" sz="1600" b="1" dirty="0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768F57B5-C714-222C-51DE-ABE906D123A4}"/>
              </a:ext>
            </a:extLst>
          </p:cNvPr>
          <p:cNvSpPr txBox="1">
            <a:spLocks/>
          </p:cNvSpPr>
          <p:nvPr/>
        </p:nvSpPr>
        <p:spPr>
          <a:xfrm>
            <a:off x="5050824" y="436007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menor=G</a:t>
            </a:r>
          </a:p>
          <a:p>
            <a:endParaRPr lang="es-ES" sz="1600" b="1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30BDE967-E6D8-1CAA-A57C-C6A29A0884B9}"/>
              </a:ext>
            </a:extLst>
          </p:cNvPr>
          <p:cNvSpPr txBox="1">
            <a:spLocks/>
          </p:cNvSpPr>
          <p:nvPr/>
        </p:nvSpPr>
        <p:spPr>
          <a:xfrm>
            <a:off x="189805" y="5518875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Acorde Do mayor séptima mayor:</a:t>
            </a:r>
          </a:p>
          <a:p>
            <a:endParaRPr lang="es-ES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513BB0-3E66-516F-6F64-33AE0B2874B8}"/>
              </a:ext>
            </a:extLst>
          </p:cNvPr>
          <p:cNvSpPr/>
          <p:nvPr/>
        </p:nvSpPr>
        <p:spPr>
          <a:xfrm>
            <a:off x="2888537" y="5491150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B314F6-211A-F544-0087-540CA450F5E7}"/>
              </a:ext>
            </a:extLst>
          </p:cNvPr>
          <p:cNvSpPr/>
          <p:nvPr/>
        </p:nvSpPr>
        <p:spPr>
          <a:xfrm>
            <a:off x="4676939" y="5491150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1F0F1C-7EF1-9259-675C-186DB2CDE538}"/>
              </a:ext>
            </a:extLst>
          </p:cNvPr>
          <p:cNvSpPr/>
          <p:nvPr/>
        </p:nvSpPr>
        <p:spPr>
          <a:xfrm>
            <a:off x="6587567" y="5517809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777F9C-3E01-5F17-EDCB-F2A968963A7B}"/>
              </a:ext>
            </a:extLst>
          </p:cNvPr>
          <p:cNvSpPr txBox="1"/>
          <p:nvPr/>
        </p:nvSpPr>
        <p:spPr>
          <a:xfrm>
            <a:off x="3019868" y="596224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38A3341-7F6E-828C-AB6B-FC487E470666}"/>
              </a:ext>
            </a:extLst>
          </p:cNvPr>
          <p:cNvSpPr txBox="1"/>
          <p:nvPr/>
        </p:nvSpPr>
        <p:spPr>
          <a:xfrm>
            <a:off x="4836940" y="595373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CDB1E56-91B3-0701-A276-89EF2E543E83}"/>
              </a:ext>
            </a:extLst>
          </p:cNvPr>
          <p:cNvSpPr txBox="1"/>
          <p:nvPr/>
        </p:nvSpPr>
        <p:spPr>
          <a:xfrm>
            <a:off x="6687097" y="595564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A71A844F-D3C2-EC8B-90CE-32E6979D4024}"/>
              </a:ext>
            </a:extLst>
          </p:cNvPr>
          <p:cNvSpPr/>
          <p:nvPr/>
        </p:nvSpPr>
        <p:spPr>
          <a:xfrm rot="5400000">
            <a:off x="7662224" y="3352527"/>
            <a:ext cx="204319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3D4FC60-6587-606E-EB48-5A5A239AA5E9}"/>
              </a:ext>
            </a:extLst>
          </p:cNvPr>
          <p:cNvSpPr txBox="1">
            <a:spLocks/>
          </p:cNvSpPr>
          <p:nvPr/>
        </p:nvSpPr>
        <p:spPr>
          <a:xfrm>
            <a:off x="6976014" y="4365104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mayor=B</a:t>
            </a:r>
          </a:p>
          <a:p>
            <a:endParaRPr lang="es-ES" sz="16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D2C4548-99ED-6144-230D-97FC6D20CDFE}"/>
              </a:ext>
            </a:extLst>
          </p:cNvPr>
          <p:cNvSpPr/>
          <p:nvPr/>
        </p:nvSpPr>
        <p:spPr>
          <a:xfrm>
            <a:off x="8421943" y="5516053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A8F712-A408-3AA7-47D4-F6CB65493145}"/>
              </a:ext>
            </a:extLst>
          </p:cNvPr>
          <p:cNvSpPr txBox="1"/>
          <p:nvPr/>
        </p:nvSpPr>
        <p:spPr>
          <a:xfrm>
            <a:off x="8586711" y="596224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1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50953" y="377348"/>
            <a:ext cx="10536186" cy="672425"/>
          </a:xfrm>
        </p:spPr>
        <p:txBody>
          <a:bodyPr rtlCol="0"/>
          <a:lstStyle/>
          <a:p>
            <a:pPr rtl="0"/>
            <a:r>
              <a:rPr lang="es-ES" b="1" dirty="0"/>
              <a:t>Representación en un instrumento</a:t>
            </a:r>
          </a:p>
        </p:txBody>
      </p:sp>
      <p:sp>
        <p:nvSpPr>
          <p:cNvPr id="12" name="Marcador de posición de texto 11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El piano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744604-1A37-5BDD-B2E8-DEF04D122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353" y="1241952"/>
            <a:ext cx="11432297" cy="4374096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C1DBA5D-4CB3-0A72-0871-32ACECF64714}"/>
              </a:ext>
            </a:extLst>
          </p:cNvPr>
          <p:cNvSpPr/>
          <p:nvPr/>
        </p:nvSpPr>
        <p:spPr>
          <a:xfrm>
            <a:off x="2388102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03DF1FA3-3DC6-7A5D-0FF8-461F413EFF2A}"/>
              </a:ext>
            </a:extLst>
          </p:cNvPr>
          <p:cNvSpPr/>
          <p:nvPr/>
        </p:nvSpPr>
        <p:spPr>
          <a:xfrm>
            <a:off x="803926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EAEC726-5C6C-BFE0-AA6F-60F9F1F92ACA}"/>
              </a:ext>
            </a:extLst>
          </p:cNvPr>
          <p:cNvSpPr/>
          <p:nvPr/>
        </p:nvSpPr>
        <p:spPr>
          <a:xfrm>
            <a:off x="3827568" y="4867089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0686AD3-409D-D24E-B8C4-0E1B299B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502" y="2337521"/>
            <a:ext cx="5256586" cy="3086348"/>
          </a:xfrm>
          <a:prstGeom prst="rect">
            <a:avLst/>
          </a:prstGeom>
        </p:spPr>
      </p:pic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F5A1E3-8173-E107-6A0D-401544B3DA1E}"/>
              </a:ext>
            </a:extLst>
          </p:cNvPr>
          <p:cNvSpPr/>
          <p:nvPr/>
        </p:nvSpPr>
        <p:spPr>
          <a:xfrm>
            <a:off x="9084846" y="4852329"/>
            <a:ext cx="504056" cy="473178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B90ABF45-A467-A81E-911B-0974CD6182E4}"/>
              </a:ext>
            </a:extLst>
          </p:cNvPr>
          <p:cNvSpPr/>
          <p:nvPr/>
        </p:nvSpPr>
        <p:spPr>
          <a:xfrm>
            <a:off x="7572678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8ED149F0-071B-1BEB-FCF9-69F684B462B2}"/>
              </a:ext>
            </a:extLst>
          </p:cNvPr>
          <p:cNvSpPr/>
          <p:nvPr/>
        </p:nvSpPr>
        <p:spPr>
          <a:xfrm>
            <a:off x="6060510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D29EB66A-5AD2-823E-27F6-BB1625243221}"/>
              </a:ext>
            </a:extLst>
          </p:cNvPr>
          <p:cNvSpPr/>
          <p:nvPr/>
        </p:nvSpPr>
        <p:spPr>
          <a:xfrm>
            <a:off x="10597014" y="4852329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02771AE-B106-DA51-2A83-13F15D5A946C}"/>
              </a:ext>
            </a:extLst>
          </p:cNvPr>
          <p:cNvSpPr/>
          <p:nvPr/>
        </p:nvSpPr>
        <p:spPr>
          <a:xfrm rot="5400000">
            <a:off x="1801005" y="4792708"/>
            <a:ext cx="204316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A345B5DB-EAE4-6E53-E038-6A7F27308D15}"/>
              </a:ext>
            </a:extLst>
          </p:cNvPr>
          <p:cNvSpPr txBox="1">
            <a:spLocks/>
          </p:cNvSpPr>
          <p:nvPr/>
        </p:nvSpPr>
        <p:spPr>
          <a:xfrm>
            <a:off x="1066990" y="5770169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 = E</a:t>
            </a:r>
          </a:p>
          <a:p>
            <a:endParaRPr lang="es-ES" sz="1600" b="1" dirty="0"/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83230D47-3D04-98C3-0463-F6758232B4FE}"/>
              </a:ext>
            </a:extLst>
          </p:cNvPr>
          <p:cNvSpPr/>
          <p:nvPr/>
        </p:nvSpPr>
        <p:spPr>
          <a:xfrm rot="16200000">
            <a:off x="3306273" y="3757422"/>
            <a:ext cx="204319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178EC6C9-232D-C19D-F549-D61DCD5DA6C3}"/>
              </a:ext>
            </a:extLst>
          </p:cNvPr>
          <p:cNvSpPr txBox="1">
            <a:spLocks/>
          </p:cNvSpPr>
          <p:nvPr/>
        </p:nvSpPr>
        <p:spPr>
          <a:xfrm>
            <a:off x="2601128" y="4292114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menor=G</a:t>
            </a:r>
          </a:p>
          <a:p>
            <a:endParaRPr lang="es-ES" sz="1600" b="1" dirty="0"/>
          </a:p>
        </p:txBody>
      </p:sp>
      <p:sp>
        <p:nvSpPr>
          <p:cNvPr id="34" name="Título 12">
            <a:extLst>
              <a:ext uri="{FF2B5EF4-FFF2-40B4-BE49-F238E27FC236}">
                <a16:creationId xmlns:a16="http://schemas.microsoft.com/office/drawing/2014/main" id="{17901EBC-47FB-314C-F6EC-3EFA657C15D7}"/>
              </a:ext>
            </a:extLst>
          </p:cNvPr>
          <p:cNvSpPr txBox="1">
            <a:spLocks/>
          </p:cNvSpPr>
          <p:nvPr/>
        </p:nvSpPr>
        <p:spPr bwMode="black">
          <a:xfrm>
            <a:off x="964372" y="1618813"/>
            <a:ext cx="560019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Do mayor y do mayor séptima mayor representados en el piano, respectivamente </a:t>
            </a:r>
          </a:p>
        </p:txBody>
      </p:sp>
      <p:sp>
        <p:nvSpPr>
          <p:cNvPr id="35" name="Cerrar llave 34">
            <a:extLst>
              <a:ext uri="{FF2B5EF4-FFF2-40B4-BE49-F238E27FC236}">
                <a16:creationId xmlns:a16="http://schemas.microsoft.com/office/drawing/2014/main" id="{7BB2111D-E806-C0CD-F494-D16F51C8E554}"/>
              </a:ext>
            </a:extLst>
          </p:cNvPr>
          <p:cNvSpPr/>
          <p:nvPr/>
        </p:nvSpPr>
        <p:spPr>
          <a:xfrm rot="5400000">
            <a:off x="7008001" y="4775681"/>
            <a:ext cx="204316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F6470BC6-4CE5-DC25-2ABA-25CF5B71D416}"/>
              </a:ext>
            </a:extLst>
          </p:cNvPr>
          <p:cNvSpPr txBox="1">
            <a:spLocks/>
          </p:cNvSpPr>
          <p:nvPr/>
        </p:nvSpPr>
        <p:spPr>
          <a:xfrm>
            <a:off x="6273986" y="5753142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 = E</a:t>
            </a:r>
          </a:p>
          <a:p>
            <a:endParaRPr lang="es-ES" sz="1600" b="1" dirty="0"/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82D7C31D-650A-E354-2732-DC02F0898B49}"/>
              </a:ext>
            </a:extLst>
          </p:cNvPr>
          <p:cNvSpPr/>
          <p:nvPr/>
        </p:nvSpPr>
        <p:spPr>
          <a:xfrm rot="16200000">
            <a:off x="8513269" y="3740395"/>
            <a:ext cx="204319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F4F12485-8A0D-AA6B-D7DA-D445D7DC9279}"/>
              </a:ext>
            </a:extLst>
          </p:cNvPr>
          <p:cNvSpPr txBox="1">
            <a:spLocks/>
          </p:cNvSpPr>
          <p:nvPr/>
        </p:nvSpPr>
        <p:spPr>
          <a:xfrm>
            <a:off x="7808124" y="4275087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menor=G</a:t>
            </a:r>
          </a:p>
          <a:p>
            <a:endParaRPr lang="es-ES" sz="1600" b="1" dirty="0"/>
          </a:p>
        </p:txBody>
      </p:sp>
      <p:sp>
        <p:nvSpPr>
          <p:cNvPr id="39" name="Cerrar llave 38">
            <a:extLst>
              <a:ext uri="{FF2B5EF4-FFF2-40B4-BE49-F238E27FC236}">
                <a16:creationId xmlns:a16="http://schemas.microsoft.com/office/drawing/2014/main" id="{E3269DA7-AA82-7F93-11DD-79D1A60E5978}"/>
              </a:ext>
            </a:extLst>
          </p:cNvPr>
          <p:cNvSpPr/>
          <p:nvPr/>
        </p:nvSpPr>
        <p:spPr>
          <a:xfrm rot="5400000">
            <a:off x="10085551" y="4779748"/>
            <a:ext cx="204316" cy="182672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Subtítulo 2">
            <a:extLst>
              <a:ext uri="{FF2B5EF4-FFF2-40B4-BE49-F238E27FC236}">
                <a16:creationId xmlns:a16="http://schemas.microsoft.com/office/drawing/2014/main" id="{9AB22739-815A-3E1D-9BB3-39357AF822DA}"/>
              </a:ext>
            </a:extLst>
          </p:cNvPr>
          <p:cNvSpPr txBox="1">
            <a:spLocks/>
          </p:cNvSpPr>
          <p:nvPr/>
        </p:nvSpPr>
        <p:spPr>
          <a:xfrm>
            <a:off x="9295113" y="5831663"/>
            <a:ext cx="1826722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Tercera mayor = B</a:t>
            </a: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140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curvas musicales (panorámica)</Template>
  <TotalTime>520</TotalTime>
  <Words>474</Words>
  <Application>Microsoft Office PowerPoint</Application>
  <PresentationFormat>Personalizado</PresentationFormat>
  <Paragraphs>136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Euphemia</vt:lpstr>
      <vt:lpstr>Poppins</vt:lpstr>
      <vt:lpstr>Curvas 16x9</vt:lpstr>
      <vt:lpstr>Acordes</vt:lpstr>
      <vt:lpstr>Construcción de acordes</vt:lpstr>
      <vt:lpstr>Construcción de acordes</vt:lpstr>
      <vt:lpstr>Construcción de acordes de séptima</vt:lpstr>
      <vt:lpstr>Construcción de acordes</vt:lpstr>
      <vt:lpstr>Representación en un instrumento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  Holguin Dominguez</cp:lastModifiedBy>
  <cp:revision>26</cp:revision>
  <dcterms:created xsi:type="dcterms:W3CDTF">2022-11-23T01:12:41Z</dcterms:created>
  <dcterms:modified xsi:type="dcterms:W3CDTF">2023-01-14T18:25:22Z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