
<file path=[Content_Types].xml><?xml version="1.0" encoding="utf-8"?>
<Types xmlns="http://schemas.openxmlformats.org/package/2006/content-types">
  <Override PartName="/ppt/tableStyles.xml" ContentType="application/vnd.openxmlformats-officedocument.presentationml.tableStyle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Override PartName="/ppt/slides/slide46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Default Extension="jpeg" ContentType="image/jpeg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3.xml" ContentType="application/vnd.openxmlformats-officedocument.presentationml.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Default Extension="xml" ContentType="application/xml"/>
  <Default Extension="emf" ContentType="image/x-emf"/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docProps/core.xml" ContentType="application/vnd.openxmlformats-package.core-properties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Default Extension="bin" ContentType="application/vnd.openxmlformats-officedocument.presentationml.printerSettings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47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42.xml" ContentType="application/vnd.openxmlformats-officedocument.presentationml.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docProps/app.xml" ContentType="application/vnd.openxmlformats-officedocument.extended-properties+xml"/>
  <Override PartName="/ppt/slides/slide49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51"/>
  </p:notesMasterIdLst>
  <p:sldIdLst>
    <p:sldId id="256" r:id="rId2"/>
    <p:sldId id="278" r:id="rId3"/>
    <p:sldId id="279" r:id="rId4"/>
    <p:sldId id="280" r:id="rId5"/>
    <p:sldId id="288" r:id="rId6"/>
    <p:sldId id="289" r:id="rId7"/>
    <p:sldId id="281" r:id="rId8"/>
    <p:sldId id="282" r:id="rId9"/>
    <p:sldId id="283" r:id="rId10"/>
    <p:sldId id="286" r:id="rId11"/>
    <p:sldId id="284" r:id="rId12"/>
    <p:sldId id="287" r:id="rId13"/>
    <p:sldId id="310" r:id="rId14"/>
    <p:sldId id="285" r:id="rId15"/>
    <p:sldId id="274" r:id="rId16"/>
    <p:sldId id="275" r:id="rId17"/>
    <p:sldId id="277" r:id="rId18"/>
    <p:sldId id="276" r:id="rId19"/>
    <p:sldId id="262" r:id="rId20"/>
    <p:sldId id="261" r:id="rId21"/>
    <p:sldId id="259" r:id="rId22"/>
    <p:sldId id="260" r:id="rId23"/>
    <p:sldId id="298" r:id="rId24"/>
    <p:sldId id="300" r:id="rId25"/>
    <p:sldId id="301" r:id="rId26"/>
    <p:sldId id="302" r:id="rId27"/>
    <p:sldId id="303" r:id="rId28"/>
    <p:sldId id="266" r:id="rId29"/>
    <p:sldId id="270" r:id="rId30"/>
    <p:sldId id="271" r:id="rId31"/>
    <p:sldId id="267" r:id="rId32"/>
    <p:sldId id="268" r:id="rId33"/>
    <p:sldId id="305" r:id="rId34"/>
    <p:sldId id="306" r:id="rId35"/>
    <p:sldId id="307" r:id="rId36"/>
    <p:sldId id="308" r:id="rId37"/>
    <p:sldId id="272" r:id="rId38"/>
    <p:sldId id="273" r:id="rId39"/>
    <p:sldId id="269" r:id="rId40"/>
    <p:sldId id="304" r:id="rId41"/>
    <p:sldId id="30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9890" autoAdjust="0"/>
    <p:restoredTop sz="94660"/>
  </p:normalViewPr>
  <p:slideViewPr>
    <p:cSldViewPr>
      <p:cViewPr>
        <p:scale>
          <a:sx n="100" d="100"/>
          <a:sy n="100" d="100"/>
        </p:scale>
        <p:origin x="-8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AF338-4FC2-4685-8EAF-C41E9E5E0756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A2CC-B9BA-451B-93B1-785D33D50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A2CC-B9BA-451B-93B1-785D33D50FC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CD80-2B3B-41C5-9B06-0C8729048332}" type="datetimeFigureOut">
              <a:rPr lang="en-US" smtClean="0"/>
              <a:pPr/>
              <a:t>3/5/09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294-16B0-486D-AC28-C64D9880D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0772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DIVISI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RELATIONSHIP MANAGEMENT (CRM) </a:t>
            </a:r>
            <a:br>
              <a:rPr lang="en-US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TEKNOGLOBAL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 smtClean="0"/>
              <a:t>TAHUN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&amp; Sales Cycle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681163"/>
            <a:ext cx="9015413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3" y="4164013"/>
            <a:ext cx="90582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5253037"/>
            <a:ext cx="90678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Cycle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65764"/>
            <a:ext cx="8920162" cy="290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diharapkan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" y="1858157"/>
            <a:ext cx="8932863" cy="187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err="1" smtClean="0"/>
              <a:t>di</a:t>
            </a:r>
            <a:r>
              <a:rPr lang="en-US" dirty="0" smtClean="0"/>
              <a:t> blow-up</a:t>
            </a:r>
          </a:p>
          <a:p>
            <a:r>
              <a:rPr lang="en-US" dirty="0" smtClean="0"/>
              <a:t>SMB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kembangkan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blow up, </a:t>
            </a:r>
            <a:r>
              <a:rPr lang="en-US" dirty="0" err="1" smtClean="0"/>
              <a:t>krn</a:t>
            </a:r>
            <a:r>
              <a:rPr lang="en-US" dirty="0" smtClean="0"/>
              <a:t> </a:t>
            </a:r>
            <a:r>
              <a:rPr lang="en-US" dirty="0" err="1" smtClean="0"/>
              <a:t>sdh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mulut</a:t>
            </a:r>
            <a:r>
              <a:rPr lang="en-US" dirty="0" smtClean="0"/>
              <a:t> &amp; </a:t>
            </a:r>
            <a:r>
              <a:rPr lang="en-US" dirty="0" err="1" smtClean="0"/>
              <a:t>intim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customer.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Bisnis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err="1" smtClean="0"/>
              <a:t>Unik</a:t>
            </a:r>
            <a:endParaRPr lang="en-US" dirty="0" smtClean="0"/>
          </a:p>
          <a:p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Terjangkau</a:t>
            </a:r>
            <a:r>
              <a:rPr lang="en-US" dirty="0" smtClean="0"/>
              <a:t> – Makes Senses</a:t>
            </a:r>
          </a:p>
          <a:p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</a:t>
            </a:r>
            <a:r>
              <a:rPr lang="en-US" dirty="0" smtClean="0"/>
              <a:t> Strategy </a:t>
            </a:r>
            <a:r>
              <a:rPr lang="en-US" dirty="0" smtClean="0">
                <a:sym typeface="Wingdings" pitchFamily="2" charset="2"/>
              </a:rPr>
              <a:t> 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Sustainable</a:t>
            </a:r>
          </a:p>
          <a:p>
            <a:r>
              <a:rPr lang="en-US" dirty="0" smtClean="0"/>
              <a:t>Marketing </a:t>
            </a:r>
          </a:p>
          <a:p>
            <a:r>
              <a:rPr lang="en-US" dirty="0" smtClean="0"/>
              <a:t>Enterprise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3048000"/>
            <a:ext cx="3440483" cy="22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SUSTAINABLE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Political Change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Economical Change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Social / Cultural Change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Technical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MARKETING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Outlook 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Architecture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2400" b="1" dirty="0" smtClean="0"/>
              <a:t>Scorecard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657600"/>
            <a:ext cx="4572000" cy="265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Inspiration</a:t>
            </a:r>
          </a:p>
          <a:p>
            <a:r>
              <a:rPr lang="en-US" b="1" dirty="0" smtClean="0"/>
              <a:t>Cultural</a:t>
            </a:r>
          </a:p>
          <a:p>
            <a:r>
              <a:rPr lang="en-US" b="1" dirty="0" smtClean="0"/>
              <a:t> Institution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Customer &amp; Market Focus 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r>
              <a:rPr lang="en-US" sz="3200" dirty="0" smtClean="0"/>
              <a:t> </a:t>
            </a:r>
            <a:r>
              <a:rPr lang="en-US" sz="3200" dirty="0" err="1" smtClean="0"/>
              <a:t>Tekno</a:t>
            </a:r>
            <a:r>
              <a:rPr lang="en-US" sz="3200" dirty="0" smtClean="0"/>
              <a:t>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5334000" cy="32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76800"/>
            <a:ext cx="4838700" cy="140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 rot="5400000">
            <a:off x="3442716" y="3948684"/>
            <a:ext cx="1219200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err="1" smtClean="0"/>
              <a:t>Terbina</a:t>
            </a:r>
            <a:r>
              <a:rPr lang="en-US" sz="2700" dirty="0" smtClean="0"/>
              <a:t> &amp; </a:t>
            </a:r>
            <a:r>
              <a:rPr lang="en-US" sz="2700" dirty="0" err="1" smtClean="0"/>
              <a:t>terjaganya</a:t>
            </a:r>
            <a:r>
              <a:rPr lang="en-US" sz="2700" dirty="0" smtClean="0"/>
              <a:t> </a:t>
            </a:r>
            <a:r>
              <a:rPr lang="en-US" sz="2700" dirty="0" err="1" smtClean="0"/>
              <a:t>hubungan</a:t>
            </a:r>
            <a:r>
              <a:rPr lang="en-US" sz="2700" dirty="0" smtClean="0"/>
              <a:t> </a:t>
            </a:r>
            <a:r>
              <a:rPr lang="en-US" sz="2700" dirty="0" err="1" smtClean="0"/>
              <a:t>yg</a:t>
            </a:r>
            <a:r>
              <a:rPr lang="en-US" sz="2700" dirty="0" smtClean="0"/>
              <a:t> “</a:t>
            </a:r>
            <a:r>
              <a:rPr lang="en-US" sz="2700" dirty="0" err="1" smtClean="0"/>
              <a:t>intim</a:t>
            </a:r>
            <a:r>
              <a:rPr lang="en-US" sz="2700" dirty="0" smtClean="0"/>
              <a:t>”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pelanggan</a:t>
            </a:r>
            <a:r>
              <a:rPr lang="en-US" sz="2700" dirty="0" smtClean="0"/>
              <a:t> yang </a:t>
            </a:r>
            <a:r>
              <a:rPr lang="en-US" sz="2700" dirty="0" err="1" smtClean="0"/>
              <a:t>berkualitas</a:t>
            </a:r>
            <a:r>
              <a:rPr lang="en-US" sz="2700" dirty="0" smtClean="0"/>
              <a:t> yang </a:t>
            </a:r>
            <a:r>
              <a:rPr lang="en-US" sz="2700" dirty="0" err="1" smtClean="0"/>
              <a:t>memberi</a:t>
            </a:r>
            <a:r>
              <a:rPr lang="en-US" sz="2700" dirty="0" smtClean="0"/>
              <a:t> revenue </a:t>
            </a:r>
            <a:r>
              <a:rPr lang="en-US" sz="2700" dirty="0" err="1" smtClean="0"/>
              <a:t>tinggi</a:t>
            </a:r>
            <a:endParaRPr lang="en-US" sz="27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smtClean="0"/>
              <a:t>Repeat order </a:t>
            </a:r>
            <a:r>
              <a:rPr lang="en-US" sz="2700" dirty="0" err="1" smtClean="0"/>
              <a:t>dari</a:t>
            </a:r>
            <a:r>
              <a:rPr lang="en-US" sz="2700" dirty="0" smtClean="0"/>
              <a:t> </a:t>
            </a:r>
            <a:r>
              <a:rPr lang="en-US" sz="2700" dirty="0" err="1" smtClean="0"/>
              <a:t>pelanggan</a:t>
            </a:r>
            <a:r>
              <a:rPr lang="en-US" sz="2700" dirty="0" smtClean="0"/>
              <a:t> </a:t>
            </a:r>
            <a:r>
              <a:rPr lang="en-US" sz="2700" dirty="0" err="1" smtClean="0"/>
              <a:t>berkualitas</a:t>
            </a:r>
            <a:endParaRPr lang="en-US" sz="27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err="1" smtClean="0"/>
              <a:t>Pemberian</a:t>
            </a:r>
            <a:r>
              <a:rPr lang="en-US" sz="2700" dirty="0" smtClean="0"/>
              <a:t> </a:t>
            </a:r>
            <a:r>
              <a:rPr lang="en-US" sz="2700" dirty="0" err="1" smtClean="0"/>
              <a:t>layanan</a:t>
            </a:r>
            <a:r>
              <a:rPr lang="en-US" sz="2700" dirty="0" smtClean="0"/>
              <a:t> </a:t>
            </a:r>
            <a:r>
              <a:rPr lang="en-US" sz="2700" dirty="0" err="1" smtClean="0"/>
              <a:t>purna</a:t>
            </a:r>
            <a:r>
              <a:rPr lang="en-US" sz="2700" dirty="0" smtClean="0"/>
              <a:t> </a:t>
            </a:r>
            <a:r>
              <a:rPr lang="en-US" sz="2700" dirty="0" err="1" smtClean="0"/>
              <a:t>jual</a:t>
            </a:r>
            <a:r>
              <a:rPr lang="en-US" sz="2700" dirty="0" smtClean="0"/>
              <a:t> yang prima </a:t>
            </a:r>
            <a:r>
              <a:rPr lang="en-US" sz="2700" dirty="0" err="1" smtClean="0"/>
              <a:t>sesuai</a:t>
            </a:r>
            <a:r>
              <a:rPr lang="en-US" sz="2700" dirty="0" smtClean="0"/>
              <a:t> SLA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err="1" smtClean="0"/>
              <a:t>Terpenuhinya</a:t>
            </a:r>
            <a:r>
              <a:rPr lang="en-US" sz="2700" dirty="0" smtClean="0"/>
              <a:t> target revenue </a:t>
            </a:r>
            <a:r>
              <a:rPr lang="en-US" sz="2700" dirty="0" err="1" smtClean="0"/>
              <a:t>perusahaan</a:t>
            </a:r>
            <a:endParaRPr lang="en-US" sz="27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err="1" smtClean="0"/>
              <a:t>Ter”package”nya</a:t>
            </a:r>
            <a:r>
              <a:rPr lang="en-US" sz="2700" dirty="0" smtClean="0"/>
              <a:t> </a:t>
            </a:r>
            <a:r>
              <a:rPr lang="en-US" sz="2700" dirty="0" err="1" smtClean="0"/>
              <a:t>produk</a:t>
            </a:r>
            <a:r>
              <a:rPr lang="en-US" sz="2700" dirty="0" smtClean="0"/>
              <a:t>/</a:t>
            </a:r>
            <a:r>
              <a:rPr lang="en-US" sz="2700" dirty="0" err="1" smtClean="0"/>
              <a:t>jasa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sangat</a:t>
            </a:r>
            <a:r>
              <a:rPr lang="en-US" sz="2700" dirty="0" smtClean="0"/>
              <a:t> </a:t>
            </a:r>
            <a:r>
              <a:rPr lang="en-US" sz="2700" dirty="0" err="1" smtClean="0"/>
              <a:t>baik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bernilai</a:t>
            </a:r>
            <a:r>
              <a:rPr lang="en-US" sz="2700" dirty="0" smtClean="0"/>
              <a:t> </a:t>
            </a:r>
            <a:r>
              <a:rPr lang="en-US" sz="2700" dirty="0" err="1" smtClean="0"/>
              <a:t>jual</a:t>
            </a:r>
            <a:r>
              <a:rPr lang="en-US" sz="2700" dirty="0" smtClean="0"/>
              <a:t> </a:t>
            </a:r>
            <a:r>
              <a:rPr lang="en-US" sz="2700" dirty="0" err="1" smtClean="0"/>
              <a:t>tinggi</a:t>
            </a:r>
            <a:endParaRPr lang="en-US" sz="27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700" dirty="0" err="1" smtClean="0"/>
              <a:t>Terpetakannya</a:t>
            </a:r>
            <a:r>
              <a:rPr lang="en-US" sz="2700" dirty="0" smtClean="0"/>
              <a:t> </a:t>
            </a:r>
            <a:r>
              <a:rPr lang="en-US" sz="2700" dirty="0" err="1" smtClean="0"/>
              <a:t>kondisi</a:t>
            </a:r>
            <a:r>
              <a:rPr lang="en-US" sz="2700" dirty="0" smtClean="0"/>
              <a:t> </a:t>
            </a:r>
            <a:r>
              <a:rPr lang="en-US" sz="2700" dirty="0" err="1" smtClean="0"/>
              <a:t>pasar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trend </a:t>
            </a:r>
            <a:r>
              <a:rPr lang="en-US" sz="2700" dirty="0" err="1" smtClean="0"/>
              <a:t>secara</a:t>
            </a:r>
            <a:r>
              <a:rPr lang="en-US" sz="2700" dirty="0" smtClean="0"/>
              <a:t> “clear”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&amp; Market Focus </a:t>
            </a:r>
            <a:r>
              <a:rPr lang="en-US" sz="2000" dirty="0" smtClean="0">
                <a:sym typeface="Wingdings" pitchFamily="2" charset="2"/>
              </a:rPr>
              <a:t>(1)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643034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&amp; Market Focus </a:t>
            </a:r>
            <a:r>
              <a:rPr lang="en-US" sz="2000" dirty="0" smtClean="0">
                <a:sym typeface="Wingdings" pitchFamily="2" charset="2"/>
              </a:rPr>
              <a:t>(2)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19430"/>
            <a:ext cx="6712689" cy="4552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&amp; Market Focus </a:t>
            </a:r>
            <a:r>
              <a:rPr lang="en-US" sz="2000" dirty="0" smtClean="0">
                <a:sym typeface="Wingdings" pitchFamily="2" charset="2"/>
              </a:rPr>
              <a:t>(3)</a:t>
            </a:r>
            <a:endParaRPr 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5955242" cy="180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073" y="2362200"/>
            <a:ext cx="589164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926610"/>
            <a:ext cx="8610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Memungkinkan</a:t>
            </a:r>
            <a:r>
              <a:rPr lang="en-US" b="1" dirty="0" smtClean="0"/>
              <a:t> </a:t>
            </a:r>
            <a:r>
              <a:rPr lang="en-US" b="1" dirty="0" err="1"/>
              <a:t>Tekno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 smtClean="0"/>
              <a:t>fokus</a:t>
            </a:r>
            <a:endParaRPr lang="en-US" b="1" dirty="0" smtClean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Memungkinkan</a:t>
            </a:r>
            <a:r>
              <a:rPr lang="en-US" b="1" dirty="0" smtClean="0"/>
              <a:t> </a:t>
            </a:r>
            <a:r>
              <a:rPr lang="en-US" b="1" dirty="0" err="1"/>
              <a:t>Tekno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insight </a:t>
            </a:r>
            <a:r>
              <a:rPr lang="en-US" b="1" dirty="0" err="1"/>
              <a:t>mengenai</a:t>
            </a:r>
            <a:r>
              <a:rPr lang="en-US" b="1" dirty="0"/>
              <a:t> </a:t>
            </a:r>
            <a:r>
              <a:rPr lang="en-US" b="1" dirty="0" err="1"/>
              <a:t>peta</a:t>
            </a:r>
            <a:r>
              <a:rPr lang="en-US" b="1" dirty="0"/>
              <a:t> </a:t>
            </a:r>
            <a:r>
              <a:rPr lang="en-US" b="1" dirty="0" err="1"/>
              <a:t>kompetisi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endParaRPr lang="en-US" b="1" dirty="0" smtClean="0"/>
          </a:p>
          <a:p>
            <a:pPr marL="236538" indent="-236538">
              <a:buFont typeface="Arial" pitchFamily="34" charset="0"/>
              <a:buChar char="•"/>
            </a:pPr>
            <a:r>
              <a:rPr lang="nn-NO" b="1" dirty="0" smtClean="0"/>
              <a:t>Merupakan basis utk memudahkan mempersiapkan langkah-langkah berikutnya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</a:t>
            </a:r>
            <a:r>
              <a:rPr lang="en-US" b="1" dirty="0" err="1" smtClean="0"/>
              <a:t>mengalahkan</a:t>
            </a:r>
            <a:r>
              <a:rPr lang="en-US" b="1" dirty="0" smtClean="0"/>
              <a:t> </a:t>
            </a:r>
            <a:r>
              <a:rPr lang="en-US" b="1" dirty="0" err="1" smtClean="0"/>
              <a:t>pesaing</a:t>
            </a:r>
            <a:r>
              <a:rPr lang="en-US" b="1" dirty="0" smtClean="0"/>
              <a:t> </a:t>
            </a:r>
            <a:r>
              <a:rPr lang="en-US" b="1" dirty="0" err="1" smtClean="0"/>
              <a:t>dgn</a:t>
            </a:r>
            <a:r>
              <a:rPr lang="en-US" b="1" dirty="0" smtClean="0"/>
              <a:t> </a:t>
            </a:r>
            <a:r>
              <a:rPr lang="en-US" b="1" dirty="0" err="1" smtClean="0"/>
              <a:t>memandang</a:t>
            </a:r>
            <a:r>
              <a:rPr lang="en-US" b="1" dirty="0" smtClean="0"/>
              <a:t> </a:t>
            </a:r>
            <a:r>
              <a:rPr lang="en-US" b="1" dirty="0" err="1" smtClean="0"/>
              <a:t>pasar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sudut</a:t>
            </a:r>
            <a:r>
              <a:rPr lang="en-US" b="1" dirty="0" smtClean="0"/>
              <a:t> </a:t>
            </a:r>
            <a:r>
              <a:rPr lang="en-US" b="1" dirty="0" err="1" smtClean="0"/>
              <a:t>pandang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unik</a:t>
            </a:r>
            <a:r>
              <a:rPr lang="en-US" b="1" dirty="0" smtClean="0"/>
              <a:t> &amp; </a:t>
            </a:r>
            <a:r>
              <a:rPr lang="en-US" b="1" dirty="0" err="1" smtClean="0"/>
              <a:t>cara</a:t>
            </a:r>
            <a:r>
              <a:rPr lang="en-US" b="1" dirty="0" smtClean="0"/>
              <a:t> </a:t>
            </a:r>
            <a:r>
              <a:rPr lang="en-US" b="1" dirty="0" err="1" smtClean="0"/>
              <a:t>yg</a:t>
            </a:r>
            <a:r>
              <a:rPr lang="en-US" b="1" dirty="0" smtClean="0"/>
              <a:t> </a:t>
            </a:r>
            <a:r>
              <a:rPr lang="en-US" b="1" dirty="0" err="1" smtClean="0"/>
              <a:t>berbeda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4053006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Melihat</a:t>
            </a:r>
            <a:r>
              <a:rPr lang="en-US" b="1" dirty="0" smtClean="0"/>
              <a:t> </a:t>
            </a:r>
            <a:r>
              <a:rPr lang="en-US" b="1" dirty="0" err="1"/>
              <a:t>dr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b="1" dirty="0"/>
              <a:t> /top view --&gt; Big picture 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Masuk</a:t>
            </a:r>
            <a:r>
              <a:rPr lang="en-US" b="1" dirty="0" smtClean="0"/>
              <a:t> </a:t>
            </a:r>
            <a:r>
              <a:rPr lang="en-US" b="1" dirty="0" err="1"/>
              <a:t>hutan</a:t>
            </a:r>
            <a:r>
              <a:rPr lang="en-US" b="1" dirty="0"/>
              <a:t> / </a:t>
            </a:r>
            <a:r>
              <a:rPr lang="en-US" b="1" dirty="0" err="1"/>
              <a:t>menyelami</a:t>
            </a:r>
            <a:r>
              <a:rPr lang="en-US" b="1" dirty="0"/>
              <a:t> --&gt; eat, sleep &amp; dream with the market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Think </a:t>
            </a:r>
            <a:r>
              <a:rPr lang="en-US" b="1" dirty="0"/>
              <a:t>like a </a:t>
            </a:r>
            <a:r>
              <a:rPr lang="en-US" b="1" dirty="0" smtClean="0"/>
              <a:t>fish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613737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Bukan</a:t>
            </a:r>
            <a:r>
              <a:rPr lang="en-US" b="1" dirty="0" smtClean="0"/>
              <a:t> David &amp; Goliath 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Mercusuar</a:t>
            </a:r>
            <a:r>
              <a:rPr lang="en-US" b="1" dirty="0" smtClean="0"/>
              <a:t> </a:t>
            </a:r>
            <a:r>
              <a:rPr lang="en-US" b="1" dirty="0"/>
              <a:t>(lighthouse)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04800"/>
            <a:ext cx="28575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1219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Aktivitas</a:t>
            </a:r>
            <a:r>
              <a:rPr lang="en-US" b="1" dirty="0" smtClean="0"/>
              <a:t> </a:t>
            </a:r>
            <a:r>
              <a:rPr lang="en-US" b="1" dirty="0" err="1" smtClean="0"/>
              <a:t>mengelompokan</a:t>
            </a:r>
            <a:r>
              <a:rPr lang="en-US" b="1" dirty="0" smtClean="0"/>
              <a:t> </a:t>
            </a:r>
            <a:r>
              <a:rPr lang="en-US" b="1" dirty="0" err="1" smtClean="0"/>
              <a:t>pasar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sejumlah</a:t>
            </a:r>
            <a:r>
              <a:rPr lang="en-US" b="1" dirty="0" smtClean="0"/>
              <a:t> variable:</a:t>
            </a:r>
          </a:p>
          <a:p>
            <a:r>
              <a:rPr lang="en-US" b="1" dirty="0" err="1" smtClean="0"/>
              <a:t>Geografis</a:t>
            </a:r>
            <a:r>
              <a:rPr lang="en-US" b="1" dirty="0" smtClean="0"/>
              <a:t>, </a:t>
            </a:r>
            <a:r>
              <a:rPr lang="en-US" b="1" dirty="0" err="1" smtClean="0"/>
              <a:t>Demografis,Psikografis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perilaku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839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sv-SE" b="1" dirty="0" smtClean="0"/>
              <a:t>Krn sumber daya terbatas, maka kita hrs memilih secara tepat strategi (fitting strategi))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sv-SE" b="1" dirty="0" smtClean="0"/>
              <a:t>Memastikan </a:t>
            </a:r>
            <a:r>
              <a:rPr lang="sv-SE" b="1" dirty="0"/>
              <a:t>segmen pasar yg kt pilih cukup besar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Menilai</a:t>
            </a:r>
            <a:r>
              <a:rPr lang="en-US" b="1" dirty="0" smtClean="0"/>
              <a:t> </a:t>
            </a:r>
            <a:r>
              <a:rPr lang="en-US" b="1" dirty="0" err="1" smtClean="0"/>
              <a:t>Potensi</a:t>
            </a:r>
            <a:r>
              <a:rPr lang="en-US" b="1" dirty="0" smtClean="0"/>
              <a:t> </a:t>
            </a:r>
            <a:r>
              <a:rPr lang="en-US" b="1" dirty="0" err="1"/>
              <a:t>Pertumbuhan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endParaRPr lang="en-US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Fitiing</a:t>
            </a:r>
            <a:r>
              <a:rPr lang="en-US" b="1" dirty="0" smtClean="0"/>
              <a:t> </a:t>
            </a:r>
            <a:r>
              <a:rPr lang="en-US" b="1" dirty="0" err="1" smtClean="0"/>
              <a:t>Keunggulan</a:t>
            </a:r>
            <a:r>
              <a:rPr lang="en-US" b="1" dirty="0" smtClean="0"/>
              <a:t> </a:t>
            </a:r>
            <a:r>
              <a:rPr lang="en-US" b="1" dirty="0" err="1"/>
              <a:t>Kompetitif</a:t>
            </a:r>
            <a:r>
              <a:rPr lang="en-US" b="1" dirty="0"/>
              <a:t> Perusahaan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Memastikan</a:t>
            </a:r>
            <a:r>
              <a:rPr lang="en-US" b="1" dirty="0" smtClean="0"/>
              <a:t> </a:t>
            </a:r>
            <a:r>
              <a:rPr lang="en-US" b="1" dirty="0" err="1" smtClean="0"/>
              <a:t>Ssegmen</a:t>
            </a:r>
            <a:r>
              <a:rPr lang="en-US" b="1" dirty="0" smtClean="0"/>
              <a:t> </a:t>
            </a:r>
            <a:r>
              <a:rPr lang="en-US" b="1" dirty="0" err="1"/>
              <a:t>yg</a:t>
            </a:r>
            <a:r>
              <a:rPr lang="en-US" b="1" dirty="0"/>
              <a:t> </a:t>
            </a:r>
            <a:r>
              <a:rPr lang="en-US" b="1" dirty="0" err="1"/>
              <a:t>kt</a:t>
            </a:r>
            <a:r>
              <a:rPr lang="en-US" b="1" dirty="0"/>
              <a:t> </a:t>
            </a:r>
            <a:r>
              <a:rPr lang="en-US" b="1" dirty="0" err="1"/>
              <a:t>targetkan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dgn</a:t>
            </a:r>
            <a:r>
              <a:rPr lang="en-US" b="1" dirty="0"/>
              <a:t> </a:t>
            </a:r>
            <a:r>
              <a:rPr lang="en-US" b="1" dirty="0" err="1" smtClean="0"/>
              <a:t>persaingan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657600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49530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/>
              <a:t>Bukan</a:t>
            </a:r>
            <a:r>
              <a:rPr lang="en-US" b="1" dirty="0" smtClean="0"/>
              <a:t> </a:t>
            </a:r>
            <a:r>
              <a:rPr lang="en-US" b="1" dirty="0" err="1" smtClean="0"/>
              <a:t>Lampu</a:t>
            </a:r>
            <a:r>
              <a:rPr lang="en-US" b="1" dirty="0" smtClean="0"/>
              <a:t> TL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Laser (Focus </a:t>
            </a:r>
            <a:r>
              <a:rPr lang="en-US" b="1" dirty="0" err="1" smtClean="0"/>
              <a:t>sehingga</a:t>
            </a:r>
            <a:r>
              <a:rPr lang="en-US" b="1" dirty="0" smtClean="0"/>
              <a:t>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 smtClean="0"/>
              <a:t>kuat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Memilih</a:t>
            </a:r>
            <a:r>
              <a:rPr lang="en-US" b="1" dirty="0" smtClean="0"/>
              <a:t> </a:t>
            </a:r>
            <a:r>
              <a:rPr lang="en-US" b="1" dirty="0" err="1" smtClean="0"/>
              <a:t>segmen</a:t>
            </a:r>
            <a:r>
              <a:rPr lang="en-US" b="1" dirty="0" smtClean="0"/>
              <a:t> </a:t>
            </a:r>
            <a:r>
              <a:rPr lang="en-US" b="1" dirty="0" err="1" smtClean="0"/>
              <a:t>pasar</a:t>
            </a:r>
            <a:r>
              <a:rPr lang="en-US" b="1" dirty="0" smtClean="0"/>
              <a:t> </a:t>
            </a:r>
            <a:r>
              <a:rPr lang="en-US" b="1" dirty="0" err="1" smtClean="0"/>
              <a:t>mana</a:t>
            </a:r>
            <a:r>
              <a:rPr lang="en-US" b="1" dirty="0" smtClean="0"/>
              <a:t>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dibidik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410200" y="22860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Kriteria</a:t>
            </a:r>
            <a:r>
              <a:rPr lang="en-US" sz="2400" b="1" dirty="0" smtClean="0">
                <a:solidFill>
                  <a:srgbClr val="00B0F0"/>
                </a:solidFill>
              </a:rPr>
              <a:t>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Ukuran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pasar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Pertumbuhan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pasar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Situasi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persaingan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00B0F0"/>
                </a:solidFill>
              </a:rPr>
              <a:t>Keunggulan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Daya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Saing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2578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51460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&amp; valuable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janji</a:t>
            </a:r>
            <a:r>
              <a:rPr lang="en-US" dirty="0" smtClean="0"/>
              <a:t> </a:t>
            </a:r>
            <a:r>
              <a:rPr lang="en-US" dirty="0" err="1" smtClean="0"/>
              <a:t>kitra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benak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tepati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86200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52883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/>
              <a:t>Tekno</a:t>
            </a:r>
            <a:r>
              <a:rPr lang="en-US" dirty="0"/>
              <a:t> Tag line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Integrating yours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/>
              <a:t>Positioning </a:t>
            </a:r>
            <a:r>
              <a:rPr lang="en-US" dirty="0" err="1"/>
              <a:t>Tekno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connecting </a:t>
            </a:r>
            <a:r>
              <a:rPr lang="en-US" dirty="0"/>
              <a:t>anything,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48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b="1" dirty="0" err="1" smtClean="0"/>
              <a:t>Apa</a:t>
            </a:r>
            <a:r>
              <a:rPr lang="en-US" b="1" dirty="0" smtClean="0"/>
              <a:t> yang </a:t>
            </a:r>
            <a:r>
              <a:rPr lang="en-US" b="1" dirty="0" err="1" smtClean="0"/>
              <a:t>kita</a:t>
            </a:r>
            <a:r>
              <a:rPr lang="en-US" b="1" dirty="0" smtClean="0"/>
              <a:t> </a:t>
            </a:r>
            <a:r>
              <a:rPr lang="en-US" b="1" dirty="0" err="1" smtClean="0"/>
              <a:t>inginkan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benak</a:t>
            </a:r>
            <a:r>
              <a:rPr lang="en-US" b="1" dirty="0" smtClean="0"/>
              <a:t> </a:t>
            </a:r>
            <a:r>
              <a:rPr lang="en-US" b="1" dirty="0" err="1" smtClean="0"/>
              <a:t>konsumen</a:t>
            </a:r>
            <a:r>
              <a:rPr lang="en-US" b="1" dirty="0" smtClean="0"/>
              <a:t> 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b="1" dirty="0" err="1" smtClean="0"/>
              <a:t>mendengar</a:t>
            </a:r>
            <a:r>
              <a:rPr lang="en-US" b="1" dirty="0" smtClean="0"/>
              <a:t> brand </a:t>
            </a:r>
            <a:r>
              <a:rPr lang="en-US" b="1" dirty="0" err="1" smtClean="0"/>
              <a:t>kita</a:t>
            </a:r>
            <a:endParaRPr lang="en-US" b="1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b="1" dirty="0" err="1" smtClean="0"/>
              <a:t>Sesuatu</a:t>
            </a:r>
            <a:r>
              <a:rPr lang="en-US" b="1" dirty="0" smtClean="0"/>
              <a:t> yang </a:t>
            </a:r>
            <a:r>
              <a:rPr lang="en-US" b="1" dirty="0" err="1" smtClean="0"/>
              <a:t>melekat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benak</a:t>
            </a:r>
            <a:r>
              <a:rPr lang="en-US" b="1" dirty="0" smtClean="0"/>
              <a:t> </a:t>
            </a:r>
            <a:r>
              <a:rPr lang="en-US" b="1" dirty="0" err="1" smtClean="0"/>
              <a:t>pelanggan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2286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</a:rPr>
              <a:t>Contoh</a:t>
            </a:r>
            <a:r>
              <a:rPr lang="en-US" sz="2400" b="1" dirty="0" smtClean="0">
                <a:solidFill>
                  <a:srgbClr val="00B0F0"/>
                </a:solidFill>
              </a:rPr>
              <a:t> 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F0"/>
                </a:solidFill>
              </a:rPr>
              <a:t>Volvo = Safety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F0"/>
                </a:solidFill>
              </a:rPr>
              <a:t>BMW = The Ultimate Driving Machine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B0F0"/>
                </a:solidFill>
              </a:rPr>
              <a:t>Mercedes Benz = A Symbol of Luxury</a:t>
            </a:r>
            <a:endParaRPr lang="en-US" sz="1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8658"/>
            <a:ext cx="8187447" cy="413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593539"/>
            <a:ext cx="8610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&amp; valuable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8889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212140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5508" y="0"/>
            <a:ext cx="5288492" cy="93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143001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membuat</a:t>
            </a:r>
            <a:r>
              <a:rPr lang="en-US" dirty="0" smtClean="0"/>
              <a:t> client /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Merupakan</a:t>
            </a:r>
            <a:r>
              <a:rPr lang="en-US" dirty="0" smtClean="0"/>
              <a:t> core tactic </a:t>
            </a:r>
            <a:r>
              <a:rPr lang="en-US" dirty="0" err="1" smtClean="0"/>
              <a:t>perusahaan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RESTORAN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066801"/>
            <a:ext cx="8610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Content </a:t>
            </a:r>
            <a:r>
              <a:rPr lang="en-US" sz="2400" dirty="0" smtClean="0">
                <a:sym typeface="Wingdings" pitchFamily="2" charset="2"/>
              </a:rPr>
              <a:t> what to offer </a:t>
            </a:r>
            <a:endParaRPr lang="en-US" sz="24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Rasa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 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Kalo</a:t>
            </a:r>
            <a:r>
              <a:rPr lang="en-US" dirty="0" smtClean="0"/>
              <a:t> benar2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ditempat</a:t>
            </a:r>
            <a:r>
              <a:rPr lang="en-US" dirty="0" smtClean="0"/>
              <a:t> lain,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differensiasi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743201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Konteks</a:t>
            </a:r>
            <a:r>
              <a:rPr lang="en-US" sz="2400" b="1" dirty="0" smtClean="0"/>
              <a:t> </a:t>
            </a:r>
            <a:r>
              <a:rPr lang="en-US" sz="2400" dirty="0" smtClean="0">
                <a:sym typeface="Wingdings" pitchFamily="2" charset="2"/>
              </a:rPr>
              <a:t> How to deliver</a:t>
            </a:r>
            <a:endParaRPr lang="en-US" sz="24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Restoran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masak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4343400"/>
            <a:ext cx="8610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 smtClean="0"/>
              <a:t>Infrastruktur</a:t>
            </a:r>
            <a:r>
              <a:rPr lang="en-US" sz="2400" b="1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pendukung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 smtClean="0">
                <a:sym typeface="Wingdings" pitchFamily="2" charset="2"/>
              </a:rPr>
              <a:t>karyawan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teknologi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fasilitas</a:t>
            </a:r>
            <a:r>
              <a:rPr lang="en-US" sz="2400" dirty="0" smtClean="0">
                <a:sym typeface="Wingdings" pitchFamily="2" charset="2"/>
              </a:rPr>
              <a:t>)</a:t>
            </a:r>
            <a:endParaRPr lang="en-US" sz="2400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ramah</a:t>
            </a:r>
            <a:r>
              <a:rPr lang="en-US" dirty="0" smtClean="0"/>
              <a:t> &amp; </a:t>
            </a:r>
            <a:r>
              <a:rPr lang="en-US" dirty="0" err="1" smtClean="0"/>
              <a:t>cekatan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Bs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err="1" smtClean="0"/>
              <a:t>Tempatnya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&amp; </a:t>
            </a:r>
            <a:r>
              <a:rPr lang="en-US" dirty="0" err="1" smtClean="0"/>
              <a:t>lokasinya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endParaRPr lang="en-US" dirty="0" smtClean="0"/>
          </a:p>
          <a:p>
            <a:pPr marL="176213" indent="-176213"/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Nilai-nilai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</a:t>
            </a:r>
            <a:r>
              <a:rPr lang="en-US" dirty="0" err="1" smtClean="0"/>
              <a:t>Mesum</a:t>
            </a:r>
            <a:r>
              <a:rPr lang="en-US" dirty="0" smtClean="0"/>
              <a:t>” entertainment</a:t>
            </a:r>
          </a:p>
          <a:p>
            <a:r>
              <a:rPr lang="en-US" dirty="0" err="1" smtClean="0"/>
              <a:t>Minmized</a:t>
            </a:r>
            <a:r>
              <a:rPr lang="en-US" dirty="0" smtClean="0"/>
              <a:t> money oriented customer</a:t>
            </a:r>
          </a:p>
          <a:p>
            <a:r>
              <a:rPr lang="en-US" dirty="0" smtClean="0"/>
              <a:t>Customer Intimacy</a:t>
            </a:r>
          </a:p>
          <a:p>
            <a:r>
              <a:rPr lang="en-US" dirty="0" smtClean="0"/>
              <a:t>Tim yang </a:t>
            </a:r>
            <a:r>
              <a:rPr lang="en-US" dirty="0" err="1" smtClean="0"/>
              <a:t>kompak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endParaRPr lang="en-US" dirty="0" smtClean="0"/>
          </a:p>
          <a:p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(</a:t>
            </a:r>
            <a:r>
              <a:rPr lang="en-US" dirty="0" err="1" smtClean="0"/>
              <a:t>karakter</a:t>
            </a:r>
            <a:r>
              <a:rPr lang="en-US" dirty="0" smtClean="0"/>
              <a:t>) &amp; </a:t>
            </a:r>
            <a:r>
              <a:rPr lang="en-US" dirty="0" err="1" smtClean="0"/>
              <a:t>empati</a:t>
            </a:r>
            <a:endParaRPr lang="en-US" dirty="0" smtClean="0"/>
          </a:p>
          <a:p>
            <a:r>
              <a:rPr lang="en-US" dirty="0" err="1" smtClean="0"/>
              <a:t>Mengutamakan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Positioning </a:t>
            </a:r>
            <a:r>
              <a:rPr lang="en-US" dirty="0" err="1" smtClean="0">
                <a:solidFill>
                  <a:srgbClr val="FF0000"/>
                </a:solidFill>
              </a:rPr>
              <a:t>jika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tdk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didukung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Diffensiasi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terjadi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b="1" dirty="0" smtClean="0">
                <a:solidFill>
                  <a:srgbClr val="FF0000"/>
                </a:solidFill>
              </a:rPr>
              <a:t>OVERPROMISE UNDERDELIVER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sebenarnya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dijual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Salesma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Differensiasi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bukan</a:t>
            </a:r>
            <a:r>
              <a:rPr lang="en-US" dirty="0" smtClean="0">
                <a:solidFill>
                  <a:srgbClr val="FF0000"/>
                </a:solidFill>
              </a:rPr>
              <a:t> product knowledge. 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Kita </a:t>
            </a:r>
            <a:r>
              <a:rPr lang="en-US" dirty="0" err="1" smtClean="0">
                <a:solidFill>
                  <a:srgbClr val="FF0000"/>
                </a:solidFill>
              </a:rPr>
              <a:t>memerlukan</a:t>
            </a:r>
            <a:r>
              <a:rPr lang="en-US" dirty="0" smtClean="0">
                <a:solidFill>
                  <a:srgbClr val="FF0000"/>
                </a:solidFill>
              </a:rPr>
              <a:t> competitor knowledge. </a:t>
            </a:r>
          </a:p>
          <a:p>
            <a:pPr marL="236538" indent="-236538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MIX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5935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</a:t>
            </a:r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8889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2121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---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---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28600"/>
            <a:ext cx="3276600" cy="150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37160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 Creation Tactic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kreasi</a:t>
            </a:r>
            <a:r>
              <a:rPr lang="en-US" dirty="0" smtClean="0"/>
              <a:t> </a:t>
            </a:r>
            <a:r>
              <a:rPr lang="en-US" dirty="0" err="1" smtClean="0"/>
              <a:t>diferensiasi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. </a:t>
            </a:r>
            <a:r>
              <a:rPr lang="en-US" dirty="0" err="1" smtClean="0"/>
              <a:t>Kontex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5935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</a:t>
            </a:r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8889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21214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---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---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143001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FGD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502176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305342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431738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4992469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305342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</a:t>
            </a:r>
            <a:endParaRPr lang="en-US" b="1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431738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4992469"/>
            <a:ext cx="8610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305342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Manfaat</a:t>
            </a:r>
            <a:r>
              <a:rPr lang="en-US" sz="2400" b="1" dirty="0" smtClean="0"/>
              <a:t> :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</a:t>
            </a:r>
          </a:p>
          <a:p>
            <a:pPr marL="176213" indent="-176213">
              <a:buFont typeface="Arial" pitchFamily="34" charset="0"/>
              <a:buChar char="•"/>
            </a:pPr>
            <a:endParaRPr lang="en-US" dirty="0"/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2971800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Langkah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langkah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4724400"/>
            <a:ext cx="86106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 </a:t>
            </a:r>
            <a:r>
              <a:rPr lang="en-US" sz="2400" b="1" dirty="0" err="1" smtClean="0"/>
              <a:t>Jurus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-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7110296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34290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WAVE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9718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Segmentation</a:t>
            </a:r>
          </a:p>
          <a:p>
            <a:r>
              <a:rPr lang="en-US" sz="2800" dirty="0" smtClean="0"/>
              <a:t>Targeting</a:t>
            </a:r>
          </a:p>
          <a:p>
            <a:r>
              <a:rPr lang="en-US" sz="2800" dirty="0" smtClean="0"/>
              <a:t>Positioning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0"/>
            <a:ext cx="396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Communitization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Confirming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Clarifying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52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971800" cy="16764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Diiferensiasi</a:t>
            </a:r>
            <a:endParaRPr lang="en-US" sz="2800" dirty="0" smtClean="0"/>
          </a:p>
          <a:p>
            <a:r>
              <a:rPr lang="en-US" sz="2800" dirty="0" err="1" smtClean="0"/>
              <a:t>Markeing</a:t>
            </a:r>
            <a:r>
              <a:rPr lang="en-US" sz="2800" dirty="0" smtClean="0"/>
              <a:t> Mix</a:t>
            </a:r>
          </a:p>
          <a:p>
            <a:r>
              <a:rPr lang="en-US" sz="2800" dirty="0" smtClean="0"/>
              <a:t>Selling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0"/>
            <a:ext cx="396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Crowd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Combo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Commercialization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052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Filosofi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CRM </a:t>
            </a:r>
            <a:r>
              <a:rPr lang="en-US" sz="2700" dirty="0" err="1" smtClean="0"/>
              <a:t>adalah</a:t>
            </a:r>
            <a:r>
              <a:rPr lang="en-US" sz="2700" dirty="0" smtClean="0"/>
              <a:t> “</a:t>
            </a:r>
            <a:r>
              <a:rPr lang="en-US" sz="2700" dirty="0" err="1" smtClean="0"/>
              <a:t>penyerang</a:t>
            </a:r>
            <a:r>
              <a:rPr lang="en-US" sz="2700" dirty="0" smtClean="0"/>
              <a:t> &amp; back” </a:t>
            </a:r>
            <a:r>
              <a:rPr lang="en-US" sz="2700" dirty="0" err="1" smtClean="0"/>
              <a:t>Tekno</a:t>
            </a: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err="1" smtClean="0"/>
              <a:t>Mencari</a:t>
            </a:r>
            <a:r>
              <a:rPr lang="en-US" sz="2700" dirty="0" smtClean="0"/>
              <a:t> </a:t>
            </a:r>
            <a:r>
              <a:rPr lang="en-US" sz="2700" dirty="0" err="1" smtClean="0"/>
              <a:t>pelanggan</a:t>
            </a:r>
            <a:r>
              <a:rPr lang="en-US" sz="2700" dirty="0" smtClean="0"/>
              <a:t> </a:t>
            </a:r>
            <a:r>
              <a:rPr lang="en-US" sz="2700" dirty="0" err="1" smtClean="0"/>
              <a:t>baru</a:t>
            </a:r>
            <a:r>
              <a:rPr lang="en-US" sz="2700" dirty="0" smtClean="0"/>
              <a:t> </a:t>
            </a:r>
            <a:r>
              <a:rPr lang="en-US" sz="2700" dirty="0" err="1" smtClean="0"/>
              <a:t>memerlukan</a:t>
            </a:r>
            <a:r>
              <a:rPr lang="en-US" sz="2700" dirty="0" smtClean="0"/>
              <a:t> </a:t>
            </a:r>
            <a:r>
              <a:rPr lang="en-US" sz="2700" dirty="0" err="1" smtClean="0"/>
              <a:t>energi</a:t>
            </a:r>
            <a:r>
              <a:rPr lang="en-US" sz="2700" dirty="0" smtClean="0"/>
              <a:t> yang </a:t>
            </a:r>
            <a:r>
              <a:rPr lang="en-US" sz="2700" dirty="0" err="1" smtClean="0"/>
              <a:t>lebih</a:t>
            </a:r>
            <a:r>
              <a:rPr lang="en-US" sz="2700" dirty="0" smtClean="0"/>
              <a:t> </a:t>
            </a:r>
            <a:r>
              <a:rPr lang="en-US" sz="2700" dirty="0" err="1" smtClean="0"/>
              <a:t>besar</a:t>
            </a:r>
            <a:r>
              <a:rPr lang="en-US" sz="2700" dirty="0" smtClean="0"/>
              <a:t> </a:t>
            </a:r>
            <a:r>
              <a:rPr lang="en-US" sz="2700" dirty="0" err="1" smtClean="0"/>
              <a:t>daripada</a:t>
            </a:r>
            <a:r>
              <a:rPr lang="en-US" sz="2700" dirty="0" smtClean="0"/>
              <a:t> </a:t>
            </a:r>
            <a:r>
              <a:rPr lang="en-US" sz="2700" dirty="0" err="1" smtClean="0"/>
              <a:t>menjaga</a:t>
            </a:r>
            <a:r>
              <a:rPr lang="en-US" sz="2700" dirty="0" smtClean="0"/>
              <a:t> </a:t>
            </a:r>
            <a:r>
              <a:rPr lang="en-US" sz="2700" dirty="0" err="1" smtClean="0"/>
              <a:t>pelanggan</a:t>
            </a:r>
            <a:r>
              <a:rPr lang="en-US" sz="2700" dirty="0" smtClean="0"/>
              <a:t> lama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Kita </a:t>
            </a:r>
            <a:r>
              <a:rPr lang="en-US" sz="2700" dirty="0" err="1" smtClean="0"/>
              <a:t>memasuki</a:t>
            </a:r>
            <a:r>
              <a:rPr lang="en-US" sz="2700" dirty="0" smtClean="0"/>
              <a:t> era </a:t>
            </a:r>
            <a:r>
              <a:rPr lang="en-US" sz="2700" dirty="0" err="1" smtClean="0"/>
              <a:t>baru</a:t>
            </a:r>
            <a:r>
              <a:rPr lang="en-US" sz="2700" dirty="0" smtClean="0"/>
              <a:t> marketing (new wave marketing) – </a:t>
            </a:r>
            <a:r>
              <a:rPr lang="en-US" sz="2700" dirty="0" err="1" smtClean="0"/>
              <a:t>horisontal</a:t>
            </a:r>
            <a:r>
              <a:rPr lang="en-US" sz="2700" dirty="0" smtClean="0"/>
              <a:t> borderless market </a:t>
            </a:r>
          </a:p>
          <a:p>
            <a:pPr>
              <a:lnSpc>
                <a:spcPct val="90000"/>
              </a:lnSpc>
            </a:pPr>
            <a:r>
              <a:rPr lang="en-US" sz="2700" dirty="0" err="1" smtClean="0"/>
              <a:t>Pelanggan</a:t>
            </a:r>
            <a:r>
              <a:rPr lang="en-US" sz="2700" dirty="0" smtClean="0"/>
              <a:t> </a:t>
            </a:r>
            <a:r>
              <a:rPr lang="en-US" sz="2700" dirty="0" err="1" smtClean="0"/>
              <a:t>tidak</a:t>
            </a:r>
            <a:r>
              <a:rPr lang="en-US" sz="2700" dirty="0" smtClean="0"/>
              <a:t> </a:t>
            </a:r>
            <a:r>
              <a:rPr lang="en-US" sz="2700" dirty="0" err="1" smtClean="0"/>
              <a:t>selalu</a:t>
            </a:r>
            <a:r>
              <a:rPr lang="en-US" sz="2700" dirty="0" smtClean="0"/>
              <a:t> raja, </a:t>
            </a:r>
            <a:r>
              <a:rPr lang="en-US" sz="2700" dirty="0" err="1" smtClean="0"/>
              <a:t>tetapi</a:t>
            </a:r>
            <a:r>
              <a:rPr lang="en-US" sz="2700" dirty="0" smtClean="0"/>
              <a:t> partner</a:t>
            </a:r>
          </a:p>
          <a:p>
            <a:pPr>
              <a:lnSpc>
                <a:spcPct val="90000"/>
              </a:lnSpc>
            </a:pPr>
            <a:r>
              <a:rPr lang="en-US" sz="2700" dirty="0" err="1" smtClean="0"/>
              <a:t>Memberikan</a:t>
            </a:r>
            <a:r>
              <a:rPr lang="en-US" sz="2700" dirty="0" smtClean="0"/>
              <a:t> </a:t>
            </a:r>
            <a:r>
              <a:rPr lang="en-US" sz="2700" dirty="0" err="1" smtClean="0"/>
              <a:t>pelayanan</a:t>
            </a:r>
            <a:r>
              <a:rPr lang="en-US" sz="2700" dirty="0" smtClean="0"/>
              <a:t> yang </a:t>
            </a:r>
            <a:r>
              <a:rPr lang="en-US" sz="2700" dirty="0" err="1" smtClean="0"/>
              <a:t>terbaik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ketulusan</a:t>
            </a:r>
            <a:r>
              <a:rPr lang="en-US" sz="2700" dirty="0" smtClean="0"/>
              <a:t> </a:t>
            </a:r>
            <a:r>
              <a:rPr lang="en-US" sz="2700" dirty="0" err="1" smtClean="0"/>
              <a:t>akan</a:t>
            </a:r>
            <a:r>
              <a:rPr lang="en-US" sz="2700" dirty="0" smtClean="0"/>
              <a:t> </a:t>
            </a:r>
            <a:r>
              <a:rPr lang="en-US" sz="2700" dirty="0" err="1" smtClean="0"/>
              <a:t>mendapatkan</a:t>
            </a:r>
            <a:r>
              <a:rPr lang="en-US" sz="2700" dirty="0" smtClean="0"/>
              <a:t> </a:t>
            </a:r>
            <a:r>
              <a:rPr lang="en-US" sz="2700" dirty="0" err="1" smtClean="0"/>
              <a:t>buah</a:t>
            </a:r>
            <a:r>
              <a:rPr lang="en-US" sz="2700" dirty="0" smtClean="0"/>
              <a:t> yang </a:t>
            </a:r>
            <a:r>
              <a:rPr lang="en-US" sz="2700" dirty="0" err="1" smtClean="0"/>
              <a:t>lebih</a:t>
            </a:r>
            <a:r>
              <a:rPr lang="en-US" sz="2700" dirty="0" smtClean="0"/>
              <a:t> </a:t>
            </a:r>
            <a:r>
              <a:rPr lang="en-US" sz="2700" dirty="0" err="1" smtClean="0"/>
              <a:t>besar</a:t>
            </a:r>
            <a:r>
              <a:rPr lang="en-US" sz="2700" dirty="0" smtClean="0"/>
              <a:t> &amp; </a:t>
            </a:r>
            <a:r>
              <a:rPr lang="en-US" sz="2700" dirty="0" err="1" smtClean="0"/>
              <a:t>manis</a:t>
            </a:r>
            <a:r>
              <a:rPr lang="en-US" sz="2700" dirty="0" smtClean="0"/>
              <a:t> </a:t>
            </a:r>
            <a:r>
              <a:rPr lang="en-US" sz="2700" dirty="0" err="1" smtClean="0"/>
              <a:t>lagi</a:t>
            </a: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err="1" smtClean="0"/>
              <a:t>Berbisnis</a:t>
            </a:r>
            <a:r>
              <a:rPr lang="en-US" sz="2700" dirty="0" smtClean="0"/>
              <a:t>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Tekno</a:t>
            </a:r>
            <a:r>
              <a:rPr lang="en-US" sz="2700" dirty="0" smtClean="0"/>
              <a:t> </a:t>
            </a:r>
            <a:r>
              <a:rPr lang="en-US" sz="2700" dirty="0" err="1" smtClean="0"/>
              <a:t>ada</a:t>
            </a:r>
            <a:r>
              <a:rPr lang="en-US" sz="2700" dirty="0" smtClean="0"/>
              <a:t> </a:t>
            </a:r>
            <a:r>
              <a:rPr lang="en-US" sz="2700" dirty="0" err="1" smtClean="0"/>
              <a:t>jaminan</a:t>
            </a:r>
            <a:r>
              <a:rPr lang="en-US" sz="2700" dirty="0" smtClean="0"/>
              <a:t> rasa </a:t>
            </a:r>
            <a:r>
              <a:rPr lang="en-US" sz="2700" dirty="0" err="1" smtClean="0"/>
              <a:t>aman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kepastian</a:t>
            </a:r>
            <a:r>
              <a:rPr lang="en-US" sz="2700" dirty="0" smtClean="0"/>
              <a:t> </a:t>
            </a:r>
            <a:r>
              <a:rPr lang="en-US" sz="2700" dirty="0" err="1" smtClean="0"/>
              <a:t>hasil</a:t>
            </a: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TAKTIK 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3276600" cy="2819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MARKETING MIX :</a:t>
            </a:r>
          </a:p>
          <a:p>
            <a:r>
              <a:rPr lang="en-US" dirty="0" smtClean="0"/>
              <a:t>Product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Place</a:t>
            </a:r>
          </a:p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505200" y="2819400"/>
            <a:ext cx="978408" cy="78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752600"/>
            <a:ext cx="4419600" cy="2819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CROWD COMBO: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Co-Creation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Currency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Communal Activation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Conversation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animBg="1"/>
      <p:bldP spid="6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Positioning </a:t>
            </a:r>
            <a:r>
              <a:rPr lang="en-US" dirty="0" err="1" smtClean="0">
                <a:solidFill>
                  <a:srgbClr val="FF0000"/>
                </a:solidFill>
              </a:rPr>
              <a:t>jika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tdk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didukung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Diffensiasi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maka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terjadi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b="1" dirty="0" smtClean="0">
                <a:solidFill>
                  <a:srgbClr val="FF0000"/>
                </a:solidFill>
              </a:rPr>
              <a:t>OVERPROMISE UNDERDELIVER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sebenarnya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dijual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Salesma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Differensiasi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bukan</a:t>
            </a:r>
            <a:r>
              <a:rPr lang="en-US" dirty="0" smtClean="0">
                <a:solidFill>
                  <a:srgbClr val="FF0000"/>
                </a:solidFill>
              </a:rPr>
              <a:t> product knowledge. 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Kita </a:t>
            </a:r>
            <a:r>
              <a:rPr lang="en-US" dirty="0" err="1" smtClean="0">
                <a:solidFill>
                  <a:srgbClr val="FF0000"/>
                </a:solidFill>
              </a:rPr>
              <a:t>memerlukan</a:t>
            </a:r>
            <a:r>
              <a:rPr lang="en-US" dirty="0" smtClean="0">
                <a:solidFill>
                  <a:srgbClr val="FF0000"/>
                </a:solidFill>
              </a:rPr>
              <a:t> competitor knowledge. </a:t>
            </a:r>
          </a:p>
          <a:p>
            <a:pPr marL="236538" indent="-236538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28600" y="3886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dirty="0" smtClean="0">
                <a:solidFill>
                  <a:srgbClr val="FF0000"/>
                </a:solidFill>
              </a:rPr>
              <a:t>NEW WAVE :</a:t>
            </a:r>
          </a:p>
          <a:p>
            <a:pPr marL="236538" indent="-236538">
              <a:buFontTx/>
              <a:buChar char="-"/>
            </a:pPr>
            <a:r>
              <a:rPr lang="en-US" dirty="0" err="1" smtClean="0">
                <a:solidFill>
                  <a:srgbClr val="FF0000"/>
                </a:solidFill>
              </a:rPr>
              <a:t>Lanscape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persaingan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semakin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tdk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terbatas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36538" indent="-236538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Perusahaan </a:t>
            </a:r>
            <a:r>
              <a:rPr lang="en-US" dirty="0" err="1" smtClean="0">
                <a:solidFill>
                  <a:srgbClr val="FF0000"/>
                </a:solidFill>
              </a:rPr>
              <a:t>semakin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utk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membangun</a:t>
            </a:r>
            <a:r>
              <a:rPr lang="en-US" dirty="0" smtClean="0">
                <a:solidFill>
                  <a:srgbClr val="FF0000"/>
                </a:solidFill>
              </a:rPr>
              <a:t> positioning &amp; </a:t>
            </a:r>
            <a:r>
              <a:rPr lang="en-US" dirty="0" err="1" smtClean="0">
                <a:solidFill>
                  <a:srgbClr val="FF0000"/>
                </a:solidFill>
              </a:rPr>
              <a:t>differensiasi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benar2 </a:t>
            </a:r>
            <a:r>
              <a:rPr lang="en-US" dirty="0" err="1" smtClean="0">
                <a:solidFill>
                  <a:srgbClr val="FF0000"/>
                </a:solidFill>
              </a:rPr>
              <a:t>unggul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sulit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ditiru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pesaingnya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sekaligus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diingat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pelanggan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pPr marL="236538" indent="-236538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Kita </a:t>
            </a:r>
            <a:r>
              <a:rPr lang="en-US" dirty="0" err="1" smtClean="0">
                <a:solidFill>
                  <a:srgbClr val="FF0000"/>
                </a:solidFill>
              </a:rPr>
              <a:t>harus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memasukkan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differensiasi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sampai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</a:t>
            </a:r>
            <a:r>
              <a:rPr lang="en-US" dirty="0" smtClean="0">
                <a:solidFill>
                  <a:srgbClr val="FF0000"/>
                </a:solidFill>
              </a:rPr>
              <a:t> level DNA </a:t>
            </a:r>
            <a:r>
              <a:rPr lang="en-US" dirty="0" err="1" smtClean="0">
                <a:solidFill>
                  <a:srgbClr val="FF0000"/>
                </a:solidFill>
              </a:rPr>
              <a:t>merk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pelangganya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236538" indent="-236538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36538" indent="-236538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(</a:t>
            </a:r>
            <a:r>
              <a:rPr lang="en-US" dirty="0" err="1" smtClean="0"/>
              <a:t>Quartalan</a:t>
            </a:r>
            <a:r>
              <a:rPr lang="en-US" dirty="0" smtClean="0"/>
              <a:t>) 4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spy </a:t>
            </a:r>
            <a:r>
              <a:rPr lang="en-US" dirty="0" err="1" smtClean="0">
                <a:sym typeface="Wingdings" pitchFamily="2" charset="2"/>
              </a:rPr>
              <a:t>lbh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intens</a:t>
            </a:r>
            <a:r>
              <a:rPr lang="en-US" dirty="0" smtClean="0">
                <a:sym typeface="Wingdings" pitchFamily="2" charset="2"/>
              </a:rPr>
              <a:t> review </a:t>
            </a:r>
            <a:r>
              <a:rPr lang="en-US" dirty="0" err="1" smtClean="0">
                <a:sym typeface="Wingdings" pitchFamily="2" charset="2"/>
              </a:rPr>
              <a:t>strategi</a:t>
            </a:r>
            <a:r>
              <a:rPr lang="en-US" dirty="0" smtClean="0">
                <a:sym typeface="Wingdings" pitchFamily="2" charset="2"/>
              </a:rPr>
              <a:t> &amp; action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PELUANG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2.0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perkembangan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teknologi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Partner </a:t>
            </a:r>
            <a:r>
              <a:rPr lang="en-US" dirty="0" err="1" smtClean="0">
                <a:sym typeface="Wingdings" pitchFamily="2" charset="2"/>
              </a:rPr>
              <a:t>implementor</a:t>
            </a:r>
            <a:r>
              <a:rPr lang="en-US" dirty="0" smtClean="0">
                <a:sym typeface="Wingdings" pitchFamily="2" charset="2"/>
              </a:rPr>
              <a:t>  web 2.0 </a:t>
            </a:r>
            <a:r>
              <a:rPr lang="en-US" dirty="0" err="1" smtClean="0">
                <a:sym typeface="Wingdings" pitchFamily="2" charset="2"/>
              </a:rPr>
              <a:t>Orcale</a:t>
            </a:r>
            <a:r>
              <a:rPr lang="en-US" dirty="0" smtClean="0">
                <a:sym typeface="Wingdings" pitchFamily="2" charset="2"/>
              </a:rPr>
              <a:t>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GM 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tahunan</a:t>
            </a:r>
            <a:r>
              <a:rPr lang="en-US" dirty="0" smtClean="0"/>
              <a:t> marketing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Positioning </a:t>
            </a:r>
            <a:r>
              <a:rPr lang="en-US" sz="2800" dirty="0" smtClean="0">
                <a:sym typeface="Wingdings" pitchFamily="2" charset="2"/>
              </a:rPr>
              <a:t> Enterprise  Integration  SOA</a:t>
            </a:r>
          </a:p>
          <a:p>
            <a:r>
              <a:rPr lang="en-US" sz="2800" dirty="0" smtClean="0">
                <a:sym typeface="Wingdings" pitchFamily="2" charset="2"/>
              </a:rPr>
              <a:t>Segmentation : 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BUMN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Government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Telco</a:t>
            </a:r>
          </a:p>
          <a:p>
            <a:r>
              <a:rPr lang="en-US" dirty="0" smtClean="0">
                <a:sym typeface="Wingdings" pitchFamily="2" charset="2"/>
              </a:rPr>
              <a:t>Strategy 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Partnership : 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Principle : Oracle , Sun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Partner : SCU, </a:t>
            </a:r>
            <a:r>
              <a:rPr lang="en-US" dirty="0" err="1" smtClean="0">
                <a:sym typeface="Wingdings" pitchFamily="2" charset="2"/>
              </a:rPr>
              <a:t>Andri</a:t>
            </a:r>
            <a:r>
              <a:rPr lang="en-US" dirty="0" smtClean="0">
                <a:sym typeface="Wingdings" pitchFamily="2" charset="2"/>
              </a:rPr>
              <a:t> group + </a:t>
            </a:r>
            <a:r>
              <a:rPr lang="en-US" dirty="0" err="1" smtClean="0">
                <a:sym typeface="Wingdings" pitchFamily="2" charset="2"/>
              </a:rPr>
              <a:t>EBDesk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Building Competency : 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Sertifikasi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SOA Specialist : </a:t>
            </a:r>
            <a:r>
              <a:rPr lang="en-US" dirty="0" err="1" smtClean="0">
                <a:sym typeface="Wingdings" pitchFamily="2" charset="2"/>
              </a:rPr>
              <a:t>Traininf</a:t>
            </a:r>
            <a:r>
              <a:rPr lang="en-US" dirty="0" smtClean="0">
                <a:sym typeface="Wingdings" pitchFamily="2" charset="2"/>
              </a:rPr>
              <a:t> Internal &amp; </a:t>
            </a:r>
            <a:r>
              <a:rPr lang="en-US" dirty="0" err="1" smtClean="0">
                <a:sym typeface="Wingdings" pitchFamily="2" charset="2"/>
              </a:rPr>
              <a:t>eksternal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magang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proyek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STARTEGY MARKETING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low budget high impact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Portal </a:t>
            </a:r>
            <a:r>
              <a:rPr lang="en-US" sz="2400" b="1" dirty="0" err="1" smtClean="0"/>
              <a:t>Tekno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pemberdayaan</a:t>
            </a:r>
            <a:r>
              <a:rPr lang="en-US" sz="2400" dirty="0" smtClean="0">
                <a:sym typeface="Wingdings" pitchFamily="2" charset="2"/>
              </a:rPr>
              <a:t>) :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Company image &amp; identity (</a:t>
            </a:r>
            <a:r>
              <a:rPr lang="en-US" sz="2400" dirty="0" err="1" smtClean="0">
                <a:sym typeface="Wingdings" pitchFamily="2" charset="2"/>
              </a:rPr>
              <a:t>wajah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luar</a:t>
            </a:r>
            <a:r>
              <a:rPr lang="en-US" sz="2400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Pengenalan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Tekno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kpd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calon</a:t>
            </a:r>
            <a:r>
              <a:rPr lang="en-US" sz="2400" dirty="0" smtClean="0">
                <a:sym typeface="Wingdings" pitchFamily="2" charset="2"/>
              </a:rPr>
              <a:t> customer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Edukasi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pasar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tentang</a:t>
            </a:r>
            <a:r>
              <a:rPr lang="en-US" sz="2400" dirty="0" smtClean="0">
                <a:sym typeface="Wingdings" pitchFamily="2" charset="2"/>
              </a:rPr>
              <a:t> SOA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SOA community centre (Indonesia)</a:t>
            </a:r>
            <a:endParaRPr lang="en-US" sz="2400" dirty="0" smtClean="0"/>
          </a:p>
          <a:p>
            <a:r>
              <a:rPr lang="en-US" sz="2400" b="1" dirty="0" err="1" smtClean="0"/>
              <a:t>Edukasi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Pasar</a:t>
            </a:r>
            <a:r>
              <a:rPr lang="en-US" sz="2400" b="1" dirty="0" smtClean="0"/>
              <a:t> </a:t>
            </a:r>
            <a:r>
              <a:rPr lang="en-US" sz="2400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Nulis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buku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ttg</a:t>
            </a:r>
            <a:r>
              <a:rPr lang="en-US" sz="2400" dirty="0" smtClean="0">
                <a:sym typeface="Wingdings" pitchFamily="2" charset="2"/>
              </a:rPr>
              <a:t> SOA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Seminar / event </a:t>
            </a:r>
            <a:r>
              <a:rPr lang="en-US" sz="2400" dirty="0" err="1" smtClean="0">
                <a:sym typeface="Wingdings" pitchFamily="2" charset="2"/>
              </a:rPr>
              <a:t>bersama</a:t>
            </a:r>
            <a:r>
              <a:rPr lang="en-US" sz="2400" dirty="0" smtClean="0">
                <a:sym typeface="Wingdings" pitchFamily="2" charset="2"/>
              </a:rPr>
              <a:t> Principle (Oracle, Sun)</a:t>
            </a:r>
          </a:p>
          <a:p>
            <a:pPr lvl="1"/>
            <a:r>
              <a:rPr lang="en-US" sz="2400" dirty="0" err="1" smtClean="0">
                <a:sym typeface="Wingdings" pitchFamily="2" charset="2"/>
              </a:rPr>
              <a:t>Pameran</a:t>
            </a:r>
            <a:r>
              <a:rPr lang="en-US" sz="2400" dirty="0" smtClean="0">
                <a:sym typeface="Wingdings" pitchFamily="2" charset="2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799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b="1" dirty="0" smtClean="0"/>
              <a:t>Multi Channel Support Access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1806575"/>
            <a:ext cx="7721600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Service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227138"/>
            <a:ext cx="802005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622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Support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762" y="92409"/>
            <a:ext cx="6142038" cy="653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Filosofi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service Company</a:t>
            </a:r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563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IT based CRM activity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>
                <a:sym typeface="Wingdings" pitchFamily="2" charset="2"/>
              </a:rPr>
              <a:t>utk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produktifitas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kinerja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832" y="1371600"/>
            <a:ext cx="6916168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dan Fungsi - Marketing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product and services</a:t>
            </a:r>
          </a:p>
          <a:p>
            <a:r>
              <a:rPr lang="en-US" smtClean="0"/>
              <a:t>Market research</a:t>
            </a:r>
          </a:p>
          <a:p>
            <a:r>
              <a:rPr lang="en-US" smtClean="0"/>
              <a:t>Campaign</a:t>
            </a:r>
          </a:p>
          <a:p>
            <a:r>
              <a:rPr lang="en-US" smtClean="0"/>
              <a:t>Packaging </a:t>
            </a:r>
          </a:p>
          <a:p>
            <a:r>
              <a:rPr lang="en-US" smtClean="0"/>
              <a:t>Menghasilkan list project</a:t>
            </a:r>
          </a:p>
          <a:p>
            <a:r>
              <a:rPr lang="en-US" smtClean="0"/>
              <a:t>Membuat report marketing 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dan Fungsi -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 dirty="0" err="1" smtClean="0"/>
              <a:t>Membina</a:t>
            </a:r>
            <a:r>
              <a:rPr lang="en-US" sz="3000" dirty="0" smtClean="0"/>
              <a:t> </a:t>
            </a:r>
            <a:r>
              <a:rPr lang="en-US" sz="3000" dirty="0" err="1" smtClean="0"/>
              <a:t>hubungan</a:t>
            </a:r>
            <a:r>
              <a:rPr lang="en-US" sz="3000" dirty="0" smtClean="0"/>
              <a:t> yang </a:t>
            </a:r>
            <a:r>
              <a:rPr lang="en-US" sz="3000" dirty="0" err="1" smtClean="0"/>
              <a:t>intim</a:t>
            </a:r>
            <a:r>
              <a:rPr lang="en-US" sz="3000" dirty="0" smtClean="0"/>
              <a:t> </a:t>
            </a:r>
            <a:r>
              <a:rPr lang="en-US" sz="3000" dirty="0" err="1" smtClean="0"/>
              <a:t>dengan</a:t>
            </a:r>
            <a:r>
              <a:rPr lang="en-US" sz="3000" dirty="0" smtClean="0"/>
              <a:t> person </a:t>
            </a:r>
            <a:r>
              <a:rPr lang="en-US" sz="3000" dirty="0" err="1" smtClean="0"/>
              <a:t>kunci</a:t>
            </a:r>
            <a:r>
              <a:rPr lang="en-US" sz="3000" dirty="0" smtClean="0"/>
              <a:t> (PIC)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/>
              <a:t>Aktif</a:t>
            </a:r>
            <a:r>
              <a:rPr lang="en-US" sz="3000" dirty="0" smtClean="0"/>
              <a:t> </a:t>
            </a:r>
            <a:r>
              <a:rPr lang="en-US" sz="3000" dirty="0" err="1" smtClean="0"/>
              <a:t>Mencari</a:t>
            </a:r>
            <a:r>
              <a:rPr lang="en-US" sz="3000" dirty="0" smtClean="0"/>
              <a:t> </a:t>
            </a:r>
            <a:r>
              <a:rPr lang="en-US" sz="3000" dirty="0" err="1" smtClean="0"/>
              <a:t>prospek</a:t>
            </a:r>
            <a:r>
              <a:rPr lang="en-US" sz="3000" dirty="0" smtClean="0"/>
              <a:t> </a:t>
            </a:r>
            <a:r>
              <a:rPr lang="en-US" sz="3000" dirty="0" err="1" smtClean="0"/>
              <a:t>pelanggan</a:t>
            </a:r>
            <a:r>
              <a:rPr lang="en-US" sz="3000" dirty="0" smtClean="0"/>
              <a:t> </a:t>
            </a:r>
            <a:r>
              <a:rPr lang="en-US" sz="3000" dirty="0" err="1" smtClean="0"/>
              <a:t>baru</a:t>
            </a:r>
            <a:r>
              <a:rPr lang="en-US" sz="3000" dirty="0" smtClean="0"/>
              <a:t> </a:t>
            </a:r>
            <a:r>
              <a:rPr lang="en-US" sz="3000" dirty="0" err="1" smtClean="0"/>
              <a:t>yg</a:t>
            </a:r>
            <a:r>
              <a:rPr lang="en-US" sz="3000" dirty="0" smtClean="0"/>
              <a:t> </a:t>
            </a:r>
            <a:r>
              <a:rPr lang="en-US" sz="3000" dirty="0" err="1" smtClean="0"/>
              <a:t>berkualitas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aktifitas</a:t>
            </a:r>
            <a:r>
              <a:rPr lang="en-US" sz="3000" dirty="0" smtClean="0"/>
              <a:t> selling </a:t>
            </a:r>
            <a:r>
              <a:rPr lang="en-US" sz="3000" dirty="0" err="1" smtClean="0"/>
              <a:t>sampai</a:t>
            </a:r>
            <a:r>
              <a:rPr lang="en-US" sz="3000" dirty="0" smtClean="0"/>
              <a:t> closed deal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Maintain lead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Follow Up Opportunity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Mengawasi</a:t>
            </a:r>
            <a:r>
              <a:rPr lang="en-US" sz="3000" dirty="0" smtClean="0"/>
              <a:t> </a:t>
            </a:r>
            <a:r>
              <a:rPr lang="en-US" sz="3000" dirty="0" err="1" smtClean="0"/>
              <a:t>proses</a:t>
            </a:r>
            <a:r>
              <a:rPr lang="en-US" sz="3000" dirty="0" smtClean="0"/>
              <a:t> tender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negosiasi</a:t>
            </a:r>
            <a:r>
              <a:rPr lang="en-US" sz="3000" dirty="0" smtClean="0"/>
              <a:t> </a:t>
            </a:r>
            <a:r>
              <a:rPr lang="en-US" sz="3000" dirty="0" err="1" smtClean="0"/>
              <a:t>sampai</a:t>
            </a:r>
            <a:r>
              <a:rPr lang="en-US" sz="3000" dirty="0" smtClean="0"/>
              <a:t> </a:t>
            </a:r>
            <a:r>
              <a:rPr lang="en-US" sz="3000" dirty="0" err="1" smtClean="0"/>
              <a:t>tuntas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Mengurus</a:t>
            </a:r>
            <a:r>
              <a:rPr lang="en-US" sz="3000" dirty="0" smtClean="0"/>
              <a:t> SPK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Melakukan</a:t>
            </a:r>
            <a:r>
              <a:rPr lang="en-US" sz="3000" dirty="0" smtClean="0"/>
              <a:t> </a:t>
            </a:r>
            <a:r>
              <a:rPr lang="en-US" sz="3000" dirty="0" err="1" smtClean="0"/>
              <a:t>pengawasan</a:t>
            </a:r>
            <a:r>
              <a:rPr lang="en-US" sz="3000" dirty="0" smtClean="0"/>
              <a:t>/</a:t>
            </a:r>
            <a:r>
              <a:rPr lang="en-US" sz="3000" dirty="0" err="1" smtClean="0"/>
              <a:t>koordinasi</a:t>
            </a:r>
            <a:r>
              <a:rPr lang="en-US" sz="3000" dirty="0" smtClean="0"/>
              <a:t> </a:t>
            </a:r>
            <a:r>
              <a:rPr lang="en-US" sz="3000" dirty="0" err="1" smtClean="0"/>
              <a:t>selama</a:t>
            </a:r>
            <a:r>
              <a:rPr lang="en-US" sz="3000" dirty="0" smtClean="0"/>
              <a:t> </a:t>
            </a:r>
            <a:r>
              <a:rPr lang="en-US" sz="3000" dirty="0" err="1" smtClean="0"/>
              <a:t>proses</a:t>
            </a:r>
            <a:r>
              <a:rPr lang="en-US" sz="3000" dirty="0" smtClean="0"/>
              <a:t> </a:t>
            </a:r>
            <a:r>
              <a:rPr lang="en-US" sz="3000" dirty="0" err="1" smtClean="0"/>
              <a:t>jalannya</a:t>
            </a:r>
            <a:r>
              <a:rPr lang="en-US" sz="3000" dirty="0" smtClean="0"/>
              <a:t> </a:t>
            </a:r>
            <a:r>
              <a:rPr lang="en-US" sz="3000" dirty="0" err="1" smtClean="0"/>
              <a:t>proyek</a:t>
            </a:r>
            <a:r>
              <a:rPr lang="en-US" sz="3000" dirty="0" smtClean="0"/>
              <a:t> </a:t>
            </a:r>
            <a:r>
              <a:rPr lang="en-US" sz="3000" dirty="0" err="1" smtClean="0"/>
              <a:t>bersama</a:t>
            </a:r>
            <a:r>
              <a:rPr lang="en-US" sz="3000" dirty="0" smtClean="0"/>
              <a:t> PMO 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/>
              <a:t>Membuat</a:t>
            </a:r>
            <a:r>
              <a:rPr lang="en-US" sz="3000" dirty="0" smtClean="0"/>
              <a:t> sales report activity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dan Fungsi - Support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Mensupport pelanggan sesuai SLA</a:t>
            </a:r>
          </a:p>
          <a:p>
            <a:r>
              <a:rPr lang="en-US" smtClean="0"/>
              <a:t>Mensupport internal Tekno</a:t>
            </a:r>
          </a:p>
          <a:p>
            <a:r>
              <a:rPr lang="en-US" smtClean="0"/>
              <a:t>Proaktif melakukan reminder kepada pelanggan ada atau tidak ada problem dengan:</a:t>
            </a:r>
          </a:p>
          <a:p>
            <a:pPr lvl="1"/>
            <a:r>
              <a:rPr lang="en-US" smtClean="0"/>
              <a:t>Telpon secara berkala</a:t>
            </a:r>
          </a:p>
          <a:p>
            <a:pPr lvl="1"/>
            <a:r>
              <a:rPr lang="en-US" smtClean="0"/>
              <a:t>On site secara berkala</a:t>
            </a:r>
          </a:p>
          <a:p>
            <a:r>
              <a:rPr lang="en-US" smtClean="0"/>
              <a:t>Membuat laporan support secara berkala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1222</Words>
  <Application>Microsoft Office PowerPoint</Application>
  <PresentationFormat>On-screen Show (4:3)</PresentationFormat>
  <Paragraphs>292</Paragraphs>
  <Slides>49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STRATEGY DIVISI  CUSTOMER RELATIONSHIP MANAGEMENT (CRM)   TEKNOGLOBAL</vt:lpstr>
      <vt:lpstr>GOAL</vt:lpstr>
      <vt:lpstr>Nilai-nilai</vt:lpstr>
      <vt:lpstr>Filosofi</vt:lpstr>
      <vt:lpstr>Filosofi</vt:lpstr>
      <vt:lpstr>Struktur </vt:lpstr>
      <vt:lpstr>Tugas dan Fungsi - Marketing</vt:lpstr>
      <vt:lpstr>Tugas dan Fungsi - Sales</vt:lpstr>
      <vt:lpstr>Tugas dan Fungsi - Support</vt:lpstr>
      <vt:lpstr>Marketing &amp; Sales Cycle</vt:lpstr>
      <vt:lpstr>Business Cycle</vt:lpstr>
      <vt:lpstr>Yang diharapkan</vt:lpstr>
      <vt:lpstr>Strategi</vt:lpstr>
      <vt:lpstr>Ide Bisnis</vt:lpstr>
      <vt:lpstr>Tekno Strategy  SME</vt:lpstr>
      <vt:lpstr>1. SUSTAINABLE</vt:lpstr>
      <vt:lpstr>2. MARKETING</vt:lpstr>
      <vt:lpstr>3. ENTERPRISE</vt:lpstr>
      <vt:lpstr>Customer &amp; Market Focus  CRM Tekno </vt:lpstr>
      <vt:lpstr>Customer &amp; Market Focus (1)</vt:lpstr>
      <vt:lpstr>Customer &amp; Market Focus (2)</vt:lpstr>
      <vt:lpstr>Customer &amp; Market Focus (3)</vt:lpstr>
      <vt:lpstr>STRATEGY</vt:lpstr>
      <vt:lpstr>SEGMENTATION</vt:lpstr>
      <vt:lpstr>TARGETING</vt:lpstr>
      <vt:lpstr>POSITIONING</vt:lpstr>
      <vt:lpstr>TACTIC</vt:lpstr>
      <vt:lpstr>DIFFERENTIATION</vt:lpstr>
      <vt:lpstr>CONTOH : RESTORAN</vt:lpstr>
      <vt:lpstr>DIFFERENTIATION</vt:lpstr>
      <vt:lpstr>MARKETING MIX</vt:lpstr>
      <vt:lpstr>SELLING</vt:lpstr>
      <vt:lpstr>VALUE</vt:lpstr>
      <vt:lpstr>BRAND</vt:lpstr>
      <vt:lpstr>SERVICE</vt:lpstr>
      <vt:lpstr>PROCESS</vt:lpstr>
      <vt:lpstr>NEW WAVE</vt:lpstr>
      <vt:lpstr>STRATEGY</vt:lpstr>
      <vt:lpstr>TACTIC</vt:lpstr>
      <vt:lpstr>TAKTIK KHUSUS</vt:lpstr>
      <vt:lpstr>DIFFERENTIATION</vt:lpstr>
      <vt:lpstr>ACTION PLAN</vt:lpstr>
      <vt:lpstr>PELUANG</vt:lpstr>
      <vt:lpstr>Tugas GM CRM</vt:lpstr>
      <vt:lpstr>+++</vt:lpstr>
      <vt:lpstr>STARTEGY MARKETING  low budget high impact </vt:lpstr>
      <vt:lpstr>Konsep Support</vt:lpstr>
      <vt:lpstr>Jenis Service</vt:lpstr>
      <vt:lpstr>Flow Support</vt:lpstr>
    </vt:vector>
  </TitlesOfParts>
  <Company>TMSI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CRM TEKNO</dc:title>
  <dc:creator>Novs</dc:creator>
  <cp:lastModifiedBy>Daniel Hendrawan</cp:lastModifiedBy>
  <cp:revision>255</cp:revision>
  <dcterms:created xsi:type="dcterms:W3CDTF">2009-03-05T02:37:44Z</dcterms:created>
  <dcterms:modified xsi:type="dcterms:W3CDTF">2009-03-08T15:19:17Z</dcterms:modified>
</cp:coreProperties>
</file>