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78" r:id="rId3"/>
    <p:sldId id="258" r:id="rId4"/>
    <p:sldId id="257" r:id="rId5"/>
    <p:sldId id="266" r:id="rId6"/>
    <p:sldId id="265" r:id="rId7"/>
    <p:sldId id="259" r:id="rId8"/>
    <p:sldId id="263" r:id="rId9"/>
    <p:sldId id="279" r:id="rId10"/>
    <p:sldId id="280" r:id="rId11"/>
    <p:sldId id="281" r:id="rId12"/>
    <p:sldId id="282" r:id="rId13"/>
    <p:sldId id="283" r:id="rId1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57" autoAdjust="0"/>
  </p:normalViewPr>
  <p:slideViewPr>
    <p:cSldViewPr snapToGrid="0">
      <p:cViewPr varScale="1">
        <p:scale>
          <a:sx n="59" d="100"/>
          <a:sy n="59" d="100"/>
        </p:scale>
        <p:origin x="9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53D8A-C40E-4DB4-BE62-3CE86320C9EB}" type="datetimeFigureOut">
              <a:rPr lang="id-ID" smtClean="0"/>
              <a:t>15/04/2025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B8E3B-A016-4A2F-954A-49FC2699B8C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110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B8E3B-A016-4A2F-954A-49FC2699B8CF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3836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67F90-D9F4-3887-C4D2-3BD363D3A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>
            <a:extLst>
              <a:ext uri="{FF2B5EF4-FFF2-40B4-BE49-F238E27FC236}">
                <a16:creationId xmlns:a16="http://schemas.microsoft.com/office/drawing/2014/main" id="{A7A72318-F298-F38D-9BB3-2FD72FD667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>
            <a:extLst>
              <a:ext uri="{FF2B5EF4-FFF2-40B4-BE49-F238E27FC236}">
                <a16:creationId xmlns:a16="http://schemas.microsoft.com/office/drawing/2014/main" id="{812511B4-9FA1-DB7B-7FBF-14E5C249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8D8B38D7-21B7-EC40-BCA4-68BFCA7A38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B8E3B-A016-4A2F-954A-49FC2699B8CF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064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7E99B-906D-F328-AF63-1D7135958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>
            <a:extLst>
              <a:ext uri="{FF2B5EF4-FFF2-40B4-BE49-F238E27FC236}">
                <a16:creationId xmlns:a16="http://schemas.microsoft.com/office/drawing/2014/main" id="{698DA32D-DCBF-973B-F808-C7661F7053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>
            <a:extLst>
              <a:ext uri="{FF2B5EF4-FFF2-40B4-BE49-F238E27FC236}">
                <a16:creationId xmlns:a16="http://schemas.microsoft.com/office/drawing/2014/main" id="{4546D7F3-3152-33E3-6280-F6591C28D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A865703-A9A8-764C-B95E-F37767399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B8E3B-A016-4A2F-954A-49FC2699B8CF}" type="slidenum">
              <a:rPr lang="id-ID" smtClean="0"/>
              <a:t>6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22431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Gambar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ampungan Catatan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Nomor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B8E3B-A016-4A2F-954A-49FC2699B8CF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015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90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11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95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59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18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2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80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72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19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9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75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48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5.png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Kotak Teks 11">
                <a:extLst>
                  <a:ext uri="{FF2B5EF4-FFF2-40B4-BE49-F238E27FC236}">
                    <a16:creationId xmlns:a16="http://schemas.microsoft.com/office/drawing/2014/main" id="{D5857672-5E49-D226-3F7E-29DF92EAA303}"/>
                  </a:ext>
                </a:extLst>
              </p:cNvPr>
              <p:cNvSpPr txBox="1"/>
              <p:nvPr/>
            </p:nvSpPr>
            <p:spPr>
              <a:xfrm>
                <a:off x="3048000" y="6912815"/>
                <a:ext cx="609600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4400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id-ID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4400" b="0" i="1" smtClean="0">
                          <a:latin typeface="Cambria Math" panose="02040503050406030204" pitchFamily="18" charset="0"/>
                        </a:rPr>
                        <m:t>𝑛𝑅𝑇</m:t>
                      </m:r>
                    </m:oMath>
                  </m:oMathPara>
                </a14:m>
                <a:endParaRPr lang="id-ID" sz="4400" dirty="0"/>
              </a:p>
            </p:txBody>
          </p:sp>
        </mc:Choice>
        <mc:Fallback xmlns="">
          <p:sp>
            <p:nvSpPr>
              <p:cNvPr id="12" name="Kotak Teks 11">
                <a:extLst>
                  <a:ext uri="{FF2B5EF4-FFF2-40B4-BE49-F238E27FC236}">
                    <a16:creationId xmlns:a16="http://schemas.microsoft.com/office/drawing/2014/main" id="{D5857672-5E49-D226-3F7E-29DF92EAA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912815"/>
                <a:ext cx="609600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Rumus termodinamika, pahami konsep, hukum, proses dan latihan soal">
            <a:extLst>
              <a:ext uri="{FF2B5EF4-FFF2-40B4-BE49-F238E27FC236}">
                <a16:creationId xmlns:a16="http://schemas.microsoft.com/office/drawing/2014/main" id="{5421D220-D085-7BB0-A49B-E6F3E0917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00" y="1232314"/>
            <a:ext cx="5812771" cy="439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Judul 1">
            <a:extLst>
              <a:ext uri="{FF2B5EF4-FFF2-40B4-BE49-F238E27FC236}">
                <a16:creationId xmlns:a16="http://schemas.microsoft.com/office/drawing/2014/main" id="{8CC7C516-977B-E9FB-F17F-291EB59E7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1" y="871759"/>
            <a:ext cx="5945191" cy="902612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/>
              <a:t>Termodinamika</a:t>
            </a:r>
          </a:p>
        </p:txBody>
      </p:sp>
      <p:pic>
        <p:nvPicPr>
          <p:cNvPr id="4" name="Picture 4" descr="Termodinamika">
            <a:extLst>
              <a:ext uri="{FF2B5EF4-FFF2-40B4-BE49-F238E27FC236}">
                <a16:creationId xmlns:a16="http://schemas.microsoft.com/office/drawing/2014/main" id="{B4155EE3-6EF0-3EFA-F81B-D36EB74AC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654" y="6879763"/>
            <a:ext cx="6556692" cy="396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12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69363-9E8B-E164-060D-779F7C298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6256347-BA93-44A4-04D5-9C0E848B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>
            <a:normAutofit/>
          </a:bodyPr>
          <a:lstStyle/>
          <a:p>
            <a:pPr algn="ctr"/>
            <a:r>
              <a:rPr lang="id-ID" dirty="0"/>
              <a:t>Tetapan Laplace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ersegi Panjang 6">
                <a:extLst>
                  <a:ext uri="{FF2B5EF4-FFF2-40B4-BE49-F238E27FC236}">
                    <a16:creationId xmlns:a16="http://schemas.microsoft.com/office/drawing/2014/main" id="{643E356D-2CD2-2D8A-CE83-59FB00DD166B}"/>
                  </a:ext>
                </a:extLst>
              </p:cNvPr>
              <p:cNvSpPr/>
              <p:nvPr/>
            </p:nvSpPr>
            <p:spPr>
              <a:xfrm>
                <a:off x="2503715" y="1959428"/>
                <a:ext cx="7184571" cy="3755571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𝑛𝑅</m:t>
                      </m:r>
                      <m:r>
                        <a:rPr lang="id-ID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d-ID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id-ID" sz="2800" b="0" i="0" smtClean="0">
                          <a:latin typeface="Cambria Math" panose="02040503050406030204" pitchFamily="18" charset="0"/>
                        </a:rPr>
                        <m:t>nR</m:t>
                      </m:r>
                    </m:oMath>
                  </m:oMathPara>
                </a14:m>
                <a:endParaRPr lang="id-ID" sz="2800" b="0" dirty="0"/>
              </a:p>
              <a:p>
                <a:pPr marL="0" indent="0" algn="ctr">
                  <a:buNone/>
                </a:pPr>
                <a:endParaRPr lang="id-ID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𝑛𝑅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𝑛𝑅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7" name="Persegi Panjang 6">
                <a:extLst>
                  <a:ext uri="{FF2B5EF4-FFF2-40B4-BE49-F238E27FC236}">
                    <a16:creationId xmlns:a16="http://schemas.microsoft.com/office/drawing/2014/main" id="{643E356D-2CD2-2D8A-CE83-59FB00DD16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15" y="1959428"/>
                <a:ext cx="7184571" cy="3755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Persegi Panjang 2">
                <a:extLst>
                  <a:ext uri="{FF2B5EF4-FFF2-40B4-BE49-F238E27FC236}">
                    <a16:creationId xmlns:a16="http://schemas.microsoft.com/office/drawing/2014/main" id="{F24CF3F9-E3C8-E028-47D3-CC5005F4321C}"/>
                  </a:ext>
                </a:extLst>
              </p:cNvPr>
              <p:cNvSpPr/>
              <p:nvPr/>
            </p:nvSpPr>
            <p:spPr>
              <a:xfrm>
                <a:off x="-7246075" y="1951808"/>
                <a:ext cx="7184571" cy="3755571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id-ID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id-ID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d-ID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d-ID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3" name="Persegi Panjang 2">
                <a:extLst>
                  <a:ext uri="{FF2B5EF4-FFF2-40B4-BE49-F238E27FC236}">
                    <a16:creationId xmlns:a16="http://schemas.microsoft.com/office/drawing/2014/main" id="{F24CF3F9-E3C8-E028-47D3-CC5005F432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46075" y="1951808"/>
                <a:ext cx="7184571" cy="3755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418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6081042-FFB1-1906-B12F-2A18400F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Contoh soal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12BF5F20-C34E-BB2D-9DC8-D98577FA63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d-ID" dirty="0"/>
                  <a:t>Sebuah silinder mesin diesel berisi udara dengan volume 90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d-ID" dirty="0"/>
                  <a:t>, suhu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27℃</m:t>
                    </m:r>
                  </m:oMath>
                </a14:m>
                <a:r>
                  <a:rPr lang="id-ID" dirty="0"/>
                  <a:t>, dan tekanan 1 atm. Udara tersebut dimampatkan secara adiabatik sehingga volume </a:t>
                </a:r>
                <a:r>
                  <a:rPr lang="id-ID" dirty="0" err="1"/>
                  <a:t>nya</a:t>
                </a:r>
                <a:r>
                  <a:rPr lang="id-ID" dirty="0"/>
                  <a:t> menjadi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1,5 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d-ID" dirty="0"/>
                  <a:t>. Anggap udara berlaku dalam gas ideal pada gas </a:t>
                </a:r>
                <a:r>
                  <a:rPr lang="id-ID" dirty="0" err="1"/>
                  <a:t>diatomik</a:t>
                </a:r>
                <a:r>
                  <a:rPr lang="id-ID" dirty="0"/>
                  <a:t>, tentukan suhu akhir udara yang dilakukan.</a:t>
                </a:r>
              </a:p>
            </p:txBody>
          </p:sp>
        </mc:Choice>
        <mc:Fallback xmlns="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12BF5F20-C34E-BB2D-9DC8-D98577FA6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7" t="-81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899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F4E8364-1D17-60B2-4B5B-9C37C6E9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Contoh Soal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E3E57144-CF74-616E-5228-01F698237E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d-ID" dirty="0"/>
                  <a:t>Gas hidrogen dipanaskan dari suhu </a:t>
                </a:r>
                <a14:m>
                  <m:oMath xmlns:m="http://schemas.openxmlformats.org/officeDocument/2006/math">
                    <m:r>
                      <a:rPr lang="id-ID" i="1" dirty="0" smtClean="0">
                        <a:latin typeface="Cambria Math" panose="02040503050406030204" pitchFamily="18" charset="0"/>
                      </a:rPr>
                      <m:t>300 </m:t>
                    </m:r>
                    <m:r>
                      <a:rPr lang="id-ID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d-ID" dirty="0"/>
                  <a:t> sampai </a:t>
                </a:r>
                <a14:m>
                  <m:oMath xmlns:m="http://schemas.openxmlformats.org/officeDocument/2006/math">
                    <m:r>
                      <a:rPr lang="id-ID" i="1" dirty="0" smtClean="0">
                        <a:latin typeface="Cambria Math" panose="02040503050406030204" pitchFamily="18" charset="0"/>
                      </a:rPr>
                      <m:t>312 </m:t>
                    </m:r>
                    <m:r>
                      <a:rPr lang="id-ID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d-ID" dirty="0"/>
                  <a:t> dalam bejana yang bebas hingga memuai. Kalor yang dibutuhkan dalam proses itu </a:t>
                </a:r>
                <a14:m>
                  <m:oMath xmlns:m="http://schemas.openxmlformats.org/officeDocument/2006/math">
                    <m:r>
                      <a:rPr lang="id-ID" i="1" dirty="0" smtClean="0">
                        <a:latin typeface="Cambria Math" panose="02040503050406030204" pitchFamily="18" charset="0"/>
                      </a:rPr>
                      <m:t>24</m:t>
                    </m:r>
                    <m:r>
                      <a:rPr lang="id-ID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i="1" dirty="0" smtClean="0">
                        <a:latin typeface="Cambria Math" panose="02040503050406030204" pitchFamily="18" charset="0"/>
                      </a:rPr>
                      <m:t>𝑘𝐽</m:t>
                    </m:r>
                  </m:oMath>
                </a14:m>
                <a:r>
                  <a:rPr lang="id-ID" dirty="0"/>
                  <a:t>. Tentukan kapasitas kalor hidrogen!</a:t>
                </a:r>
              </a:p>
            </p:txBody>
          </p:sp>
        </mc:Choice>
        <mc:Fallback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E3E57144-CF74-616E-5228-01F698237E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7" t="-81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616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F35BABA-9704-3FC5-2C57-00927A2C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Contoh Soal 3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098C7BF-DE82-2C0F-FB32-737DC8A3A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/>
              <a:t>Gas helium dipanaskan sesuai grafik PV di bawah ini. Tentukan usaha yang dilakukan gas helium pada proses AB!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2D8B2D0F-71A8-4B07-D136-7D2F8411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501" y="3072622"/>
            <a:ext cx="3629532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03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E7284-A72F-B07C-7EA9-8FA816F3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C17A995-3FBA-89C8-CAE9-97D66AC09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871759"/>
            <a:ext cx="10698480" cy="1745712"/>
          </a:xfrm>
        </p:spPr>
        <p:txBody>
          <a:bodyPr>
            <a:normAutofit/>
          </a:bodyPr>
          <a:lstStyle/>
          <a:p>
            <a:pPr algn="ctr"/>
            <a:r>
              <a:rPr lang="id-ID" dirty="0"/>
              <a:t>Hukum 1 Termodinamika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Kotak Teks 11">
                <a:extLst>
                  <a:ext uri="{FF2B5EF4-FFF2-40B4-BE49-F238E27FC236}">
                    <a16:creationId xmlns:a16="http://schemas.microsoft.com/office/drawing/2014/main" id="{EA01CF60-8385-58D9-177C-869A5916FED1}"/>
                  </a:ext>
                </a:extLst>
              </p:cNvPr>
              <p:cNvSpPr txBox="1"/>
              <p:nvPr/>
            </p:nvSpPr>
            <p:spPr>
              <a:xfrm>
                <a:off x="3048000" y="6912815"/>
                <a:ext cx="609600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4400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id-ID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4400" b="0" i="1" smtClean="0">
                          <a:latin typeface="Cambria Math" panose="02040503050406030204" pitchFamily="18" charset="0"/>
                        </a:rPr>
                        <m:t>𝑛𝑅𝑇</m:t>
                      </m:r>
                    </m:oMath>
                  </m:oMathPara>
                </a14:m>
                <a:endParaRPr lang="id-ID" sz="4400" dirty="0"/>
              </a:p>
            </p:txBody>
          </p:sp>
        </mc:Choice>
        <mc:Fallback xmlns="">
          <p:sp>
            <p:nvSpPr>
              <p:cNvPr id="12" name="Kotak Teks 11">
                <a:extLst>
                  <a:ext uri="{FF2B5EF4-FFF2-40B4-BE49-F238E27FC236}">
                    <a16:creationId xmlns:a16="http://schemas.microsoft.com/office/drawing/2014/main" id="{D5857672-5E49-D226-3F7E-29DF92EAA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912815"/>
                <a:ext cx="6096000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Persegi Panjang 2">
                <a:extLst>
                  <a:ext uri="{FF2B5EF4-FFF2-40B4-BE49-F238E27FC236}">
                    <a16:creationId xmlns:a16="http://schemas.microsoft.com/office/drawing/2014/main" id="{AFEB9B92-7A37-8AE9-0FB3-CD7F9CBE3D95}"/>
                  </a:ext>
                </a:extLst>
              </p:cNvPr>
              <p:cNvSpPr/>
              <p:nvPr/>
            </p:nvSpPr>
            <p:spPr>
              <a:xfrm>
                <a:off x="12240977" y="1959428"/>
                <a:ext cx="7184571" cy="3755571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 xmlns:m="http://schemas.openxmlformats.org/officeDocument/2006/math">
                    <m:r>
                      <a:rPr lang="id-ID" sz="2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d-ID" sz="2800" dirty="0">
                    <a:solidFill>
                      <a:srgbClr val="FFFFFF"/>
                    </a:solidFill>
                  </a:rPr>
                  <a:t>+ jika menerima kalor</a:t>
                </a:r>
              </a:p>
              <a:p>
                <a:pPr lvl="0" algn="ctr"/>
                <a14:m>
                  <m:oMath xmlns:m="http://schemas.openxmlformats.org/officeDocument/2006/math">
                    <m:r>
                      <a:rPr lang="id-ID" sz="2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d-ID" sz="2800" dirty="0">
                    <a:solidFill>
                      <a:srgbClr val="FFFFFF"/>
                    </a:solidFill>
                  </a:rPr>
                  <a:t>- jika melepas kalor</a:t>
                </a:r>
              </a:p>
              <a:p>
                <a:pPr lvl="0" algn="ctr"/>
                <a14:m>
                  <m:oMath xmlns:m="http://schemas.openxmlformats.org/officeDocument/2006/math">
                    <m:r>
                      <a:rPr lang="id-ID" sz="2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id-ID" sz="2800" dirty="0">
                    <a:solidFill>
                      <a:srgbClr val="FFFFFF"/>
                    </a:solidFill>
                  </a:rPr>
                  <a:t>+ jika melakukan usaha</a:t>
                </a:r>
              </a:p>
              <a:p>
                <a:pPr lvl="0" algn="ctr"/>
                <a14:m>
                  <m:oMath xmlns:m="http://schemas.openxmlformats.org/officeDocument/2006/math">
                    <m:r>
                      <a:rPr lang="id-ID" sz="2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id-ID" sz="2800" dirty="0">
                    <a:solidFill>
                      <a:srgbClr val="FFFFFF"/>
                    </a:solidFill>
                  </a:rPr>
                  <a:t>- jika menerima usaha</a:t>
                </a:r>
              </a:p>
              <a:p>
                <a:pPr lvl="0"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sz="28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id-ID" sz="2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id-ID" sz="2800" dirty="0">
                    <a:solidFill>
                      <a:srgbClr val="FFFFFF"/>
                    </a:solidFill>
                  </a:rPr>
                  <a:t>+ jika energi dalam sistem bertambah</a:t>
                </a:r>
              </a:p>
              <a:p>
                <a:pPr lvl="0"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sz="28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id-ID" sz="2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id-ID" sz="2800" dirty="0">
                    <a:solidFill>
                      <a:srgbClr val="FFFFFF"/>
                    </a:solidFill>
                  </a:rPr>
                  <a:t>- jika energi dalam sistem berkurang</a:t>
                </a:r>
              </a:p>
            </p:txBody>
          </p:sp>
        </mc:Choice>
        <mc:Fallback xmlns="">
          <p:sp>
            <p:nvSpPr>
              <p:cNvPr id="3" name="Persegi Panjang 2">
                <a:extLst>
                  <a:ext uri="{FF2B5EF4-FFF2-40B4-BE49-F238E27FC236}">
                    <a16:creationId xmlns:a16="http://schemas.microsoft.com/office/drawing/2014/main" id="{AFEB9B92-7A37-8AE9-0FB3-CD7F9CBE3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977" y="1959428"/>
                <a:ext cx="7184571" cy="3755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Termodinamika">
            <a:extLst>
              <a:ext uri="{FF2B5EF4-FFF2-40B4-BE49-F238E27FC236}">
                <a16:creationId xmlns:a16="http://schemas.microsoft.com/office/drawing/2014/main" id="{6B080992-BD89-FAEE-52C9-DFF2585CB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414" y="1959428"/>
            <a:ext cx="6556692" cy="396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umus termodinamika, pahami konsep, hukum, proses dan latihan soal">
            <a:extLst>
              <a:ext uri="{FF2B5EF4-FFF2-40B4-BE49-F238E27FC236}">
                <a16:creationId xmlns:a16="http://schemas.microsoft.com/office/drawing/2014/main" id="{27E9474E-8517-957D-8F98-541B3A614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90962" y="-1969"/>
            <a:ext cx="9076267" cy="685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347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4557D44-6294-A57D-8752-F33C77F3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723900"/>
            <a:ext cx="10691265" cy="1307592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/>
              <a:t>Persamaan matematis dalam hukum 1 termodinamika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ersegi Panjang 3">
                <a:extLst>
                  <a:ext uri="{FF2B5EF4-FFF2-40B4-BE49-F238E27FC236}">
                    <a16:creationId xmlns:a16="http://schemas.microsoft.com/office/drawing/2014/main" id="{023DC241-21E9-F353-6580-0E85859B0FCD}"/>
                  </a:ext>
                </a:extLst>
              </p:cNvPr>
              <p:cNvSpPr/>
              <p:nvPr/>
            </p:nvSpPr>
            <p:spPr>
              <a:xfrm>
                <a:off x="2503715" y="1959428"/>
                <a:ext cx="7184571" cy="3755571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d-ID" sz="2800" dirty="0"/>
                  <a:t>+ jika menerima kalor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d-ID" sz="2800" dirty="0"/>
                  <a:t>- jika melepas kalor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id-ID" sz="2800" dirty="0"/>
                  <a:t>+ jika melakukan usaha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id-ID" sz="2800" dirty="0"/>
                  <a:t>- jika menerima usaha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id-ID" sz="2800" dirty="0"/>
                  <a:t>+ jika energi dalam sistem bertambah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id-ID" sz="2800" dirty="0"/>
                  <a:t>- jika energi dalam sistem berkurang</a:t>
                </a:r>
              </a:p>
            </p:txBody>
          </p:sp>
        </mc:Choice>
        <mc:Fallback xmlns="">
          <p:sp>
            <p:nvSpPr>
              <p:cNvPr id="4" name="Persegi Panjang 3">
                <a:extLst>
                  <a:ext uri="{FF2B5EF4-FFF2-40B4-BE49-F238E27FC236}">
                    <a16:creationId xmlns:a16="http://schemas.microsoft.com/office/drawing/2014/main" id="{023DC241-21E9-F353-6580-0E85859B0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15" y="1959428"/>
                <a:ext cx="7184571" cy="3755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ersegi Panjang 6">
                <a:extLst>
                  <a:ext uri="{FF2B5EF4-FFF2-40B4-BE49-F238E27FC236}">
                    <a16:creationId xmlns:a16="http://schemas.microsoft.com/office/drawing/2014/main" id="{3166E5F3-8902-1E3B-DCF1-ECED2F6F8A09}"/>
                  </a:ext>
                </a:extLst>
              </p:cNvPr>
              <p:cNvSpPr/>
              <p:nvPr/>
            </p:nvSpPr>
            <p:spPr>
              <a:xfrm>
                <a:off x="12219214" y="1959427"/>
                <a:ext cx="7184571" cy="3755571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sz="44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id-ID" sz="4400" dirty="0">
                  <a:solidFill>
                    <a:srgbClr val="FFFFFF"/>
                  </a:solidFill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d-ID" sz="44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id-ID" sz="4400" dirty="0">
                  <a:solidFill>
                    <a:srgbClr val="FFFFFF"/>
                  </a:solidFill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d-ID" sz="44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id-ID" sz="44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7" name="Persegi Panjang 6">
                <a:extLst>
                  <a:ext uri="{FF2B5EF4-FFF2-40B4-BE49-F238E27FC236}">
                    <a16:creationId xmlns:a16="http://schemas.microsoft.com/office/drawing/2014/main" id="{3166E5F3-8902-1E3B-DCF1-ECED2F6F8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9214" y="1959427"/>
                <a:ext cx="7184571" cy="3755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4" descr="Termodinamika">
            <a:extLst>
              <a:ext uri="{FF2B5EF4-FFF2-40B4-BE49-F238E27FC236}">
                <a16:creationId xmlns:a16="http://schemas.microsoft.com/office/drawing/2014/main" id="{78B32466-C202-2116-BF25-D48576229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86902" y="1959428"/>
            <a:ext cx="6556692" cy="396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776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1C36842-76E6-C4EB-9841-C55B6E1C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749300"/>
            <a:ext cx="10691265" cy="1307592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/>
              <a:t>Persamaan matematis dalam hukum 1 termodinamika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mpungan Konten 2">
                <a:extLst>
                  <a:ext uri="{FF2B5EF4-FFF2-40B4-BE49-F238E27FC236}">
                    <a16:creationId xmlns:a16="http://schemas.microsoft.com/office/drawing/2014/main" id="{6A0D27AF-DE5E-9972-7882-39D06216DA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635" y="6870188"/>
                <a:ext cx="10691265" cy="3739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440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id-ID" sz="4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4400" i="1" smtClean="0">
                          <a:latin typeface="Cambria Math" panose="02040503050406030204" pitchFamily="18" charset="0"/>
                        </a:rPr>
                        <m:t>𝑡𝑒𝑡𝑎𝑝</m:t>
                      </m:r>
                    </m:oMath>
                  </m:oMathPara>
                </a14:m>
                <a:endParaRPr lang="id-ID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4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d-ID" sz="4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440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d-ID" sz="4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4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4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d-ID" sz="4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d-ID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440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d-ID" sz="4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5" name="Tampungan Konten 2">
                <a:extLst>
                  <a:ext uri="{FF2B5EF4-FFF2-40B4-BE49-F238E27FC236}">
                    <a16:creationId xmlns:a16="http://schemas.microsoft.com/office/drawing/2014/main" id="{6A0D27AF-DE5E-9972-7882-39D06216D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35" y="6870188"/>
                <a:ext cx="10691265" cy="37398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ersegi Panjang 6">
                <a:extLst>
                  <a:ext uri="{FF2B5EF4-FFF2-40B4-BE49-F238E27FC236}">
                    <a16:creationId xmlns:a16="http://schemas.microsoft.com/office/drawing/2014/main" id="{E8888653-A015-002C-78FE-46B549C8D203}"/>
                  </a:ext>
                </a:extLst>
              </p:cNvPr>
              <p:cNvSpPr/>
              <p:nvPr/>
            </p:nvSpPr>
            <p:spPr>
              <a:xfrm>
                <a:off x="-7237657" y="1959428"/>
                <a:ext cx="7184571" cy="3755571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id-ID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d-ID" sz="2800" dirty="0"/>
                  <a:t>+ jika menerima kalor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d-ID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id-ID" sz="2800" dirty="0"/>
                  <a:t>- jika melepas kalor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d-ID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id-ID" sz="2800" dirty="0"/>
                  <a:t>+ jika melakukan usaha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id-ID" sz="28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id-ID" sz="2800" dirty="0"/>
                  <a:t>- jika menerima usaha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sz="2800">
                        <a:latin typeface="Cambria Math" panose="02040503050406030204" pitchFamily="18" charset="0"/>
                      </a:rPr>
                      <m:t>Δ</m:t>
                    </m:r>
                    <m:r>
                      <a:rPr lang="id-ID" sz="28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id-ID" sz="2800" dirty="0"/>
                  <a:t>+ jika energi dalam sistem bertambah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sz="2800">
                        <a:latin typeface="Cambria Math" panose="02040503050406030204" pitchFamily="18" charset="0"/>
                      </a:rPr>
                      <m:t>Δ</m:t>
                    </m:r>
                    <m:r>
                      <a:rPr lang="id-ID" sz="28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id-ID" sz="2800" dirty="0"/>
                  <a:t>- jika energi dalam sistem berkurang</a:t>
                </a:r>
              </a:p>
            </p:txBody>
          </p:sp>
        </mc:Choice>
        <mc:Fallback xmlns="">
          <p:sp>
            <p:nvSpPr>
              <p:cNvPr id="7" name="Persegi Panjang 6">
                <a:extLst>
                  <a:ext uri="{FF2B5EF4-FFF2-40B4-BE49-F238E27FC236}">
                    <a16:creationId xmlns:a16="http://schemas.microsoft.com/office/drawing/2014/main" id="{E8888653-A015-002C-78FE-46B549C8D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37657" y="1959428"/>
                <a:ext cx="7184571" cy="3755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ersegi Panjang 7">
                <a:extLst>
                  <a:ext uri="{FF2B5EF4-FFF2-40B4-BE49-F238E27FC236}">
                    <a16:creationId xmlns:a16="http://schemas.microsoft.com/office/drawing/2014/main" id="{07D79BEC-4D4F-426E-ECFB-A0CE0A45788A}"/>
                  </a:ext>
                </a:extLst>
              </p:cNvPr>
              <p:cNvSpPr/>
              <p:nvPr/>
            </p:nvSpPr>
            <p:spPr>
              <a:xfrm>
                <a:off x="2503714" y="1959428"/>
                <a:ext cx="7184571" cy="3755571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sz="44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d-ID" sz="44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d-ID" sz="4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4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4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id-ID" sz="4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4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4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d-ID" sz="4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d-ID" sz="4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id-ID" sz="4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44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4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d-ID" sz="4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d-ID" sz="4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id-ID" sz="4400" dirty="0"/>
              </a:p>
            </p:txBody>
          </p:sp>
        </mc:Choice>
        <mc:Fallback xmlns="">
          <p:sp>
            <p:nvSpPr>
              <p:cNvPr id="8" name="Persegi Panjang 7">
                <a:extLst>
                  <a:ext uri="{FF2B5EF4-FFF2-40B4-BE49-F238E27FC236}">
                    <a16:creationId xmlns:a16="http://schemas.microsoft.com/office/drawing/2014/main" id="{07D79BEC-4D4F-426E-ECFB-A0CE0A457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14" y="1959428"/>
                <a:ext cx="7184571" cy="3755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ersegi Panjang 3">
                <a:extLst>
                  <a:ext uri="{FF2B5EF4-FFF2-40B4-BE49-F238E27FC236}">
                    <a16:creationId xmlns:a16="http://schemas.microsoft.com/office/drawing/2014/main" id="{B06FC07E-0DE5-B072-E72D-23C11669446A}"/>
                  </a:ext>
                </a:extLst>
              </p:cNvPr>
              <p:cNvSpPr/>
              <p:nvPr/>
            </p:nvSpPr>
            <p:spPr>
              <a:xfrm>
                <a:off x="12238714" y="1959428"/>
                <a:ext cx="7184571" cy="3755571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id-ID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d-ID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4" name="Persegi Panjang 3">
                <a:extLst>
                  <a:ext uri="{FF2B5EF4-FFF2-40B4-BE49-F238E27FC236}">
                    <a16:creationId xmlns:a16="http://schemas.microsoft.com/office/drawing/2014/main" id="{B06FC07E-0DE5-B072-E72D-23C116694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8714" y="1959428"/>
                <a:ext cx="7184571" cy="3755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173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DC019-7EEA-2F2E-3729-50EC3C1A6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41E84D5-4225-523C-2099-B2B07B68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Usaha dalam Proses isobarik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ersegi Panjang 3">
                <a:extLst>
                  <a:ext uri="{FF2B5EF4-FFF2-40B4-BE49-F238E27FC236}">
                    <a16:creationId xmlns:a16="http://schemas.microsoft.com/office/drawing/2014/main" id="{EF7B5EF4-A228-4156-FF38-6172F02C6664}"/>
                  </a:ext>
                </a:extLst>
              </p:cNvPr>
              <p:cNvSpPr/>
              <p:nvPr/>
            </p:nvSpPr>
            <p:spPr>
              <a:xfrm>
                <a:off x="-7208984" y="1959428"/>
                <a:ext cx="7184571" cy="3755571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d-ID" sz="44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id-ID" sz="4400" dirty="0">
                  <a:solidFill>
                    <a:srgbClr val="FFFFFF"/>
                  </a:solidFill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id-ID" sz="44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id-ID" sz="4400" dirty="0">
                  <a:solidFill>
                    <a:srgbClr val="FFFFFF"/>
                  </a:solidFill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d-ID" sz="44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d-ID" sz="4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id-ID" sz="44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4" name="Persegi Panjang 3">
                <a:extLst>
                  <a:ext uri="{FF2B5EF4-FFF2-40B4-BE49-F238E27FC236}">
                    <a16:creationId xmlns:a16="http://schemas.microsoft.com/office/drawing/2014/main" id="{EF7B5EF4-A228-4156-FF38-6172F02C6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08984" y="1959428"/>
                <a:ext cx="7184571" cy="3755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ersegi Panjang 5">
                <a:extLst>
                  <a:ext uri="{FF2B5EF4-FFF2-40B4-BE49-F238E27FC236}">
                    <a16:creationId xmlns:a16="http://schemas.microsoft.com/office/drawing/2014/main" id="{D45BB233-2D13-5BD2-8B78-2D0030800924}"/>
                  </a:ext>
                </a:extLst>
              </p:cNvPr>
              <p:cNvSpPr/>
              <p:nvPr/>
            </p:nvSpPr>
            <p:spPr>
              <a:xfrm>
                <a:off x="2503715" y="1959428"/>
                <a:ext cx="7184571" cy="3755571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id-ID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d-ID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6" name="Persegi Panjang 5">
                <a:extLst>
                  <a:ext uri="{FF2B5EF4-FFF2-40B4-BE49-F238E27FC236}">
                    <a16:creationId xmlns:a16="http://schemas.microsoft.com/office/drawing/2014/main" id="{D45BB233-2D13-5BD2-8B78-2D0030800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15" y="1959428"/>
                <a:ext cx="7184571" cy="3755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ersegi Panjang 8">
                <a:extLst>
                  <a:ext uri="{FF2B5EF4-FFF2-40B4-BE49-F238E27FC236}">
                    <a16:creationId xmlns:a16="http://schemas.microsoft.com/office/drawing/2014/main" id="{ACFEB08D-C174-A138-7605-23AE022F59C0}"/>
                  </a:ext>
                </a:extLst>
              </p:cNvPr>
              <p:cNvSpPr/>
              <p:nvPr/>
            </p:nvSpPr>
            <p:spPr>
              <a:xfrm>
                <a:off x="12245885" y="1940378"/>
                <a:ext cx="7184571" cy="3755571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2800" i="1" dirty="0"/>
              </a:p>
            </p:txBody>
          </p:sp>
        </mc:Choice>
        <mc:Fallback xmlns="">
          <p:sp>
            <p:nvSpPr>
              <p:cNvPr id="9" name="Persegi Panjang 8">
                <a:extLst>
                  <a:ext uri="{FF2B5EF4-FFF2-40B4-BE49-F238E27FC236}">
                    <a16:creationId xmlns:a16="http://schemas.microsoft.com/office/drawing/2014/main" id="{ACFEB08D-C174-A138-7605-23AE022F5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5885" y="1940378"/>
                <a:ext cx="7184571" cy="3755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816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4C1D4-DE8E-79D6-3D72-5D5EE68A9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Kotak Teks 11">
                <a:extLst>
                  <a:ext uri="{FF2B5EF4-FFF2-40B4-BE49-F238E27FC236}">
                    <a16:creationId xmlns:a16="http://schemas.microsoft.com/office/drawing/2014/main" id="{ED8496AF-F0DD-56A1-6AAD-365040D2093C}"/>
                  </a:ext>
                </a:extLst>
              </p:cNvPr>
              <p:cNvSpPr txBox="1"/>
              <p:nvPr/>
            </p:nvSpPr>
            <p:spPr>
              <a:xfrm>
                <a:off x="3048000" y="6912815"/>
                <a:ext cx="609600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4400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id-ID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4400" b="0" i="1" smtClean="0">
                          <a:latin typeface="Cambria Math" panose="02040503050406030204" pitchFamily="18" charset="0"/>
                        </a:rPr>
                        <m:t>𝑛𝑅𝑇</m:t>
                      </m:r>
                    </m:oMath>
                  </m:oMathPara>
                </a14:m>
                <a:endParaRPr lang="id-ID" sz="4400" dirty="0"/>
              </a:p>
            </p:txBody>
          </p:sp>
        </mc:Choice>
        <mc:Fallback xmlns="">
          <p:sp>
            <p:nvSpPr>
              <p:cNvPr id="12" name="Kotak Teks 11">
                <a:extLst>
                  <a:ext uri="{FF2B5EF4-FFF2-40B4-BE49-F238E27FC236}">
                    <a16:creationId xmlns:a16="http://schemas.microsoft.com/office/drawing/2014/main" id="{D5857672-5E49-D226-3F7E-29DF92EAA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6912815"/>
                <a:ext cx="609600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Persegi Panjang 2">
                <a:extLst>
                  <a:ext uri="{FF2B5EF4-FFF2-40B4-BE49-F238E27FC236}">
                    <a16:creationId xmlns:a16="http://schemas.microsoft.com/office/drawing/2014/main" id="{740D9912-351A-8E7E-EEC5-ED18F800CE9F}"/>
                  </a:ext>
                </a:extLst>
              </p:cNvPr>
              <p:cNvSpPr/>
              <p:nvPr/>
            </p:nvSpPr>
            <p:spPr>
              <a:xfrm>
                <a:off x="12215886" y="1959428"/>
                <a:ext cx="7184571" cy="3755571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𝑛𝑅𝑇</m:t>
                      </m:r>
                      <m:func>
                        <m:func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3" name="Persegi Panjang 2">
                <a:extLst>
                  <a:ext uri="{FF2B5EF4-FFF2-40B4-BE49-F238E27FC236}">
                    <a16:creationId xmlns:a16="http://schemas.microsoft.com/office/drawing/2014/main" id="{740D9912-351A-8E7E-EEC5-ED18F800CE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5886" y="1959428"/>
                <a:ext cx="7184571" cy="3755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ersegi Panjang 4">
                <a:extLst>
                  <a:ext uri="{FF2B5EF4-FFF2-40B4-BE49-F238E27FC236}">
                    <a16:creationId xmlns:a16="http://schemas.microsoft.com/office/drawing/2014/main" id="{E9D8CD9C-BBAB-3F04-43ED-3FFCF18A991D}"/>
                  </a:ext>
                </a:extLst>
              </p:cNvPr>
              <p:cNvSpPr/>
              <p:nvPr/>
            </p:nvSpPr>
            <p:spPr>
              <a:xfrm>
                <a:off x="2503715" y="1940378"/>
                <a:ext cx="7184571" cy="3755571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2800" i="1" dirty="0"/>
              </a:p>
            </p:txBody>
          </p:sp>
        </mc:Choice>
        <mc:Fallback xmlns="">
          <p:sp>
            <p:nvSpPr>
              <p:cNvPr id="5" name="Persegi Panjang 4">
                <a:extLst>
                  <a:ext uri="{FF2B5EF4-FFF2-40B4-BE49-F238E27FC236}">
                    <a16:creationId xmlns:a16="http://schemas.microsoft.com/office/drawing/2014/main" id="{E9D8CD9C-BBAB-3F04-43ED-3FFCF18A9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15" y="1940378"/>
                <a:ext cx="7184571" cy="3755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Judul 1">
            <a:extLst>
              <a:ext uri="{FF2B5EF4-FFF2-40B4-BE49-F238E27FC236}">
                <a16:creationId xmlns:a16="http://schemas.microsoft.com/office/drawing/2014/main" id="{71337260-D3E5-4A8B-76D5-509D5A74E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725" y="890589"/>
            <a:ext cx="9988550" cy="900112"/>
          </a:xfrm>
        </p:spPr>
        <p:txBody>
          <a:bodyPr>
            <a:normAutofit/>
          </a:bodyPr>
          <a:lstStyle/>
          <a:p>
            <a:pPr algn="ctr"/>
            <a:r>
              <a:rPr lang="id-ID" sz="4000" dirty="0"/>
              <a:t>Usaha dalam Proses </a:t>
            </a:r>
            <a:r>
              <a:rPr lang="id-ID" sz="4000" dirty="0" err="1"/>
              <a:t>isokhorik</a:t>
            </a:r>
            <a:endParaRPr lang="id-ID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ersegi Panjang 9">
                <a:extLst>
                  <a:ext uri="{FF2B5EF4-FFF2-40B4-BE49-F238E27FC236}">
                    <a16:creationId xmlns:a16="http://schemas.microsoft.com/office/drawing/2014/main" id="{B922FF7F-96B5-8F1A-18A0-09FDDE86172A}"/>
                  </a:ext>
                </a:extLst>
              </p:cNvPr>
              <p:cNvSpPr/>
              <p:nvPr/>
            </p:nvSpPr>
            <p:spPr>
              <a:xfrm>
                <a:off x="-7224486" y="1940377"/>
                <a:ext cx="7184571" cy="3755571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id-ID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d-ID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0" name="Persegi Panjang 9">
                <a:extLst>
                  <a:ext uri="{FF2B5EF4-FFF2-40B4-BE49-F238E27FC236}">
                    <a16:creationId xmlns:a16="http://schemas.microsoft.com/office/drawing/2014/main" id="{B922FF7F-96B5-8F1A-18A0-09FDDE861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24486" y="1940377"/>
                <a:ext cx="7184571" cy="3755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384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90F713D-0CF3-75E1-C12E-05FAA497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/>
              <a:t>Usaha dalam Proses </a:t>
            </a:r>
            <a:r>
              <a:rPr lang="id-ID" dirty="0" err="1"/>
              <a:t>Isotermik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ersegi Panjang 7">
                <a:extLst>
                  <a:ext uri="{FF2B5EF4-FFF2-40B4-BE49-F238E27FC236}">
                    <a16:creationId xmlns:a16="http://schemas.microsoft.com/office/drawing/2014/main" id="{2AC7AFB7-0D07-628D-33F6-6B094685AB61}"/>
                  </a:ext>
                </a:extLst>
              </p:cNvPr>
              <p:cNvSpPr/>
              <p:nvPr/>
            </p:nvSpPr>
            <p:spPr>
              <a:xfrm>
                <a:off x="12232822" y="1970312"/>
                <a:ext cx="7184571" cy="3755571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bSup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bSup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id-ID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id-ID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8" name="Persegi Panjang 7">
                <a:extLst>
                  <a:ext uri="{FF2B5EF4-FFF2-40B4-BE49-F238E27FC236}">
                    <a16:creationId xmlns:a16="http://schemas.microsoft.com/office/drawing/2014/main" id="{2AC7AFB7-0D07-628D-33F6-6B094685AB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2822" y="1970312"/>
                <a:ext cx="7184571" cy="3755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ersegi Panjang 5">
                <a:extLst>
                  <a:ext uri="{FF2B5EF4-FFF2-40B4-BE49-F238E27FC236}">
                    <a16:creationId xmlns:a16="http://schemas.microsoft.com/office/drawing/2014/main" id="{EDE280D4-4DF2-2702-BAC7-CEDE461E5F1C}"/>
                  </a:ext>
                </a:extLst>
              </p:cNvPr>
              <p:cNvSpPr/>
              <p:nvPr/>
            </p:nvSpPr>
            <p:spPr>
              <a:xfrm>
                <a:off x="2503714" y="1970312"/>
                <a:ext cx="7184571" cy="3755571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𝑛𝑅𝑇</m:t>
                      </m:r>
                      <m:func>
                        <m:func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d-ID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d-ID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id-ID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d-ID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id-ID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6" name="Persegi Panjang 5">
                <a:extLst>
                  <a:ext uri="{FF2B5EF4-FFF2-40B4-BE49-F238E27FC236}">
                    <a16:creationId xmlns:a16="http://schemas.microsoft.com/office/drawing/2014/main" id="{EDE280D4-4DF2-2702-BAC7-CEDE461E5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14" y="1970312"/>
                <a:ext cx="7184571" cy="3755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ersegi Panjang 6">
                <a:extLst>
                  <a:ext uri="{FF2B5EF4-FFF2-40B4-BE49-F238E27FC236}">
                    <a16:creationId xmlns:a16="http://schemas.microsoft.com/office/drawing/2014/main" id="{8C2FCA51-C92F-9F76-CDA2-B4AC83ADEFAE}"/>
                  </a:ext>
                </a:extLst>
              </p:cNvPr>
              <p:cNvSpPr/>
              <p:nvPr/>
            </p:nvSpPr>
            <p:spPr>
              <a:xfrm>
                <a:off x="-7211785" y="1940378"/>
                <a:ext cx="7184571" cy="3755571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2800" i="1" dirty="0"/>
              </a:p>
            </p:txBody>
          </p:sp>
        </mc:Choice>
        <mc:Fallback xmlns="">
          <p:sp>
            <p:nvSpPr>
              <p:cNvPr id="7" name="Persegi Panjang 6">
                <a:extLst>
                  <a:ext uri="{FF2B5EF4-FFF2-40B4-BE49-F238E27FC236}">
                    <a16:creationId xmlns:a16="http://schemas.microsoft.com/office/drawing/2014/main" id="{8C2FCA51-C92F-9F76-CDA2-B4AC83ADE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11785" y="1940378"/>
                <a:ext cx="7184571" cy="3755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842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04CE5A0-06CF-9FCE-0459-19D406B4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>
            <a:normAutofit/>
          </a:bodyPr>
          <a:lstStyle/>
          <a:p>
            <a:pPr algn="ctr"/>
            <a:r>
              <a:rPr lang="id-ID" dirty="0"/>
              <a:t>Usaha dalam Proses Adiabatik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ersegi Panjang 6">
                <a:extLst>
                  <a:ext uri="{FF2B5EF4-FFF2-40B4-BE49-F238E27FC236}">
                    <a16:creationId xmlns:a16="http://schemas.microsoft.com/office/drawing/2014/main" id="{9681DE13-7EFB-D7D4-0440-A2B4E5E59F4B}"/>
                  </a:ext>
                </a:extLst>
              </p:cNvPr>
              <p:cNvSpPr/>
              <p:nvPr/>
            </p:nvSpPr>
            <p:spPr>
              <a:xfrm>
                <a:off x="2503715" y="1959428"/>
                <a:ext cx="7184571" cy="3755571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id-ID" sz="2800" dirty="0"/>
              </a:p>
              <a:p>
                <a:pPr marL="0" indent="0" algn="ctr">
                  <a:buNone/>
                </a:pPr>
                <a:endParaRPr lang="id-ID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bSup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bSup>
                    </m:oMath>
                  </m:oMathPara>
                </a14:m>
                <a:endParaRPr lang="id-ID" sz="2800" b="0" dirty="0"/>
              </a:p>
              <a:p>
                <a:pPr marL="0" indent="0" algn="ctr">
                  <a:buNone/>
                </a:pPr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id-ID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7" name="Persegi Panjang 6">
                <a:extLst>
                  <a:ext uri="{FF2B5EF4-FFF2-40B4-BE49-F238E27FC236}">
                    <a16:creationId xmlns:a16="http://schemas.microsoft.com/office/drawing/2014/main" id="{9681DE13-7EFB-D7D4-0440-A2B4E5E59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15" y="1959428"/>
                <a:ext cx="7184571" cy="3755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Persegi Panjang 2">
                <a:extLst>
                  <a:ext uri="{FF2B5EF4-FFF2-40B4-BE49-F238E27FC236}">
                    <a16:creationId xmlns:a16="http://schemas.microsoft.com/office/drawing/2014/main" id="{4A075BDF-B3C5-9F86-B4CF-1538E06E7F25}"/>
                  </a:ext>
                </a:extLst>
              </p:cNvPr>
              <p:cNvSpPr/>
              <p:nvPr/>
            </p:nvSpPr>
            <p:spPr>
              <a:xfrm>
                <a:off x="-7246075" y="1951808"/>
                <a:ext cx="7184571" cy="3755571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𝑛𝑅𝑇</m:t>
                      </m:r>
                      <m:func>
                        <m:func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d-ID" sz="28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d-ID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id-ID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3" name="Persegi Panjang 2">
                <a:extLst>
                  <a:ext uri="{FF2B5EF4-FFF2-40B4-BE49-F238E27FC236}">
                    <a16:creationId xmlns:a16="http://schemas.microsoft.com/office/drawing/2014/main" id="{4A075BDF-B3C5-9F86-B4CF-1538E06E7F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46075" y="1951808"/>
                <a:ext cx="7184571" cy="3755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ersegi Panjang 3">
                <a:extLst>
                  <a:ext uri="{FF2B5EF4-FFF2-40B4-BE49-F238E27FC236}">
                    <a16:creationId xmlns:a16="http://schemas.microsoft.com/office/drawing/2014/main" id="{5A53CA90-1347-47F2-019E-E60A48F22593}"/>
                  </a:ext>
                </a:extLst>
              </p:cNvPr>
              <p:cNvSpPr/>
              <p:nvPr/>
            </p:nvSpPr>
            <p:spPr>
              <a:xfrm>
                <a:off x="12238718" y="1978016"/>
                <a:ext cx="7184571" cy="3755571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id-ID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d-ID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id-ID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d-ID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d-ID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4" name="Persegi Panjang 3">
                <a:extLst>
                  <a:ext uri="{FF2B5EF4-FFF2-40B4-BE49-F238E27FC236}">
                    <a16:creationId xmlns:a16="http://schemas.microsoft.com/office/drawing/2014/main" id="{5A53CA90-1347-47F2-019E-E60A48F22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8718" y="1978016"/>
                <a:ext cx="7184571" cy="3755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724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F35BB-9781-CA42-2F13-63ABEFAC3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2B3C2DE-374A-386F-0ED4-4FE1A25C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>
            <a:normAutofit/>
          </a:bodyPr>
          <a:lstStyle/>
          <a:p>
            <a:pPr algn="ctr"/>
            <a:r>
              <a:rPr lang="id-ID" dirty="0"/>
              <a:t>Kapasitas Kalor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Persegi Panjang 6">
                <a:extLst>
                  <a:ext uri="{FF2B5EF4-FFF2-40B4-BE49-F238E27FC236}">
                    <a16:creationId xmlns:a16="http://schemas.microsoft.com/office/drawing/2014/main" id="{E227915A-7921-1F8A-F8E9-53473D854E2E}"/>
                  </a:ext>
                </a:extLst>
              </p:cNvPr>
              <p:cNvSpPr/>
              <p:nvPr/>
            </p:nvSpPr>
            <p:spPr>
              <a:xfrm>
                <a:off x="2503715" y="1959428"/>
                <a:ext cx="7184571" cy="3755571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id-ID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id-ID" sz="2800" b="0" dirty="0"/>
              </a:p>
              <a:p>
                <a:pPr marL="0" indent="0" algn="ctr">
                  <a:buNone/>
                </a:pPr>
                <a:endParaRPr lang="id-ID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d-ID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id-ID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id-ID" sz="2800" dirty="0"/>
              </a:p>
              <a:p>
                <a:pPr marL="0" indent="0" algn="ctr">
                  <a:buNone/>
                </a:pPr>
                <a:endParaRPr lang="id-ID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d-ID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id-ID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id-ID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7" name="Persegi Panjang 6">
                <a:extLst>
                  <a:ext uri="{FF2B5EF4-FFF2-40B4-BE49-F238E27FC236}">
                    <a16:creationId xmlns:a16="http://schemas.microsoft.com/office/drawing/2014/main" id="{E227915A-7921-1F8A-F8E9-53473D854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15" y="1959428"/>
                <a:ext cx="7184571" cy="3755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Persegi Panjang 2">
                <a:extLst>
                  <a:ext uri="{FF2B5EF4-FFF2-40B4-BE49-F238E27FC236}">
                    <a16:creationId xmlns:a16="http://schemas.microsoft.com/office/drawing/2014/main" id="{BCF0A40B-59B0-E083-21AE-8EC49ED7D153}"/>
                  </a:ext>
                </a:extLst>
              </p:cNvPr>
              <p:cNvSpPr/>
              <p:nvPr/>
            </p:nvSpPr>
            <p:spPr>
              <a:xfrm>
                <a:off x="-7246075" y="1951808"/>
                <a:ext cx="7184571" cy="3755571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bSup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bSup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id-ID" sz="28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id-ID" sz="2800" dirty="0"/>
              </a:p>
              <a:p>
                <a:pPr algn="ctr"/>
                <a:endParaRPr lang="id-ID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id-ID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  <m:r>
                        <a:rPr lang="id-ID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d-ID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3" name="Persegi Panjang 2">
                <a:extLst>
                  <a:ext uri="{FF2B5EF4-FFF2-40B4-BE49-F238E27FC236}">
                    <a16:creationId xmlns:a16="http://schemas.microsoft.com/office/drawing/2014/main" id="{BCF0A40B-59B0-E083-21AE-8EC49ED7D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46075" y="1951808"/>
                <a:ext cx="7184571" cy="37555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ersegi Panjang 3">
                <a:extLst>
                  <a:ext uri="{FF2B5EF4-FFF2-40B4-BE49-F238E27FC236}">
                    <a16:creationId xmlns:a16="http://schemas.microsoft.com/office/drawing/2014/main" id="{38C53F64-958C-29D8-4731-8235F5F64485}"/>
                  </a:ext>
                </a:extLst>
              </p:cNvPr>
              <p:cNvSpPr/>
              <p:nvPr/>
            </p:nvSpPr>
            <p:spPr>
              <a:xfrm>
                <a:off x="12249863" y="1966863"/>
                <a:ext cx="7184571" cy="3755571"/>
              </a:xfrm>
              <a:prstGeom prst="rect">
                <a:avLst/>
              </a:prstGeom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𝑛𝑅</m:t>
                      </m:r>
                    </m:oMath>
                  </m:oMathPara>
                </a14:m>
                <a:endParaRPr lang="id-ID" sz="2800" b="0" dirty="0"/>
              </a:p>
              <a:p>
                <a:pPr marL="0" indent="0" algn="ctr">
                  <a:buNone/>
                </a:pPr>
                <a:endParaRPr lang="id-ID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id-ID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d-ID" sz="2800" b="0" i="1" smtClean="0">
                          <a:latin typeface="Cambria Math" panose="02040503050406030204" pitchFamily="18" charset="0"/>
                        </a:rPr>
                        <m:t>𝑛𝑅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4" name="Persegi Panjang 3">
                <a:extLst>
                  <a:ext uri="{FF2B5EF4-FFF2-40B4-BE49-F238E27FC236}">
                    <a16:creationId xmlns:a16="http://schemas.microsoft.com/office/drawing/2014/main" id="{38C53F64-958C-29D8-4731-8235F5F644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9863" y="1966863"/>
                <a:ext cx="7184571" cy="3755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674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600</Words>
  <Application>Microsoft Office PowerPoint</Application>
  <PresentationFormat>Layar Lebar</PresentationFormat>
  <Paragraphs>151</Paragraphs>
  <Slides>13</Slides>
  <Notes>4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13</vt:i4>
      </vt:variant>
    </vt:vector>
  </HeadingPairs>
  <TitlesOfParts>
    <vt:vector size="19" baseType="lpstr">
      <vt:lpstr>Aptos</vt:lpstr>
      <vt:lpstr>Arial</vt:lpstr>
      <vt:lpstr>Calisto MT</vt:lpstr>
      <vt:lpstr>Cambria Math</vt:lpstr>
      <vt:lpstr>Univers Condensed</vt:lpstr>
      <vt:lpstr>ChronicleVTI</vt:lpstr>
      <vt:lpstr>Termodinamika</vt:lpstr>
      <vt:lpstr>Hukum 1 Termodinamika</vt:lpstr>
      <vt:lpstr>Persamaan matematis dalam hukum 1 termodinamika</vt:lpstr>
      <vt:lpstr>Persamaan matematis dalam hukum 1 termodinamika</vt:lpstr>
      <vt:lpstr>Usaha dalam Proses isobarik</vt:lpstr>
      <vt:lpstr>Usaha dalam Proses isokhorik</vt:lpstr>
      <vt:lpstr>Usaha dalam Proses Isotermik</vt:lpstr>
      <vt:lpstr>Usaha dalam Proses Adiabatik</vt:lpstr>
      <vt:lpstr>Kapasitas Kalor</vt:lpstr>
      <vt:lpstr>Tetapan Laplace Gas</vt:lpstr>
      <vt:lpstr>Contoh soal</vt:lpstr>
      <vt:lpstr>Contoh Soal 2</vt:lpstr>
      <vt:lpstr>Contoh Soal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Johannes Benedictus</dc:creator>
  <cp:lastModifiedBy>Johannes Benedictus</cp:lastModifiedBy>
  <cp:revision>25</cp:revision>
  <dcterms:created xsi:type="dcterms:W3CDTF">2025-02-23T22:48:11Z</dcterms:created>
  <dcterms:modified xsi:type="dcterms:W3CDTF">2025-04-15T01:09:39Z</dcterms:modified>
</cp:coreProperties>
</file>