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6" r:id="rId20"/>
    <p:sldId id="3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09"/>
    <p:restoredTop sz="94818"/>
  </p:normalViewPr>
  <p:slideViewPr>
    <p:cSldViewPr snapToGrid="0" snapToObjects="1">
      <p:cViewPr varScale="1">
        <p:scale>
          <a:sx n="132" d="100"/>
          <a:sy n="132" d="100"/>
        </p:scale>
        <p:origin x="1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newstest</a:t>
            </a:r>
            <a:r>
              <a:rPr lang="en-US" dirty="0"/>
              <a:t> 2015 (</a:t>
            </a:r>
            <a:r>
              <a:rPr lang="en-US" dirty="0" err="1"/>
              <a:t>ens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BPE-BPE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En-De</c:v>
                </c:pt>
                <c:pt idx="1">
                  <c:v>En-Cs</c:v>
                </c:pt>
                <c:pt idx="2">
                  <c:v>En-Ru</c:v>
                </c:pt>
                <c:pt idx="3">
                  <c:v>En-Fi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24.83</c:v>
                </c:pt>
                <c:pt idx="1">
                  <c:v>17.61</c:v>
                </c:pt>
                <c:pt idx="2">
                  <c:v>22.96</c:v>
                </c:pt>
                <c:pt idx="3">
                  <c:v>11.73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49-9346-857B-24DE599923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BPE-Char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En-De</c:v>
                </c:pt>
                <c:pt idx="1">
                  <c:v>En-Cs</c:v>
                </c:pt>
                <c:pt idx="2">
                  <c:v>En-Ru</c:v>
                </c:pt>
                <c:pt idx="3">
                  <c:v>En-Fi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25.24</c:v>
                </c:pt>
                <c:pt idx="1">
                  <c:v>18.920000000000002</c:v>
                </c:pt>
                <c:pt idx="2">
                  <c:v>23.51</c:v>
                </c:pt>
                <c:pt idx="3">
                  <c:v>13.48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49-9346-857B-24DE59992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145600"/>
        <c:axId val="1256146960"/>
      </c:barChart>
      <c:catAx>
        <c:axId val="125614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146960"/>
        <c:crosses val="autoZero"/>
        <c:auto val="1"/>
        <c:lblAlgn val="ctr"/>
        <c:lblOffset val="100"/>
        <c:noMultiLvlLbl val="0"/>
      </c:catAx>
      <c:valAx>
        <c:axId val="125614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14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029257372240201"/>
          <c:y val="0.185692768523153"/>
          <c:w val="0.65764995368225998"/>
          <c:h val="0.1079957475149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BPE-Char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25.27</c:v>
                </c:pt>
                <c:pt idx="1">
                  <c:v>22.4</c:v>
                </c:pt>
                <c:pt idx="2">
                  <c:v>13.98</c:v>
                </c:pt>
                <c:pt idx="3">
                  <c:v>22.83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39-DC49-95C1-8341FC1430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Char-Char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25.83</c:v>
                </c:pt>
                <c:pt idx="1">
                  <c:v>22.46</c:v>
                </c:pt>
                <c:pt idx="2">
                  <c:v>13.1</c:v>
                </c:pt>
                <c:pt idx="3">
                  <c:v>22.73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39-DC49-95C1-8341FC1430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BPE-BPE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24</c:v>
                </c:pt>
                <c:pt idx="1">
                  <c:v>20.32</c:v>
                </c:pt>
                <c:pt idx="2">
                  <c:v>12.24</c:v>
                </c:pt>
                <c:pt idx="3">
                  <c:v>22.44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39-DC49-95C1-8341FC143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3894688"/>
        <c:axId val="1253896464"/>
      </c:barChart>
      <c:catAx>
        <c:axId val="125389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896464"/>
        <c:crosses val="autoZero"/>
        <c:auto val="1"/>
        <c:lblAlgn val="ctr"/>
        <c:lblOffset val="100"/>
        <c:noMultiLvlLbl val="0"/>
      </c:catAx>
      <c:valAx>
        <c:axId val="1253896464"/>
        <c:scaling>
          <c:orientation val="minMax"/>
          <c:max val="26"/>
          <c:min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89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BPE-Char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68.64</c:v>
                </c:pt>
                <c:pt idx="1">
                  <c:v>61.62</c:v>
                </c:pt>
                <c:pt idx="2">
                  <c:v>59.33</c:v>
                </c:pt>
                <c:pt idx="3">
                  <c:v>59.85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C-D54F-9B69-B5FD7431C7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Char-Char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68.92</c:v>
                </c:pt>
                <c:pt idx="1">
                  <c:v>63.37</c:v>
                </c:pt>
                <c:pt idx="2">
                  <c:v>59.97</c:v>
                </c:pt>
                <c:pt idx="3">
                  <c:v>59.85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3C-D54F-9B69-B5FD7431C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4042608"/>
        <c:axId val="1254044928"/>
      </c:barChart>
      <c:catAx>
        <c:axId val="125404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044928"/>
        <c:crosses val="autoZero"/>
        <c:auto val="1"/>
        <c:lblAlgn val="ctr"/>
        <c:lblOffset val="100"/>
        <c:noMultiLvlLbl val="0"/>
      </c:catAx>
      <c:valAx>
        <c:axId val="1254044928"/>
        <c:scaling>
          <c:orientation val="minMax"/>
          <c:max val="73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04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BPE-Char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65.47</c:v>
                </c:pt>
                <c:pt idx="1">
                  <c:v>62.76</c:v>
                </c:pt>
                <c:pt idx="2">
                  <c:v>47.03</c:v>
                </c:pt>
                <c:pt idx="3">
                  <c:v>61.26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29-5C4A-BB3C-FF37B2613C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Char-Char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68.11</c:v>
                </c:pt>
                <c:pt idx="1">
                  <c:v>60.78</c:v>
                </c:pt>
                <c:pt idx="2">
                  <c:v>50.17</c:v>
                </c:pt>
                <c:pt idx="3">
                  <c:v>64.06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29-5C4A-BB3C-FF37B2613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745872"/>
        <c:axId val="1257741232"/>
      </c:barChart>
      <c:catAx>
        <c:axId val="125774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741232"/>
        <c:crosses val="autoZero"/>
        <c:auto val="1"/>
        <c:lblAlgn val="ctr"/>
        <c:lblOffset val="100"/>
        <c:noMultiLvlLbl val="0"/>
      </c:catAx>
      <c:valAx>
        <c:axId val="1257741232"/>
        <c:scaling>
          <c:orientation val="minMax"/>
          <c:max val="70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74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(C2C)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25.83</c:v>
                </c:pt>
                <c:pt idx="1">
                  <c:v>22.46</c:v>
                </c:pt>
                <c:pt idx="2">
                  <c:v>13.1</c:v>
                </c:pt>
                <c:pt idx="3">
                  <c:v>22.73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F-204A-9386-22FFDDF15E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 (C2C)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25.79</c:v>
                </c:pt>
                <c:pt idx="1">
                  <c:v>23.24</c:v>
                </c:pt>
                <c:pt idx="2">
                  <c:v>15.74</c:v>
                </c:pt>
                <c:pt idx="3">
                  <c:v>23.33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F-204A-9386-22FFDDF15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918368"/>
        <c:axId val="1256886448"/>
      </c:barChart>
      <c:catAx>
        <c:axId val="125691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886448"/>
        <c:crosses val="autoZero"/>
        <c:auto val="1"/>
        <c:lblAlgn val="ctr"/>
        <c:lblOffset val="100"/>
        <c:noMultiLvlLbl val="0"/>
      </c:catAx>
      <c:valAx>
        <c:axId val="1256886448"/>
        <c:scaling>
          <c:orientation val="minMax"/>
          <c:max val="26"/>
          <c:min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91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53839837115948697"/>
          <c:y val="3.8734476254546103E-2"/>
          <c:w val="0.30964084452678697"/>
          <c:h val="0.356033885913242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(C2C)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68.8</c:v>
                </c:pt>
                <c:pt idx="1">
                  <c:v>63.37</c:v>
                </c:pt>
                <c:pt idx="2">
                  <c:v>59.97</c:v>
                </c:pt>
                <c:pt idx="3">
                  <c:v>59.85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B-6646-A77E-5032D2ED12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 (C2C)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De-En</c:v>
                </c:pt>
                <c:pt idx="1">
                  <c:v>Cs-En</c:v>
                </c:pt>
                <c:pt idx="2">
                  <c:v>Fi-En</c:v>
                </c:pt>
                <c:pt idx="3">
                  <c:v>Ru-En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68.92</c:v>
                </c:pt>
                <c:pt idx="1">
                  <c:v>65.08</c:v>
                </c:pt>
                <c:pt idx="2">
                  <c:v>63.26</c:v>
                </c:pt>
                <c:pt idx="3">
                  <c:v>63.32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AB-6646-A77E-5032D2ED1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672368"/>
        <c:axId val="1131541248"/>
      </c:barChart>
      <c:catAx>
        <c:axId val="125767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541248"/>
        <c:crosses val="autoZero"/>
        <c:auto val="1"/>
        <c:lblAlgn val="ctr"/>
        <c:lblOffset val="100"/>
        <c:noMultiLvlLbl val="0"/>
      </c:catAx>
      <c:valAx>
        <c:axId val="113154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Fluency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7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0EBAB-1E02-A541-8DEB-FD7C9F91B9D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20D93-F86B-1648-A1C1-C78FB7ED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D200-ED1B-634F-A059-BC8FA5AE376A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304-4154-D24F-842D-0A55E01A9CFC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EA0-2E7D-8145-82D8-5603D5A6715C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7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661A-804F-3B4C-B9E2-A7190A6E7FC8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F2F7-541A-E74C-949D-D66E9BEEF81F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1734-FD6D-AF4D-AAB8-FC6BB0FB1CAD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FF85-58CF-684A-88FB-2A95ABE56185}" type="datetime1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3A9F-2549-A34C-B9A8-CF826ED7DC9A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CD24-DE10-DC46-8E55-954648BBB0DD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06D-A87C-584D-B126-775E5168C34F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596-5ABF-394B-807B-14173199023F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51279-44CB-CF44-A4B8-F95F942819C8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DE85-7C4C-C946-8A00-A7248C8E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BCC4-358E-6644-8538-50C98844E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Character-Level </a:t>
            </a:r>
            <a:r>
              <a:rPr lang="en-US"/>
              <a:t>Machine Translation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AFDC-418E-F64D-9DA6-1033A081F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Kyunghyun Cho</a:t>
            </a:r>
          </a:p>
          <a:p>
            <a:r>
              <a:rPr lang="en-US" dirty="0"/>
              <a:t>New York University </a:t>
            </a:r>
          </a:p>
          <a:p>
            <a:r>
              <a:rPr lang="en-US" dirty="0"/>
              <a:t>Courant Institute (Computer Science) and Center for Data Science</a:t>
            </a:r>
          </a:p>
          <a:p>
            <a:r>
              <a:rPr lang="en-US" dirty="0"/>
              <a:t>Facebook AI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C3C6E-6533-1548-9651-92576F09E686}"/>
              </a:ext>
            </a:extLst>
          </p:cNvPr>
          <p:cNvSpPr txBox="1"/>
          <p:nvPr/>
        </p:nvSpPr>
        <p:spPr>
          <a:xfrm>
            <a:off x="1770649" y="5349875"/>
            <a:ext cx="9217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Jason Lee</a:t>
            </a:r>
            <a:r>
              <a:rPr lang="en-US" dirty="0"/>
              <a:t>, Kyunghyun Cho, Thomas Hoffman. </a:t>
            </a:r>
            <a:br>
              <a:rPr lang="en-US" dirty="0"/>
            </a:br>
            <a:r>
              <a:rPr lang="en-US" dirty="0"/>
              <a:t>Fully Character-Level Neural Machine Translation without Explicit Segmentation. TACL 2017.</a:t>
            </a:r>
          </a:p>
          <a:p>
            <a:r>
              <a:rPr lang="en-US" b="1" dirty="0" err="1"/>
              <a:t>Junyoung</a:t>
            </a:r>
            <a:r>
              <a:rPr lang="en-US" b="1" dirty="0"/>
              <a:t> Chung</a:t>
            </a:r>
            <a:r>
              <a:rPr lang="en-US" dirty="0"/>
              <a:t>, Kyunghyun Cho,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</a:t>
            </a:r>
          </a:p>
          <a:p>
            <a:r>
              <a:rPr lang="en-US" dirty="0"/>
              <a:t>Character-Level Decoding for Neural Machine Translation without Explicit Segmentation. ACL 2016.</a:t>
            </a:r>
          </a:p>
        </p:txBody>
      </p:sp>
    </p:spTree>
    <p:extLst>
      <p:ext uri="{BB962C8B-B14F-4D97-AF65-F5344CB8AC3E}">
        <p14:creationId xmlns:p14="http://schemas.microsoft.com/office/powerpoint/2010/main" val="317655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fully character-level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 anchor="b"/>
          <a:lstStyle/>
          <a:p>
            <a:pPr marL="0" indent="0">
              <a:buNone/>
            </a:pPr>
            <a:r>
              <a:rPr lang="en-US" u="sng" dirty="0"/>
              <a:t>Character-Level Encoder</a:t>
            </a:r>
          </a:p>
          <a:p>
            <a:r>
              <a:rPr lang="en-US" b="1" dirty="0"/>
              <a:t>Attention</a:t>
            </a:r>
            <a:r>
              <a:rPr lang="en-US" dirty="0"/>
              <a:t> over a convolutional feature map </a:t>
            </a:r>
            <a:r>
              <a:rPr lang="en-US" sz="2000" dirty="0"/>
              <a:t>[Xu et al., 2015]</a:t>
            </a:r>
            <a:endParaRPr lang="en-US" dirty="0"/>
          </a:p>
          <a:p>
            <a:r>
              <a:rPr lang="en-US" b="1" dirty="0"/>
              <a:t>High-way network </a:t>
            </a:r>
            <a:r>
              <a:rPr lang="en-US" dirty="0"/>
              <a:t>for nonlinear mapping </a:t>
            </a:r>
            <a:r>
              <a:rPr lang="en-US" sz="2000" dirty="0"/>
              <a:t>[Srivastava et al., 2015]</a:t>
            </a:r>
          </a:p>
          <a:p>
            <a:r>
              <a:rPr lang="en-US" b="1" dirty="0"/>
              <a:t>Max pooling</a:t>
            </a:r>
            <a:r>
              <a:rPr lang="en-US" dirty="0"/>
              <a:t> for computational efficiency</a:t>
            </a:r>
          </a:p>
          <a:p>
            <a:r>
              <a:rPr lang="en-US" dirty="0"/>
              <a:t>Multi-width </a:t>
            </a:r>
            <a:r>
              <a:rPr lang="en-US" b="1" dirty="0"/>
              <a:t>convolution</a:t>
            </a:r>
            <a:r>
              <a:rPr lang="en-US" dirty="0"/>
              <a:t> for a character sequence </a:t>
            </a:r>
            <a:r>
              <a:rPr lang="en-US" sz="2000" dirty="0"/>
              <a:t>[Kim et al., 2015]</a:t>
            </a:r>
            <a:endParaRPr lang="en-US" dirty="0"/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0" y="1955259"/>
            <a:ext cx="5181600" cy="4092070"/>
          </a:xfr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185613" y="4475748"/>
            <a:ext cx="1142998" cy="902368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993106" y="3609474"/>
            <a:ext cx="1335505" cy="866273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93106" y="2983834"/>
            <a:ext cx="1335505" cy="601700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993107" y="2358191"/>
            <a:ext cx="1335504" cy="361070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6459147"/>
            <a:ext cx="35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[Lee et al., 2017 TACL]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Going fully character-level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200" y="1909444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48400" y="3775664"/>
          <a:ext cx="5181600" cy="2485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6248400" y="1447935"/>
          <a:ext cx="5181600" cy="2485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876300" y="1447935"/>
            <a:ext cx="5143500" cy="461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BLEU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48400" y="1350953"/>
            <a:ext cx="4914900" cy="461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Adequacy*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48400" y="3933053"/>
            <a:ext cx="5143500" cy="461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Fluency*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49326" y="6459135"/>
            <a:ext cx="245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[Lee et al., 2017 TACL]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53" y="6486412"/>
            <a:ext cx="632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(*) Thanks to Yvette Graham for her help with human evaluation!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2" y="39566"/>
            <a:ext cx="9302929" cy="6818434"/>
          </a:xfr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49326" y="6459135"/>
            <a:ext cx="245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[Lee et al., 2017 TACL]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fully character-level: Analysis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9" y="1779987"/>
            <a:ext cx="5610731" cy="1764251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9" y="3838074"/>
            <a:ext cx="11358509" cy="2278118"/>
          </a:xfrm>
        </p:spPr>
      </p:pic>
      <p:sp>
        <p:nvSpPr>
          <p:cNvPr id="4" name="TextBox 3"/>
          <p:cNvSpPr txBox="1"/>
          <p:nvPr/>
        </p:nvSpPr>
        <p:spPr>
          <a:xfrm>
            <a:off x="9649326" y="6459135"/>
            <a:ext cx="245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[</a:t>
            </a:r>
            <a:r>
              <a:rPr lang="en-US" dirty="0" err="1"/>
              <a:t>Sennrich</a:t>
            </a:r>
            <a:r>
              <a:rPr lang="en-US" dirty="0"/>
              <a:t>, 2017]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79350" y="1743206"/>
            <a:ext cx="5747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Language pair/direction: </a:t>
            </a:r>
            <a:r>
              <a:rPr lang="en-US" sz="2400" dirty="0" err="1"/>
              <a:t>En→De</a:t>
            </a:r>
            <a:endParaRPr lang="en-US" sz="2400" dirty="0"/>
          </a:p>
          <a:p>
            <a:r>
              <a:rPr lang="en-US" sz="2400" dirty="0"/>
              <a:t>Similarly performing models (BLEU)</a:t>
            </a:r>
          </a:p>
          <a:p>
            <a:r>
              <a:rPr lang="en-US" sz="2400" dirty="0"/>
              <a:t>Different properties:</a:t>
            </a:r>
          </a:p>
          <a:p>
            <a:pPr lvl="1"/>
            <a:r>
              <a:rPr lang="en-US" sz="2000" dirty="0"/>
              <a:t>Better transliteration with char-level modelling</a:t>
            </a:r>
          </a:p>
          <a:p>
            <a:pPr lvl="1"/>
            <a:r>
              <a:rPr lang="en-US" sz="2000" dirty="0"/>
              <a:t>Better syntactic properties with BPE-level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3982453" y="1419726"/>
            <a:ext cx="4908884" cy="141690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NMT do?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07" y="1619458"/>
            <a:ext cx="4400661" cy="10212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24" y="5368945"/>
            <a:ext cx="5270500" cy="55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62" y="5260055"/>
            <a:ext cx="3822700" cy="469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762" y="6334291"/>
            <a:ext cx="3695700" cy="469900"/>
          </a:xfrm>
          <a:prstGeom prst="rect">
            <a:avLst/>
          </a:prstGeom>
        </p:spPr>
      </p:pic>
      <p:sp>
        <p:nvSpPr>
          <p:cNvPr id="23" name="Down Arrow 22"/>
          <p:cNvSpPr/>
          <p:nvPr/>
        </p:nvSpPr>
        <p:spPr>
          <a:xfrm rot="10800000">
            <a:off x="3064043" y="5729955"/>
            <a:ext cx="433137" cy="562811"/>
          </a:xfrm>
          <a:prstGeom prst="downArrow">
            <a:avLst/>
          </a:prstGeom>
          <a:ln w="476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69262" y="3247397"/>
            <a:ext cx="3822700" cy="1191127"/>
          </a:xfrm>
          <a:prstGeom prst="round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Encoder</a:t>
            </a:r>
          </a:p>
        </p:txBody>
      </p:sp>
      <p:sp>
        <p:nvSpPr>
          <p:cNvPr id="26" name="Down Arrow 25"/>
          <p:cNvSpPr/>
          <p:nvPr/>
        </p:nvSpPr>
        <p:spPr>
          <a:xfrm rot="10800000">
            <a:off x="3060033" y="4547413"/>
            <a:ext cx="433137" cy="562811"/>
          </a:xfrm>
          <a:prstGeom prst="downArrow">
            <a:avLst/>
          </a:prstGeom>
          <a:ln w="476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4602619">
            <a:off x="3508751" y="2270128"/>
            <a:ext cx="433137" cy="1133007"/>
          </a:xfrm>
          <a:prstGeom prst="downArrow">
            <a:avLst/>
          </a:prstGeom>
          <a:ln w="476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565525" y="3247396"/>
            <a:ext cx="3822700" cy="1191127"/>
          </a:xfrm>
          <a:prstGeom prst="roundRect">
            <a:avLst/>
          </a:prstGeom>
          <a:ln w="635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Decoder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7733857">
            <a:off x="8784167" y="2377535"/>
            <a:ext cx="433137" cy="1133007"/>
          </a:xfrm>
          <a:prstGeom prst="downArrow">
            <a:avLst/>
          </a:prstGeom>
          <a:ln w="476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260306" y="4547413"/>
            <a:ext cx="433137" cy="712642"/>
          </a:xfrm>
          <a:prstGeom prst="downArrow">
            <a:avLst/>
          </a:prstGeom>
          <a:ln w="476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3926" y="1419726"/>
            <a:ext cx="2991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Continuous space representation of </a:t>
            </a:r>
            <a:br>
              <a:rPr lang="en-US" sz="2400" b="1" dirty="0"/>
            </a:br>
            <a:r>
              <a:rPr lang="en-US" sz="2400" b="1" dirty="0"/>
              <a:t>a sentence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NMT do?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“discrete” symbols → Set of “continuous” vectors</a:t>
            </a:r>
          </a:p>
          <a:p>
            <a:r>
              <a:rPr lang="en-US" dirty="0"/>
              <a:t>Continuous vectors </a:t>
            </a:r>
            <a:r>
              <a:rPr lang="en-US" i="1" dirty="0"/>
              <a:t>encode </a:t>
            </a:r>
            <a:r>
              <a:rPr lang="en-US" dirty="0"/>
              <a:t>semantics of discrete symbols</a:t>
            </a:r>
          </a:p>
          <a:p>
            <a:r>
              <a:rPr lang="en-US" dirty="0"/>
              <a:t>Continuous vectors are </a:t>
            </a:r>
            <a:r>
              <a:rPr lang="en-US" i="1" dirty="0"/>
              <a:t>stripped </a:t>
            </a:r>
            <a:r>
              <a:rPr lang="en-US" dirty="0"/>
              <a:t>of hard, linguistic symbols</a:t>
            </a:r>
          </a:p>
          <a:p>
            <a:r>
              <a:rPr lang="en-US" i="1" dirty="0"/>
              <a:t>Can we map multiple</a:t>
            </a:r>
            <a:br>
              <a:rPr lang="en-US" i="1" dirty="0"/>
            </a:br>
            <a:r>
              <a:rPr lang="en-US" i="1" dirty="0"/>
              <a:t>languages on a single</a:t>
            </a:r>
            <a:br>
              <a:rPr lang="en-US" i="1" dirty="0"/>
            </a:br>
            <a:r>
              <a:rPr lang="en-US" i="1" dirty="0"/>
              <a:t>continuous space?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42" y="3449720"/>
            <a:ext cx="6587958" cy="3154279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en-US" dirty="0"/>
              <a:t>Multilingual Neural Machine Translation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84" y="1690686"/>
            <a:ext cx="8545104" cy="3873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484" y="6429723"/>
            <a:ext cx="1048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(Lee et al., 2017; Ha et </a:t>
            </a:r>
            <a:r>
              <a:rPr lang="en-US"/>
              <a:t>al., 2016; Johnson </a:t>
            </a:r>
            <a:r>
              <a:rPr lang="en-US" dirty="0"/>
              <a:t>et al., 2016; </a:t>
            </a:r>
            <a:r>
              <a:rPr lang="en-US" dirty="0" err="1"/>
              <a:t>Firat</a:t>
            </a:r>
            <a:r>
              <a:rPr lang="en-US" dirty="0"/>
              <a:t> et al., 2016; Luong et al., 2015; Dong et al., 2015)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6410" y="5778688"/>
            <a:ext cx="10779177" cy="4646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this continuous vector space be shared across multiple languages?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Character-Level, Multilingual Translation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7622" y="6150114"/>
            <a:ext cx="768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[Lee et al., 2017 TACL] for character-level modelling </a:t>
            </a:r>
          </a:p>
          <a:p>
            <a:pPr algn="r"/>
            <a:r>
              <a:rPr lang="en-US" sz="2000" dirty="0"/>
              <a:t>[John et al., 2016; Ha et al. ,2016] for </a:t>
            </a:r>
            <a:r>
              <a:rPr lang="en-US" sz="2000" dirty="0" err="1"/>
              <a:t>subword</a:t>
            </a:r>
            <a:r>
              <a:rPr lang="en-US" sz="2000" dirty="0"/>
              <a:t>-level modelling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200" y="1560662"/>
          <a:ext cx="5181600" cy="229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Characters are often shared across many languages</a:t>
            </a:r>
          </a:p>
          <a:p>
            <a:pPr lvl="1"/>
            <a:r>
              <a:rPr lang="en-US" dirty="0"/>
              <a:t>Latin alphabets for most of European languages</a:t>
            </a:r>
          </a:p>
          <a:p>
            <a:pPr lvl="1"/>
            <a:r>
              <a:rPr lang="en-US" dirty="0"/>
              <a:t>A sentence is given as a sequence of characters (</a:t>
            </a:r>
            <a:r>
              <a:rPr lang="en-US" dirty="0" err="1"/>
              <a:t>inc</a:t>
            </a:r>
            <a:r>
              <a:rPr lang="en-US" dirty="0"/>
              <a:t> alphabets,  punctuation marks and blank spaces)</a:t>
            </a:r>
          </a:p>
          <a:p>
            <a:r>
              <a:rPr lang="en-US" dirty="0"/>
              <a:t>{De, Cs, Fi, Ru} =&gt; 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No language ID</a:t>
            </a:r>
          </a:p>
        </p:txBody>
      </p:sp>
      <p:graphicFrame>
        <p:nvGraphicFramePr>
          <p:cNvPr id="14" name="Content Placeholder 5"/>
          <p:cNvGraphicFramePr>
            <a:graphicFrameLocks/>
          </p:cNvGraphicFramePr>
          <p:nvPr>
            <p:extLst/>
          </p:nvPr>
        </p:nvGraphicFramePr>
        <p:xfrm>
          <a:off x="838200" y="4001294"/>
          <a:ext cx="5181600" cy="229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Character-Level, Multilingual Translation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7" y="2784618"/>
            <a:ext cx="11846026" cy="3222994"/>
          </a:xfrm>
        </p:spPr>
      </p:pic>
      <p:sp>
        <p:nvSpPr>
          <p:cNvPr id="12" name="TextBox 11"/>
          <p:cNvSpPr txBox="1"/>
          <p:nvPr/>
        </p:nvSpPr>
        <p:spPr>
          <a:xfrm>
            <a:off x="4417622" y="6150114"/>
            <a:ext cx="768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[Lee et al., 2017 TACL] for character-level modelling </a:t>
            </a:r>
          </a:p>
          <a:p>
            <a:pPr algn="r"/>
            <a:r>
              <a:rPr lang="en-US" sz="2000" dirty="0"/>
              <a:t>[John et al., 2016; Ha et al. ,2016] for </a:t>
            </a:r>
            <a:r>
              <a:rPr lang="en-US" sz="2000" dirty="0" err="1"/>
              <a:t>subword</a:t>
            </a:r>
            <a:r>
              <a:rPr lang="en-US" sz="2000" dirty="0"/>
              <a:t>-level modelling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7068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Robust to intra-sentence code switching</a:t>
            </a:r>
          </a:p>
          <a:p>
            <a:r>
              <a:rPr lang="en-US" dirty="0"/>
              <a:t>Huge saving in parameters: 4x less parameters without loss in BLEU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6EB9-7CD3-004F-8D04-5E0B33BC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really works!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02A8-9063-F940-9A57-9CC16B91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239"/>
            <a:ext cx="10894996" cy="4351338"/>
          </a:xfrm>
        </p:spPr>
        <p:txBody>
          <a:bodyPr/>
          <a:lstStyle/>
          <a:p>
            <a:r>
              <a:rPr lang="en-US" dirty="0"/>
              <a:t>Fresh off the press [Cherry &amp; Foster et al., 2018] this morning</a:t>
            </a:r>
          </a:p>
          <a:p>
            <a:r>
              <a:rPr lang="en-US" dirty="0"/>
              <a:t>Better result than [Lee et al., 2017] but a similar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Character-level modelling requires depth: not surprising but important!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1E2EE-070D-7C4E-A147-A437D43A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56898-A992-8C47-92CE-54EDE557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63" y="2347432"/>
            <a:ext cx="3251780" cy="1762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E3F65-4BDE-2341-AEB1-3C2A97E8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10" y="2347432"/>
            <a:ext cx="4525967" cy="1762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3AA0D0-570E-B441-86EB-6E75B2EDB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20"/>
          <a:stretch/>
        </p:blipFill>
        <p:spPr>
          <a:xfrm>
            <a:off x="2353142" y="4914615"/>
            <a:ext cx="7485716" cy="16640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7B24A8-C7DD-D144-BCCB-72D716A25D4A}"/>
              </a:ext>
            </a:extLst>
          </p:cNvPr>
          <p:cNvSpPr/>
          <p:nvPr/>
        </p:nvSpPr>
        <p:spPr>
          <a:xfrm>
            <a:off x="2873228" y="2621802"/>
            <a:ext cx="1294511" cy="148818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2D6C58-B761-F34F-8BC6-AD05281EA396}"/>
              </a:ext>
            </a:extLst>
          </p:cNvPr>
          <p:cNvSpPr/>
          <p:nvPr/>
        </p:nvSpPr>
        <p:spPr>
          <a:xfrm>
            <a:off x="8505847" y="3220156"/>
            <a:ext cx="1754685" cy="870585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5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F99B-D54B-744F-802D-C9C8CB16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sentence?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EC193-36B9-2845-86A8-99FC4756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DE85-7C4C-C946-8A00-A7248C8E426F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F117567-7795-2F47-9CA8-EC07F6F0B252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To a neural network, a sentence is just a sequence of one-hot vectors: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See Lecture 2.</a:t>
            </a:r>
          </a:p>
          <a:p>
            <a:r>
              <a:rPr lang="en-US" dirty="0"/>
              <a:t>What is the level of tokens with the minimal preprocessing?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D3F66-18CE-0C4D-8747-C75FECA2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81" y="2375652"/>
            <a:ext cx="3900037" cy="20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0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05" y="2445793"/>
            <a:ext cx="6127920" cy="4049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1234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Character-level, Multilingual Translation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16" y="1784122"/>
            <a:ext cx="11098967" cy="4526761"/>
          </a:xfrm>
        </p:spPr>
        <p:txBody>
          <a:bodyPr/>
          <a:lstStyle/>
          <a:p>
            <a:r>
              <a:rPr lang="en-US" dirty="0"/>
              <a:t>Prevents overfitting with low-resource language pairs</a:t>
            </a:r>
          </a:p>
          <a:p>
            <a:r>
              <a:rPr lang="en-US" dirty="0"/>
              <a:t>Perhaps, a way to build a MT</a:t>
            </a:r>
            <a:br>
              <a:rPr lang="en-US" dirty="0"/>
            </a:br>
            <a:r>
              <a:rPr lang="en-US" dirty="0"/>
              <a:t>system for all the languages </a:t>
            </a:r>
            <a:br>
              <a:rPr lang="en-US" dirty="0"/>
            </a:br>
            <a:r>
              <a:rPr lang="en-US" dirty="0"/>
              <a:t>in the world?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8230" y="6310883"/>
            <a:ext cx="923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[</a:t>
            </a:r>
            <a:r>
              <a:rPr lang="en-US"/>
              <a:t>Lee </a:t>
            </a:r>
            <a:r>
              <a:rPr lang="en-US" dirty="0"/>
              <a:t>et al</a:t>
            </a:r>
            <a:r>
              <a:rPr lang="en-US"/>
              <a:t>., 2017 TACL]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6" y="3763651"/>
            <a:ext cx="4947539" cy="232588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9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sentence?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51358" cy="4351338"/>
          </a:xfrm>
        </p:spPr>
        <p:txBody>
          <a:bodyPr>
            <a:normAutofit/>
          </a:bodyPr>
          <a:lstStyle/>
          <a:p>
            <a:r>
              <a:rPr lang="en-US" dirty="0"/>
              <a:t>A sequence of words? </a:t>
            </a:r>
          </a:p>
          <a:p>
            <a:pPr lvl="1"/>
            <a:r>
              <a:rPr lang="en-US" dirty="0"/>
              <a:t>(Welcome, to, Montreal, !)</a:t>
            </a:r>
          </a:p>
          <a:p>
            <a:r>
              <a:rPr lang="en-US" dirty="0"/>
              <a:t>A sequence of </a:t>
            </a:r>
            <a:r>
              <a:rPr lang="en-US" dirty="0" err="1"/>
              <a:t>subwords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Wel</a:t>
            </a:r>
            <a:r>
              <a:rPr lang="en-US" dirty="0"/>
              <a:t>, come, to, Mont, real, !)</a:t>
            </a:r>
          </a:p>
          <a:p>
            <a:r>
              <a:rPr lang="en-US" dirty="0"/>
              <a:t>A sequence of sequences of letters?</a:t>
            </a:r>
          </a:p>
          <a:p>
            <a:pPr lvl="1"/>
            <a:r>
              <a:rPr lang="en-US" dirty="0"/>
              <a:t>((</a:t>
            </a:r>
            <a:r>
              <a:rPr lang="en-US" dirty="0" err="1"/>
              <a:t>W,e,l,c,o,m,e</a:t>
            </a:r>
            <a:r>
              <a:rPr lang="en-US" dirty="0"/>
              <a:t>),(</a:t>
            </a:r>
            <a:r>
              <a:rPr lang="en-US" dirty="0" err="1"/>
              <a:t>t,o</a:t>
            </a:r>
            <a:r>
              <a:rPr lang="en-US" dirty="0"/>
              <a:t>),(</a:t>
            </a:r>
            <a:r>
              <a:rPr lang="en-US" dirty="0" err="1"/>
              <a:t>M,o,n,t,r,e,al</a:t>
            </a:r>
            <a:r>
              <a:rPr lang="en-US" dirty="0"/>
              <a:t>),(!))</a:t>
            </a:r>
          </a:p>
          <a:p>
            <a:r>
              <a:rPr lang="en-US" dirty="0"/>
              <a:t>A sequence of characters?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W,e,l,c,o,m,e</a:t>
            </a:r>
            <a:r>
              <a:rPr lang="en-US" dirty="0"/>
              <a:t>, ,</a:t>
            </a:r>
            <a:r>
              <a:rPr lang="en-US" dirty="0" err="1"/>
              <a:t>t,o</a:t>
            </a:r>
            <a:r>
              <a:rPr lang="en-US" dirty="0"/>
              <a:t>, ,</a:t>
            </a:r>
            <a:r>
              <a:rPr lang="en-US" dirty="0" err="1"/>
              <a:t>M,o,n,t,r,e,a,l</a:t>
            </a:r>
            <a:r>
              <a:rPr lang="en-US" dirty="0"/>
              <a:t>,!)</a:t>
            </a:r>
          </a:p>
          <a:p>
            <a:r>
              <a:rPr lang="en-US" dirty="0"/>
              <a:t>A sequence of bits</a:t>
            </a:r>
            <a:r>
              <a:rPr lang="mr-IN" dirty="0"/>
              <a:t>…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82853" y="2640934"/>
            <a:ext cx="4499810" cy="1925050"/>
          </a:xfrm>
        </p:spPr>
        <p:txBody>
          <a:bodyPr>
            <a:normAutofit/>
          </a:bodyPr>
          <a:lstStyle/>
          <a:p>
            <a:r>
              <a:rPr lang="en-US" u="sng" dirty="0"/>
              <a:t>Research focus</a:t>
            </a:r>
          </a:p>
          <a:p>
            <a:pPr lvl="1"/>
            <a:r>
              <a:rPr lang="en-US" dirty="0" err="1"/>
              <a:t>Subword</a:t>
            </a:r>
            <a:r>
              <a:rPr lang="en-US" dirty="0"/>
              <a:t>-level translation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Sennrich</a:t>
            </a:r>
            <a:r>
              <a:rPr lang="en-US" dirty="0"/>
              <a:t> et al., 2015)</a:t>
            </a:r>
          </a:p>
          <a:p>
            <a:pPr lvl="1"/>
            <a:r>
              <a:rPr lang="en-US" dirty="0"/>
              <a:t>Hybrid char/word translation</a:t>
            </a:r>
            <a:br>
              <a:rPr lang="en-US" dirty="0"/>
            </a:br>
            <a:r>
              <a:rPr lang="en-US" dirty="0"/>
              <a:t>(Luong et al., 2016)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719139"/>
            <a:ext cx="5610726" cy="176864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endCxn id="4" idx="3"/>
          </p:cNvCxnSpPr>
          <p:nvPr/>
        </p:nvCxnSpPr>
        <p:spPr>
          <a:xfrm rot="10800000" flipV="1">
            <a:off x="6448927" y="2875547"/>
            <a:ext cx="733927" cy="72791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sentence to a neural network?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12818" y="1464679"/>
          <a:ext cx="2370222" cy="408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0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32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32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32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32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32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032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032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032">
                <a:tc gridSpan="2">
                  <a:txBody>
                    <a:bodyPr/>
                    <a:lstStyle/>
                    <a:p>
                      <a:pPr algn="ctr"/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1831643"/>
            <a:ext cx="5854700" cy="302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9726" y="2887581"/>
            <a:ext cx="890337" cy="541421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2818" y="2391362"/>
            <a:ext cx="2371224" cy="39888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7" idx="3"/>
            <a:endCxn id="8" idx="1"/>
          </p:cNvCxnSpPr>
          <p:nvPr/>
        </p:nvCxnSpPr>
        <p:spPr>
          <a:xfrm flipV="1">
            <a:off x="2310063" y="2590802"/>
            <a:ext cx="6002755" cy="567490"/>
          </a:xfrm>
          <a:prstGeom prst="curved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315792"/>
            <a:ext cx="10515600" cy="136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sentence is a sequence of one-hot vectors</a:t>
            </a:r>
          </a:p>
          <a:p>
            <a:r>
              <a:rPr lang="en-US" dirty="0"/>
              <a:t>Underlying symbols are not visible to a neural network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9315634" y="3681902"/>
            <a:ext cx="310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Vocabulary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sentence to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5135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words?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(Welcome, to, Montreal, !)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subwords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come, to, Mont, real, !)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sequences of letters?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W,e,l,c,o,m,e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),(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t,o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),(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M,o,n,t,r,e,al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),(!))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characters?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W,e,l,c,o,m,e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,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t,o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,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M,o,n,t,r,e,a,l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,!)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bits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30879" y="1960562"/>
            <a:ext cx="5181600" cy="4351338"/>
          </a:xfrm>
        </p:spPr>
        <p:txBody>
          <a:bodyPr/>
          <a:lstStyle/>
          <a:p>
            <a:r>
              <a:rPr lang="en-US" dirty="0"/>
              <a:t>They are all just a sequence of one-hot vectors to a neural network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42" y="3332748"/>
            <a:ext cx="4671658" cy="24118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(sub)word-level modelling?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handle morphology</a:t>
            </a:r>
          </a:p>
          <a:p>
            <a:pPr lvl="1"/>
            <a:r>
              <a:rPr lang="en-US" dirty="0"/>
              <a:t>Morphologically rich languages → exploding vocabulary</a:t>
            </a:r>
          </a:p>
          <a:p>
            <a:pPr lvl="1"/>
            <a:r>
              <a:rPr lang="en-US" dirty="0"/>
              <a:t>Rare morphological variants</a:t>
            </a:r>
            <a:r>
              <a:rPr lang="en-US" altLang="ko-KR" dirty="0"/>
              <a:t>:</a:t>
            </a:r>
            <a:r>
              <a:rPr lang="ko-KR" altLang="en-US" dirty="0"/>
              <a:t> 과학</a:t>
            </a:r>
            <a:r>
              <a:rPr lang="en-US" altLang="ko-KR" dirty="0"/>
              <a:t>/</a:t>
            </a:r>
            <a:r>
              <a:rPr lang="ko-KR" altLang="en-US" dirty="0"/>
              <a:t>기술</a:t>
            </a:r>
            <a:r>
              <a:rPr lang="en-US" altLang="ko-KR" dirty="0"/>
              <a:t>/</a:t>
            </a:r>
            <a:r>
              <a:rPr lang="ko-KR" altLang="en-US" dirty="0"/>
              <a:t>정보</a:t>
            </a:r>
            <a:r>
              <a:rPr lang="en-US" altLang="ko-KR" dirty="0"/>
              <a:t>/</a:t>
            </a:r>
            <a:r>
              <a:rPr lang="ko-KR" altLang="en-US" dirty="0"/>
              <a:t>통신</a:t>
            </a:r>
            <a:r>
              <a:rPr lang="en-US" altLang="ko-KR" dirty="0"/>
              <a:t>/</a:t>
            </a:r>
            <a:r>
              <a:rPr lang="ko-KR" altLang="en-US" dirty="0"/>
              <a:t>부</a:t>
            </a:r>
            <a:endParaRPr lang="en-US" dirty="0"/>
          </a:p>
          <a:p>
            <a:r>
              <a:rPr lang="en-US" dirty="0"/>
              <a:t>Difficult to handle misspelling</a:t>
            </a:r>
          </a:p>
          <a:p>
            <a:pPr lvl="1"/>
            <a:r>
              <a:rPr lang="en-US" dirty="0"/>
              <a:t>Especially serious with user-generated content (social media, reviews, blogs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Patterns of misspelling cannot be captured: could → </a:t>
            </a:r>
            <a:r>
              <a:rPr lang="en-US" dirty="0" err="1"/>
              <a:t>cld</a:t>
            </a:r>
            <a:r>
              <a:rPr lang="en-US" dirty="0"/>
              <a:t>, would → ?</a:t>
            </a:r>
          </a:p>
          <a:p>
            <a:r>
              <a:rPr lang="en-US" dirty="0"/>
              <a:t>Modelling inefficiency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kolmi</a:t>
            </a:r>
            <a:r>
              <a:rPr lang="en-US" dirty="0"/>
              <a:t>/</a:t>
            </a:r>
            <a:r>
              <a:rPr lang="en-US" dirty="0" err="1"/>
              <a:t>vaihe</a:t>
            </a:r>
            <a:r>
              <a:rPr lang="en-US" dirty="0"/>
              <a:t>/kilo/</a:t>
            </a:r>
            <a:r>
              <a:rPr lang="en-US" dirty="0" err="1"/>
              <a:t>watti</a:t>
            </a:r>
            <a:r>
              <a:rPr lang="en-US" dirty="0"/>
              <a:t>/</a:t>
            </a:r>
            <a:r>
              <a:rPr lang="en-US" dirty="0" err="1"/>
              <a:t>tunti</a:t>
            </a:r>
            <a:r>
              <a:rPr lang="en-US" dirty="0"/>
              <a:t>/</a:t>
            </a:r>
            <a:r>
              <a:rPr lang="en-US" dirty="0" err="1"/>
              <a:t>mittari</a:t>
            </a:r>
            <a:r>
              <a:rPr lang="en-US" dirty="0"/>
              <a:t>”: one vector?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kolme</a:t>
            </a:r>
            <a:r>
              <a:rPr lang="en-US" dirty="0"/>
              <a:t>”: one vector???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character-level modelling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Can a neural network generate a long, coherent sequence?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a neural network capture highly nonlinear orthography?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character-level modelling be done efficiently?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long, coherent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 err="1"/>
              <a:t>subword</a:t>
            </a:r>
            <a:r>
              <a:rPr lang="en-US" dirty="0"/>
              <a:t> (BPE) sequence → Target: character sequence</a:t>
            </a:r>
          </a:p>
          <a:p>
            <a:r>
              <a:rPr lang="en-US" dirty="0"/>
              <a:t>Language pairs: </a:t>
            </a:r>
            <a:r>
              <a:rPr lang="en-US" dirty="0" err="1"/>
              <a:t>En→Cz</a:t>
            </a:r>
            <a:r>
              <a:rPr lang="en-US" dirty="0"/>
              <a:t>, </a:t>
            </a:r>
            <a:r>
              <a:rPr lang="en-US" dirty="0" err="1"/>
              <a:t>En→De</a:t>
            </a:r>
            <a:r>
              <a:rPr lang="en-US" dirty="0"/>
              <a:t>, </a:t>
            </a:r>
            <a:r>
              <a:rPr lang="en-US" dirty="0" err="1"/>
              <a:t>En→Fi</a:t>
            </a:r>
            <a:r>
              <a:rPr lang="en-US" dirty="0"/>
              <a:t>, </a:t>
            </a:r>
            <a:r>
              <a:rPr lang="en-US" dirty="0" err="1"/>
              <a:t>En→Ru</a:t>
            </a:r>
            <a:endParaRPr lang="en-US" dirty="0"/>
          </a:p>
          <a:p>
            <a:r>
              <a:rPr lang="en-US" dirty="0"/>
              <a:t>Training sets: WMT’15</a:t>
            </a:r>
          </a:p>
          <a:p>
            <a:r>
              <a:rPr lang="en-US" dirty="0"/>
              <a:t>Evaluation sets: </a:t>
            </a:r>
            <a:r>
              <a:rPr lang="en-US" dirty="0" err="1"/>
              <a:t>newstest</a:t>
            </a:r>
            <a:r>
              <a:rPr lang="en-US" dirty="0"/>
              <a:t> 2015</a:t>
            </a:r>
          </a:p>
          <a:p>
            <a:r>
              <a:rPr lang="en-US" dirty="0"/>
              <a:t>Evaluation metric: BLEU</a:t>
            </a:r>
          </a:p>
          <a:p>
            <a:r>
              <a:rPr lang="en-US" dirty="0" err="1"/>
              <a:t>BPE→Char</a:t>
            </a:r>
            <a:r>
              <a:rPr lang="en-US" dirty="0"/>
              <a:t> ≅ BPE→BPE</a:t>
            </a:r>
          </a:p>
          <a:p>
            <a:r>
              <a:rPr lang="en-US" i="1" dirty="0"/>
              <a:t>Yes, a recurrent network can generate</a:t>
            </a:r>
            <a:br>
              <a:rPr lang="en-US" i="1" dirty="0"/>
            </a:br>
            <a:r>
              <a:rPr lang="en-US" i="1" dirty="0"/>
              <a:t>a long (100~300), coherent sequence</a:t>
            </a: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6557211" y="27593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459147"/>
            <a:ext cx="35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[Chung et al., 2016 ACL]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fully character-level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Orthography is highly arbitrary without clear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Start: “quit”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Insert “e” at the end: “quite”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Swap the last two letters: “quiet”</a:t>
            </a:r>
          </a:p>
          <a:p>
            <a:r>
              <a:rPr lang="en-US" dirty="0"/>
              <a:t>Complexity of attention grows </a:t>
            </a:r>
            <a:r>
              <a:rPr lang="en-US" dirty="0" err="1"/>
              <a:t>quadratically</a:t>
            </a:r>
            <a:r>
              <a:rPr lang="en-US" dirty="0"/>
              <a:t> </a:t>
            </a:r>
            <a:r>
              <a:rPr lang="en-US" dirty="0" err="1"/>
              <a:t>w.r.t</a:t>
            </a:r>
            <a:r>
              <a:rPr lang="en-US" dirty="0"/>
              <a:t>. the length</a:t>
            </a:r>
          </a:p>
          <a:p>
            <a:pPr lvl="1"/>
            <a:r>
              <a:rPr lang="en-US" dirty="0"/>
              <a:t>For each target symbol, all the source symbols must be considered</a:t>
            </a:r>
          </a:p>
          <a:p>
            <a:pPr lvl="1"/>
            <a:r>
              <a:rPr lang="en-US" dirty="0"/>
              <a:t>BPE-to-BPE: 30 x 30</a:t>
            </a:r>
          </a:p>
          <a:p>
            <a:pPr lvl="1"/>
            <a:r>
              <a:rPr lang="en-US" dirty="0"/>
              <a:t>BPE-to-Char: 30 x 120</a:t>
            </a:r>
          </a:p>
          <a:p>
            <a:pPr lvl="1"/>
            <a:r>
              <a:rPr lang="en-US" dirty="0"/>
              <a:t>Char-to-Char: 120 x 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DC0E-F42D-2849-AAA9-B24DD4392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3849</TotalTime>
  <Words>1098</Words>
  <Application>Microsoft Macintosh PowerPoint</Application>
  <PresentationFormat>Widescreen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돋움</vt:lpstr>
      <vt:lpstr>Arial</vt:lpstr>
      <vt:lpstr>Calibri</vt:lpstr>
      <vt:lpstr>Garamond</vt:lpstr>
      <vt:lpstr>Mangal</vt:lpstr>
      <vt:lpstr>Office Theme</vt:lpstr>
      <vt:lpstr>Fully Character-Level Machine Translation</vt:lpstr>
      <vt:lpstr>What is a sentence?</vt:lpstr>
      <vt:lpstr>What is a sentence?</vt:lpstr>
      <vt:lpstr>What is a sentence to a neural network?</vt:lpstr>
      <vt:lpstr>What is a sentence to a neural network?</vt:lpstr>
      <vt:lpstr>Why not (sub)word-level modelling?</vt:lpstr>
      <vt:lpstr>Problems with character-level modelling</vt:lpstr>
      <vt:lpstr>Generating a long, coherent sequence</vt:lpstr>
      <vt:lpstr>Going fully character-level</vt:lpstr>
      <vt:lpstr>Going fully character-level</vt:lpstr>
      <vt:lpstr>Going fully character-level</vt:lpstr>
      <vt:lpstr>PowerPoint Presentation</vt:lpstr>
      <vt:lpstr>Going fully character-level: Analysis</vt:lpstr>
      <vt:lpstr>What does NMT do?</vt:lpstr>
      <vt:lpstr>What does NMT do?</vt:lpstr>
      <vt:lpstr>Multilingual Neural Machine Translation</vt:lpstr>
      <vt:lpstr>Character-Level, Multilingual Translation</vt:lpstr>
      <vt:lpstr>Character-Level, Multilingual Translation</vt:lpstr>
      <vt:lpstr>It really works!</vt:lpstr>
      <vt:lpstr>Character-level, Multilingual Translation 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Kyunghyun Cho</dc:creator>
  <cp:lastModifiedBy>Kyunghyun Cho</cp:lastModifiedBy>
  <cp:revision>223</cp:revision>
  <dcterms:created xsi:type="dcterms:W3CDTF">2018-06-07T16:46:25Z</dcterms:created>
  <dcterms:modified xsi:type="dcterms:W3CDTF">2018-08-30T05:00:31Z</dcterms:modified>
</cp:coreProperties>
</file>