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embeddedFontLst>
    <p:embeddedFont>
      <p:font typeface="Mate SC"/>
      <p:regular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84F459-4006-4CB3-80DD-A1A580497538}">
  <a:tblStyle styleId="{9884F459-4006-4CB3-80DD-A1A580497538}"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MateSC-regular.fnt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0f63aa4c_0_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0f63aa4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0f63aa4c_0_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0f63aa4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f63aa4c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f63aa4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0f63aa4c_0_3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0f63aa4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0f63aa4c_0_3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0f63aa4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0f63aa4c_0_3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0f63aa4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0f63aa4c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0f63aa4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0f63aa4c_0_3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0f63aa4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0f63aa4c_0_3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0f63aa4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da912a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2da912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0f63aa4c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0f63aa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0f63aa4c_0_3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0f63aa4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0f63aa4c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0f63aa4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0f63aa4c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0f63aa4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0f63aa4c_0_3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0f63aa4c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0f63aa4c_0_3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0f63aa4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0f63aa4c_0_3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0f63aa4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0f63aa4c_0_3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0f63aa4c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0f63aa4c_0_3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0f63aa4c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0f63aa4c_0_4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0f63aa4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0f63aa4c_0_4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0f63aa4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0f63aa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0f63a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0f63aa4c_0_4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0f63aa4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10f63aa4c_0_4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10f63aa4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0f63aa4c_0_4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0f63aa4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0f63aa4c_0_4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0f63aa4c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0f63aa4c_0_4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0f63aa4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0f63aa4c_0_4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0f63aa4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0f63aa4c_0_4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0f63aa4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0f63aa4c_0_4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0f63aa4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10f63aa4c_0_4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10f63aa4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10f63aa4c_0_4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10f63aa4c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87f127e3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87f127e3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0f63aa4c_0_5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0f63aa4c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10f63aa4c_0_5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10f63aa4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0f63aa4c_0_5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0f63aa4c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what do I need to change to make this an algorithm to find the minimum?</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b376fd2d7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b376fd2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b376fd2d7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b376fd2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87f127e3_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87f127e3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just solved this task automatically with your brains. It’s still rather vague, but it will be clearer soon.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10f63aa4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10f63aa4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d888b260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d888b260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87f127e3_0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87f127e3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10f63aa4c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10f63aa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0f63aa4c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0f63aa4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376fd2d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376fd2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b376fd2d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b376fd2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b376fd2d7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376fd2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e33f0f8e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e33f0f8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87f127e3_0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87f127e3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b376fd2d7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b376fd2d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687f127e3_0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87f127e3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87f127e3_0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87f127e3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87f127e3_0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87f127e3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b376fd2d7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b376fd2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0f63aa4c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0f63aa4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b376fd2d7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b376fd2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b376fd2d7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b376fd2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cead3de6_0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cead3de6_0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b376fd2d7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b376fd2d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b376fd2d7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b376fd2d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6cead3de6_0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cead3de6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b376fd2d7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b376fd2d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b376fd2d7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b376fd2d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b376fd2d7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b376fd2d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d21cbcd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d21cbc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f63aa4c_0_2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f63aa4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d21cbcd4f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d21cbcd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87f127e3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87f127e3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6cead3de6_0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cead3de6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b376fd2d7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b376fd2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b376fd2d7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b376fd2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6cead3de6_0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6cead3de6_0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0e33f0f8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0e33f0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0f63aa4c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0f63aa4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f63aa4c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f63aa4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grpSp>
        <p:nvGrpSpPr>
          <p:cNvPr id="62" name="Google Shape;62;p2"/>
          <p:cNvGrpSpPr/>
          <p:nvPr/>
        </p:nvGrpSpPr>
        <p:grpSpPr>
          <a:xfrm>
            <a:off x="-11" y="1000670"/>
            <a:ext cx="7314320" cy="3087225"/>
            <a:chOff x="-11" y="1378677"/>
            <a:chExt cx="7314320" cy="4116300"/>
          </a:xfrm>
        </p:grpSpPr>
        <p:sp>
          <p:nvSpPr>
            <p:cNvPr id="63" name="Google Shape;63;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5" name="Google Shape;65;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6" name="Google Shape;66;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
        <p:nvSpPr>
          <p:cNvPr id="67" name="Google Shape;67;p2"/>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grpSp>
        <p:nvGrpSpPr>
          <p:cNvPr id="69" name="Google Shape;69;p3"/>
          <p:cNvGrpSpPr/>
          <p:nvPr/>
        </p:nvGrpSpPr>
        <p:grpSpPr>
          <a:xfrm>
            <a:off x="-13" y="-9141"/>
            <a:ext cx="8005728" cy="1209422"/>
            <a:chOff x="-13" y="-12188"/>
            <a:chExt cx="8005728" cy="1161900"/>
          </a:xfrm>
        </p:grpSpPr>
        <p:sp>
          <p:nvSpPr>
            <p:cNvPr id="70" name="Google Shape;70;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2" name="Google Shape;72;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3" name="Google Shape;73;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3"/>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7" name="Google Shape;77;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8" name="Google Shape;78;p4"/>
          <p:cNvGrpSpPr/>
          <p:nvPr/>
        </p:nvGrpSpPr>
        <p:grpSpPr>
          <a:xfrm>
            <a:off x="-13" y="-9141"/>
            <a:ext cx="8005728" cy="1209422"/>
            <a:chOff x="-13" y="-12188"/>
            <a:chExt cx="8005728" cy="1161900"/>
          </a:xfrm>
        </p:grpSpPr>
        <p:sp>
          <p:nvSpPr>
            <p:cNvPr id="79" name="Google Shape;79;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1" name="Google Shape;81;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82" name="Google Shape;82;p4"/>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grpSp>
        <p:nvGrpSpPr>
          <p:cNvPr id="84" name="Google Shape;84;p5"/>
          <p:cNvGrpSpPr/>
          <p:nvPr/>
        </p:nvGrpSpPr>
        <p:grpSpPr>
          <a:xfrm>
            <a:off x="-13" y="-9141"/>
            <a:ext cx="8005728" cy="1209422"/>
            <a:chOff x="-13" y="-12188"/>
            <a:chExt cx="8005728" cy="1161900"/>
          </a:xfrm>
        </p:grpSpPr>
        <p:sp>
          <p:nvSpPr>
            <p:cNvPr id="85" name="Google Shape;85;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7" name="Google Shape;87;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88" name="Google Shape;88;p5"/>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
        <p:nvSpPr>
          <p:cNvPr id="93" name="Google Shape;93;p6"/>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7"/>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60" name="Google Shape;60;p1"/>
          <p:cNvSpPr txBox="1"/>
          <p:nvPr>
            <p:ph idx="12" type="sldNum"/>
          </p:nvPr>
        </p:nvSpPr>
        <p:spPr>
          <a:xfrm>
            <a:off x="8425675" y="4622075"/>
            <a:ext cx="548700" cy="5214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books.google.com/ngra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books.google.com/ngrams" TargetMode="External"/><Relationship Id="rId4" Type="http://schemas.openxmlformats.org/officeDocument/2006/relationships/hyperlink" Target="https://en.wikisource.org/wiki/Alice%27s_Adventures_in_Wonderland_(1866)" TargetMode="External"/><Relationship Id="rId5" Type="http://schemas.openxmlformats.org/officeDocument/2006/relationships/hyperlink" Target="https://en.wikipedia.org/wiki/N-gra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Language Models</a:t>
            </a:r>
            <a:endParaRPr/>
          </a:p>
        </p:txBody>
      </p:sp>
      <p:sp>
        <p:nvSpPr>
          <p:cNvPr id="101" name="Google Shape;101;p8"/>
          <p:cNvSpPr txBox="1"/>
          <p:nvPr>
            <p:ph idx="1" type="subTitle"/>
          </p:nvPr>
        </p:nvSpPr>
        <p:spPr>
          <a:xfrm>
            <a:off x="685800" y="2700350"/>
            <a:ext cx="6610800" cy="13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Human Language from a Computational Perspective</a:t>
            </a:r>
            <a:endParaRPr sz="2100"/>
          </a:p>
          <a:p>
            <a:pPr indent="0" lvl="0" marL="0" rtl="0" algn="l">
              <a:spcBef>
                <a:spcPts val="0"/>
              </a:spcBef>
              <a:spcAft>
                <a:spcPts val="0"/>
              </a:spcAft>
              <a:buNone/>
            </a:pPr>
            <a:r>
              <a:rPr lang="en" sz="2100"/>
              <a:t>April 11, 2018</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74" name="Google Shape;174;p17"/>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a:t>
            </a:r>
            <a:r>
              <a:rPr lang="en" sz="2600">
                <a:solidFill>
                  <a:srgbClr val="B7B7B7"/>
                </a:solidFill>
              </a:rPr>
              <a:t>len(L):	</a:t>
            </a:r>
            <a:r>
              <a:rPr lang="en" sz="2600">
                <a:solidFill>
                  <a:srgbClr val="4C1130"/>
                </a:solidFill>
              </a:rPr>
              <a:t>		</a:t>
            </a:r>
            <a:r>
              <a:rPr lang="en" sz="2600">
                <a:solidFill>
                  <a:srgbClr val="B7B7B7"/>
                </a:solidFill>
              </a:rPr>
              <a:t>▹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175" name="Google Shape;175;p17"/>
          <p:cNvSpPr/>
          <p:nvPr/>
        </p:nvSpPr>
        <p:spPr>
          <a:xfrm>
            <a:off x="457200" y="1285875"/>
            <a:ext cx="915000" cy="61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txBox="1"/>
          <p:nvPr/>
        </p:nvSpPr>
        <p:spPr>
          <a:xfrm>
            <a:off x="2384975" y="1115100"/>
            <a:ext cx="2090400" cy="10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Function definition</a:t>
            </a:r>
            <a:endParaRPr b="1" sz="3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82" name="Google Shape;182;p18"/>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4C1130"/>
                </a:solidFill>
              </a:rPr>
              <a:t>(</a:t>
            </a:r>
            <a:r>
              <a:rPr lang="en" sz="2600">
                <a:solidFill>
                  <a:srgbClr val="20124D"/>
                </a:solidFill>
              </a:rPr>
              <a:t>L</a:t>
            </a:r>
            <a:r>
              <a:rPr lang="en" sz="2600">
                <a:solidFill>
                  <a:srgbClr val="4C1130"/>
                </a:solidFill>
              </a:rPr>
              <a:t>)</a:t>
            </a:r>
            <a:r>
              <a:rPr lang="en" sz="2600">
                <a:solidFill>
                  <a:srgbClr val="B7B7B7"/>
                </a:solidFill>
              </a:rPr>
              <a:t>: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a:t>
            </a:r>
            <a:r>
              <a:rPr lang="en" sz="2600">
                <a:solidFill>
                  <a:srgbClr val="20124D"/>
                </a:solidFill>
              </a:rPr>
              <a:t>L</a:t>
            </a:r>
            <a:r>
              <a:rPr lang="en" sz="2600">
                <a:solidFill>
                  <a:srgbClr val="B7B7B7"/>
                </a:solidFill>
              </a:rPr>
              <a:t>[1]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a:t>
            </a:r>
            <a:r>
              <a:rPr lang="en" sz="2600">
                <a:solidFill>
                  <a:srgbClr val="20124D"/>
                </a:solidFill>
              </a:rPr>
              <a:t>L</a:t>
            </a:r>
            <a:r>
              <a:rPr lang="en" sz="2600">
                <a:solidFill>
                  <a:srgbClr val="B7B7B7"/>
                </a:solidFill>
              </a:rPr>
              <a:t>):			▹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a:t>
            </a:r>
            <a:r>
              <a:rPr lang="en" sz="2600">
                <a:solidFill>
                  <a:srgbClr val="20124D"/>
                </a:solidFill>
              </a:rPr>
              <a:t>L</a:t>
            </a:r>
            <a:r>
              <a:rPr lang="en" sz="2600">
                <a:solidFill>
                  <a:srgbClr val="B7B7B7"/>
                </a:solidFill>
              </a:rPr>
              <a:t>[i]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a:t>
            </a:r>
            <a:r>
              <a:rPr lang="en" sz="2600">
                <a:solidFill>
                  <a:srgbClr val="20124D"/>
                </a:solidFill>
              </a:rPr>
              <a:t>L</a:t>
            </a:r>
            <a:r>
              <a:rPr lang="en" sz="2600">
                <a:solidFill>
                  <a:srgbClr val="B7B7B7"/>
                </a:solidFill>
              </a:rPr>
              <a:t>[i]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183" name="Google Shape;183;p18"/>
          <p:cNvSpPr/>
          <p:nvPr/>
        </p:nvSpPr>
        <p:spPr>
          <a:xfrm>
            <a:off x="1199675" y="1278525"/>
            <a:ext cx="438300" cy="61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txBox="1"/>
          <p:nvPr/>
        </p:nvSpPr>
        <p:spPr>
          <a:xfrm>
            <a:off x="1788725" y="11151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Parameters</a:t>
            </a:r>
            <a:endParaRPr b="1" sz="3000">
              <a:solidFill>
                <a:srgbClr val="FF0000"/>
              </a:solidFill>
            </a:endParaRPr>
          </a:p>
        </p:txBody>
      </p:sp>
      <p:sp>
        <p:nvSpPr>
          <p:cNvPr id="185" name="Google Shape;185;p18"/>
          <p:cNvSpPr txBox="1"/>
          <p:nvPr/>
        </p:nvSpPr>
        <p:spPr>
          <a:xfrm>
            <a:off x="76200" y="4012725"/>
            <a:ext cx="8481300" cy="1054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t>A function can get more than one parameter, but </a:t>
            </a:r>
            <a:r>
              <a:rPr b="1" lang="en" sz="3000"/>
              <a:t>max </a:t>
            </a:r>
            <a:r>
              <a:rPr lang="en" sz="3000"/>
              <a:t>gets just one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91" name="Google Shape;191;p19"/>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20124D"/>
                </a:solidFill>
              </a:rPr>
              <a:t>m</a:t>
            </a:r>
            <a:r>
              <a:rPr lang="en" sz="2600">
                <a:solidFill>
                  <a:srgbClr val="B7B7B7"/>
                </a:solidFill>
              </a:rPr>
              <a:t>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solidFill>
                  <a:srgbClr val="B7B7B7"/>
                </a:solidFill>
              </a:rPr>
              <a:t>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a:t>
            </a:r>
            <a:r>
              <a:rPr lang="en" sz="2600">
                <a:solidFill>
                  <a:srgbClr val="20124D"/>
                </a:solidFill>
              </a:rPr>
              <a:t>i</a:t>
            </a:r>
            <a:r>
              <a:rPr lang="en" sz="2600">
                <a:solidFill>
                  <a:srgbClr val="B7B7B7"/>
                </a:solidFill>
              </a:rPr>
              <a:t> ≤ </a:t>
            </a:r>
            <a:r>
              <a:rPr lang="en" sz="2600">
                <a:solidFill>
                  <a:srgbClr val="B7B7B7"/>
                </a:solidFill>
              </a:rPr>
              <a:t>len(L):	</a:t>
            </a:r>
            <a:r>
              <a:rPr lang="en" sz="2600">
                <a:solidFill>
                  <a:srgbClr val="4C1130"/>
                </a:solidFill>
              </a:rPr>
              <a:t>		</a:t>
            </a:r>
            <a:r>
              <a:rPr lang="en" sz="2600">
                <a:solidFill>
                  <a:srgbClr val="B7B7B7"/>
                </a:solidFill>
              </a:rPr>
              <a:t>▹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a:t>
            </a:r>
            <a:r>
              <a:rPr lang="en" sz="2600">
                <a:solidFill>
                  <a:srgbClr val="20124D"/>
                </a:solidFill>
              </a:rPr>
              <a:t>i</a:t>
            </a:r>
            <a:r>
              <a:rPr lang="en" sz="2600">
                <a:solidFill>
                  <a:srgbClr val="B7B7B7"/>
                </a:solidFill>
              </a:rPr>
              <a:t>] &gt; </a:t>
            </a:r>
            <a:r>
              <a:rPr lang="en" sz="2600">
                <a:solidFill>
                  <a:srgbClr val="20124D"/>
                </a:solidFill>
              </a:rPr>
              <a:t>m</a:t>
            </a:r>
            <a:r>
              <a:rPr lang="en" sz="2600">
                <a:solidFill>
                  <a:srgbClr val="B7B7B7"/>
                </a:solidFill>
              </a:rPr>
              <a:t>: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20124D"/>
                </a:solidFill>
              </a:rPr>
              <a:t>m</a:t>
            </a:r>
            <a:r>
              <a:rPr lang="en" sz="2600">
                <a:solidFill>
                  <a:srgbClr val="B7B7B7"/>
                </a:solidFill>
              </a:rPr>
              <a:t> ← L[</a:t>
            </a:r>
            <a:r>
              <a:rPr lang="en" sz="2600">
                <a:solidFill>
                  <a:srgbClr val="20124D"/>
                </a:solidFill>
              </a:rPr>
              <a:t>i</a:t>
            </a:r>
            <a:r>
              <a:rPr lang="en" sz="2600">
                <a:solidFill>
                  <a:srgbClr val="B7B7B7"/>
                </a:solidFill>
              </a:rPr>
              <a:t>]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solidFill>
                  <a:srgbClr val="B7B7B7"/>
                </a:solidFill>
              </a:rPr>
              <a:t> ← </a:t>
            </a:r>
            <a:r>
              <a:rPr lang="en" sz="2600">
                <a:solidFill>
                  <a:srgbClr val="20124D"/>
                </a:solidFill>
              </a:rPr>
              <a:t>i</a:t>
            </a:r>
            <a:r>
              <a:rPr lang="en" sz="2600">
                <a:solidFill>
                  <a:srgbClr val="B7B7B7"/>
                </a:solidFill>
              </a:rPr>
              <a:t>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a:t>
            </a:r>
            <a:r>
              <a:rPr lang="en" sz="2600">
                <a:solidFill>
                  <a:srgbClr val="20124D"/>
                </a:solidFill>
              </a:rPr>
              <a:t>m</a:t>
            </a:r>
            <a:r>
              <a:rPr lang="en" sz="2600">
                <a:solidFill>
                  <a:srgbClr val="B7B7B7"/>
                </a:solidFill>
              </a:rPr>
              <a:t>					▹ output is the value of m</a:t>
            </a:r>
            <a:endParaRPr sz="2600">
              <a:solidFill>
                <a:srgbClr val="B7B7B7"/>
              </a:solidFill>
            </a:endParaRPr>
          </a:p>
        </p:txBody>
      </p:sp>
      <p:sp>
        <p:nvSpPr>
          <p:cNvPr id="192" name="Google Shape;192;p19"/>
          <p:cNvSpPr txBox="1"/>
          <p:nvPr/>
        </p:nvSpPr>
        <p:spPr>
          <a:xfrm>
            <a:off x="1874925" y="21711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Variables</a:t>
            </a:r>
            <a:endParaRPr b="1" sz="30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98" name="Google Shape;198;p20"/>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a:t>
            </a:r>
            <a:r>
              <a:rPr lang="en" sz="2600">
                <a:solidFill>
                  <a:srgbClr val="4C1130"/>
                </a:solidFill>
              </a:rPr>
              <a:t>←</a:t>
            </a:r>
            <a:r>
              <a:rPr lang="en" sz="2600">
                <a:solidFill>
                  <a:srgbClr val="B7B7B7"/>
                </a:solidFill>
              </a:rPr>
              <a:t>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a:t>
            </a:r>
            <a:r>
              <a:rPr lang="en" sz="2600">
                <a:solidFill>
                  <a:srgbClr val="4C1130"/>
                </a:solidFill>
              </a:rPr>
              <a:t>←</a:t>
            </a:r>
            <a:r>
              <a:rPr lang="en" sz="2600">
                <a:solidFill>
                  <a:srgbClr val="B7B7B7"/>
                </a:solidFill>
              </a:rPr>
              <a:t>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a:t>
            </a:r>
            <a:r>
              <a:rPr lang="en" sz="2600">
                <a:solidFill>
                  <a:srgbClr val="B7B7B7"/>
                </a:solidFill>
              </a:rPr>
              <a:t>len(L):	</a:t>
            </a:r>
            <a:r>
              <a:rPr lang="en" sz="2600">
                <a:solidFill>
                  <a:srgbClr val="4C1130"/>
                </a:solidFill>
              </a:rPr>
              <a:t>		</a:t>
            </a:r>
            <a:r>
              <a:rPr lang="en" sz="2600">
                <a:solidFill>
                  <a:srgbClr val="B7B7B7"/>
                </a:solidFill>
              </a:rPr>
              <a:t>▹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a:t>
            </a:r>
            <a:r>
              <a:rPr lang="en" sz="2600">
                <a:solidFill>
                  <a:srgbClr val="4C1130"/>
                </a:solidFill>
              </a:rPr>
              <a:t>←</a:t>
            </a:r>
            <a:r>
              <a:rPr lang="en" sz="2600">
                <a:solidFill>
                  <a:srgbClr val="B7B7B7"/>
                </a:solidFill>
              </a:rPr>
              <a:t> L[i]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a:t>
            </a:r>
            <a:r>
              <a:rPr lang="en" sz="2600">
                <a:solidFill>
                  <a:srgbClr val="4C1130"/>
                </a:solidFill>
              </a:rPr>
              <a:t>←</a:t>
            </a:r>
            <a:r>
              <a:rPr lang="en" sz="2600">
                <a:solidFill>
                  <a:srgbClr val="B7B7B7"/>
                </a:solidFill>
              </a:rPr>
              <a:t>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199" name="Google Shape;199;p20"/>
          <p:cNvSpPr txBox="1"/>
          <p:nvPr/>
        </p:nvSpPr>
        <p:spPr>
          <a:xfrm>
            <a:off x="1853375" y="219985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Assignment</a:t>
            </a:r>
            <a:endParaRPr b="1" sz="30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05" name="Google Shape;205;p21"/>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a:t>
            </a:r>
            <a:r>
              <a:rPr lang="en" sz="2600">
                <a:solidFill>
                  <a:srgbClr val="20124D"/>
                </a:solidFill>
              </a:rPr>
              <a:t>[1]</a:t>
            </a:r>
            <a:r>
              <a:rPr lang="en" sz="2600">
                <a:solidFill>
                  <a:srgbClr val="B7B7B7"/>
                </a:solidFill>
              </a:rPr>
              <a:t>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a:t>
            </a:r>
            <a:r>
              <a:rPr lang="en" sz="2600">
                <a:solidFill>
                  <a:srgbClr val="B7B7B7"/>
                </a:solidFill>
              </a:rPr>
              <a:t>len(L):	</a:t>
            </a:r>
            <a:r>
              <a:rPr lang="en" sz="2600">
                <a:solidFill>
                  <a:srgbClr val="4C1130"/>
                </a:solidFill>
              </a:rPr>
              <a:t>		</a:t>
            </a:r>
            <a:r>
              <a:rPr lang="en" sz="2600">
                <a:solidFill>
                  <a:srgbClr val="B7B7B7"/>
                </a:solidFill>
              </a:rPr>
              <a:t>▹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a:t>
            </a:r>
            <a:r>
              <a:rPr lang="en" sz="2600">
                <a:solidFill>
                  <a:srgbClr val="20124D"/>
                </a:solidFill>
              </a:rPr>
              <a:t>[i]</a:t>
            </a:r>
            <a:r>
              <a:rPr lang="en" sz="2600">
                <a:solidFill>
                  <a:srgbClr val="B7B7B7"/>
                </a:solidFill>
              </a:rPr>
              <a:t>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a:t>
            </a:r>
            <a:r>
              <a:rPr lang="en" sz="2600">
                <a:solidFill>
                  <a:srgbClr val="20124D"/>
                </a:solidFill>
              </a:rPr>
              <a:t>[i]</a:t>
            </a:r>
            <a:r>
              <a:rPr lang="en" sz="2600">
                <a:solidFill>
                  <a:srgbClr val="B7B7B7"/>
                </a:solidFill>
              </a:rPr>
              <a:t>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206" name="Google Shape;206;p21"/>
          <p:cNvSpPr txBox="1"/>
          <p:nvPr/>
        </p:nvSpPr>
        <p:spPr>
          <a:xfrm>
            <a:off x="2392175" y="1675425"/>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Indexing</a:t>
            </a:r>
            <a:endParaRPr b="1" sz="30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12" name="Google Shape;212;p22"/>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213" name="Google Shape;213;p22"/>
          <p:cNvSpPr txBox="1"/>
          <p:nvPr/>
        </p:nvSpPr>
        <p:spPr>
          <a:xfrm>
            <a:off x="2392175" y="1675425"/>
            <a:ext cx="2406300" cy="10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Function call</a:t>
            </a:r>
            <a:endParaRPr b="1" sz="3000">
              <a:solidFill>
                <a:srgbClr val="FF0000"/>
              </a:solidFill>
            </a:endParaRPr>
          </a:p>
        </p:txBody>
      </p:sp>
      <p:sp>
        <p:nvSpPr>
          <p:cNvPr id="214" name="Google Shape;214;p22"/>
          <p:cNvSpPr txBox="1"/>
          <p:nvPr/>
        </p:nvSpPr>
        <p:spPr>
          <a:xfrm>
            <a:off x="76200" y="4012725"/>
            <a:ext cx="8481300" cy="1054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t>The function </a:t>
            </a:r>
            <a:r>
              <a:rPr b="1" lang="en" sz="3000"/>
              <a:t>len</a:t>
            </a:r>
            <a:r>
              <a:rPr lang="en" sz="3000"/>
              <a:t> returns the number of elements (length) of a list</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20" name="Google Shape;220;p23"/>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			</a:t>
            </a:r>
            <a:r>
              <a:rPr lang="en" sz="2600">
                <a:solidFill>
                  <a:srgbClr val="B7B7B7"/>
                </a:solidFill>
              </a:rPr>
              <a:t>▹ repeat while i is at most len(L)</a:t>
            </a:r>
            <a:endParaRPr sz="2600">
              <a:solidFill>
                <a:srgbClr val="B7B7B7"/>
              </a:solidFill>
            </a:endParaRPr>
          </a:p>
          <a:p>
            <a:pPr indent="0" lvl="0" marL="914400" rtl="0" algn="l">
              <a:lnSpc>
                <a:spcPct val="115000"/>
              </a:lnSpc>
              <a:spcBef>
                <a:spcPts val="0"/>
              </a:spcBef>
              <a:spcAft>
                <a:spcPts val="0"/>
              </a:spcAft>
              <a:buClr>
                <a:schemeClr val="dk1"/>
              </a:buClr>
              <a:buSzPts val="1100"/>
              <a:buFont typeface="Arial"/>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			</a:t>
            </a:r>
            <a:r>
              <a:rPr lang="en" sz="2600">
                <a:solidFill>
                  <a:srgbClr val="B7B7B7"/>
                </a:solidFill>
              </a:rPr>
              <a:t>▹ the i’th number is larger than m</a:t>
            </a:r>
            <a:endParaRPr sz="2600">
              <a:solidFill>
                <a:srgbClr val="B7B7B7"/>
              </a:solidFill>
            </a:endParaRPr>
          </a:p>
          <a:p>
            <a:pPr indent="0" lvl="0" marL="1371600" rtl="0" algn="l">
              <a:lnSpc>
                <a:spcPct val="115000"/>
              </a:lnSpc>
              <a:spcBef>
                <a:spcPts val="0"/>
              </a:spcBef>
              <a:spcAft>
                <a:spcPts val="0"/>
              </a:spcAft>
              <a:buClr>
                <a:schemeClr val="dk1"/>
              </a:buClr>
              <a:buSzPts val="1100"/>
              <a:buFont typeface="Arial"/>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4C1130"/>
                </a:solidFill>
              </a:rPr>
              <a:t>			</a:t>
            </a:r>
            <a:r>
              <a:rPr lang="en" sz="2600">
                <a:solidFill>
                  <a:srgbClr val="B7B7B7"/>
                </a:solidFill>
              </a:rPr>
              <a:t>▹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221" name="Google Shape;221;p23"/>
          <p:cNvSpPr txBox="1"/>
          <p:nvPr/>
        </p:nvSpPr>
        <p:spPr>
          <a:xfrm>
            <a:off x="1961125" y="21352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Loop</a:t>
            </a:r>
            <a:endParaRPr b="1" sz="3000">
              <a:solidFill>
                <a:srgbClr val="FF0000"/>
              </a:solidFill>
            </a:endParaRPr>
          </a:p>
        </p:txBody>
      </p:sp>
      <p:sp>
        <p:nvSpPr>
          <p:cNvPr id="222" name="Google Shape;222;p23"/>
          <p:cNvSpPr/>
          <p:nvPr/>
        </p:nvSpPr>
        <p:spPr>
          <a:xfrm>
            <a:off x="862050" y="2665175"/>
            <a:ext cx="2801700" cy="1939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28" name="Google Shape;228;p24"/>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a:t>
            </a:r>
            <a:r>
              <a:rPr lang="en" sz="2600">
                <a:solidFill>
                  <a:srgbClr val="B7B7B7"/>
                </a:solidFill>
              </a:rPr>
              <a:t>len(L):	</a:t>
            </a:r>
            <a:r>
              <a:rPr lang="en" sz="2600">
                <a:solidFill>
                  <a:srgbClr val="4C1130"/>
                </a:solidFill>
              </a:rPr>
              <a:t>		</a:t>
            </a:r>
            <a:r>
              <a:rPr lang="en" sz="2600">
                <a:solidFill>
                  <a:srgbClr val="B7B7B7"/>
                </a:solidFill>
              </a:rPr>
              <a:t>▹ repeat while i</a:t>
            </a:r>
            <a:r>
              <a:rPr lang="en" sz="2600">
                <a:solidFill>
                  <a:srgbClr val="B7B7B7"/>
                </a:solidFill>
              </a:rPr>
              <a:t>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			</a:t>
            </a:r>
            <a:r>
              <a:rPr lang="en" sz="2600">
                <a:solidFill>
                  <a:srgbClr val="B7B7B7"/>
                </a:solidFill>
              </a:rPr>
              <a:t>▹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4C1130"/>
                </a:solidFill>
              </a:rPr>
              <a:t>			</a:t>
            </a:r>
            <a:r>
              <a:rPr lang="en" sz="2600">
                <a:solidFill>
                  <a:srgbClr val="B7B7B7"/>
                </a:solidFill>
              </a:rPr>
              <a:t>▹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 output is the value of m</a:t>
            </a:r>
            <a:endParaRPr sz="2600">
              <a:solidFill>
                <a:srgbClr val="B7B7B7"/>
              </a:solidFill>
            </a:endParaRPr>
          </a:p>
        </p:txBody>
      </p:sp>
      <p:sp>
        <p:nvSpPr>
          <p:cNvPr id="229" name="Google Shape;229;p24"/>
          <p:cNvSpPr txBox="1"/>
          <p:nvPr/>
        </p:nvSpPr>
        <p:spPr>
          <a:xfrm>
            <a:off x="1831850" y="22629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Condition</a:t>
            </a:r>
            <a:endParaRPr b="1" sz="3000">
              <a:solidFill>
                <a:srgbClr val="FF0000"/>
              </a:solidFill>
            </a:endParaRPr>
          </a:p>
        </p:txBody>
      </p:sp>
      <p:sp>
        <p:nvSpPr>
          <p:cNvPr id="230" name="Google Shape;230;p24"/>
          <p:cNvSpPr/>
          <p:nvPr/>
        </p:nvSpPr>
        <p:spPr>
          <a:xfrm>
            <a:off x="1307425" y="3160800"/>
            <a:ext cx="2033100" cy="969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36" name="Google Shape;236;p25"/>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 repeat while i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m</a:t>
            </a:r>
            <a:r>
              <a:rPr lang="en" sz="2600">
                <a:solidFill>
                  <a:srgbClr val="B7B7B7"/>
                </a:solidFill>
              </a:rPr>
              <a:t>					▹ output is the value of m</a:t>
            </a:r>
            <a:endParaRPr sz="2600">
              <a:solidFill>
                <a:srgbClr val="B7B7B7"/>
              </a:solidFill>
            </a:endParaRPr>
          </a:p>
        </p:txBody>
      </p:sp>
      <p:sp>
        <p:nvSpPr>
          <p:cNvPr id="237" name="Google Shape;237;p25"/>
          <p:cNvSpPr txBox="1"/>
          <p:nvPr/>
        </p:nvSpPr>
        <p:spPr>
          <a:xfrm>
            <a:off x="0" y="39152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Output</a:t>
            </a:r>
            <a:endParaRPr b="1" sz="3000">
              <a:solidFill>
                <a:srgbClr val="FF0000"/>
              </a:solidFill>
            </a:endParaRPr>
          </a:p>
        </p:txBody>
      </p:sp>
      <p:sp>
        <p:nvSpPr>
          <p:cNvPr id="238" name="Google Shape;238;p25"/>
          <p:cNvSpPr/>
          <p:nvPr/>
        </p:nvSpPr>
        <p:spPr>
          <a:xfrm>
            <a:off x="919525" y="4532900"/>
            <a:ext cx="1429500" cy="502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244" name="Google Shape;244;p26"/>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						▹ L is a list of numbers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m ← L[1]					▹ assign the first number to 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 assign 2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 repeat while i is at most len(L)</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 the i’th number is larger than m</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 assign the i’th number to m</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m</a:t>
            </a:r>
            <a:r>
              <a:rPr lang="en" sz="2600">
                <a:solidFill>
                  <a:srgbClr val="B7B7B7"/>
                </a:solidFill>
              </a:rPr>
              <a:t>					▹ output is the value of m</a:t>
            </a:r>
            <a:endParaRPr sz="2600">
              <a:solidFill>
                <a:srgbClr val="B7B7B7"/>
              </a:solidFill>
            </a:endParaRPr>
          </a:p>
        </p:txBody>
      </p:sp>
      <p:sp>
        <p:nvSpPr>
          <p:cNvPr id="245" name="Google Shape;245;p26"/>
          <p:cNvSpPr txBox="1"/>
          <p:nvPr/>
        </p:nvSpPr>
        <p:spPr>
          <a:xfrm>
            <a:off x="1745625" y="1242875"/>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Indentation</a:t>
            </a:r>
            <a:endParaRPr b="1" sz="3000">
              <a:solidFill>
                <a:srgbClr val="FF0000"/>
              </a:solidFill>
            </a:endParaRPr>
          </a:p>
        </p:txBody>
      </p:sp>
      <p:cxnSp>
        <p:nvCxnSpPr>
          <p:cNvPr id="246" name="Google Shape;246;p26"/>
          <p:cNvCxnSpPr/>
          <p:nvPr/>
        </p:nvCxnSpPr>
        <p:spPr>
          <a:xfrm>
            <a:off x="0" y="2008375"/>
            <a:ext cx="955500" cy="0"/>
          </a:xfrm>
          <a:prstGeom prst="straightConnector1">
            <a:avLst/>
          </a:prstGeom>
          <a:noFill/>
          <a:ln cap="flat" cmpd="sng" w="19050">
            <a:solidFill>
              <a:srgbClr val="FF0000"/>
            </a:solidFill>
            <a:prstDash val="solid"/>
            <a:round/>
            <a:headEnd len="med" w="med" type="triangle"/>
            <a:tailEnd len="med" w="med" type="triangle"/>
          </a:ln>
        </p:spPr>
      </p:cxnSp>
      <p:cxnSp>
        <p:nvCxnSpPr>
          <p:cNvPr id="247" name="Google Shape;247;p26"/>
          <p:cNvCxnSpPr/>
          <p:nvPr/>
        </p:nvCxnSpPr>
        <p:spPr>
          <a:xfrm>
            <a:off x="0" y="2465575"/>
            <a:ext cx="955500" cy="0"/>
          </a:xfrm>
          <a:prstGeom prst="straightConnector1">
            <a:avLst/>
          </a:prstGeom>
          <a:noFill/>
          <a:ln cap="flat" cmpd="sng" w="19050">
            <a:solidFill>
              <a:srgbClr val="FF0000"/>
            </a:solidFill>
            <a:prstDash val="solid"/>
            <a:round/>
            <a:headEnd len="med" w="med" type="triangle"/>
            <a:tailEnd len="med" w="med" type="triangle"/>
          </a:ln>
        </p:spPr>
      </p:cxnSp>
      <p:cxnSp>
        <p:nvCxnSpPr>
          <p:cNvPr id="248" name="Google Shape;248;p26"/>
          <p:cNvCxnSpPr/>
          <p:nvPr/>
        </p:nvCxnSpPr>
        <p:spPr>
          <a:xfrm>
            <a:off x="0" y="2922775"/>
            <a:ext cx="955500" cy="0"/>
          </a:xfrm>
          <a:prstGeom prst="straightConnector1">
            <a:avLst/>
          </a:prstGeom>
          <a:noFill/>
          <a:ln cap="flat" cmpd="sng" w="19050">
            <a:solidFill>
              <a:srgbClr val="FF0000"/>
            </a:solidFill>
            <a:prstDash val="solid"/>
            <a:round/>
            <a:headEnd len="med" w="med" type="triangle"/>
            <a:tailEnd len="med" w="med" type="triangle"/>
          </a:ln>
        </p:spPr>
      </p:cxnSp>
      <p:cxnSp>
        <p:nvCxnSpPr>
          <p:cNvPr id="249" name="Google Shape;249;p26"/>
          <p:cNvCxnSpPr/>
          <p:nvPr/>
        </p:nvCxnSpPr>
        <p:spPr>
          <a:xfrm flipH="1" rot="10800000">
            <a:off x="0" y="3376375"/>
            <a:ext cx="1407900" cy="3600"/>
          </a:xfrm>
          <a:prstGeom prst="straightConnector1">
            <a:avLst/>
          </a:prstGeom>
          <a:noFill/>
          <a:ln cap="flat" cmpd="sng" w="19050">
            <a:solidFill>
              <a:srgbClr val="FF0000"/>
            </a:solidFill>
            <a:prstDash val="solid"/>
            <a:round/>
            <a:headEnd len="med" w="med" type="triangle"/>
            <a:tailEnd len="med" w="med" type="triangle"/>
          </a:ln>
        </p:spPr>
      </p:cxnSp>
      <p:cxnSp>
        <p:nvCxnSpPr>
          <p:cNvPr id="250" name="Google Shape;250;p26"/>
          <p:cNvCxnSpPr/>
          <p:nvPr/>
        </p:nvCxnSpPr>
        <p:spPr>
          <a:xfrm>
            <a:off x="0" y="4751575"/>
            <a:ext cx="955500" cy="0"/>
          </a:xfrm>
          <a:prstGeom prst="straightConnector1">
            <a:avLst/>
          </a:prstGeom>
          <a:noFill/>
          <a:ln cap="flat" cmpd="sng" w="19050">
            <a:solidFill>
              <a:srgbClr val="FF0000"/>
            </a:solidFill>
            <a:prstDash val="solid"/>
            <a:round/>
            <a:headEnd len="med" w="med" type="triangle"/>
            <a:tailEnd len="med" w="med" type="triangle"/>
          </a:ln>
        </p:spPr>
      </p:cxnSp>
      <p:cxnSp>
        <p:nvCxnSpPr>
          <p:cNvPr id="251" name="Google Shape;251;p26"/>
          <p:cNvCxnSpPr/>
          <p:nvPr/>
        </p:nvCxnSpPr>
        <p:spPr>
          <a:xfrm flipH="1" rot="10800000">
            <a:off x="0" y="4290775"/>
            <a:ext cx="1407900" cy="3600"/>
          </a:xfrm>
          <a:prstGeom prst="straightConnector1">
            <a:avLst/>
          </a:prstGeom>
          <a:noFill/>
          <a:ln cap="flat" cmpd="sng" w="19050">
            <a:solidFill>
              <a:srgbClr val="FF0000"/>
            </a:solidFill>
            <a:prstDash val="solid"/>
            <a:round/>
            <a:headEnd len="med" w="med" type="triangle"/>
            <a:tailEnd len="med" w="med" type="triangle"/>
          </a:ln>
        </p:spPr>
      </p:cxnSp>
      <p:cxnSp>
        <p:nvCxnSpPr>
          <p:cNvPr id="252" name="Google Shape;252;p26"/>
          <p:cNvCxnSpPr/>
          <p:nvPr/>
        </p:nvCxnSpPr>
        <p:spPr>
          <a:xfrm flipH="1" rot="10800000">
            <a:off x="0" y="3828775"/>
            <a:ext cx="1889400" cy="8400"/>
          </a:xfrm>
          <a:prstGeom prst="straightConnector1">
            <a:avLst/>
          </a:prstGeom>
          <a:noFill/>
          <a:ln cap="flat" cmpd="sng" w="19050">
            <a:solidFill>
              <a:srgbClr val="FF0000"/>
            </a:solidFill>
            <a:prstDash val="solid"/>
            <a:round/>
            <a:headEnd len="med" w="med" type="triangl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457200" y="101100"/>
            <a:ext cx="89103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Natural Language Processing</a:t>
            </a:r>
            <a:endParaRPr/>
          </a:p>
        </p:txBody>
      </p:sp>
      <p:sp>
        <p:nvSpPr>
          <p:cNvPr id="107" name="Google Shape;107;p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Algorithms that understand or generate human language</a:t>
            </a:r>
            <a:endParaRPr sz="3600"/>
          </a:p>
        </p:txBody>
      </p:sp>
      <p:pic>
        <p:nvPicPr>
          <p:cNvPr id="108" name="Google Shape;108;p9"/>
          <p:cNvPicPr preferRelativeResize="0"/>
          <p:nvPr/>
        </p:nvPicPr>
        <p:blipFill>
          <a:blip r:embed="rId3">
            <a:alphaModFix/>
          </a:blip>
          <a:stretch>
            <a:fillRect/>
          </a:stretch>
        </p:blipFill>
        <p:spPr>
          <a:xfrm>
            <a:off x="0" y="2835200"/>
            <a:ext cx="5387774" cy="721925"/>
          </a:xfrm>
          <a:prstGeom prst="rect">
            <a:avLst/>
          </a:prstGeom>
          <a:noFill/>
          <a:ln cap="flat" cmpd="sng" w="9525">
            <a:solidFill>
              <a:srgbClr val="000000"/>
            </a:solidFill>
            <a:prstDash val="solid"/>
            <a:round/>
            <a:headEnd len="sm" w="sm" type="none"/>
            <a:tailEnd len="sm" w="sm" type="none"/>
          </a:ln>
        </p:spPr>
      </p:pic>
      <p:sp>
        <p:nvSpPr>
          <p:cNvPr id="109" name="Google Shape;109;p9"/>
          <p:cNvSpPr txBox="1"/>
          <p:nvPr/>
        </p:nvSpPr>
        <p:spPr>
          <a:xfrm>
            <a:off x="5452400" y="4400250"/>
            <a:ext cx="3691500" cy="5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Automatic summarization: reducing text with a computer to retain the most important points.</a:t>
            </a:r>
            <a:endParaRPr sz="1300"/>
          </a:p>
        </p:txBody>
      </p:sp>
      <p:pic>
        <p:nvPicPr>
          <p:cNvPr id="110" name="Google Shape;110;p9"/>
          <p:cNvPicPr preferRelativeResize="0"/>
          <p:nvPr/>
        </p:nvPicPr>
        <p:blipFill rotWithShape="1">
          <a:blip r:embed="rId4">
            <a:alphaModFix/>
          </a:blip>
          <a:srcRect b="79061" l="0" r="0" t="0"/>
          <a:stretch/>
        </p:blipFill>
        <p:spPr>
          <a:xfrm>
            <a:off x="0" y="3879326"/>
            <a:ext cx="5387775" cy="431901"/>
          </a:xfrm>
          <a:prstGeom prst="rect">
            <a:avLst/>
          </a:prstGeom>
          <a:noFill/>
          <a:ln cap="flat" cmpd="sng" w="9525">
            <a:solidFill>
              <a:srgbClr val="000000"/>
            </a:solidFill>
            <a:prstDash val="solid"/>
            <a:round/>
            <a:headEnd len="sm" w="sm" type="none"/>
            <a:tailEnd len="sm" w="sm" type="none"/>
          </a:ln>
        </p:spPr>
      </p:pic>
      <p:pic>
        <p:nvPicPr>
          <p:cNvPr id="111" name="Google Shape;111;p9"/>
          <p:cNvPicPr preferRelativeResize="0"/>
          <p:nvPr/>
        </p:nvPicPr>
        <p:blipFill rotWithShape="1">
          <a:blip r:embed="rId4">
            <a:alphaModFix/>
          </a:blip>
          <a:srcRect b="2458" l="0" r="0" t="65894"/>
          <a:stretch/>
        </p:blipFill>
        <p:spPr>
          <a:xfrm>
            <a:off x="0" y="4262136"/>
            <a:ext cx="5387775" cy="652765"/>
          </a:xfrm>
          <a:prstGeom prst="rect">
            <a:avLst/>
          </a:prstGeom>
          <a:noFill/>
          <a:ln cap="flat" cmpd="sng" w="9525">
            <a:solidFill>
              <a:srgbClr val="000000"/>
            </a:solidFill>
            <a:prstDash val="solid"/>
            <a:round/>
            <a:headEnd len="sm" w="sm" type="none"/>
            <a:tailEnd len="sm" w="sm" type="none"/>
          </a:ln>
        </p:spPr>
      </p:pic>
      <p:sp>
        <p:nvSpPr>
          <p:cNvPr id="112" name="Google Shape;112;p9"/>
          <p:cNvSpPr txBox="1"/>
          <p:nvPr/>
        </p:nvSpPr>
        <p:spPr>
          <a:xfrm>
            <a:off x="5452400" y="2248475"/>
            <a:ext cx="3691500" cy="2151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800">
                <a:solidFill>
                  <a:srgbClr val="252525"/>
                </a:solidFill>
                <a:highlight>
                  <a:srgbClr val="FFFFFF"/>
                </a:highlight>
              </a:rPr>
              <a:t>Automatic summarization is the process of reducing a text document </a:t>
            </a:r>
            <a:r>
              <a:rPr lang="en" sz="800">
                <a:solidFill>
                  <a:srgbClr val="252525"/>
                </a:solidFill>
                <a:highlight>
                  <a:srgbClr val="FFFFFF"/>
                </a:highlight>
              </a:rPr>
              <a:t>w</a:t>
            </a:r>
            <a:r>
              <a:rPr lang="en" sz="800">
                <a:solidFill>
                  <a:srgbClr val="252525"/>
                </a:solidFill>
                <a:highlight>
                  <a:srgbClr val="FFFFFF"/>
                </a:highlight>
              </a:rPr>
              <a:t>ith a computer program in order to create a summary that retains the most important points of the original document. Technologies that can make a coherent summary take into account variables such as length, writing style and syntax. Automatic data summarization is part of machine learning and data mining. The main idea of summarization is to find a representative subset of the data, which contains the </a:t>
            </a:r>
            <a:r>
              <a:rPr i="1" lang="en" sz="800">
                <a:solidFill>
                  <a:srgbClr val="252525"/>
                </a:solidFill>
                <a:highlight>
                  <a:srgbClr val="FFFFFF"/>
                </a:highlight>
              </a:rPr>
              <a:t>information</a:t>
            </a:r>
            <a:r>
              <a:rPr lang="en" sz="800">
                <a:solidFill>
                  <a:srgbClr val="252525"/>
                </a:solidFill>
                <a:highlight>
                  <a:srgbClr val="FFFFFF"/>
                </a:highlight>
              </a:rPr>
              <a:t> of the entire set. Summarization technologies are used in a large number of sectors in industry today. An example of the use of summarization technology is search engines such as Google. Other examples include document summarization, image collection summarization and video summarization. Document summarization, tries to automatically create a </a:t>
            </a:r>
            <a:r>
              <a:rPr i="1" lang="en" sz="800">
                <a:solidFill>
                  <a:srgbClr val="252525"/>
                </a:solidFill>
                <a:highlight>
                  <a:srgbClr val="FFFFFF"/>
                </a:highlight>
              </a:rPr>
              <a:t>representative summary</a:t>
            </a:r>
            <a:r>
              <a:rPr lang="en" sz="800">
                <a:solidFill>
                  <a:srgbClr val="252525"/>
                </a:solidFill>
                <a:highlight>
                  <a:srgbClr val="FFFFFF"/>
                </a:highlight>
              </a:rPr>
              <a:t> or </a:t>
            </a:r>
            <a:r>
              <a:rPr i="1" lang="en" sz="800">
                <a:solidFill>
                  <a:srgbClr val="252525"/>
                </a:solidFill>
                <a:highlight>
                  <a:srgbClr val="FFFFFF"/>
                </a:highlight>
              </a:rPr>
              <a:t>abstract</a:t>
            </a:r>
            <a:r>
              <a:rPr lang="en" sz="800">
                <a:solidFill>
                  <a:srgbClr val="252525"/>
                </a:solidFill>
                <a:highlight>
                  <a:srgbClr val="FFFFFF"/>
                </a:highlight>
              </a:rPr>
              <a:t> of the entire document, by finding the most </a:t>
            </a:r>
            <a:r>
              <a:rPr i="1" lang="en" sz="800">
                <a:solidFill>
                  <a:srgbClr val="252525"/>
                </a:solidFill>
                <a:highlight>
                  <a:srgbClr val="FFFFFF"/>
                </a:highlight>
              </a:rPr>
              <a:t>informative</a:t>
            </a:r>
            <a:r>
              <a:rPr lang="en" sz="800">
                <a:solidFill>
                  <a:srgbClr val="252525"/>
                </a:solidFill>
                <a:highlight>
                  <a:srgbClr val="FFFFFF"/>
                </a:highlight>
              </a:rPr>
              <a:t> sentences. Similarly, in image summarization the system finds the most representative and important (or salient) images. Similarly, in consumer videos one would want to remove the boring or repetitive scenes, and extract out a much shorter and concise version of the video.</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58" name="Google Shape;258;p27"/>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max</a:t>
            </a:r>
            <a:r>
              <a:rPr lang="en" sz="2600">
                <a:solidFill>
                  <a:srgbClr val="4C1130"/>
                </a:solidFill>
              </a:rPr>
              <a:t>(</a:t>
            </a:r>
            <a:r>
              <a:rPr lang="en" sz="2600">
                <a:solidFill>
                  <a:srgbClr val="20124D"/>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L[1]</a:t>
            </a:r>
            <a:r>
              <a:rPr lang="en" sz="2600">
                <a:solidFill>
                  <a:srgbClr val="4C1130"/>
                </a:solidFill>
              </a:rPr>
              <a:t>					</a:t>
            </a:r>
            <a:r>
              <a:rPr lang="en" sz="2600">
                <a:solidFill>
                  <a:srgbClr val="20124D"/>
                </a:solidFill>
              </a:rPr>
              <a:t>m</a:t>
            </a:r>
            <a:endParaRPr baseline="-25000"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2</a:t>
            </a:r>
            <a:r>
              <a:rPr lang="en" sz="2600">
                <a:solidFill>
                  <a:srgbClr val="4C1130"/>
                </a:solidFill>
              </a:rPr>
              <a:t>						</a:t>
            </a:r>
            <a:r>
              <a:rPr lang="en" sz="2600">
                <a:solidFill>
                  <a:srgbClr val="20124D"/>
                </a:solidFill>
              </a:rPr>
              <a:t>i</a:t>
            </a:r>
            <a:endParaRPr sz="2600">
              <a:solidFill>
                <a:srgbClr val="4C1130"/>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		</a:t>
            </a:r>
            <a:endParaRPr sz="2600">
              <a:solidFill>
                <a:srgbClr val="4C1130"/>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			</a:t>
            </a:r>
            <a:endParaRPr sz="2600">
              <a:solidFill>
                <a:srgbClr val="4C1130"/>
              </a:solidFill>
            </a:endParaRPr>
          </a:p>
          <a:p>
            <a:pPr indent="0" lvl="0" marL="13716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4C1130"/>
                </a:solidFill>
              </a:rPr>
              <a:t>			</a:t>
            </a:r>
            <a:endParaRPr baseline="-25000" sz="2600">
              <a:solidFill>
                <a:srgbClr val="20124D"/>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4C1130"/>
                </a:solidFill>
              </a:rPr>
              <a:t>				</a:t>
            </a:r>
            <a:endParaRPr baseline="-25000" sz="2600">
              <a:solidFill>
                <a:srgbClr val="20124D"/>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m</a:t>
            </a:r>
            <a:r>
              <a:rPr lang="en" sz="2600">
                <a:solidFill>
                  <a:srgbClr val="4C1130"/>
                </a:solidFill>
              </a:rPr>
              <a:t>					</a:t>
            </a:r>
            <a:endParaRPr sz="2600">
              <a:solidFill>
                <a:srgbClr val="20124D"/>
              </a:solidFill>
            </a:endParaRPr>
          </a:p>
        </p:txBody>
      </p:sp>
      <p:cxnSp>
        <p:nvCxnSpPr>
          <p:cNvPr id="259" name="Google Shape;259;p27"/>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65" name="Google Shape;265;p28"/>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max</a:t>
            </a:r>
            <a:r>
              <a:rPr lang="en" sz="2600">
                <a:solidFill>
                  <a:srgbClr val="4C1130"/>
                </a:solidFill>
              </a:rPr>
              <a:t>(</a:t>
            </a:r>
            <a:r>
              <a:rPr lang="en" sz="2600">
                <a:solidFill>
                  <a:srgbClr val="20124D"/>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m</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266" name="Google Shape;266;p28"/>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72" name="Google Shape;272;p29"/>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L[1]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273" name="Google Shape;273;p29"/>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79" name="Google Shape;279;p30"/>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2</a:t>
            </a:r>
            <a:r>
              <a:rPr lang="en" sz="2600">
                <a:solidFill>
                  <a:srgbClr val="B7B7B7"/>
                </a:solidFill>
              </a:rPr>
              <a:t>						</a:t>
            </a:r>
            <a:r>
              <a:rPr lang="en" sz="2600">
                <a:solidFill>
                  <a:srgbClr val="20124D"/>
                </a:solidFill>
              </a:rPr>
              <a:t>i = 2</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B7B7B7"/>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280" name="Google Shape;280;p30"/>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86" name="Google Shape;286;p31"/>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2</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2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287" name="Google Shape;287;p31"/>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288" name="Google Shape;288;p31"/>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294" name="Google Shape;294;p32"/>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2</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L[2] = 1</a:t>
            </a:r>
            <a:endParaRPr sz="2600">
              <a:solidFill>
                <a:srgbClr val="20124D"/>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B7B7B7"/>
                </a:solidFill>
              </a:rPr>
              <a:t>					</a:t>
            </a:r>
            <a:r>
              <a:rPr lang="en" sz="2600">
                <a:solidFill>
                  <a:srgbClr val="20124D"/>
                </a:solidFill>
              </a:rPr>
              <a:t>1 &gt; 3</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295" name="Google Shape;295;p32"/>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riginal ..." id="296" name="Google Shape;296;p32"/>
          <p:cNvPicPr preferRelativeResize="0"/>
          <p:nvPr/>
        </p:nvPicPr>
        <p:blipFill>
          <a:blip r:embed="rId3">
            <a:alphaModFix/>
          </a:blip>
          <a:stretch>
            <a:fillRect/>
          </a:stretch>
        </p:blipFill>
        <p:spPr>
          <a:xfrm>
            <a:off x="5965600" y="3203925"/>
            <a:ext cx="452575" cy="4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02" name="Google Shape;302;p33"/>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3</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03" name="Google Shape;303;p33"/>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09" name="Google Shape;309;p34"/>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3</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3</a:t>
            </a:r>
            <a:r>
              <a:rPr lang="en" sz="2600">
                <a:solidFill>
                  <a:srgbClr val="20124D"/>
                </a:solidFill>
              </a:rPr>
              <a:t>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10" name="Google Shape;310;p34"/>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11" name="Google Shape;311;p34"/>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17" name="Google Shape;317;p35"/>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3</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3</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L[3] = 4</a:t>
            </a:r>
            <a:endParaRPr sz="2600">
              <a:solidFill>
                <a:srgbClr val="20124D"/>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B7B7B7"/>
                </a:solidFill>
              </a:rPr>
              <a:t>					</a:t>
            </a:r>
            <a:r>
              <a:rPr lang="en" sz="2600">
                <a:solidFill>
                  <a:srgbClr val="20124D"/>
                </a:solidFill>
              </a:rPr>
              <a:t>4</a:t>
            </a:r>
            <a:r>
              <a:rPr lang="en" sz="2600">
                <a:solidFill>
                  <a:srgbClr val="20124D"/>
                </a:solidFill>
              </a:rPr>
              <a:t> &gt; 3</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18" name="Google Shape;318;p35"/>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19" name="Google Shape;319;p35"/>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25" name="Google Shape;325;p36"/>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4</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3</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L[3] = 4</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26" name="Google Shape;326;p36"/>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Statistical Language Model</a:t>
            </a:r>
            <a:endParaRPr/>
          </a:p>
        </p:txBody>
      </p:sp>
      <p:sp>
        <p:nvSpPr>
          <p:cNvPr id="118" name="Google Shape;118;p1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likely is each of these sentences?</a:t>
            </a:r>
            <a:endParaRPr sz="3600"/>
          </a:p>
          <a:p>
            <a:pPr indent="457200" lvl="0" marL="0" rtl="0" algn="l">
              <a:spcBef>
                <a:spcPts val="0"/>
              </a:spcBef>
              <a:spcAft>
                <a:spcPts val="0"/>
              </a:spcAft>
              <a:buNone/>
            </a:pPr>
            <a:r>
              <a:rPr lang="en" sz="3000">
                <a:latin typeface="Mate SC"/>
                <a:ea typeface="Mate SC"/>
                <a:cs typeface="Mate SC"/>
                <a:sym typeface="Mate SC"/>
              </a:rPr>
              <a:t>please make me a cup of </a:t>
            </a:r>
            <a:r>
              <a:rPr lang="en" sz="3000" u="sng">
                <a:latin typeface="Mate SC"/>
                <a:ea typeface="Mate SC"/>
                <a:cs typeface="Mate SC"/>
                <a:sym typeface="Mate SC"/>
              </a:rPr>
              <a:t>coffee</a:t>
            </a:r>
            <a:endParaRPr sz="3000" u="sng">
              <a:latin typeface="Mate SC"/>
              <a:ea typeface="Mate SC"/>
              <a:cs typeface="Mate SC"/>
              <a:sym typeface="Mate SC"/>
            </a:endParaRPr>
          </a:p>
          <a:p>
            <a:pPr indent="457200" lvl="0" marL="0" rtl="0" algn="l">
              <a:spcBef>
                <a:spcPts val="0"/>
              </a:spcBef>
              <a:spcAft>
                <a:spcPts val="0"/>
              </a:spcAft>
              <a:buNone/>
            </a:pPr>
            <a:r>
              <a:rPr lang="en" sz="3000">
                <a:latin typeface="Mate SC"/>
                <a:ea typeface="Mate SC"/>
                <a:cs typeface="Mate SC"/>
                <a:sym typeface="Mate SC"/>
              </a:rPr>
              <a:t>please make me a cup of </a:t>
            </a:r>
            <a:r>
              <a:rPr lang="en" sz="3000" u="sng">
                <a:latin typeface="Mate SC"/>
                <a:ea typeface="Mate SC"/>
                <a:cs typeface="Mate SC"/>
                <a:sym typeface="Mate SC"/>
              </a:rPr>
              <a:t>butter</a:t>
            </a:r>
            <a:endParaRPr sz="3000" u="sng">
              <a:latin typeface="Mate SC"/>
              <a:ea typeface="Mate SC"/>
              <a:cs typeface="Mate SC"/>
              <a:sym typeface="Mate SC"/>
            </a:endParaRPr>
          </a:p>
          <a:p>
            <a:pPr indent="457200" lvl="0" marL="0" rtl="0" algn="l">
              <a:spcBef>
                <a:spcPts val="0"/>
              </a:spcBef>
              <a:spcAft>
                <a:spcPts val="0"/>
              </a:spcAft>
              <a:buNone/>
            </a:pPr>
            <a:r>
              <a:rPr lang="en" sz="3000">
                <a:latin typeface="Mate SC"/>
                <a:ea typeface="Mate SC"/>
                <a:cs typeface="Mate SC"/>
                <a:sym typeface="Mate SC"/>
              </a:rPr>
              <a:t>please make me a cup of </a:t>
            </a:r>
            <a:r>
              <a:rPr lang="en" sz="3000" u="sng">
                <a:latin typeface="Mate SC"/>
                <a:ea typeface="Mate SC"/>
                <a:cs typeface="Mate SC"/>
                <a:sym typeface="Mate SC"/>
              </a:rPr>
              <a:t>bottle</a:t>
            </a:r>
            <a:endParaRPr sz="3000" u="sng">
              <a:latin typeface="Mate SC"/>
              <a:ea typeface="Mate SC"/>
              <a:cs typeface="Mate SC"/>
              <a:sym typeface="Mate SC"/>
            </a:endParaRPr>
          </a:p>
          <a:p>
            <a:pPr indent="457200" lvl="0" marL="0" rtl="0" algn="l">
              <a:spcBef>
                <a:spcPts val="0"/>
              </a:spcBef>
              <a:spcAft>
                <a:spcPts val="0"/>
              </a:spcAft>
              <a:buNone/>
            </a:pPr>
            <a:r>
              <a:rPr lang="en" sz="3000">
                <a:latin typeface="Mate SC"/>
                <a:ea typeface="Mate SC"/>
                <a:cs typeface="Mate SC"/>
                <a:sym typeface="Mate SC"/>
              </a:rPr>
              <a:t>please make me a cup of </a:t>
            </a:r>
            <a:r>
              <a:rPr lang="en" sz="3000" u="sng">
                <a:latin typeface="Mate SC"/>
                <a:ea typeface="Mate SC"/>
                <a:cs typeface="Mate SC"/>
                <a:sym typeface="Mate SC"/>
              </a:rPr>
              <a:t>dream</a:t>
            </a:r>
            <a:endParaRPr sz="3000" u="sng">
              <a:latin typeface="Mate SC"/>
              <a:ea typeface="Mate SC"/>
              <a:cs typeface="Mate SC"/>
              <a:sym typeface="Mate SC"/>
            </a:endParaRPr>
          </a:p>
          <a:p>
            <a:pPr indent="457200" lvl="0" marL="0" rtl="0" algn="l">
              <a:spcBef>
                <a:spcPts val="0"/>
              </a:spcBef>
              <a:spcAft>
                <a:spcPts val="0"/>
              </a:spcAft>
              <a:buNone/>
            </a:pPr>
            <a:r>
              <a:rPr lang="en" sz="3000">
                <a:latin typeface="Mate SC"/>
                <a:ea typeface="Mate SC"/>
                <a:cs typeface="Mate SC"/>
                <a:sym typeface="Mate SC"/>
              </a:rPr>
              <a:t>please make me a cup of </a:t>
            </a:r>
            <a:r>
              <a:rPr lang="en" sz="3000" u="sng">
                <a:latin typeface="Mate SC"/>
                <a:ea typeface="Mate SC"/>
                <a:cs typeface="Mate SC"/>
                <a:sym typeface="Mate SC"/>
              </a:rPr>
              <a:t>please</a:t>
            </a:r>
            <a:endParaRPr sz="3000" u="sng">
              <a:latin typeface="Mate SC"/>
              <a:ea typeface="Mate SC"/>
              <a:cs typeface="Mate SC"/>
              <a:sym typeface="Mate S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32" name="Google Shape;332;p37"/>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4</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4</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33" name="Google Shape;333;p37"/>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39" name="Google Shape;339;p38"/>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4</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4</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4</a:t>
            </a:r>
            <a:r>
              <a:rPr lang="en" sz="2600">
                <a:solidFill>
                  <a:srgbClr val="20124D"/>
                </a:solidFill>
              </a:rPr>
              <a:t>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40" name="Google Shape;340;p38"/>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41" name="Google Shape;341;p38"/>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47" name="Google Shape;347;p39"/>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4</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4</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L[4] = 16</a:t>
            </a:r>
            <a:endParaRPr sz="2600">
              <a:solidFill>
                <a:srgbClr val="20124D"/>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B7B7B7"/>
                </a:solidFill>
              </a:rPr>
              <a:t>					</a:t>
            </a:r>
            <a:r>
              <a:rPr lang="en" sz="2600">
                <a:solidFill>
                  <a:srgbClr val="20124D"/>
                </a:solidFill>
              </a:rPr>
              <a:t>16</a:t>
            </a:r>
            <a:r>
              <a:rPr lang="en" sz="2600">
                <a:solidFill>
                  <a:srgbClr val="20124D"/>
                </a:solidFill>
              </a:rPr>
              <a:t> &gt; 4</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48" name="Google Shape;348;p39"/>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49" name="Google Shape;349;p39"/>
          <p:cNvPicPr preferRelativeResize="0"/>
          <p:nvPr/>
        </p:nvPicPr>
        <p:blipFill>
          <a:blip r:embed="rId3">
            <a:alphaModFix/>
          </a:blip>
          <a:stretch>
            <a:fillRect/>
          </a:stretch>
        </p:blipFill>
        <p:spPr>
          <a:xfrm>
            <a:off x="6130875" y="3203900"/>
            <a:ext cx="423825" cy="42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55" name="Google Shape;355;p40"/>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4</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L[4] = 16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56" name="Google Shape;356;p40"/>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62" name="Google Shape;362;p41"/>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5</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63" name="Google Shape;363;p41"/>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69" name="Google Shape;369;p42"/>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5</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5</a:t>
            </a:r>
            <a:r>
              <a:rPr lang="en" sz="2600">
                <a:solidFill>
                  <a:srgbClr val="20124D"/>
                </a:solidFill>
              </a:rPr>
              <a:t>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70" name="Google Shape;370;p42"/>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71" name="Google Shape;371;p42"/>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77" name="Google Shape;377;p43"/>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5</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L[5] = 0</a:t>
            </a:r>
            <a:endParaRPr sz="2600">
              <a:solidFill>
                <a:srgbClr val="20124D"/>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B7B7B7"/>
                </a:solidFill>
              </a:rPr>
              <a:t>					</a:t>
            </a:r>
            <a:r>
              <a:rPr lang="en" sz="2600">
                <a:solidFill>
                  <a:srgbClr val="20124D"/>
                </a:solidFill>
              </a:rPr>
              <a:t>0</a:t>
            </a:r>
            <a:r>
              <a:rPr lang="en" sz="2600">
                <a:solidFill>
                  <a:srgbClr val="20124D"/>
                </a:solidFill>
              </a:rPr>
              <a:t> &gt; 16</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78" name="Google Shape;378;p43"/>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riginal ..." id="379" name="Google Shape;379;p43"/>
          <p:cNvPicPr preferRelativeResize="0"/>
          <p:nvPr/>
        </p:nvPicPr>
        <p:blipFill>
          <a:blip r:embed="rId3">
            <a:alphaModFix/>
          </a:blip>
          <a:stretch>
            <a:fillRect/>
          </a:stretch>
        </p:blipFill>
        <p:spPr>
          <a:xfrm>
            <a:off x="6118000" y="3203925"/>
            <a:ext cx="452575" cy="452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85" name="Google Shape;385;p44"/>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6</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86" name="Google Shape;386;p44"/>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392" name="Google Shape;392;p45"/>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6</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6</a:t>
            </a:r>
            <a:r>
              <a:rPr lang="en" sz="2600">
                <a:solidFill>
                  <a:srgbClr val="20124D"/>
                </a:solidFill>
              </a:rPr>
              <a:t>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393" name="Google Shape;393;p45"/>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94" name="Google Shape;394;p45"/>
          <p:cNvPicPr preferRelativeResize="0"/>
          <p:nvPr/>
        </p:nvPicPr>
        <p:blipFill>
          <a:blip r:embed="rId3">
            <a:alphaModFix/>
          </a:blip>
          <a:stretch>
            <a:fillRect/>
          </a:stretch>
        </p:blipFill>
        <p:spPr>
          <a:xfrm>
            <a:off x="5951275" y="3196725"/>
            <a:ext cx="423825" cy="423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400" name="Google Shape;400;p46"/>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6</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20124D"/>
                </a:solidFill>
              </a:rPr>
              <a:t>L[i] = L[6] = 2</a:t>
            </a:r>
            <a:endParaRPr sz="2600">
              <a:solidFill>
                <a:srgbClr val="20124D"/>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B7B7B7"/>
                </a:solidFill>
              </a:rPr>
              <a:t>					</a:t>
            </a:r>
            <a:r>
              <a:rPr lang="en" sz="2600">
                <a:solidFill>
                  <a:srgbClr val="20124D"/>
                </a:solidFill>
              </a:rPr>
              <a:t>2</a:t>
            </a:r>
            <a:r>
              <a:rPr lang="en" sz="2600">
                <a:solidFill>
                  <a:srgbClr val="20124D"/>
                </a:solidFill>
              </a:rPr>
              <a:t> &gt; 16</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401" name="Google Shape;401;p46"/>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riginal ..." id="402" name="Google Shape;402;p46"/>
          <p:cNvPicPr preferRelativeResize="0"/>
          <p:nvPr/>
        </p:nvPicPr>
        <p:blipFill>
          <a:blip r:embed="rId3">
            <a:alphaModFix/>
          </a:blip>
          <a:stretch>
            <a:fillRect/>
          </a:stretch>
        </p:blipFill>
        <p:spPr>
          <a:xfrm>
            <a:off x="6118000" y="3203925"/>
            <a:ext cx="452575" cy="4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Uses of Language Models</a:t>
            </a:r>
            <a:endParaRPr/>
          </a:p>
        </p:txBody>
      </p:sp>
      <p:sp>
        <p:nvSpPr>
          <p:cNvPr id="124" name="Google Shape;124;p11"/>
          <p:cNvSpPr txBox="1"/>
          <p:nvPr>
            <p:ph idx="1" type="body"/>
          </p:nvPr>
        </p:nvSpPr>
        <p:spPr>
          <a:xfrm>
            <a:off x="457200" y="2247200"/>
            <a:ext cx="8229600" cy="7041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lang="en" sz="3000"/>
              <a:t>Spelling correction</a:t>
            </a:r>
            <a:endParaRPr sz="3000"/>
          </a:p>
        </p:txBody>
      </p:sp>
      <p:pic>
        <p:nvPicPr>
          <p:cNvPr descr="swiftkey.jpg" id="125" name="Google Shape;125;p11"/>
          <p:cNvPicPr preferRelativeResize="0"/>
          <p:nvPr/>
        </p:nvPicPr>
        <p:blipFill rotWithShape="1">
          <a:blip r:embed="rId3">
            <a:alphaModFix/>
          </a:blip>
          <a:srcRect b="11987" l="0" r="0" t="0"/>
          <a:stretch/>
        </p:blipFill>
        <p:spPr>
          <a:xfrm>
            <a:off x="5277775" y="1243400"/>
            <a:ext cx="3810000" cy="3839500"/>
          </a:xfrm>
          <a:prstGeom prst="rect">
            <a:avLst/>
          </a:prstGeom>
          <a:noFill/>
          <a:ln>
            <a:noFill/>
          </a:ln>
        </p:spPr>
      </p:pic>
      <p:pic>
        <p:nvPicPr>
          <p:cNvPr id="126" name="Google Shape;126;p11"/>
          <p:cNvPicPr preferRelativeResize="0"/>
          <p:nvPr/>
        </p:nvPicPr>
        <p:blipFill rotWithShape="1">
          <a:blip r:embed="rId4">
            <a:alphaModFix/>
          </a:blip>
          <a:srcRect b="62178" l="32272" r="55629" t="28464"/>
          <a:stretch/>
        </p:blipFill>
        <p:spPr>
          <a:xfrm>
            <a:off x="5581138" y="1397700"/>
            <a:ext cx="3203275" cy="1393624"/>
          </a:xfrm>
          <a:prstGeom prst="rect">
            <a:avLst/>
          </a:prstGeom>
          <a:noFill/>
          <a:ln cap="flat" cmpd="sng" w="9525">
            <a:solidFill>
              <a:srgbClr val="000000"/>
            </a:solidFill>
            <a:prstDash val="solid"/>
            <a:round/>
            <a:headEnd len="sm" w="sm" type="none"/>
            <a:tailEnd len="sm" w="sm" type="none"/>
          </a:ln>
        </p:spPr>
      </p:pic>
      <p:sp>
        <p:nvSpPr>
          <p:cNvPr id="127" name="Google Shape;127;p11"/>
          <p:cNvSpPr txBox="1"/>
          <p:nvPr>
            <p:ph idx="1" type="body"/>
          </p:nvPr>
        </p:nvSpPr>
        <p:spPr>
          <a:xfrm>
            <a:off x="457200" y="1408999"/>
            <a:ext cx="8229600" cy="6096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lang="en" sz="3000"/>
              <a:t>Typing prediction</a:t>
            </a:r>
            <a:endParaRPr sz="3000"/>
          </a:p>
        </p:txBody>
      </p:sp>
      <p:sp>
        <p:nvSpPr>
          <p:cNvPr id="128" name="Google Shape;128;p11"/>
          <p:cNvSpPr txBox="1"/>
          <p:nvPr>
            <p:ph idx="1" type="body"/>
          </p:nvPr>
        </p:nvSpPr>
        <p:spPr>
          <a:xfrm>
            <a:off x="457200" y="3087925"/>
            <a:ext cx="8229600" cy="7041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lang="en" sz="3000"/>
              <a:t>Speech recognition</a:t>
            </a:r>
            <a:endParaRPr sz="3000"/>
          </a:p>
        </p:txBody>
      </p:sp>
      <p:sp>
        <p:nvSpPr>
          <p:cNvPr id="129" name="Google Shape;129;p11"/>
          <p:cNvSpPr txBox="1"/>
          <p:nvPr/>
        </p:nvSpPr>
        <p:spPr>
          <a:xfrm>
            <a:off x="5337450" y="2420900"/>
            <a:ext cx="3750300" cy="15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r</a:t>
            </a:r>
            <a:r>
              <a:rPr b="1" lang="en" sz="2400">
                <a:latin typeface="Courier New"/>
                <a:ea typeface="Courier New"/>
                <a:cs typeface="Courier New"/>
                <a:sym typeface="Courier New"/>
              </a:rPr>
              <a:t>ecognize speech</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wreck a nice beach</a:t>
            </a:r>
            <a:endParaRPr b="1" sz="2400">
              <a:latin typeface="Courier New"/>
              <a:ea typeface="Courier New"/>
              <a:cs typeface="Courier New"/>
              <a:sym typeface="Courier New"/>
            </a:endParaRPr>
          </a:p>
        </p:txBody>
      </p:sp>
      <p:sp>
        <p:nvSpPr>
          <p:cNvPr id="130" name="Google Shape;130;p11"/>
          <p:cNvSpPr txBox="1"/>
          <p:nvPr>
            <p:ph idx="1" type="body"/>
          </p:nvPr>
        </p:nvSpPr>
        <p:spPr>
          <a:xfrm>
            <a:off x="457200" y="3926125"/>
            <a:ext cx="8229600" cy="7041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lang="en" sz="3000"/>
              <a:t>Many more</a:t>
            </a:r>
            <a:endParaRPr sz="3000"/>
          </a:p>
        </p:txBody>
      </p:sp>
      <p:pic>
        <p:nvPicPr>
          <p:cNvPr descr="microphone-icon-46041.png" id="131" name="Google Shape;131;p11"/>
          <p:cNvPicPr preferRelativeResize="0"/>
          <p:nvPr/>
        </p:nvPicPr>
        <p:blipFill>
          <a:blip r:embed="rId5">
            <a:alphaModFix/>
          </a:blip>
          <a:stretch>
            <a:fillRect/>
          </a:stretch>
        </p:blipFill>
        <p:spPr>
          <a:xfrm>
            <a:off x="6630650" y="1316650"/>
            <a:ext cx="1104250" cy="110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408" name="Google Shape;408;p47"/>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7</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409" name="Google Shape;409;p47"/>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415" name="Google Shape;415;p48"/>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7</a:t>
            </a:r>
            <a:endParaRPr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B7B7B7"/>
                </a:solidFill>
              </a:rPr>
              <a:t>					</a:t>
            </a:r>
            <a:r>
              <a:rPr lang="en" sz="2600">
                <a:solidFill>
                  <a:srgbClr val="20124D"/>
                </a:solidFill>
              </a:rPr>
              <a:t>len(L) = 6</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7</a:t>
            </a:r>
            <a:r>
              <a:rPr lang="en" sz="2600">
                <a:solidFill>
                  <a:srgbClr val="20124D"/>
                </a:solidFill>
              </a:rPr>
              <a:t> ≤ 6 </a:t>
            </a:r>
            <a:endParaRPr sz="2600">
              <a:solidFill>
                <a:srgbClr val="B7B7B7"/>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m	</a:t>
            </a:r>
            <a:r>
              <a:rPr lang="en" sz="2600">
                <a:solidFill>
                  <a:srgbClr val="4C1130"/>
                </a:solidFill>
              </a:rPr>
              <a:t>				</a:t>
            </a:r>
            <a:endParaRPr sz="2600">
              <a:solidFill>
                <a:srgbClr val="20124D"/>
              </a:solidFill>
            </a:endParaRPr>
          </a:p>
        </p:txBody>
      </p:sp>
      <p:cxnSp>
        <p:nvCxnSpPr>
          <p:cNvPr id="416" name="Google Shape;416;p48"/>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pic>
        <p:nvPicPr>
          <p:cNvPr descr="Original ..." id="417" name="Google Shape;417;p48"/>
          <p:cNvPicPr preferRelativeResize="0"/>
          <p:nvPr/>
        </p:nvPicPr>
        <p:blipFill>
          <a:blip r:embed="rId3">
            <a:alphaModFix/>
          </a:blip>
          <a:stretch>
            <a:fillRect/>
          </a:stretch>
        </p:blipFill>
        <p:spPr>
          <a:xfrm>
            <a:off x="5965600" y="3203925"/>
            <a:ext cx="452575" cy="452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the algorithm</a:t>
            </a:r>
            <a:endParaRPr/>
          </a:p>
        </p:txBody>
      </p:sp>
      <p:sp>
        <p:nvSpPr>
          <p:cNvPr id="423" name="Google Shape;423;p49"/>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20124D"/>
                </a:solidFill>
              </a:rPr>
              <a:t>L = [3, 1, 4, 16, 0, 2]</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20124D"/>
                </a:solidFill>
              </a:rPr>
              <a:t>				m = 16</a:t>
            </a:r>
            <a:r>
              <a:rPr lang="en" sz="2600">
                <a:solidFill>
                  <a:srgbClr val="B7B7B7"/>
                </a:solidFill>
              </a:rPr>
              <a:t>				</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						</a:t>
            </a:r>
            <a:r>
              <a:rPr lang="en" sz="2600">
                <a:solidFill>
                  <a:srgbClr val="20124D"/>
                </a:solidFill>
              </a:rPr>
              <a:t>i = 7</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a:t>
            </a:r>
            <a:endParaRPr sz="2600">
              <a:solidFill>
                <a:srgbClr val="20124D"/>
              </a:solidFill>
            </a:endParaRPr>
          </a:p>
          <a:p>
            <a:pPr indent="0" lvl="0" marL="914400" rtl="0" algn="l">
              <a:lnSpc>
                <a:spcPct val="115000"/>
              </a:lnSpc>
              <a:spcBef>
                <a:spcPts val="0"/>
              </a:spcBef>
              <a:spcAft>
                <a:spcPts val="0"/>
              </a:spcAft>
              <a:buNone/>
            </a:pPr>
            <a:r>
              <a:rPr lang="en" sz="2600">
                <a:solidFill>
                  <a:srgbClr val="B7B7B7"/>
                </a:solidFill>
              </a:rPr>
              <a:t>if L[i] &gt; m:					</a:t>
            </a:r>
            <a:r>
              <a:rPr lang="en" sz="2600">
                <a:solidFill>
                  <a:srgbClr val="20124D"/>
                </a:solidFill>
              </a:rPr>
              <a:t>output: 16</a:t>
            </a:r>
            <a:endParaRPr sz="2600">
              <a:solidFill>
                <a:srgbClr val="20124D"/>
              </a:solidFill>
            </a:endParaRPr>
          </a:p>
          <a:p>
            <a:pPr indent="0" lvl="0" marL="1371600" rtl="0" algn="l">
              <a:lnSpc>
                <a:spcPct val="115000"/>
              </a:lnSpc>
              <a:spcBef>
                <a:spcPts val="0"/>
              </a:spcBef>
              <a:spcAft>
                <a:spcPts val="0"/>
              </a:spcAft>
              <a:buNone/>
            </a:pPr>
            <a:r>
              <a:rPr lang="en" sz="2600">
                <a:solidFill>
                  <a:srgbClr val="B7B7B7"/>
                </a:solidFill>
              </a:rPr>
              <a:t>m ← L[i]			</a:t>
            </a:r>
            <a:endParaRPr baseline="-25000"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m</a:t>
            </a:r>
            <a:r>
              <a:rPr lang="en" sz="2600">
                <a:solidFill>
                  <a:srgbClr val="B7B7B7"/>
                </a:solidFill>
              </a:rPr>
              <a:t>	</a:t>
            </a:r>
            <a:r>
              <a:rPr lang="en" sz="2600">
                <a:solidFill>
                  <a:srgbClr val="4C1130"/>
                </a:solidFill>
              </a:rPr>
              <a:t>				</a:t>
            </a:r>
            <a:endParaRPr sz="2600">
              <a:solidFill>
                <a:srgbClr val="20124D"/>
              </a:solidFill>
            </a:endParaRPr>
          </a:p>
        </p:txBody>
      </p:sp>
      <p:cxnSp>
        <p:nvCxnSpPr>
          <p:cNvPr id="424" name="Google Shape;424;p49"/>
          <p:cNvCxnSpPr/>
          <p:nvPr/>
        </p:nvCxnSpPr>
        <p:spPr>
          <a:xfrm flipH="1">
            <a:off x="3936625" y="1393625"/>
            <a:ext cx="7200" cy="360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index of maximum</a:t>
            </a:r>
            <a:endParaRPr/>
          </a:p>
        </p:txBody>
      </p:sp>
      <p:sp>
        <p:nvSpPr>
          <p:cNvPr id="430" name="Google Shape;430;p5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600"/>
              <a:t>I</a:t>
            </a:r>
            <a:r>
              <a:rPr b="1" lang="en" sz="3600"/>
              <a:t>ndex </a:t>
            </a:r>
            <a:r>
              <a:rPr lang="en" sz="3600"/>
              <a:t>of </a:t>
            </a:r>
            <a:r>
              <a:rPr lang="en" sz="3600"/>
              <a:t>largest number in a list.</a:t>
            </a:r>
            <a:endParaRPr sz="3600"/>
          </a:p>
          <a:p>
            <a:pPr indent="0" lvl="0" marL="457200" rtl="0" algn="l">
              <a:lnSpc>
                <a:spcPct val="150000"/>
              </a:lnSpc>
              <a:spcBef>
                <a:spcPts val="0"/>
              </a:spcBef>
              <a:spcAft>
                <a:spcPts val="0"/>
              </a:spcAft>
              <a:buNone/>
            </a:pPr>
            <a:r>
              <a:rPr lang="en" sz="3600">
                <a:solidFill>
                  <a:srgbClr val="4C1130"/>
                </a:solidFill>
                <a:latin typeface="Mate SC"/>
                <a:ea typeface="Mate SC"/>
                <a:cs typeface="Mate SC"/>
                <a:sym typeface="Mate SC"/>
              </a:rPr>
              <a:t>[3, 1, 4, 16, 0, 2] → 4</a:t>
            </a:r>
            <a:endParaRPr sz="3600">
              <a:solidFill>
                <a:srgbClr val="4C1130"/>
              </a:solidFill>
              <a:latin typeface="Mate SC"/>
              <a:ea typeface="Mate SC"/>
              <a:cs typeface="Mate SC"/>
              <a:sym typeface="Mate SC"/>
            </a:endParaRPr>
          </a:p>
          <a:p>
            <a:pPr indent="0" lvl="0" marL="457200" rtl="0" algn="l">
              <a:lnSpc>
                <a:spcPct val="150000"/>
              </a:lnSpc>
              <a:spcBef>
                <a:spcPts val="0"/>
              </a:spcBef>
              <a:spcAft>
                <a:spcPts val="0"/>
              </a:spcAft>
              <a:buNone/>
            </a:pPr>
            <a:r>
              <a:rPr lang="en" sz="3600">
                <a:solidFill>
                  <a:srgbClr val="4C1130"/>
                </a:solidFill>
                <a:latin typeface="Mate SC"/>
                <a:ea typeface="Mate SC"/>
                <a:cs typeface="Mate SC"/>
                <a:sym typeface="Mate SC"/>
              </a:rPr>
              <a:t>[1, 2, 1, 1, 1] → 2</a:t>
            </a:r>
            <a:endParaRPr sz="3600">
              <a:solidFill>
                <a:srgbClr val="4C1130"/>
              </a:solidFill>
              <a:latin typeface="Mate SC"/>
              <a:ea typeface="Mate SC"/>
              <a:cs typeface="Mate SC"/>
              <a:sym typeface="Mate SC"/>
            </a:endParaRPr>
          </a:p>
          <a:p>
            <a:pPr indent="0" lvl="0" marL="457200" rtl="0" algn="l">
              <a:lnSpc>
                <a:spcPct val="150000"/>
              </a:lnSpc>
              <a:spcBef>
                <a:spcPts val="0"/>
              </a:spcBef>
              <a:spcAft>
                <a:spcPts val="0"/>
              </a:spcAft>
              <a:buClr>
                <a:schemeClr val="dk1"/>
              </a:buClr>
              <a:buSzPts val="1100"/>
              <a:buFont typeface="Arial"/>
              <a:buNone/>
            </a:pPr>
            <a:r>
              <a:rPr lang="en" sz="3600">
                <a:solidFill>
                  <a:srgbClr val="4C1130"/>
                </a:solidFill>
                <a:latin typeface="Mate SC"/>
                <a:ea typeface="Mate SC"/>
                <a:cs typeface="Mate SC"/>
                <a:sym typeface="Mate SC"/>
              </a:rPr>
              <a:t>[-3, -2, 0, -1] → 3</a:t>
            </a:r>
            <a:endParaRPr sz="3600">
              <a:solidFill>
                <a:srgbClr val="4C1130"/>
              </a:solidFill>
              <a:latin typeface="Mate SC"/>
              <a:ea typeface="Mate SC"/>
              <a:cs typeface="Mate SC"/>
              <a:sym typeface="Mate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t>
            </a:r>
            <a:r>
              <a:rPr lang="en"/>
              <a:t>inding index of maximum</a:t>
            </a:r>
            <a:endParaRPr/>
          </a:p>
        </p:txBody>
      </p:sp>
      <p:sp>
        <p:nvSpPr>
          <p:cNvPr id="436" name="Google Shape;436;p51"/>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arg</a:t>
            </a:r>
            <a:r>
              <a:rPr b="1" lang="en" sz="2600">
                <a:solidFill>
                  <a:srgbClr val="20124D"/>
                </a:solidFill>
              </a:rPr>
              <a:t>max</a:t>
            </a:r>
            <a:r>
              <a:rPr lang="en" sz="2600">
                <a:solidFill>
                  <a:srgbClr val="4C1130"/>
                </a:solidFill>
              </a:rPr>
              <a:t>(</a:t>
            </a:r>
            <a:r>
              <a:rPr lang="en" sz="2600">
                <a:solidFill>
                  <a:srgbClr val="20124D"/>
                </a:solidFill>
              </a:rPr>
              <a:t>L</a:t>
            </a:r>
            <a:r>
              <a:rPr lang="en" sz="2600">
                <a:solidFill>
                  <a:srgbClr val="4C1130"/>
                </a:solidFill>
              </a:rPr>
              <a:t>):					</a:t>
            </a:r>
            <a:r>
              <a:rPr lang="en" sz="2600">
                <a:solidFill>
                  <a:srgbClr val="434343"/>
                </a:solidFill>
              </a:rPr>
              <a:t>▹ L is a list of numbers</a:t>
            </a:r>
            <a:endParaRPr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a</a:t>
            </a:r>
            <a:r>
              <a:rPr lang="en" sz="2600"/>
              <a:t> </a:t>
            </a:r>
            <a:r>
              <a:rPr lang="en" sz="2600">
                <a:solidFill>
                  <a:srgbClr val="4C1130"/>
                </a:solidFill>
              </a:rPr>
              <a:t>←</a:t>
            </a:r>
            <a:r>
              <a:rPr lang="en" sz="2600"/>
              <a:t> </a:t>
            </a:r>
            <a:r>
              <a:rPr lang="en" sz="2600">
                <a:solidFill>
                  <a:srgbClr val="20124D"/>
                </a:solidFill>
              </a:rPr>
              <a:t>1						</a:t>
            </a:r>
            <a:r>
              <a:rPr lang="en" sz="2600">
                <a:solidFill>
                  <a:srgbClr val="434343"/>
                </a:solidFill>
              </a:rPr>
              <a:t>▹ index of the first element</a:t>
            </a:r>
            <a:endParaRPr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2</a:t>
            </a:r>
            <a:r>
              <a:rPr lang="en" sz="2600">
                <a:solidFill>
                  <a:srgbClr val="20124D"/>
                </a:solidFill>
              </a:rPr>
              <a:t>						</a:t>
            </a:r>
            <a:r>
              <a:rPr lang="en" sz="2600">
                <a:solidFill>
                  <a:srgbClr val="434343"/>
                </a:solidFill>
              </a:rPr>
              <a:t>▹ index of the second element</a:t>
            </a:r>
            <a:endParaRPr sz="2600">
              <a:solidFill>
                <a:srgbClr val="4C1130"/>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			</a:t>
            </a:r>
            <a:r>
              <a:rPr lang="en" sz="2600">
                <a:solidFill>
                  <a:srgbClr val="434343"/>
                </a:solidFill>
              </a:rPr>
              <a:t>▹ repeat while i is at most len(L)</a:t>
            </a:r>
            <a:endParaRPr sz="2600">
              <a:solidFill>
                <a:srgbClr val="4C1130"/>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L[a]</a:t>
            </a:r>
            <a:r>
              <a:rPr lang="en" sz="2600">
                <a:solidFill>
                  <a:srgbClr val="4C1130"/>
                </a:solidFill>
              </a:rPr>
              <a:t>:			</a:t>
            </a:r>
            <a:r>
              <a:rPr lang="en" sz="2600">
                <a:solidFill>
                  <a:srgbClr val="434343"/>
                </a:solidFill>
              </a:rPr>
              <a:t>▹ i’th number is larger than a’th</a:t>
            </a:r>
            <a:endParaRPr sz="2600">
              <a:solidFill>
                <a:srgbClr val="20124D"/>
              </a:solidFill>
            </a:endParaRPr>
          </a:p>
          <a:p>
            <a:pPr indent="0" lvl="0" marL="1371600" rtl="0" algn="l">
              <a:lnSpc>
                <a:spcPct val="115000"/>
              </a:lnSpc>
              <a:spcBef>
                <a:spcPts val="0"/>
              </a:spcBef>
              <a:spcAft>
                <a:spcPts val="0"/>
              </a:spcAft>
              <a:buClr>
                <a:schemeClr val="dk1"/>
              </a:buClr>
              <a:buSzPts val="1100"/>
              <a:buFont typeface="Arial"/>
              <a:buNone/>
            </a:pPr>
            <a:r>
              <a:rPr lang="en" sz="2600">
                <a:solidFill>
                  <a:srgbClr val="20124D"/>
                </a:solidFill>
              </a:rPr>
              <a:t>a</a:t>
            </a:r>
            <a:r>
              <a:rPr lang="en" sz="2600"/>
              <a:t> </a:t>
            </a:r>
            <a:r>
              <a:rPr lang="en" sz="2600">
                <a:solidFill>
                  <a:srgbClr val="4C1130"/>
                </a:solidFill>
              </a:rPr>
              <a:t>←</a:t>
            </a:r>
            <a:r>
              <a:rPr lang="en" sz="2600"/>
              <a:t> </a:t>
            </a:r>
            <a:r>
              <a:rPr lang="en" sz="2600">
                <a:solidFill>
                  <a:srgbClr val="20124D"/>
                </a:solidFill>
              </a:rPr>
              <a:t>i				</a:t>
            </a:r>
            <a:r>
              <a:rPr lang="en" sz="2600">
                <a:solidFill>
                  <a:srgbClr val="434343"/>
                </a:solidFill>
              </a:rPr>
              <a:t>▹ assign i to a</a:t>
            </a:r>
            <a:endParaRPr sz="2600">
              <a:solidFill>
                <a:srgbClr val="20124D"/>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				</a:t>
            </a:r>
            <a:r>
              <a:rPr lang="en" sz="2600">
                <a:solidFill>
                  <a:srgbClr val="434343"/>
                </a:solidFill>
              </a:rPr>
              <a:t>▹ increase i by 1</a:t>
            </a:r>
            <a:endParaRPr baseline="-25000" sz="2600">
              <a:solidFill>
                <a:srgbClr val="20124D"/>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a					</a:t>
            </a:r>
            <a:r>
              <a:rPr lang="en" sz="2600">
                <a:solidFill>
                  <a:srgbClr val="434343"/>
                </a:solidFill>
              </a:rPr>
              <a:t>▹ output: index of largest number</a:t>
            </a:r>
            <a:endParaRPr sz="2600">
              <a:solidFill>
                <a:srgbClr val="20124D"/>
              </a:solidFill>
            </a:endParaRPr>
          </a:p>
          <a:p>
            <a:pPr indent="0" lvl="0" marL="0" rtl="0" algn="l">
              <a:lnSpc>
                <a:spcPct val="115000"/>
              </a:lnSpc>
              <a:spcBef>
                <a:spcPts val="0"/>
              </a:spcBef>
              <a:spcAft>
                <a:spcPts val="0"/>
              </a:spcAft>
              <a:buClr>
                <a:schemeClr val="dk1"/>
              </a:buClr>
              <a:buSzPts val="1100"/>
              <a:buFont typeface="Arial"/>
              <a:buNone/>
            </a:pPr>
            <a:r>
              <a:rPr lang="en" sz="2600">
                <a:solidFill>
                  <a:srgbClr val="4C1130"/>
                </a:solidFill>
              </a:rPr>
              <a:t>				</a:t>
            </a:r>
            <a:endParaRPr sz="2600">
              <a:solidFill>
                <a:srgbClr val="20124D"/>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 to language models</a:t>
            </a:r>
            <a:endParaRPr/>
          </a:p>
        </p:txBody>
      </p:sp>
      <p:sp>
        <p:nvSpPr>
          <p:cNvPr id="442" name="Google Shape;442;p5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Given a list of tokens, predict the most likely token to follow.</a:t>
            </a:r>
            <a:endParaRPr sz="3600"/>
          </a:p>
          <a:p>
            <a:pPr indent="457200" lvl="0" marL="0" rtl="0" algn="l">
              <a:spcBef>
                <a:spcPts val="0"/>
              </a:spcBef>
              <a:spcAft>
                <a:spcPts val="0"/>
              </a:spcAft>
              <a:buClr>
                <a:schemeClr val="dk1"/>
              </a:buClr>
              <a:buSzPts val="1100"/>
              <a:buFont typeface="Arial"/>
              <a:buNone/>
            </a:pPr>
            <a:r>
              <a:rPr lang="en" sz="3000">
                <a:latin typeface="Mate SC"/>
                <a:ea typeface="Mate SC"/>
                <a:cs typeface="Mate SC"/>
                <a:sym typeface="Mate SC"/>
              </a:rPr>
              <a:t>please make me a cup of</a:t>
            </a:r>
            <a:r>
              <a:rPr lang="en" sz="3000">
                <a:latin typeface="Mate SC"/>
                <a:ea typeface="Mate SC"/>
                <a:cs typeface="Mate SC"/>
                <a:sym typeface="Mate SC"/>
              </a:rPr>
              <a:t> </a:t>
            </a:r>
            <a:r>
              <a:rPr lang="en" sz="3000" u="sng">
                <a:latin typeface="Mate SC"/>
                <a:ea typeface="Mate SC"/>
                <a:cs typeface="Mate SC"/>
                <a:sym typeface="Mate SC"/>
              </a:rPr>
              <a:t>tea</a:t>
            </a:r>
            <a:endParaRPr sz="3600" u="sng"/>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Tokenization</a:t>
            </a:r>
            <a:endParaRPr/>
          </a:p>
        </p:txBody>
      </p:sp>
      <p:sp>
        <p:nvSpPr>
          <p:cNvPr id="448" name="Google Shape;448;p5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t>We represent a string:</a:t>
            </a:r>
            <a:endParaRPr sz="3000"/>
          </a:p>
          <a:p>
            <a:pPr indent="457200" lvl="0" marL="0" rtl="0" algn="l">
              <a:lnSpc>
                <a:spcPct val="150000"/>
              </a:lnSpc>
              <a:spcBef>
                <a:spcPts val="0"/>
              </a:spcBef>
              <a:spcAft>
                <a:spcPts val="0"/>
              </a:spcAft>
              <a:buNone/>
            </a:pPr>
            <a:r>
              <a:rPr lang="en" sz="3000">
                <a:solidFill>
                  <a:srgbClr val="000000"/>
                </a:solidFill>
                <a:latin typeface="Mate SC"/>
                <a:ea typeface="Mate SC"/>
                <a:cs typeface="Mate SC"/>
                <a:sym typeface="Mate SC"/>
              </a:rPr>
              <a:t>“I’m late!”, he said.</a:t>
            </a:r>
            <a:endParaRPr sz="3000">
              <a:solidFill>
                <a:srgbClr val="000000"/>
              </a:solidFill>
              <a:latin typeface="Mate SC"/>
              <a:ea typeface="Mate SC"/>
              <a:cs typeface="Mate SC"/>
              <a:sym typeface="Mate SC"/>
            </a:endParaRPr>
          </a:p>
          <a:p>
            <a:pPr indent="0" lvl="0" marL="0" rtl="0" algn="l">
              <a:lnSpc>
                <a:spcPct val="150000"/>
              </a:lnSpc>
              <a:spcBef>
                <a:spcPts val="0"/>
              </a:spcBef>
              <a:spcAft>
                <a:spcPts val="0"/>
              </a:spcAft>
              <a:buNone/>
            </a:pPr>
            <a:r>
              <a:rPr lang="en" sz="3000"/>
              <a:t>As</a:t>
            </a:r>
            <a:r>
              <a:rPr lang="en" sz="3000"/>
              <a:t> a </a:t>
            </a:r>
            <a:r>
              <a:rPr b="1" lang="en" sz="3000"/>
              <a:t>list</a:t>
            </a:r>
            <a:r>
              <a:rPr lang="en" sz="3000"/>
              <a:t> of tokens:</a:t>
            </a:r>
            <a:endParaRPr sz="3000">
              <a:latin typeface="Mate SC"/>
              <a:ea typeface="Mate SC"/>
              <a:cs typeface="Mate SC"/>
              <a:sym typeface="Mate SC"/>
            </a:endParaRPr>
          </a:p>
        </p:txBody>
      </p:sp>
      <p:graphicFrame>
        <p:nvGraphicFramePr>
          <p:cNvPr id="449" name="Google Shape;449;p53"/>
          <p:cNvGraphicFramePr/>
          <p:nvPr/>
        </p:nvGraphicFramePr>
        <p:xfrm>
          <a:off x="989450" y="3429100"/>
          <a:ext cx="3000000" cy="3000000"/>
        </p:xfrm>
        <a:graphic>
          <a:graphicData uri="http://schemas.openxmlformats.org/drawingml/2006/table">
            <a:tbl>
              <a:tblPr>
                <a:noFill/>
                <a:tableStyleId>{9884F459-4006-4CB3-80DD-A1A580497538}</a:tableStyleId>
              </a:tblPr>
              <a:tblGrid>
                <a:gridCol w="382850"/>
                <a:gridCol w="483675"/>
                <a:gridCol w="699675"/>
                <a:gridCol w="1018375"/>
                <a:gridCol w="382850"/>
                <a:gridCol w="449725"/>
                <a:gridCol w="439525"/>
                <a:gridCol w="736250"/>
                <a:gridCol w="1082325"/>
                <a:gridCol w="565825"/>
              </a:tblGrid>
              <a:tr h="555500">
                <a:tc>
                  <a:txBody>
                    <a:bodyPr/>
                    <a:lstStyle/>
                    <a:p>
                      <a:pPr indent="0" lvl="0" marL="0" rtl="0" algn="l">
                        <a:spcBef>
                          <a:spcPts val="0"/>
                        </a:spcBef>
                        <a:spcAft>
                          <a:spcPts val="0"/>
                        </a:spcAft>
                        <a:buNone/>
                      </a:pPr>
                      <a:r>
                        <a:rPr lang="en" sz="3000">
                          <a:latin typeface="Mate SC"/>
                          <a:ea typeface="Mate SC"/>
                          <a:cs typeface="Mate SC"/>
                          <a:sym typeface="Mate SC"/>
                        </a:rPr>
                        <a:t>“</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I</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‘m</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late</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he</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said</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Mate SC"/>
                          <a:ea typeface="Mate SC"/>
                          <a:cs typeface="Mate SC"/>
                          <a:sym typeface="Mate SC"/>
                        </a:rPr>
                        <a:t>.</a:t>
                      </a:r>
                      <a:endParaRPr sz="30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Language model algorithm</a:t>
            </a:r>
            <a:endParaRPr/>
          </a:p>
        </p:txBody>
      </p:sp>
      <p:sp>
        <p:nvSpPr>
          <p:cNvPr id="455" name="Google Shape;455;p54"/>
          <p:cNvSpPr txBox="1"/>
          <p:nvPr>
            <p:ph idx="1" type="body"/>
          </p:nvPr>
        </p:nvSpPr>
        <p:spPr>
          <a:xfrm>
            <a:off x="457200" y="1278525"/>
            <a:ext cx="86868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Predict the next token in the list.</a:t>
            </a:r>
            <a:endParaRPr sz="3000"/>
          </a:p>
          <a:p>
            <a:pPr indent="0" lvl="0" marL="0" rtl="0" algn="l">
              <a:spcBef>
                <a:spcPts val="0"/>
              </a:spcBef>
              <a:spcAft>
                <a:spcPts val="0"/>
              </a:spcAft>
              <a:buNone/>
            </a:pPr>
            <a:r>
              <a:t/>
            </a:r>
            <a:endParaRPr/>
          </a:p>
          <a:p>
            <a:pPr indent="457200" lvl="0" marL="0" rtl="0" algn="l">
              <a:spcBef>
                <a:spcPts val="0"/>
              </a:spcBef>
              <a:spcAft>
                <a:spcPts val="0"/>
              </a:spcAft>
              <a:buNone/>
            </a:pPr>
            <a:r>
              <a:rPr lang="en" sz="3600">
                <a:solidFill>
                  <a:srgbClr val="4C1130"/>
                </a:solidFill>
                <a:latin typeface="Mate SC"/>
                <a:ea typeface="Mate SC"/>
                <a:cs typeface="Mate SC"/>
                <a:sym typeface="Mate SC"/>
              </a:rPr>
              <a:t>please make me a cup of → coffee</a:t>
            </a:r>
            <a:endParaRPr sz="3600">
              <a:solidFill>
                <a:srgbClr val="4C1130"/>
              </a:solidFill>
              <a:latin typeface="Mate SC"/>
              <a:ea typeface="Mate SC"/>
              <a:cs typeface="Mate SC"/>
              <a:sym typeface="Mate SC"/>
            </a:endParaRPr>
          </a:p>
          <a:p>
            <a:pPr indent="457200" lvl="0" marL="0" rtl="0" algn="l">
              <a:spcBef>
                <a:spcPts val="0"/>
              </a:spcBef>
              <a:spcAft>
                <a:spcPts val="0"/>
              </a:spcAft>
              <a:buNone/>
            </a:pPr>
            <a:r>
              <a:rPr lang="en" sz="3600">
                <a:solidFill>
                  <a:srgbClr val="4C1130"/>
                </a:solidFill>
                <a:latin typeface="Mate SC"/>
                <a:ea typeface="Mate SC"/>
                <a:cs typeface="Mate SC"/>
                <a:sym typeface="Mate SC"/>
              </a:rPr>
              <a:t>one two three → four</a:t>
            </a:r>
            <a:endParaRPr sz="3600">
              <a:solidFill>
                <a:srgbClr val="4C1130"/>
              </a:solidFill>
              <a:latin typeface="Mate SC"/>
              <a:ea typeface="Mate SC"/>
              <a:cs typeface="Mate SC"/>
              <a:sym typeface="Mate SC"/>
            </a:endParaRPr>
          </a:p>
          <a:p>
            <a:pPr indent="457200" lvl="0" marL="0" rtl="0" algn="l">
              <a:lnSpc>
                <a:spcPct val="150000"/>
              </a:lnSpc>
              <a:spcBef>
                <a:spcPts val="0"/>
              </a:spcBef>
              <a:spcAft>
                <a:spcPts val="0"/>
              </a:spcAft>
              <a:buClr>
                <a:schemeClr val="dk1"/>
              </a:buClr>
              <a:buSzPts val="1100"/>
              <a:buFont typeface="Arial"/>
              <a:buNone/>
            </a:pPr>
            <a:r>
              <a:rPr lang="en" sz="3600">
                <a:solidFill>
                  <a:srgbClr val="4C1130"/>
                </a:solidFill>
                <a:latin typeface="Mate SC"/>
                <a:ea typeface="Mate SC"/>
                <a:cs typeface="Mate SC"/>
                <a:sym typeface="Mate SC"/>
              </a:rPr>
              <a:t>what is your phone → number</a:t>
            </a:r>
            <a:endParaRPr sz="3600">
              <a:solidFill>
                <a:srgbClr val="4C1130"/>
              </a:solidFill>
              <a:latin typeface="Mate SC"/>
              <a:ea typeface="Mate SC"/>
              <a:cs typeface="Mate SC"/>
              <a:sym typeface="Mate SC"/>
            </a:endParaRPr>
          </a:p>
          <a:p>
            <a:pPr indent="0" lvl="0" marL="0" rtl="0" algn="l">
              <a:lnSpc>
                <a:spcPct val="150000"/>
              </a:lnSpc>
              <a:spcBef>
                <a:spcPts val="0"/>
              </a:spcBef>
              <a:spcAft>
                <a:spcPts val="0"/>
              </a:spcAft>
              <a:buClr>
                <a:schemeClr val="dk1"/>
              </a:buClr>
              <a:buSzPts val="1100"/>
              <a:buFont typeface="Arial"/>
              <a:buNone/>
            </a:pPr>
            <a:r>
              <a:rPr lang="en" sz="3000"/>
              <a:t>But the list of tokens is not enough.</a:t>
            </a:r>
            <a:endParaRPr sz="3000"/>
          </a:p>
          <a:p>
            <a:pPr indent="0" lvl="0" marL="0" rtl="0" algn="l">
              <a:lnSpc>
                <a:spcPct val="150000"/>
              </a:lnSpc>
              <a:spcBef>
                <a:spcPts val="0"/>
              </a:spcBef>
              <a:spcAft>
                <a:spcPts val="0"/>
              </a:spcAft>
              <a:buClr>
                <a:schemeClr val="dk1"/>
              </a:buClr>
              <a:buSzPts val="1100"/>
              <a:buFont typeface="Arial"/>
              <a:buNone/>
            </a:pPr>
            <a:r>
              <a:rPr lang="en" sz="3000"/>
              <a:t>We also need to know the language.</a:t>
            </a:r>
            <a:endParaRPr sz="3000">
              <a:solidFill>
                <a:srgbClr val="4C1130"/>
              </a:solidFill>
              <a:latin typeface="Mate SC"/>
              <a:ea typeface="Mate SC"/>
              <a:cs typeface="Mate SC"/>
              <a:sym typeface="Mate S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Corpora</a:t>
            </a:r>
            <a:endParaRPr/>
          </a:p>
        </p:txBody>
      </p:sp>
      <p:sp>
        <p:nvSpPr>
          <p:cNvPr id="461" name="Google Shape;461;p55"/>
          <p:cNvSpPr txBox="1"/>
          <p:nvPr>
            <p:ph idx="1" type="body"/>
          </p:nvPr>
        </p:nvSpPr>
        <p:spPr>
          <a:xfrm>
            <a:off x="457200" y="1278525"/>
            <a:ext cx="4626900" cy="205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t>A</a:t>
            </a:r>
            <a:r>
              <a:rPr b="1" lang="en" sz="3000"/>
              <a:t> t</a:t>
            </a:r>
            <a:r>
              <a:rPr b="1" lang="en" sz="3000"/>
              <a:t>ext corpus</a:t>
            </a:r>
            <a:r>
              <a:rPr lang="en" sz="3000"/>
              <a:t> is used to analyze the distribution of words.</a:t>
            </a:r>
            <a:endParaRPr sz="3000"/>
          </a:p>
        </p:txBody>
      </p:sp>
      <p:pic>
        <p:nvPicPr>
          <p:cNvPr descr="corpus-linguistics-an-introduction-16-638.jpg" id="462" name="Google Shape;462;p55"/>
          <p:cNvPicPr preferRelativeResize="0"/>
          <p:nvPr/>
        </p:nvPicPr>
        <p:blipFill rotWithShape="1">
          <a:blip r:embed="rId3">
            <a:alphaModFix/>
          </a:blip>
          <a:srcRect b="0" l="5660" r="0" t="0"/>
          <a:stretch/>
        </p:blipFill>
        <p:spPr>
          <a:xfrm>
            <a:off x="5017025" y="1922175"/>
            <a:ext cx="4035600" cy="3111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Counts table</a:t>
            </a:r>
            <a:endParaRPr/>
          </a:p>
        </p:txBody>
      </p:sp>
      <p:sp>
        <p:nvSpPr>
          <p:cNvPr id="468" name="Google Shape;468;p56"/>
          <p:cNvSpPr txBox="1"/>
          <p:nvPr>
            <p:ph idx="1" type="body"/>
          </p:nvPr>
        </p:nvSpPr>
        <p:spPr>
          <a:xfrm>
            <a:off x="457200" y="1278525"/>
            <a:ext cx="52893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T</a:t>
            </a:r>
            <a:r>
              <a:rPr lang="en" sz="3600"/>
              <a:t>o represent token counts, we map strings to numbers.</a:t>
            </a:r>
            <a:endParaRPr sz="3600"/>
          </a:p>
          <a:p>
            <a:pPr indent="0" lvl="0" marL="0" rtl="0" algn="l">
              <a:lnSpc>
                <a:spcPct val="150000"/>
              </a:lnSpc>
              <a:spcBef>
                <a:spcPts val="0"/>
              </a:spcBef>
              <a:spcAft>
                <a:spcPts val="0"/>
              </a:spcAft>
              <a:buNone/>
            </a:pPr>
            <a:r>
              <a:rPr lang="en" sz="2400"/>
              <a:t>Some ready-made counts:</a:t>
            </a:r>
            <a:endParaRPr sz="2400"/>
          </a:p>
          <a:p>
            <a:pPr indent="0" lvl="0" marL="0" rtl="0" algn="l">
              <a:lnSpc>
                <a:spcPct val="150000"/>
              </a:lnSpc>
              <a:spcBef>
                <a:spcPts val="0"/>
              </a:spcBef>
              <a:spcAft>
                <a:spcPts val="0"/>
              </a:spcAft>
              <a:buClr>
                <a:schemeClr val="dk1"/>
              </a:buClr>
              <a:buSzPts val="1100"/>
              <a:buFont typeface="Arial"/>
              <a:buNone/>
            </a:pPr>
            <a:r>
              <a:rPr lang="en" sz="2400" u="sng">
                <a:solidFill>
                  <a:schemeClr val="hlink"/>
                </a:solidFill>
                <a:hlinkClick r:id="rId3"/>
              </a:rPr>
              <a:t>books.google.com/ngrams</a:t>
            </a:r>
            <a:endParaRPr sz="2400"/>
          </a:p>
          <a:p>
            <a:pPr indent="0" lvl="0" marL="457200" rtl="0" algn="l">
              <a:lnSpc>
                <a:spcPct val="150000"/>
              </a:lnSpc>
              <a:spcBef>
                <a:spcPts val="0"/>
              </a:spcBef>
              <a:spcAft>
                <a:spcPts val="0"/>
              </a:spcAft>
              <a:buNone/>
            </a:pPr>
            <a:r>
              <a:t/>
            </a:r>
            <a:endParaRPr sz="2400"/>
          </a:p>
        </p:txBody>
      </p:sp>
      <p:graphicFrame>
        <p:nvGraphicFramePr>
          <p:cNvPr id="469" name="Google Shape;469;p56"/>
          <p:cNvGraphicFramePr/>
          <p:nvPr/>
        </p:nvGraphicFramePr>
        <p:xfrm>
          <a:off x="5872875" y="1222295"/>
          <a:ext cx="3000000" cy="3000000"/>
        </p:xfrm>
        <a:graphic>
          <a:graphicData uri="http://schemas.openxmlformats.org/drawingml/2006/table">
            <a:tbl>
              <a:tblPr>
                <a:noFill/>
                <a:tableStyleId>{9884F459-4006-4CB3-80DD-A1A580497538}</a:tableStyleId>
              </a:tblPr>
              <a:tblGrid>
                <a:gridCol w="787100"/>
                <a:gridCol w="820000"/>
              </a:tblGrid>
              <a:tr h="359425">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775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the</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630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90800">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392</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1875">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345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32950">
                <a:tc>
                  <a:txBody>
                    <a:bodyPr/>
                    <a:lstStyle/>
                    <a:p>
                      <a:pPr indent="0" lvl="0" marL="0" rtl="0" algn="l">
                        <a:spcBef>
                          <a:spcPts val="0"/>
                        </a:spcBef>
                        <a:spcAft>
                          <a:spcPts val="0"/>
                        </a:spcAft>
                        <a:buNone/>
                      </a:pPr>
                      <a:r>
                        <a:rPr lang="en" sz="2400">
                          <a:latin typeface="Mate SC"/>
                          <a:ea typeface="Mate SC"/>
                          <a:cs typeface="Mate SC"/>
                          <a:sym typeface="Mate SC"/>
                        </a:rPr>
                        <a:t>and</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69700">
                <a:tc>
                  <a:txBody>
                    <a:bodyPr/>
                    <a:lstStyle/>
                    <a:p>
                      <a:pPr indent="0" lvl="0" marL="0" rtl="0" algn="l">
                        <a:spcBef>
                          <a:spcPts val="0"/>
                        </a:spcBef>
                        <a:spcAft>
                          <a:spcPts val="0"/>
                        </a:spcAft>
                        <a:buNone/>
                      </a:pPr>
                      <a:r>
                        <a:rPr lang="en" sz="2400">
                          <a:latin typeface="Mate SC"/>
                          <a:ea typeface="Mate SC"/>
                          <a:cs typeface="Mate SC"/>
                          <a:sym typeface="Mate SC"/>
                        </a:rPr>
                        <a:t>a</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to</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277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she</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249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37" name="Google Shape;137;p1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Instructions for manipulating data.</a:t>
            </a:r>
            <a:endParaRPr sz="3600"/>
          </a:p>
          <a:p>
            <a:pPr indent="0" lvl="0" marL="0" rtl="0" algn="l">
              <a:lnSpc>
                <a:spcPct val="150000"/>
              </a:lnSpc>
              <a:spcBef>
                <a:spcPts val="0"/>
              </a:spcBef>
              <a:spcAft>
                <a:spcPts val="0"/>
              </a:spcAft>
              <a:buClr>
                <a:schemeClr val="dk1"/>
              </a:buClr>
              <a:buSzPts val="1100"/>
              <a:buFont typeface="Arial"/>
              <a:buNone/>
            </a:pPr>
            <a:r>
              <a:rPr lang="en" sz="3600"/>
              <a:t>Can get parameters as </a:t>
            </a:r>
            <a:r>
              <a:rPr b="1" lang="en" sz="3600"/>
              <a:t>input</a:t>
            </a:r>
            <a:r>
              <a:rPr lang="en" sz="3600"/>
              <a:t>.</a:t>
            </a:r>
            <a:endParaRPr sz="3600"/>
          </a:p>
          <a:p>
            <a:pPr indent="0" lvl="0" marL="0" rtl="0" algn="l">
              <a:lnSpc>
                <a:spcPct val="150000"/>
              </a:lnSpc>
              <a:spcBef>
                <a:spcPts val="0"/>
              </a:spcBef>
              <a:spcAft>
                <a:spcPts val="0"/>
              </a:spcAft>
              <a:buNone/>
            </a:pPr>
            <a:r>
              <a:rPr lang="en" sz="3600"/>
              <a:t>Returns an </a:t>
            </a:r>
            <a:r>
              <a:rPr b="1" lang="en" sz="3600"/>
              <a:t>output</a:t>
            </a:r>
            <a:r>
              <a:rPr lang="en" sz="3600"/>
              <a:t>.</a:t>
            </a:r>
            <a:endParaRPr sz="3600"/>
          </a:p>
        </p:txBody>
      </p:sp>
      <p:sp>
        <p:nvSpPr>
          <p:cNvPr id="138" name="Google Shape;138;p12"/>
          <p:cNvSpPr/>
          <p:nvPr/>
        </p:nvSpPr>
        <p:spPr>
          <a:xfrm>
            <a:off x="2093925" y="3857625"/>
            <a:ext cx="2389200" cy="1051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t>Algorithm</a:t>
            </a:r>
            <a:endParaRPr sz="3600"/>
          </a:p>
        </p:txBody>
      </p:sp>
      <p:cxnSp>
        <p:nvCxnSpPr>
          <p:cNvPr id="139" name="Google Shape;139;p12"/>
          <p:cNvCxnSpPr>
            <a:endCxn id="138" idx="1"/>
          </p:cNvCxnSpPr>
          <p:nvPr/>
        </p:nvCxnSpPr>
        <p:spPr>
          <a:xfrm flipH="1" rot="10800000">
            <a:off x="330225" y="4383225"/>
            <a:ext cx="1763700" cy="15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12"/>
          <p:cNvCxnSpPr/>
          <p:nvPr/>
        </p:nvCxnSpPr>
        <p:spPr>
          <a:xfrm flipH="1" rot="10800000">
            <a:off x="4483125" y="4383225"/>
            <a:ext cx="1763700" cy="1500"/>
          </a:xfrm>
          <a:prstGeom prst="straightConnector1">
            <a:avLst/>
          </a:prstGeom>
          <a:noFill/>
          <a:ln cap="flat" cmpd="sng" w="19050">
            <a:solidFill>
              <a:schemeClr val="dk2"/>
            </a:solidFill>
            <a:prstDash val="solid"/>
            <a:round/>
            <a:headEnd len="med" w="med" type="none"/>
            <a:tailEnd len="med" w="med" type="triangle"/>
          </a:ln>
        </p:spPr>
      </p:cxnSp>
      <p:sp>
        <p:nvSpPr>
          <p:cNvPr id="141" name="Google Shape;141;p12"/>
          <p:cNvSpPr txBox="1"/>
          <p:nvPr/>
        </p:nvSpPr>
        <p:spPr>
          <a:xfrm>
            <a:off x="565575" y="3792825"/>
            <a:ext cx="12930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input</a:t>
            </a:r>
            <a:endParaRPr sz="3000"/>
          </a:p>
        </p:txBody>
      </p:sp>
      <p:sp>
        <p:nvSpPr>
          <p:cNvPr id="142" name="Google Shape;142;p12"/>
          <p:cNvSpPr txBox="1"/>
          <p:nvPr/>
        </p:nvSpPr>
        <p:spPr>
          <a:xfrm>
            <a:off x="4718475" y="3792825"/>
            <a:ext cx="12930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output</a:t>
            </a:r>
            <a:endParaRPr sz="3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words</a:t>
            </a:r>
            <a:endParaRPr/>
          </a:p>
        </p:txBody>
      </p:sp>
      <p:sp>
        <p:nvSpPr>
          <p:cNvPr id="475" name="Google Shape;475;p5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Count all words in a tokenized corpus and return a table of counts.</a:t>
            </a:r>
            <a:endParaRPr sz="3600"/>
          </a:p>
          <a:p>
            <a:pPr indent="0" lvl="0" marL="457200" rtl="0" algn="l">
              <a:lnSpc>
                <a:spcPct val="150000"/>
              </a:lnSpc>
              <a:spcBef>
                <a:spcPts val="0"/>
              </a:spcBef>
              <a:spcAft>
                <a:spcPts val="0"/>
              </a:spcAft>
              <a:buNone/>
            </a:pPr>
            <a:r>
              <a:rPr lang="en" sz="2400">
                <a:solidFill>
                  <a:srgbClr val="4C1130"/>
                </a:solidFill>
                <a:latin typeface="Mate SC"/>
                <a:ea typeface="Mate SC"/>
                <a:cs typeface="Mate SC"/>
                <a:sym typeface="Mate SC"/>
              </a:rPr>
              <a:t>[i, am, sam, .,</a:t>
            </a:r>
            <a:endParaRPr sz="2400">
              <a:solidFill>
                <a:srgbClr val="4C1130"/>
              </a:solidFill>
              <a:latin typeface="Mate SC"/>
              <a:ea typeface="Mate SC"/>
              <a:cs typeface="Mate SC"/>
              <a:sym typeface="Mate SC"/>
            </a:endParaRPr>
          </a:p>
          <a:p>
            <a:pPr indent="0" lvl="0" marL="457200" rtl="0" algn="l">
              <a:lnSpc>
                <a:spcPct val="150000"/>
              </a:lnSpc>
              <a:spcBef>
                <a:spcPts val="0"/>
              </a:spcBef>
              <a:spcAft>
                <a:spcPts val="0"/>
              </a:spcAft>
              <a:buNone/>
            </a:pPr>
            <a:r>
              <a:rPr lang="en" sz="2400">
                <a:solidFill>
                  <a:srgbClr val="4C1130"/>
                </a:solidFill>
                <a:latin typeface="Mate SC"/>
                <a:ea typeface="Mate SC"/>
                <a:cs typeface="Mate SC"/>
                <a:sym typeface="Mate SC"/>
              </a:rPr>
              <a:t>sam, i, am.,				→</a:t>
            </a:r>
            <a:endParaRPr sz="2400">
              <a:solidFill>
                <a:srgbClr val="4C1130"/>
              </a:solidFill>
              <a:latin typeface="Mate SC"/>
              <a:ea typeface="Mate SC"/>
              <a:cs typeface="Mate SC"/>
              <a:sym typeface="Mate SC"/>
            </a:endParaRPr>
          </a:p>
          <a:p>
            <a:pPr indent="0" lvl="0" marL="457200" rtl="0" algn="l">
              <a:lnSpc>
                <a:spcPct val="150000"/>
              </a:lnSpc>
              <a:spcBef>
                <a:spcPts val="0"/>
              </a:spcBef>
              <a:spcAft>
                <a:spcPts val="0"/>
              </a:spcAft>
              <a:buNone/>
            </a:pPr>
            <a:r>
              <a:rPr lang="en" sz="2400">
                <a:solidFill>
                  <a:srgbClr val="4C1130"/>
                </a:solidFill>
                <a:latin typeface="Mate SC"/>
                <a:ea typeface="Mate SC"/>
                <a:cs typeface="Mate SC"/>
                <a:sym typeface="Mate SC"/>
              </a:rPr>
              <a:t>i, do, not, like,</a:t>
            </a:r>
            <a:endParaRPr sz="2400">
              <a:solidFill>
                <a:srgbClr val="4C1130"/>
              </a:solidFill>
              <a:latin typeface="Mate SC"/>
              <a:ea typeface="Mate SC"/>
              <a:cs typeface="Mate SC"/>
              <a:sym typeface="Mate SC"/>
            </a:endParaRPr>
          </a:p>
          <a:p>
            <a:pPr indent="0" lvl="0" marL="457200" rtl="0" algn="l">
              <a:lnSpc>
                <a:spcPct val="150000"/>
              </a:lnSpc>
              <a:spcBef>
                <a:spcPts val="0"/>
              </a:spcBef>
              <a:spcAft>
                <a:spcPts val="0"/>
              </a:spcAft>
              <a:buClr>
                <a:schemeClr val="dk1"/>
              </a:buClr>
              <a:buSzPts val="1100"/>
              <a:buFont typeface="Arial"/>
              <a:buNone/>
            </a:pPr>
            <a:r>
              <a:rPr lang="en" sz="2400">
                <a:solidFill>
                  <a:srgbClr val="4C1130"/>
                </a:solidFill>
                <a:latin typeface="Mate SC"/>
                <a:ea typeface="Mate SC"/>
                <a:cs typeface="Mate SC"/>
                <a:sym typeface="Mate SC"/>
              </a:rPr>
              <a:t>green, eggs, and, ham, .]</a:t>
            </a:r>
            <a:endParaRPr sz="2400"/>
          </a:p>
        </p:txBody>
      </p:sp>
      <p:graphicFrame>
        <p:nvGraphicFramePr>
          <p:cNvPr id="476" name="Google Shape;476;p57"/>
          <p:cNvGraphicFramePr/>
          <p:nvPr/>
        </p:nvGraphicFramePr>
        <p:xfrm>
          <a:off x="5326475" y="2785295"/>
          <a:ext cx="3000000" cy="3000000"/>
        </p:xfrm>
        <a:graphic>
          <a:graphicData uri="http://schemas.openxmlformats.org/drawingml/2006/table">
            <a:tbl>
              <a:tblPr>
                <a:noFill/>
                <a:tableStyleId>{9884F459-4006-4CB3-80DD-A1A580497538}</a:tableStyleId>
              </a:tblPr>
              <a:tblGrid>
                <a:gridCol w="548225"/>
                <a:gridCol w="382850"/>
                <a:gridCol w="677100"/>
                <a:gridCol w="382850"/>
              </a:tblGrid>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i</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3</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like</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am</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2</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green</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sam</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2</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eggs</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3</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and</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do</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ham</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3000">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not</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C1130"/>
                          </a:solidFill>
                          <a:latin typeface="Mate SC"/>
                          <a:ea typeface="Mate SC"/>
                          <a:cs typeface="Mate SC"/>
                          <a:sym typeface="Mate SC"/>
                        </a:rPr>
                        <a:t>1</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C1130"/>
                        </a:solidFill>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C1130"/>
                        </a:solidFill>
                        <a:latin typeface="Mate SC"/>
                        <a:ea typeface="Mate SC"/>
                        <a:cs typeface="Mate SC"/>
                        <a:sym typeface="Mate SC"/>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words</a:t>
            </a:r>
            <a:endParaRPr/>
          </a:p>
        </p:txBody>
      </p:sp>
      <p:sp>
        <p:nvSpPr>
          <p:cNvPr id="482" name="Google Shape;482;p58"/>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count</a:t>
            </a:r>
            <a:r>
              <a:rPr lang="en" sz="2600">
                <a:solidFill>
                  <a:srgbClr val="4C1130"/>
                </a:solidFill>
              </a:rPr>
              <a:t>(</a:t>
            </a:r>
            <a:r>
              <a:rPr lang="en" sz="2600">
                <a:solidFill>
                  <a:srgbClr val="20124D"/>
                </a:solidFill>
              </a:rPr>
              <a:t>L</a:t>
            </a:r>
            <a:r>
              <a:rPr lang="en" sz="2600">
                <a:solidFill>
                  <a:srgbClr val="4C1130"/>
                </a:solidFill>
              </a:rPr>
              <a:t>):					</a:t>
            </a:r>
            <a:r>
              <a:rPr lang="en" sz="2600">
                <a:solidFill>
                  <a:srgbClr val="434343"/>
                </a:solidFill>
              </a:rPr>
              <a:t>▹ L is a list of tokens</a:t>
            </a:r>
            <a:endParaRPr sz="2600">
              <a:solidFill>
                <a:srgbClr val="434343"/>
              </a:solidFill>
            </a:endParaRPr>
          </a:p>
          <a:p>
            <a:pPr indent="0" lvl="0" marL="457200" rtl="0" algn="l">
              <a:lnSpc>
                <a:spcPct val="115000"/>
              </a:lnSpc>
              <a:spcBef>
                <a:spcPts val="0"/>
              </a:spcBef>
              <a:spcAft>
                <a:spcPts val="0"/>
              </a:spcAft>
              <a:buNone/>
            </a:pPr>
            <a:r>
              <a:rPr lang="en" sz="2600">
                <a:solidFill>
                  <a:srgbClr val="20124D"/>
                </a:solidFill>
              </a:rPr>
              <a:t>C1</a:t>
            </a:r>
            <a:r>
              <a:rPr lang="en" sz="2600"/>
              <a:t> </a:t>
            </a:r>
            <a:r>
              <a:rPr lang="en" sz="2600">
                <a:solidFill>
                  <a:srgbClr val="4C1130"/>
                </a:solidFill>
              </a:rPr>
              <a:t>←</a:t>
            </a:r>
            <a:r>
              <a:rPr lang="en" sz="2600"/>
              <a:t> </a:t>
            </a:r>
            <a:r>
              <a:rPr lang="en" sz="2600">
                <a:solidFill>
                  <a:srgbClr val="20124D"/>
                </a:solidFill>
              </a:rPr>
              <a:t>[0]			</a:t>
            </a:r>
            <a:r>
              <a:rPr lang="en" sz="2600">
                <a:solidFill>
                  <a:srgbClr val="4C1130"/>
                </a:solidFill>
              </a:rPr>
              <a:t>		</a:t>
            </a:r>
            <a:r>
              <a:rPr lang="en" sz="2600">
                <a:solidFill>
                  <a:srgbClr val="434343"/>
                </a:solidFill>
              </a:rPr>
              <a:t>▹ create a table of zeros</a:t>
            </a:r>
            <a:endParaRPr baseline="-25000"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1</a:t>
            </a:r>
            <a:r>
              <a:rPr lang="en" sz="2600">
                <a:solidFill>
                  <a:srgbClr val="4C1130"/>
                </a:solidFill>
              </a:rPr>
              <a:t>						</a:t>
            </a:r>
            <a:r>
              <a:rPr lang="en" sz="2600">
                <a:solidFill>
                  <a:srgbClr val="434343"/>
                </a:solidFill>
              </a:rPr>
              <a:t>▹ assign 1 to i</a:t>
            </a:r>
            <a:endParaRPr sz="2600">
              <a:solidFill>
                <a:srgbClr val="4C1130"/>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			</a:t>
            </a:r>
            <a:r>
              <a:rPr lang="en" sz="2600">
                <a:solidFill>
                  <a:srgbClr val="434343"/>
                </a:solidFill>
              </a:rPr>
              <a:t>▹ repeat while i is at most len(L)</a:t>
            </a:r>
            <a:endParaRPr sz="2600">
              <a:solidFill>
                <a:srgbClr val="434343"/>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t</a:t>
            </a:r>
            <a:r>
              <a:rPr lang="en" sz="2600"/>
              <a:t> </a:t>
            </a:r>
            <a:r>
              <a:rPr lang="en" sz="2600">
                <a:solidFill>
                  <a:srgbClr val="4C1130"/>
                </a:solidFill>
              </a:rPr>
              <a:t>←</a:t>
            </a:r>
            <a:r>
              <a:rPr lang="en" sz="2600"/>
              <a:t> </a:t>
            </a:r>
            <a:r>
              <a:rPr lang="en" sz="2600">
                <a:solidFill>
                  <a:srgbClr val="20124D"/>
                </a:solidFill>
              </a:rPr>
              <a:t>L[i]</a:t>
            </a:r>
            <a:r>
              <a:rPr lang="en" sz="2600">
                <a:solidFill>
                  <a:srgbClr val="4C1130"/>
                </a:solidFill>
              </a:rPr>
              <a:t>				</a:t>
            </a:r>
            <a:r>
              <a:rPr lang="en" sz="2600">
                <a:solidFill>
                  <a:srgbClr val="434343"/>
                </a:solidFill>
              </a:rPr>
              <a:t>▹ get token at position i</a:t>
            </a:r>
            <a:endParaRPr sz="2600">
              <a:solidFill>
                <a:srgbClr val="434343"/>
              </a:solidFill>
            </a:endParaRPr>
          </a:p>
          <a:p>
            <a:pPr indent="0" lvl="0" marL="457200" rtl="0" algn="l">
              <a:lnSpc>
                <a:spcPct val="115000"/>
              </a:lnSpc>
              <a:spcBef>
                <a:spcPts val="0"/>
              </a:spcBef>
              <a:spcAft>
                <a:spcPts val="0"/>
              </a:spcAft>
              <a:buClr>
                <a:schemeClr val="dk1"/>
              </a:buClr>
              <a:buSzPts val="1100"/>
              <a:buFont typeface="Arial"/>
              <a:buNone/>
            </a:pPr>
            <a:r>
              <a:rPr baseline="-25000" lang="en" sz="2600">
                <a:solidFill>
                  <a:srgbClr val="20124D"/>
                </a:solidFill>
              </a:rPr>
              <a:t>	</a:t>
            </a:r>
            <a:r>
              <a:rPr lang="en" sz="2600">
                <a:solidFill>
                  <a:srgbClr val="20124D"/>
                </a:solidFill>
              </a:rPr>
              <a:t>C1[t]</a:t>
            </a:r>
            <a:r>
              <a:rPr lang="en" sz="2600"/>
              <a:t> </a:t>
            </a:r>
            <a:r>
              <a:rPr lang="en" sz="2600">
                <a:solidFill>
                  <a:srgbClr val="4C1130"/>
                </a:solidFill>
              </a:rPr>
              <a:t>←</a:t>
            </a:r>
            <a:r>
              <a:rPr lang="en" sz="2600"/>
              <a:t> </a:t>
            </a:r>
            <a:r>
              <a:rPr lang="en" sz="2600">
                <a:solidFill>
                  <a:srgbClr val="20124D"/>
                </a:solidFill>
              </a:rPr>
              <a:t>C1[t]</a:t>
            </a:r>
            <a:r>
              <a:rPr lang="en" sz="2600"/>
              <a:t> </a:t>
            </a:r>
            <a:r>
              <a:rPr lang="en" sz="2600">
                <a:solidFill>
                  <a:srgbClr val="4C1130"/>
                </a:solidFill>
              </a:rPr>
              <a:t>+ </a:t>
            </a:r>
            <a:r>
              <a:rPr lang="en" sz="2600">
                <a:solidFill>
                  <a:srgbClr val="20124D"/>
                </a:solidFill>
              </a:rPr>
              <a:t>1</a:t>
            </a:r>
            <a:r>
              <a:rPr lang="en" sz="2600">
                <a:solidFill>
                  <a:srgbClr val="4C1130"/>
                </a:solidFill>
              </a:rPr>
              <a:t>	</a:t>
            </a:r>
            <a:r>
              <a:rPr lang="en" sz="2600">
                <a:solidFill>
                  <a:srgbClr val="434343"/>
                </a:solidFill>
              </a:rPr>
              <a:t>▹ increase count for t by 1</a:t>
            </a:r>
            <a:endParaRPr sz="2600">
              <a:solidFill>
                <a:srgbClr val="434343"/>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4C1130"/>
                </a:solidFill>
              </a:rPr>
              <a:t>				</a:t>
            </a:r>
            <a:r>
              <a:rPr lang="en" sz="2600">
                <a:solidFill>
                  <a:srgbClr val="434343"/>
                </a:solidFill>
              </a:rPr>
              <a:t>▹ increase i by 1</a:t>
            </a:r>
            <a:endParaRPr baseline="-25000" sz="2600">
              <a:solidFill>
                <a:srgbClr val="20124D"/>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C1</a:t>
            </a:r>
            <a:r>
              <a:rPr lang="en" sz="2600">
                <a:solidFill>
                  <a:srgbClr val="4C1130"/>
                </a:solidFill>
              </a:rPr>
              <a:t>				</a:t>
            </a:r>
            <a:r>
              <a:rPr lang="en" sz="2600">
                <a:solidFill>
                  <a:srgbClr val="434343"/>
                </a:solidFill>
              </a:rPr>
              <a:t>▹ output is the counts table</a:t>
            </a:r>
            <a:endParaRPr sz="2600">
              <a:solidFill>
                <a:srgbClr val="20124D"/>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words</a:t>
            </a:r>
            <a:endParaRPr/>
          </a:p>
        </p:txBody>
      </p:sp>
      <p:sp>
        <p:nvSpPr>
          <p:cNvPr id="488" name="Google Shape;488;p59"/>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count</a:t>
            </a:r>
            <a:r>
              <a:rPr lang="en" sz="2600">
                <a:solidFill>
                  <a:srgbClr val="B7B7B7"/>
                </a:solidFill>
              </a:rPr>
              <a:t>(L):					▹ L is a list of tokens</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C1 ← [0] 				▹ create a table of zeros</a:t>
            </a:r>
            <a:endParaRPr baseline="-25000" sz="26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1						▹ assign 1 to i</a:t>
            </a:r>
            <a:endParaRPr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 repeat while i is at most len(L)</a:t>
            </a:r>
            <a:endParaRPr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t ← L[i]				▹ get token at position i</a:t>
            </a:r>
            <a:endParaRPr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20124D"/>
                </a:solidFill>
              </a:rPr>
              <a:t>C1[t]</a:t>
            </a:r>
            <a:r>
              <a:rPr lang="en" sz="2600"/>
              <a:t> </a:t>
            </a:r>
            <a:r>
              <a:rPr lang="en" sz="2600">
                <a:solidFill>
                  <a:srgbClr val="4C1130"/>
                </a:solidFill>
              </a:rPr>
              <a:t>←</a:t>
            </a:r>
            <a:r>
              <a:rPr lang="en" sz="2600"/>
              <a:t> </a:t>
            </a:r>
            <a:r>
              <a:rPr lang="en" sz="2600">
                <a:solidFill>
                  <a:srgbClr val="20124D"/>
                </a:solidFill>
              </a:rPr>
              <a:t>C1[t]</a:t>
            </a:r>
            <a:r>
              <a:rPr lang="en" sz="2600"/>
              <a:t> </a:t>
            </a:r>
            <a:r>
              <a:rPr lang="en" sz="2600">
                <a:solidFill>
                  <a:srgbClr val="4C1130"/>
                </a:solidFill>
              </a:rPr>
              <a:t>+ </a:t>
            </a:r>
            <a:r>
              <a:rPr lang="en" sz="2600">
                <a:solidFill>
                  <a:srgbClr val="20124D"/>
                </a:solidFill>
              </a:rPr>
              <a:t>1</a:t>
            </a:r>
            <a:r>
              <a:rPr lang="en" sz="2600">
                <a:solidFill>
                  <a:srgbClr val="B7B7B7"/>
                </a:solidFill>
              </a:rPr>
              <a:t>	▹ increase count for t by 1</a:t>
            </a:r>
            <a:endParaRPr sz="2600">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 increase i by 1</a:t>
            </a:r>
            <a:endParaRPr baseline="-25000" sz="26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C1				▹ output is the counts table</a:t>
            </a:r>
            <a:endParaRPr sz="2600">
              <a:solidFill>
                <a:srgbClr val="B7B7B7"/>
              </a:solidFill>
            </a:endParaRPr>
          </a:p>
        </p:txBody>
      </p:sp>
      <p:sp>
        <p:nvSpPr>
          <p:cNvPr id="489" name="Google Shape;489;p59"/>
          <p:cNvSpPr txBox="1"/>
          <p:nvPr/>
        </p:nvSpPr>
        <p:spPr>
          <a:xfrm>
            <a:off x="164825" y="1718025"/>
            <a:ext cx="41688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Using a word as an index to a table</a:t>
            </a:r>
            <a:endParaRPr b="1" sz="3000">
              <a:solidFill>
                <a:srgbClr val="FF0000"/>
              </a:solidFill>
            </a:endParaRPr>
          </a:p>
        </p:txBody>
      </p:sp>
      <p:sp>
        <p:nvSpPr>
          <p:cNvPr id="490" name="Google Shape;490;p59"/>
          <p:cNvSpPr/>
          <p:nvPr/>
        </p:nvSpPr>
        <p:spPr>
          <a:xfrm>
            <a:off x="1307425" y="3631350"/>
            <a:ext cx="2786700" cy="499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counts</a:t>
            </a:r>
            <a:endParaRPr/>
          </a:p>
        </p:txBody>
      </p:sp>
      <p:sp>
        <p:nvSpPr>
          <p:cNvPr id="496" name="Google Shape;496;p60"/>
          <p:cNvSpPr txBox="1"/>
          <p:nvPr>
            <p:ph idx="1" type="body"/>
          </p:nvPr>
        </p:nvSpPr>
        <p:spPr>
          <a:xfrm>
            <a:off x="457200" y="1431725"/>
            <a:ext cx="3638100" cy="371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Example counts from </a:t>
            </a:r>
            <a:r>
              <a:rPr i="1" lang="en" sz="2400"/>
              <a:t>Alice's Adventures in Wonderland</a:t>
            </a:r>
            <a:r>
              <a:rPr lang="en" sz="2400"/>
              <a:t> (1866) by Lewis Carroll</a:t>
            </a:r>
            <a:endParaRPr sz="2600">
              <a:solidFill>
                <a:srgbClr val="20124D"/>
              </a:solidFill>
            </a:endParaRPr>
          </a:p>
        </p:txBody>
      </p:sp>
      <p:pic>
        <p:nvPicPr>
          <p:cNvPr descr="Queen_of_Hearts.jpg" id="497" name="Google Shape;497;p60"/>
          <p:cNvPicPr preferRelativeResize="0"/>
          <p:nvPr/>
        </p:nvPicPr>
        <p:blipFill>
          <a:blip r:embed="rId3">
            <a:alphaModFix/>
          </a:blip>
          <a:stretch>
            <a:fillRect/>
          </a:stretch>
        </p:blipFill>
        <p:spPr>
          <a:xfrm>
            <a:off x="6416427" y="1219500"/>
            <a:ext cx="2727574" cy="3924000"/>
          </a:xfrm>
          <a:prstGeom prst="rect">
            <a:avLst/>
          </a:prstGeom>
          <a:noFill/>
          <a:ln>
            <a:noFill/>
          </a:ln>
        </p:spPr>
      </p:pic>
      <p:graphicFrame>
        <p:nvGraphicFramePr>
          <p:cNvPr id="498" name="Google Shape;498;p60"/>
          <p:cNvGraphicFramePr/>
          <p:nvPr/>
        </p:nvGraphicFramePr>
        <p:xfrm>
          <a:off x="4095150" y="1219495"/>
          <a:ext cx="3000000" cy="3000000"/>
        </p:xfrm>
        <a:graphic>
          <a:graphicData uri="http://schemas.openxmlformats.org/drawingml/2006/table">
            <a:tbl>
              <a:tblPr>
                <a:noFill/>
                <a:tableStyleId>{9884F459-4006-4CB3-80DD-A1A580497538}</a:tableStyleId>
              </a:tblPr>
              <a:tblGrid>
                <a:gridCol w="1576525"/>
                <a:gridCol w="677100"/>
              </a:tblGrid>
              <a:tr h="359425">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775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the</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630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90800">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392</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1875">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345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32950">
                <a:tc>
                  <a:txBody>
                    <a:bodyPr/>
                    <a:lstStyle/>
                    <a:p>
                      <a:pPr indent="0" lvl="0" marL="0" rtl="0" algn="l">
                        <a:spcBef>
                          <a:spcPts val="0"/>
                        </a:spcBef>
                        <a:spcAft>
                          <a:spcPts val="0"/>
                        </a:spcAft>
                        <a:buNone/>
                      </a:pPr>
                      <a:r>
                        <a:rPr lang="en" sz="2400">
                          <a:latin typeface="Mate SC"/>
                          <a:ea typeface="Mate SC"/>
                          <a:cs typeface="Mate SC"/>
                          <a:sym typeface="Mate SC"/>
                        </a:rPr>
                        <a:t>and</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69700">
                <a:tc>
                  <a:txBody>
                    <a:bodyPr/>
                    <a:lstStyle/>
                    <a:p>
                      <a:pPr indent="0" lvl="0" marL="0" rtl="0" algn="l">
                        <a:spcBef>
                          <a:spcPts val="0"/>
                        </a:spcBef>
                        <a:spcAft>
                          <a:spcPts val="0"/>
                        </a:spcAft>
                        <a:buNone/>
                      </a:pPr>
                      <a:r>
                        <a:rPr lang="en" sz="2400">
                          <a:latin typeface="Mate SC"/>
                          <a:ea typeface="Mate SC"/>
                          <a:cs typeface="Mate SC"/>
                          <a:sym typeface="Mate SC"/>
                        </a:rPr>
                        <a:t>a</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to</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277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she</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249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Unigram Language Model</a:t>
            </a:r>
            <a:endParaRPr/>
          </a:p>
        </p:txBody>
      </p:sp>
      <p:sp>
        <p:nvSpPr>
          <p:cNvPr id="504" name="Google Shape;504;p61"/>
          <p:cNvSpPr txBox="1"/>
          <p:nvPr>
            <p:ph idx="1" type="body"/>
          </p:nvPr>
        </p:nvSpPr>
        <p:spPr>
          <a:xfrm>
            <a:off x="457200" y="1278525"/>
            <a:ext cx="36381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Easiest: always predict the most frequent token:</a:t>
            </a:r>
            <a:endParaRPr sz="2400"/>
          </a:p>
          <a:p>
            <a:pPr indent="457200" lvl="0" marL="0" rtl="0" algn="l">
              <a:lnSpc>
                <a:spcPct val="150000"/>
              </a:lnSpc>
              <a:spcBef>
                <a:spcPts val="0"/>
              </a:spcBef>
              <a:spcAft>
                <a:spcPts val="0"/>
              </a:spcAft>
              <a:buNone/>
            </a:pPr>
            <a:r>
              <a:rPr lang="en" sz="2400">
                <a:solidFill>
                  <a:srgbClr val="000000"/>
                </a:solidFill>
                <a:latin typeface="Mate SC"/>
                <a:ea typeface="Mate SC"/>
                <a:cs typeface="Mate SC"/>
                <a:sym typeface="Mate SC"/>
              </a:rPr>
              <a:t>I wish I</a:t>
            </a:r>
            <a:endParaRPr sz="2400">
              <a:solidFill>
                <a:srgbClr val="000000"/>
              </a:solidFill>
              <a:latin typeface="Mate SC"/>
              <a:ea typeface="Mate SC"/>
              <a:cs typeface="Mate SC"/>
              <a:sym typeface="Mate SC"/>
            </a:endParaRPr>
          </a:p>
        </p:txBody>
      </p:sp>
      <p:graphicFrame>
        <p:nvGraphicFramePr>
          <p:cNvPr id="505" name="Google Shape;505;p61"/>
          <p:cNvGraphicFramePr/>
          <p:nvPr/>
        </p:nvGraphicFramePr>
        <p:xfrm>
          <a:off x="4095150" y="1219495"/>
          <a:ext cx="3000000" cy="3000000"/>
        </p:xfrm>
        <a:graphic>
          <a:graphicData uri="http://schemas.openxmlformats.org/drawingml/2006/table">
            <a:tbl>
              <a:tblPr>
                <a:noFill/>
                <a:tableStyleId>{9884F459-4006-4CB3-80DD-A1A580497538}</a:tableStyleId>
              </a:tblPr>
              <a:tblGrid>
                <a:gridCol w="1576525"/>
                <a:gridCol w="677100"/>
              </a:tblGrid>
              <a:tr h="359425">
                <a:tc>
                  <a:txBody>
                    <a:bodyPr/>
                    <a:lstStyle/>
                    <a:p>
                      <a:pPr indent="0" lvl="0" marL="0" rtl="0" algn="l">
                        <a:spcBef>
                          <a:spcPts val="0"/>
                        </a:spcBef>
                        <a:spcAft>
                          <a:spcPts val="0"/>
                        </a:spcAft>
                        <a:buNone/>
                      </a:pPr>
                      <a:r>
                        <a:rPr b="1" lang="en" sz="2400">
                          <a:latin typeface="Mate SC"/>
                          <a:ea typeface="Mate SC"/>
                          <a:cs typeface="Mate SC"/>
                          <a:sym typeface="Mate SC"/>
                        </a:rPr>
                        <a:t>,</a:t>
                      </a:r>
                      <a:endParaRPr b="1"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Mate SC"/>
                          <a:ea typeface="Mate SC"/>
                          <a:cs typeface="Mate SC"/>
                          <a:sym typeface="Mate SC"/>
                        </a:rPr>
                        <a:t>775</a:t>
                      </a:r>
                      <a:endParaRPr b="1"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the</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630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90800">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392</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1875">
                <a:tc>
                  <a:txBody>
                    <a:bodyPr/>
                    <a:lstStyle/>
                    <a:p>
                      <a:pPr indent="0" lvl="0" marL="0" rtl="0" algn="l">
                        <a:spcBef>
                          <a:spcPts val="0"/>
                        </a:spcBef>
                        <a:spcAft>
                          <a:spcPts val="0"/>
                        </a:spcAft>
                        <a:buNone/>
                      </a:pPr>
                      <a:r>
                        <a:rPr lang="en" sz="2400">
                          <a:latin typeface="Mate SC"/>
                          <a:ea typeface="Mate SC"/>
                          <a:cs typeface="Mate SC"/>
                          <a:sym typeface="Mate SC"/>
                        </a:rPr>
                        <a:t>“</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345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32950">
                <a:tc>
                  <a:txBody>
                    <a:bodyPr/>
                    <a:lstStyle/>
                    <a:p>
                      <a:pPr indent="0" lvl="0" marL="0" rtl="0" algn="l">
                        <a:spcBef>
                          <a:spcPts val="0"/>
                        </a:spcBef>
                        <a:spcAft>
                          <a:spcPts val="0"/>
                        </a:spcAft>
                        <a:buNone/>
                      </a:pPr>
                      <a:r>
                        <a:rPr lang="en" sz="2400">
                          <a:latin typeface="Mate SC"/>
                          <a:ea typeface="Mate SC"/>
                          <a:cs typeface="Mate SC"/>
                          <a:sym typeface="Mate SC"/>
                        </a:rPr>
                        <a:t>and</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69700">
                <a:tc>
                  <a:txBody>
                    <a:bodyPr/>
                    <a:lstStyle/>
                    <a:p>
                      <a:pPr indent="0" lvl="0" marL="0" rtl="0" algn="l">
                        <a:spcBef>
                          <a:spcPts val="0"/>
                        </a:spcBef>
                        <a:spcAft>
                          <a:spcPts val="0"/>
                        </a:spcAft>
                        <a:buNone/>
                      </a:pPr>
                      <a:r>
                        <a:rPr lang="en" sz="2400">
                          <a:latin typeface="Mate SC"/>
                          <a:ea typeface="Mate SC"/>
                          <a:cs typeface="Mate SC"/>
                          <a:sym typeface="Mate SC"/>
                        </a:rPr>
                        <a:t>a</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337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to</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277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she</a:t>
                      </a:r>
                      <a:endParaRPr sz="2400">
                        <a:latin typeface="Mate SC"/>
                        <a:ea typeface="Mate SC"/>
                        <a:cs typeface="Mate SC"/>
                        <a:sym typeface="Mate SC"/>
                      </a:endParaRPr>
                    </a:p>
                  </a:txBody>
                  <a:tcPr marT="91425" marB="91425" marR="91425" marL="91425">
                    <a:lnL cap="flat" cmpd="sng" w="9525">
                      <a:solidFill>
                        <a:srgbClr val="000000"/>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249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6" name="Google Shape;506;p61"/>
          <p:cNvSpPr txBox="1"/>
          <p:nvPr>
            <p:ph idx="1" type="body"/>
          </p:nvPr>
        </p:nvSpPr>
        <p:spPr>
          <a:xfrm>
            <a:off x="457200" y="2880925"/>
            <a:ext cx="3638100" cy="213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					</a:t>
            </a:r>
            <a:r>
              <a:rPr lang="en" sz="2600">
                <a:solidFill>
                  <a:srgbClr val="20124D"/>
                </a:solidFill>
              </a:rPr>
              <a:t>C1 =</a:t>
            </a:r>
            <a:endParaRPr sz="2400"/>
          </a:p>
          <a:p>
            <a:pPr indent="0" lvl="0" marL="0" rtl="0" algn="l">
              <a:lnSpc>
                <a:spcPct val="150000"/>
              </a:lnSpc>
              <a:spcBef>
                <a:spcPts val="0"/>
              </a:spcBef>
              <a:spcAft>
                <a:spcPts val="0"/>
              </a:spcAft>
              <a:buNone/>
            </a:pPr>
            <a:r>
              <a:rPr lang="en" sz="2400"/>
              <a:t>(</a:t>
            </a:r>
            <a:r>
              <a:rPr b="1" lang="en" sz="2400"/>
              <a:t>Unigram</a:t>
            </a:r>
            <a:r>
              <a:rPr lang="en" sz="2400"/>
              <a:t> counts)</a:t>
            </a:r>
            <a:endParaRPr sz="2400"/>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C1[</a:t>
            </a:r>
            <a:r>
              <a:rPr lang="en" sz="2600">
                <a:solidFill>
                  <a:srgbClr val="20124D"/>
                </a:solidFill>
                <a:latin typeface="Mate SC"/>
                <a:ea typeface="Mate SC"/>
                <a:cs typeface="Mate SC"/>
                <a:sym typeface="Mate SC"/>
              </a:rPr>
              <a:t>,</a:t>
            </a:r>
            <a:r>
              <a:rPr lang="en" sz="2600">
                <a:solidFill>
                  <a:srgbClr val="20124D"/>
                </a:solidFill>
              </a:rPr>
              <a:t>] = 775</a:t>
            </a:r>
            <a:endParaRPr sz="2600">
              <a:solidFill>
                <a:srgbClr val="20124D"/>
              </a:solidFill>
            </a:endParaRPr>
          </a:p>
          <a:p>
            <a:pPr indent="0" lvl="0" marL="457200" rtl="0" algn="l">
              <a:lnSpc>
                <a:spcPct val="115000"/>
              </a:lnSpc>
              <a:spcBef>
                <a:spcPts val="0"/>
              </a:spcBef>
              <a:spcAft>
                <a:spcPts val="0"/>
              </a:spcAft>
              <a:buNone/>
            </a:pPr>
            <a:r>
              <a:rPr lang="en" sz="2600">
                <a:solidFill>
                  <a:srgbClr val="20124D"/>
                </a:solidFill>
              </a:rPr>
              <a:t>C1[</a:t>
            </a:r>
            <a:r>
              <a:rPr lang="en" sz="2600">
                <a:solidFill>
                  <a:srgbClr val="20124D"/>
                </a:solidFill>
                <a:latin typeface="Mate SC"/>
                <a:ea typeface="Mate SC"/>
                <a:cs typeface="Mate SC"/>
                <a:sym typeface="Mate SC"/>
              </a:rPr>
              <a:t>the</a:t>
            </a:r>
            <a:r>
              <a:rPr lang="en" sz="2600">
                <a:solidFill>
                  <a:srgbClr val="20124D"/>
                </a:solidFill>
              </a:rPr>
              <a:t>] = 630</a:t>
            </a:r>
            <a:endParaRPr sz="2400"/>
          </a:p>
        </p:txBody>
      </p:sp>
      <p:sp>
        <p:nvSpPr>
          <p:cNvPr id="507" name="Google Shape;507;p61"/>
          <p:cNvSpPr txBox="1"/>
          <p:nvPr>
            <p:ph idx="1" type="body"/>
          </p:nvPr>
        </p:nvSpPr>
        <p:spPr>
          <a:xfrm>
            <a:off x="457200" y="1278600"/>
            <a:ext cx="3638100" cy="166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solidFill>
                  <a:srgbClr val="000000"/>
                </a:solidFill>
                <a:latin typeface="Mate SC"/>
                <a:ea typeface="Mate SC"/>
                <a:cs typeface="Mate SC"/>
                <a:sym typeface="Mate SC"/>
              </a:rPr>
              <a:t>	I wish I</a:t>
            </a:r>
            <a:r>
              <a:rPr b="1" lang="en" sz="2400">
                <a:solidFill>
                  <a:srgbClr val="000000"/>
                </a:solidFill>
                <a:latin typeface="Mate SC"/>
                <a:ea typeface="Mate SC"/>
                <a:cs typeface="Mate SC"/>
                <a:sym typeface="Mate SC"/>
              </a:rPr>
              <a:t> </a:t>
            </a:r>
            <a:r>
              <a:rPr b="1" lang="en" sz="2400">
                <a:solidFill>
                  <a:srgbClr val="000000"/>
                </a:solidFill>
                <a:highlight>
                  <a:srgbClr val="FFFF00"/>
                </a:highlight>
                <a:latin typeface="Mate SC"/>
                <a:ea typeface="Mate SC"/>
                <a:cs typeface="Mate SC"/>
                <a:sym typeface="Mate SC"/>
              </a:rPr>
              <a:t>,</a:t>
            </a:r>
            <a:endParaRPr b="1" sz="2400">
              <a:solidFill>
                <a:srgbClr val="000000"/>
              </a:solidFill>
              <a:highlight>
                <a:srgbClr val="FFFF00"/>
              </a:highlight>
              <a:latin typeface="Mate SC"/>
              <a:ea typeface="Mate SC"/>
              <a:cs typeface="Mate SC"/>
              <a:sym typeface="Mate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Bigram counts</a:t>
            </a:r>
            <a:endParaRPr/>
          </a:p>
        </p:txBody>
      </p:sp>
      <p:graphicFrame>
        <p:nvGraphicFramePr>
          <p:cNvPr id="513" name="Google Shape;513;p62"/>
          <p:cNvGraphicFramePr/>
          <p:nvPr/>
        </p:nvGraphicFramePr>
        <p:xfrm>
          <a:off x="4095150" y="1219495"/>
          <a:ext cx="3000000" cy="3000000"/>
        </p:xfrm>
        <a:graphic>
          <a:graphicData uri="http://schemas.openxmlformats.org/drawingml/2006/table">
            <a:tbl>
              <a:tblPr>
                <a:noFill/>
                <a:tableStyleId>{9884F459-4006-4CB3-80DD-A1A580497538}</a:tableStyleId>
              </a:tblPr>
              <a:tblGrid>
                <a:gridCol w="1576525"/>
                <a:gridCol w="677100"/>
              </a:tblGrid>
              <a:tr h="359425">
                <a:tc>
                  <a:txBody>
                    <a:bodyPr/>
                    <a:lstStyle/>
                    <a:p>
                      <a:pPr indent="0" lvl="0" marL="0" rtl="0" algn="l">
                        <a:spcBef>
                          <a:spcPts val="0"/>
                        </a:spcBef>
                        <a:spcAft>
                          <a:spcPts val="0"/>
                        </a:spcAft>
                        <a:buNone/>
                      </a:pPr>
                      <a:r>
                        <a:rPr lang="en" sz="2400">
                          <a:latin typeface="Mate SC"/>
                          <a:ea typeface="Mate SC"/>
                          <a:cs typeface="Mate SC"/>
                          <a:sym typeface="Mate SC"/>
                        </a:rPr>
                        <a:t>,   the</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530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59425">
                <a:tc>
                  <a:txBody>
                    <a:bodyPr/>
                    <a:lstStyle/>
                    <a:p>
                      <a:pPr indent="0" lvl="0" marL="0" rtl="0" algn="l">
                        <a:spcBef>
                          <a:spcPts val="0"/>
                        </a:spcBef>
                        <a:spcAft>
                          <a:spcPts val="0"/>
                        </a:spcAft>
                        <a:buNone/>
                      </a:pPr>
                      <a:r>
                        <a:rPr lang="en" sz="2400">
                          <a:latin typeface="Mate SC"/>
                          <a:ea typeface="Mate SC"/>
                          <a:cs typeface="Mate SC"/>
                          <a:sym typeface="Mate SC"/>
                        </a:rPr>
                        <a:t>and   the</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320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59425">
                <a:tc>
                  <a:txBody>
                    <a:bodyPr/>
                    <a:lstStyle/>
                    <a:p>
                      <a:pPr indent="0" lvl="0" marL="0" rtl="0" algn="l">
                        <a:spcBef>
                          <a:spcPts val="0"/>
                        </a:spcBef>
                        <a:spcAft>
                          <a:spcPts val="0"/>
                        </a:spcAft>
                        <a:buNone/>
                      </a:pPr>
                      <a:r>
                        <a:rPr lang="en" sz="2400">
                          <a:latin typeface="Mate SC"/>
                          <a:ea typeface="Mate SC"/>
                          <a:cs typeface="Mate SC"/>
                          <a:sym typeface="Mate SC"/>
                        </a:rPr>
                        <a:t>.    “</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89</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59425">
                <a:tc>
                  <a:txBody>
                    <a:bodyPr/>
                    <a:lstStyle/>
                    <a:p>
                      <a:pPr indent="0" lvl="0" marL="0" rtl="0" algn="l">
                        <a:spcBef>
                          <a:spcPts val="0"/>
                        </a:spcBef>
                        <a:spcAft>
                          <a:spcPts val="0"/>
                        </a:spcAft>
                        <a:buNone/>
                      </a:pPr>
                      <a:r>
                        <a:rPr lang="en" sz="2400">
                          <a:latin typeface="Mate SC"/>
                          <a:ea typeface="Mate SC"/>
                          <a:cs typeface="Mate SC"/>
                          <a:sym typeface="Mate SC"/>
                        </a:rPr>
                        <a:t>she   said</a:t>
                      </a:r>
                      <a:endParaRPr sz="2400">
                        <a:latin typeface="Mate SC"/>
                        <a:ea typeface="Mate SC"/>
                        <a:cs typeface="Mate SC"/>
                        <a:sym typeface="Mate SC"/>
                      </a:endParaRPr>
                    </a:p>
                    <a:p>
                      <a:pPr indent="0" lvl="0" marL="0" rtl="0" algn="l">
                        <a:spcBef>
                          <a:spcPts val="0"/>
                        </a:spcBef>
                        <a:spcAft>
                          <a:spcPts val="0"/>
                        </a:spcAft>
                        <a:buNone/>
                      </a:pPr>
                      <a:r>
                        <a:rPr lang="en" sz="2400">
                          <a:latin typeface="Mate SC"/>
                          <a:ea typeface="Mate SC"/>
                          <a:cs typeface="Mate SC"/>
                          <a:sym typeface="Mate SC"/>
                        </a:rPr>
                        <a:t>            ...</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65</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59425">
                <a:tc>
                  <a:txBody>
                    <a:bodyPr/>
                    <a:lstStyle/>
                    <a:p>
                      <a:pPr indent="0" lvl="0" marL="0" rtl="0" algn="l">
                        <a:spcBef>
                          <a:spcPts val="0"/>
                        </a:spcBef>
                        <a:spcAft>
                          <a:spcPts val="0"/>
                        </a:spcAft>
                        <a:buNone/>
                      </a:pPr>
                      <a:r>
                        <a:t/>
                      </a:r>
                      <a:endParaRPr sz="2400">
                        <a:latin typeface="Mate SC"/>
                        <a:ea typeface="Mate SC"/>
                        <a:cs typeface="Mate SC"/>
                        <a:sym typeface="Mate SC"/>
                      </a:endParaRPr>
                    </a:p>
                    <a:p>
                      <a:pPr indent="0" lvl="0" marL="0" rtl="0" algn="l">
                        <a:spcBef>
                          <a:spcPts val="0"/>
                        </a:spcBef>
                        <a:spcAft>
                          <a:spcPts val="0"/>
                        </a:spcAft>
                        <a:buNone/>
                      </a:pPr>
                      <a:r>
                        <a:rPr lang="en" sz="2400">
                          <a:latin typeface="Mate SC"/>
                          <a:ea typeface="Mate SC"/>
                          <a:cs typeface="Mate SC"/>
                          <a:sym typeface="Mate SC"/>
                        </a:rPr>
                        <a:t>I    ‘m</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400">
                        <a:latin typeface="Mate SC"/>
                        <a:ea typeface="Mate SC"/>
                        <a:cs typeface="Mate SC"/>
                        <a:sym typeface="Mate SC"/>
                      </a:endParaRPr>
                    </a:p>
                    <a:p>
                      <a:pPr indent="0" lvl="0" marL="0" rtl="0" algn="l">
                        <a:spcBef>
                          <a:spcPts val="0"/>
                        </a:spcBef>
                        <a:spcAft>
                          <a:spcPts val="0"/>
                        </a:spcAft>
                        <a:buNone/>
                      </a:pPr>
                      <a:r>
                        <a:rPr lang="en" sz="2400">
                          <a:latin typeface="Mate SC"/>
                          <a:ea typeface="Mate SC"/>
                          <a:cs typeface="Mate SC"/>
                          <a:sym typeface="Mate SC"/>
                        </a:rPr>
                        <a:t>20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I    do</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10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bl>
          </a:graphicData>
        </a:graphic>
      </p:graphicFrame>
      <p:sp>
        <p:nvSpPr>
          <p:cNvPr id="514" name="Google Shape;514;p62"/>
          <p:cNvSpPr txBox="1"/>
          <p:nvPr>
            <p:ph idx="1" type="body"/>
          </p:nvPr>
        </p:nvSpPr>
        <p:spPr>
          <a:xfrm>
            <a:off x="457200" y="2880925"/>
            <a:ext cx="3638100" cy="69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					</a:t>
            </a:r>
            <a:r>
              <a:rPr lang="en" sz="2600">
                <a:solidFill>
                  <a:srgbClr val="20124D"/>
                </a:solidFill>
              </a:rPr>
              <a:t>C2 =</a:t>
            </a:r>
            <a:endParaRPr sz="2400"/>
          </a:p>
        </p:txBody>
      </p:sp>
      <p:sp>
        <p:nvSpPr>
          <p:cNvPr id="515" name="Google Shape;515;p62"/>
          <p:cNvSpPr txBox="1"/>
          <p:nvPr>
            <p:ph idx="1" type="body"/>
          </p:nvPr>
        </p:nvSpPr>
        <p:spPr>
          <a:xfrm>
            <a:off x="0" y="3791350"/>
            <a:ext cx="3100200" cy="126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20124D"/>
                </a:solidFill>
              </a:rPr>
              <a:t>C2[</a:t>
            </a:r>
            <a:r>
              <a:rPr lang="en" sz="2600">
                <a:solidFill>
                  <a:srgbClr val="20124D"/>
                </a:solidFill>
                <a:latin typeface="Mate SC"/>
                <a:ea typeface="Mate SC"/>
                <a:cs typeface="Mate SC"/>
                <a:sym typeface="Mate SC"/>
              </a:rPr>
              <a:t>and</a:t>
            </a:r>
            <a:r>
              <a:rPr lang="en" sz="2600">
                <a:solidFill>
                  <a:srgbClr val="20124D"/>
                </a:solidFill>
                <a:latin typeface="Mate SC"/>
                <a:ea typeface="Mate SC"/>
                <a:cs typeface="Mate SC"/>
                <a:sym typeface="Mate SC"/>
              </a:rPr>
              <a:t>, the</a:t>
            </a:r>
            <a:r>
              <a:rPr lang="en" sz="2600">
                <a:solidFill>
                  <a:srgbClr val="20124D"/>
                </a:solidFill>
              </a:rPr>
              <a:t>] = 320</a:t>
            </a:r>
            <a:endParaRPr sz="2600">
              <a:solidFill>
                <a:srgbClr val="20124D"/>
              </a:solidFill>
            </a:endParaRPr>
          </a:p>
          <a:p>
            <a:pPr indent="0" lvl="0" marL="0" rtl="0" algn="l">
              <a:lnSpc>
                <a:spcPct val="150000"/>
              </a:lnSpc>
              <a:spcBef>
                <a:spcPts val="0"/>
              </a:spcBef>
              <a:spcAft>
                <a:spcPts val="0"/>
              </a:spcAft>
              <a:buNone/>
            </a:pPr>
            <a:r>
              <a:rPr lang="en" sz="2600">
                <a:solidFill>
                  <a:srgbClr val="20124D"/>
                </a:solidFill>
              </a:rPr>
              <a:t>C2[</a:t>
            </a:r>
            <a:r>
              <a:rPr lang="en" sz="2600">
                <a:solidFill>
                  <a:srgbClr val="20124D"/>
                </a:solidFill>
                <a:latin typeface="Mate SC"/>
                <a:ea typeface="Mate SC"/>
                <a:cs typeface="Mate SC"/>
                <a:sym typeface="Mate SC"/>
              </a:rPr>
              <a:t>she, said</a:t>
            </a:r>
            <a:r>
              <a:rPr lang="en" sz="2600">
                <a:solidFill>
                  <a:srgbClr val="20124D"/>
                </a:solidFill>
              </a:rPr>
              <a:t>] = 65</a:t>
            </a:r>
            <a:endParaRPr sz="2600">
              <a:solidFill>
                <a:srgbClr val="20124D"/>
              </a:solidFill>
            </a:endParaRPr>
          </a:p>
        </p:txBody>
      </p:sp>
      <p:sp>
        <p:nvSpPr>
          <p:cNvPr id="516" name="Google Shape;516;p62"/>
          <p:cNvSpPr txBox="1"/>
          <p:nvPr>
            <p:ph idx="1" type="body"/>
          </p:nvPr>
        </p:nvSpPr>
        <p:spPr>
          <a:xfrm>
            <a:off x="457200" y="1278525"/>
            <a:ext cx="3771600" cy="17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We can also count</a:t>
            </a:r>
            <a:endParaRPr sz="2400"/>
          </a:p>
          <a:p>
            <a:pPr indent="0" lvl="0" marL="0" rtl="0" algn="l">
              <a:lnSpc>
                <a:spcPct val="150000"/>
              </a:lnSpc>
              <a:spcBef>
                <a:spcPts val="0"/>
              </a:spcBef>
              <a:spcAft>
                <a:spcPts val="0"/>
              </a:spcAft>
              <a:buNone/>
            </a:pPr>
            <a:r>
              <a:rPr b="1" lang="en" sz="2400"/>
              <a:t>bigrams </a:t>
            </a:r>
            <a:r>
              <a:rPr lang="en" sz="2400"/>
              <a:t>(pairs of words)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Bigram Language Model</a:t>
            </a:r>
            <a:endParaRPr/>
          </a:p>
        </p:txBody>
      </p:sp>
      <p:sp>
        <p:nvSpPr>
          <p:cNvPr id="522" name="Google Shape;522;p63"/>
          <p:cNvSpPr txBox="1"/>
          <p:nvPr>
            <p:ph idx="1" type="body"/>
          </p:nvPr>
        </p:nvSpPr>
        <p:spPr>
          <a:xfrm>
            <a:off x="457200" y="1278525"/>
            <a:ext cx="36381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Look only at the </a:t>
            </a:r>
            <a:r>
              <a:rPr b="1" lang="en" sz="2400"/>
              <a:t>last</a:t>
            </a:r>
            <a:r>
              <a:rPr lang="en" sz="2400"/>
              <a:t> token to predict the next:</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latin typeface="Mate SC"/>
                <a:ea typeface="Mate SC"/>
                <a:cs typeface="Mate SC"/>
                <a:sym typeface="Mate SC"/>
              </a:rPr>
              <a:t>I wish </a:t>
            </a:r>
            <a:r>
              <a:rPr b="1" lang="en" sz="2400">
                <a:solidFill>
                  <a:srgbClr val="000000"/>
                </a:solidFill>
                <a:latin typeface="Mate SC"/>
                <a:ea typeface="Mate SC"/>
                <a:cs typeface="Mate SC"/>
                <a:sym typeface="Mate SC"/>
              </a:rPr>
              <a:t>I</a:t>
            </a:r>
            <a:endParaRPr b="1" sz="2400">
              <a:solidFill>
                <a:srgbClr val="000000"/>
              </a:solidFill>
              <a:latin typeface="Mate SC"/>
              <a:ea typeface="Mate SC"/>
              <a:cs typeface="Mate SC"/>
              <a:sym typeface="Mate SC"/>
            </a:endParaRPr>
          </a:p>
        </p:txBody>
      </p:sp>
      <p:graphicFrame>
        <p:nvGraphicFramePr>
          <p:cNvPr id="523" name="Google Shape;523;p63"/>
          <p:cNvGraphicFramePr/>
          <p:nvPr/>
        </p:nvGraphicFramePr>
        <p:xfrm>
          <a:off x="4095150" y="1219495"/>
          <a:ext cx="3000000" cy="3000000"/>
        </p:xfrm>
        <a:graphic>
          <a:graphicData uri="http://schemas.openxmlformats.org/drawingml/2006/table">
            <a:tbl>
              <a:tblPr>
                <a:noFill/>
                <a:tableStyleId>{9884F459-4006-4CB3-80DD-A1A580497538}</a:tableStyleId>
              </a:tblPr>
              <a:tblGrid>
                <a:gridCol w="1576525"/>
                <a:gridCol w="677100"/>
              </a:tblGrid>
              <a:tr h="359425">
                <a:tc>
                  <a:txBody>
                    <a:bodyPr/>
                    <a:lstStyle/>
                    <a:p>
                      <a:pPr indent="0" lvl="0" marL="0" rtl="0" algn="l">
                        <a:spcBef>
                          <a:spcPts val="0"/>
                        </a:spcBef>
                        <a:spcAft>
                          <a:spcPts val="0"/>
                        </a:spcAft>
                        <a:buNone/>
                      </a:pPr>
                      <a:r>
                        <a:rPr b="1" lang="en" sz="2400">
                          <a:latin typeface="Mate SC"/>
                          <a:ea typeface="Mate SC"/>
                          <a:cs typeface="Mate SC"/>
                          <a:sym typeface="Mate SC"/>
                        </a:rPr>
                        <a:t>I   ‘m</a:t>
                      </a:r>
                      <a:endParaRPr b="1"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Mate SC"/>
                          <a:ea typeface="Mate SC"/>
                          <a:cs typeface="Mate SC"/>
                          <a:sym typeface="Mate SC"/>
                        </a:rPr>
                        <a:t>20</a:t>
                      </a:r>
                      <a:endParaRPr b="1"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I   do</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10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90800">
                <a:tc>
                  <a:txBody>
                    <a:bodyPr/>
                    <a:lstStyle/>
                    <a:p>
                      <a:pPr indent="0" lvl="0" marL="0" rtl="0" algn="l">
                        <a:spcBef>
                          <a:spcPts val="0"/>
                        </a:spcBef>
                        <a:spcAft>
                          <a:spcPts val="0"/>
                        </a:spcAft>
                        <a:buNone/>
                      </a:pPr>
                      <a:r>
                        <a:rPr lang="en" sz="2400">
                          <a:latin typeface="Mate SC"/>
                          <a:ea typeface="Mate SC"/>
                          <a:cs typeface="Mate SC"/>
                          <a:sym typeface="Mate SC"/>
                        </a:rPr>
                        <a:t>I   ‘ll</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10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1875">
                <a:tc>
                  <a:txBody>
                    <a:bodyPr/>
                    <a:lstStyle/>
                    <a:p>
                      <a:pPr indent="0" lvl="0" marL="0" rtl="0" algn="l">
                        <a:spcBef>
                          <a:spcPts val="0"/>
                        </a:spcBef>
                        <a:spcAft>
                          <a:spcPts val="0"/>
                        </a:spcAft>
                        <a:buNone/>
                      </a:pPr>
                      <a:r>
                        <a:rPr lang="en" sz="2400">
                          <a:latin typeface="Mate SC"/>
                          <a:ea typeface="Mate SC"/>
                          <a:cs typeface="Mate SC"/>
                          <a:sym typeface="Mate SC"/>
                        </a:rPr>
                        <a:t>I   ‘ve</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10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32950">
                <a:tc>
                  <a:txBody>
                    <a:bodyPr/>
                    <a:lstStyle/>
                    <a:p>
                      <a:pPr indent="0" lvl="0" marL="0" rtl="0" algn="l">
                        <a:spcBef>
                          <a:spcPts val="0"/>
                        </a:spcBef>
                        <a:spcAft>
                          <a:spcPts val="0"/>
                        </a:spcAft>
                        <a:buNone/>
                      </a:pPr>
                      <a:r>
                        <a:rPr lang="en" sz="2400">
                          <a:latin typeface="Mate SC"/>
                          <a:ea typeface="Mate SC"/>
                          <a:cs typeface="Mate SC"/>
                          <a:sym typeface="Mate SC"/>
                        </a:rPr>
                        <a:t>I   should</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8</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169700">
                <a:tc>
                  <a:txBody>
                    <a:bodyPr/>
                    <a:lstStyle/>
                    <a:p>
                      <a:pPr indent="0" lvl="0" marL="0" rtl="0" algn="l">
                        <a:spcBef>
                          <a:spcPts val="0"/>
                        </a:spcBef>
                        <a:spcAft>
                          <a:spcPts val="0"/>
                        </a:spcAft>
                        <a:buNone/>
                      </a:pPr>
                      <a:r>
                        <a:rPr lang="en" sz="2400">
                          <a:latin typeface="Mate SC"/>
                          <a:ea typeface="Mate SC"/>
                          <a:cs typeface="Mate SC"/>
                          <a:sym typeface="Mate SC"/>
                        </a:rPr>
                        <a:t>I   must </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I   think</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7</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218900">
                <a:tc>
                  <a:txBody>
                    <a:bodyPr/>
                    <a:lstStyle/>
                    <a:p>
                      <a:pPr indent="0" lvl="0" marL="0" rtl="0" algn="l">
                        <a:spcBef>
                          <a:spcPts val="0"/>
                        </a:spcBef>
                        <a:spcAft>
                          <a:spcPts val="0"/>
                        </a:spcAft>
                        <a:buNone/>
                      </a:pPr>
                      <a:r>
                        <a:rPr lang="en" sz="2400">
                          <a:latin typeface="Mate SC"/>
                          <a:ea typeface="Mate SC"/>
                          <a:cs typeface="Mate SC"/>
                          <a:sym typeface="Mate SC"/>
                        </a:rPr>
                        <a:t>I   wish</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6</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524" name="Google Shape;524;p63"/>
          <p:cNvSpPr txBox="1"/>
          <p:nvPr>
            <p:ph idx="1" type="body"/>
          </p:nvPr>
        </p:nvSpPr>
        <p:spPr>
          <a:xfrm>
            <a:off x="457200" y="2880925"/>
            <a:ext cx="3638100" cy="213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				</a:t>
            </a:r>
            <a:r>
              <a:rPr lang="en" sz="2600">
                <a:solidFill>
                  <a:srgbClr val="20124D"/>
                </a:solidFill>
              </a:rPr>
              <a:t>C2[</a:t>
            </a:r>
            <a:r>
              <a:rPr lang="en" sz="2600">
                <a:solidFill>
                  <a:srgbClr val="20124D"/>
                </a:solidFill>
                <a:latin typeface="Mate SC"/>
                <a:ea typeface="Mate SC"/>
                <a:cs typeface="Mate SC"/>
                <a:sym typeface="Mate SC"/>
              </a:rPr>
              <a:t>I, ·</a:t>
            </a:r>
            <a:r>
              <a:rPr lang="en" sz="2600">
                <a:solidFill>
                  <a:srgbClr val="20124D"/>
                </a:solidFill>
              </a:rPr>
              <a:t>] =</a:t>
            </a:r>
            <a:endParaRPr b="1" sz="2400"/>
          </a:p>
          <a:p>
            <a:pPr indent="0" lvl="0" marL="0" rtl="0" algn="l">
              <a:lnSpc>
                <a:spcPct val="150000"/>
              </a:lnSpc>
              <a:spcBef>
                <a:spcPts val="0"/>
              </a:spcBef>
              <a:spcAft>
                <a:spcPts val="0"/>
              </a:spcAft>
              <a:buNone/>
            </a:pPr>
            <a:r>
              <a:rPr lang="en" sz="2400"/>
              <a:t>(</a:t>
            </a:r>
            <a:r>
              <a:rPr b="1" lang="en" sz="2400"/>
              <a:t>Bigram</a:t>
            </a:r>
            <a:r>
              <a:rPr lang="en" sz="2400"/>
              <a:t> counts starting with </a:t>
            </a:r>
            <a:r>
              <a:rPr lang="en" sz="2400">
                <a:latin typeface="Mate SC"/>
                <a:ea typeface="Mate SC"/>
                <a:cs typeface="Mate SC"/>
                <a:sym typeface="Mate SC"/>
              </a:rPr>
              <a:t>I</a:t>
            </a:r>
            <a:r>
              <a:rPr lang="en" sz="2400"/>
              <a:t>)</a:t>
            </a:r>
            <a:endParaRPr sz="2400"/>
          </a:p>
        </p:txBody>
      </p:sp>
      <p:sp>
        <p:nvSpPr>
          <p:cNvPr id="525" name="Google Shape;525;p63"/>
          <p:cNvSpPr txBox="1"/>
          <p:nvPr>
            <p:ph idx="1" type="body"/>
          </p:nvPr>
        </p:nvSpPr>
        <p:spPr>
          <a:xfrm>
            <a:off x="457200" y="1278525"/>
            <a:ext cx="3638100" cy="1667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latin typeface="Mate SC"/>
                <a:ea typeface="Mate SC"/>
                <a:cs typeface="Mate SC"/>
                <a:sym typeface="Mate SC"/>
              </a:rPr>
              <a:t>I wish </a:t>
            </a:r>
            <a:r>
              <a:rPr b="1" lang="en" sz="2400">
                <a:solidFill>
                  <a:srgbClr val="000000"/>
                </a:solidFill>
                <a:highlight>
                  <a:srgbClr val="FFFF00"/>
                </a:highlight>
                <a:latin typeface="Mate SC"/>
                <a:ea typeface="Mate SC"/>
                <a:cs typeface="Mate SC"/>
                <a:sym typeface="Mate SC"/>
              </a:rPr>
              <a:t>I ‘m</a:t>
            </a:r>
            <a:endParaRPr b="1" sz="2400">
              <a:solidFill>
                <a:srgbClr val="000000"/>
              </a:solidFill>
              <a:highlight>
                <a:srgbClr val="FFFF00"/>
              </a:highlight>
              <a:latin typeface="Mate SC"/>
              <a:ea typeface="Mate SC"/>
              <a:cs typeface="Mate SC"/>
              <a:sym typeface="Mate SC"/>
            </a:endParaRPr>
          </a:p>
        </p:txBody>
      </p:sp>
      <p:sp>
        <p:nvSpPr>
          <p:cNvPr id="526" name="Google Shape;526;p63"/>
          <p:cNvSpPr txBox="1"/>
          <p:nvPr>
            <p:ph idx="1" type="body"/>
          </p:nvPr>
        </p:nvSpPr>
        <p:spPr>
          <a:xfrm>
            <a:off x="6890400" y="3874500"/>
            <a:ext cx="2253600" cy="126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20124D"/>
                </a:solidFill>
              </a:rPr>
              <a:t>C2[</a:t>
            </a:r>
            <a:r>
              <a:rPr lang="en" sz="2600">
                <a:solidFill>
                  <a:srgbClr val="20124D"/>
                </a:solidFill>
                <a:latin typeface="Mate SC"/>
                <a:ea typeface="Mate SC"/>
                <a:cs typeface="Mate SC"/>
                <a:sym typeface="Mate SC"/>
              </a:rPr>
              <a:t>I, ‘m</a:t>
            </a:r>
            <a:r>
              <a:rPr lang="en" sz="2600">
                <a:solidFill>
                  <a:srgbClr val="20124D"/>
                </a:solidFill>
              </a:rPr>
              <a:t>] = 20</a:t>
            </a:r>
            <a:endParaRPr sz="2600">
              <a:solidFill>
                <a:srgbClr val="20124D"/>
              </a:solidFill>
            </a:endParaRPr>
          </a:p>
          <a:p>
            <a:pPr indent="0" lvl="0" marL="0" rtl="0" algn="l">
              <a:lnSpc>
                <a:spcPct val="150000"/>
              </a:lnSpc>
              <a:spcBef>
                <a:spcPts val="0"/>
              </a:spcBef>
              <a:spcAft>
                <a:spcPts val="0"/>
              </a:spcAft>
              <a:buClr>
                <a:schemeClr val="dk1"/>
              </a:buClr>
              <a:buSzPts val="1100"/>
              <a:buFont typeface="Arial"/>
              <a:buNone/>
            </a:pPr>
            <a:r>
              <a:rPr lang="en" sz="2600">
                <a:solidFill>
                  <a:srgbClr val="20124D"/>
                </a:solidFill>
              </a:rPr>
              <a:t>C2[</a:t>
            </a:r>
            <a:r>
              <a:rPr lang="en" sz="2600">
                <a:solidFill>
                  <a:srgbClr val="20124D"/>
                </a:solidFill>
                <a:latin typeface="Mate SC"/>
                <a:ea typeface="Mate SC"/>
                <a:cs typeface="Mate SC"/>
                <a:sym typeface="Mate SC"/>
              </a:rPr>
              <a:t>I, do</a:t>
            </a:r>
            <a:r>
              <a:rPr lang="en" sz="2600">
                <a:solidFill>
                  <a:srgbClr val="20124D"/>
                </a:solidFill>
              </a:rPr>
              <a:t>] = 10</a:t>
            </a:r>
            <a:endParaRPr sz="2600">
              <a:solidFill>
                <a:srgbClr val="20124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Trigram Language Model</a:t>
            </a:r>
            <a:endParaRPr/>
          </a:p>
        </p:txBody>
      </p:sp>
      <p:sp>
        <p:nvSpPr>
          <p:cNvPr id="532" name="Google Shape;532;p64"/>
          <p:cNvSpPr txBox="1"/>
          <p:nvPr>
            <p:ph idx="1" type="body"/>
          </p:nvPr>
        </p:nvSpPr>
        <p:spPr>
          <a:xfrm>
            <a:off x="457200" y="1278525"/>
            <a:ext cx="75672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Look at the </a:t>
            </a:r>
            <a:r>
              <a:rPr b="1" lang="en" sz="2400"/>
              <a:t>two </a:t>
            </a:r>
            <a:r>
              <a:rPr lang="en" sz="2400"/>
              <a:t>last</a:t>
            </a:r>
            <a:endParaRPr sz="2400"/>
          </a:p>
          <a:p>
            <a:pPr indent="0" lvl="0" marL="0" rtl="0" algn="l">
              <a:lnSpc>
                <a:spcPct val="150000"/>
              </a:lnSpc>
              <a:spcBef>
                <a:spcPts val="0"/>
              </a:spcBef>
              <a:spcAft>
                <a:spcPts val="0"/>
              </a:spcAft>
              <a:buNone/>
            </a:pPr>
            <a:r>
              <a:rPr lang="en" sz="2400"/>
              <a:t>tokens to predict the next:</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latin typeface="Mate SC"/>
                <a:ea typeface="Mate SC"/>
                <a:cs typeface="Mate SC"/>
                <a:sym typeface="Mate SC"/>
              </a:rPr>
              <a:t>I </a:t>
            </a:r>
            <a:r>
              <a:rPr b="1" lang="en" sz="2400">
                <a:solidFill>
                  <a:srgbClr val="000000"/>
                </a:solidFill>
                <a:latin typeface="Mate SC"/>
                <a:ea typeface="Mate SC"/>
                <a:cs typeface="Mate SC"/>
                <a:sym typeface="Mate SC"/>
              </a:rPr>
              <a:t>wish I</a:t>
            </a:r>
            <a:endParaRPr b="1" sz="2400">
              <a:solidFill>
                <a:srgbClr val="000000"/>
              </a:solidFill>
              <a:latin typeface="Mate SC"/>
              <a:ea typeface="Mate SC"/>
              <a:cs typeface="Mate SC"/>
              <a:sym typeface="Mate SC"/>
            </a:endParaRPr>
          </a:p>
        </p:txBody>
      </p:sp>
      <p:graphicFrame>
        <p:nvGraphicFramePr>
          <p:cNvPr id="533" name="Google Shape;533;p64"/>
          <p:cNvGraphicFramePr/>
          <p:nvPr/>
        </p:nvGraphicFramePr>
        <p:xfrm>
          <a:off x="4053000" y="2880920"/>
          <a:ext cx="3000000" cy="3000000"/>
        </p:xfrm>
        <a:graphic>
          <a:graphicData uri="http://schemas.openxmlformats.org/drawingml/2006/table">
            <a:tbl>
              <a:tblPr>
                <a:noFill/>
                <a:tableStyleId>{9884F459-4006-4CB3-80DD-A1A580497538}</a:tableStyleId>
              </a:tblPr>
              <a:tblGrid>
                <a:gridCol w="2039425"/>
                <a:gridCol w="614725"/>
              </a:tblGrid>
              <a:tr h="359425">
                <a:tc>
                  <a:txBody>
                    <a:bodyPr/>
                    <a:lstStyle/>
                    <a:p>
                      <a:pPr indent="0" lvl="0" marL="0" rtl="0" algn="l">
                        <a:spcBef>
                          <a:spcPts val="0"/>
                        </a:spcBef>
                        <a:spcAft>
                          <a:spcPts val="0"/>
                        </a:spcAft>
                        <a:buNone/>
                      </a:pPr>
                      <a:r>
                        <a:rPr b="1" lang="en" sz="2400">
                          <a:latin typeface="Mate SC"/>
                          <a:ea typeface="Mate SC"/>
                          <a:cs typeface="Mate SC"/>
                          <a:sym typeface="Mate SC"/>
                        </a:rPr>
                        <a:t>wish I could</a:t>
                      </a:r>
                      <a:endParaRPr b="1"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Mate SC"/>
                          <a:ea typeface="Mate SC"/>
                          <a:cs typeface="Mate SC"/>
                          <a:sym typeface="Mate SC"/>
                        </a:rPr>
                        <a:t>20</a:t>
                      </a:r>
                      <a:endParaRPr b="1"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wish I had</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10</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534" name="Google Shape;534;p64"/>
          <p:cNvSpPr txBox="1"/>
          <p:nvPr>
            <p:ph idx="1" type="body"/>
          </p:nvPr>
        </p:nvSpPr>
        <p:spPr>
          <a:xfrm>
            <a:off x="457200" y="3044250"/>
            <a:ext cx="3638100" cy="1972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			</a:t>
            </a:r>
            <a:r>
              <a:rPr lang="en" sz="2600">
                <a:solidFill>
                  <a:srgbClr val="20124D"/>
                </a:solidFill>
              </a:rPr>
              <a:t>C3[</a:t>
            </a:r>
            <a:r>
              <a:rPr lang="en" sz="2600">
                <a:solidFill>
                  <a:srgbClr val="20124D"/>
                </a:solidFill>
                <a:latin typeface="Mate SC"/>
                <a:ea typeface="Mate SC"/>
                <a:cs typeface="Mate SC"/>
                <a:sym typeface="Mate SC"/>
              </a:rPr>
              <a:t>wish, I, ·</a:t>
            </a:r>
            <a:r>
              <a:rPr lang="en" sz="2600">
                <a:solidFill>
                  <a:srgbClr val="20124D"/>
                </a:solidFill>
              </a:rPr>
              <a:t>] =</a:t>
            </a:r>
            <a:endParaRPr sz="2400"/>
          </a:p>
          <a:p>
            <a:pPr indent="0" lvl="0" marL="0" rtl="0" algn="l">
              <a:lnSpc>
                <a:spcPct val="150000"/>
              </a:lnSpc>
              <a:spcBef>
                <a:spcPts val="0"/>
              </a:spcBef>
              <a:spcAft>
                <a:spcPts val="0"/>
              </a:spcAft>
              <a:buNone/>
            </a:pPr>
            <a:r>
              <a:rPr lang="en" sz="2400"/>
              <a:t>(</a:t>
            </a:r>
            <a:r>
              <a:rPr b="1" lang="en" sz="2400"/>
              <a:t>Trigram</a:t>
            </a:r>
            <a:r>
              <a:rPr lang="en" sz="2400"/>
              <a:t> counts starting with </a:t>
            </a:r>
            <a:r>
              <a:rPr lang="en" sz="2400">
                <a:solidFill>
                  <a:srgbClr val="000000"/>
                </a:solidFill>
                <a:latin typeface="Mate SC"/>
                <a:ea typeface="Mate SC"/>
                <a:cs typeface="Mate SC"/>
                <a:sym typeface="Mate SC"/>
              </a:rPr>
              <a:t>wish I</a:t>
            </a:r>
            <a:r>
              <a:rPr lang="en" sz="2400"/>
              <a:t>)</a:t>
            </a:r>
            <a:endParaRPr sz="2400"/>
          </a:p>
        </p:txBody>
      </p:sp>
      <p:sp>
        <p:nvSpPr>
          <p:cNvPr id="535" name="Google Shape;535;p64"/>
          <p:cNvSpPr txBox="1"/>
          <p:nvPr>
            <p:ph idx="1" type="body"/>
          </p:nvPr>
        </p:nvSpPr>
        <p:spPr>
          <a:xfrm>
            <a:off x="457200" y="1278525"/>
            <a:ext cx="5206200" cy="160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latin typeface="Mate SC"/>
                <a:ea typeface="Mate SC"/>
                <a:cs typeface="Mate SC"/>
                <a:sym typeface="Mate SC"/>
              </a:rPr>
              <a:t>I </a:t>
            </a:r>
            <a:r>
              <a:rPr b="1" lang="en" sz="2400">
                <a:solidFill>
                  <a:srgbClr val="000000"/>
                </a:solidFill>
                <a:highlight>
                  <a:srgbClr val="FFFF00"/>
                </a:highlight>
                <a:latin typeface="Mate SC"/>
                <a:ea typeface="Mate SC"/>
                <a:cs typeface="Mate SC"/>
                <a:sym typeface="Mate SC"/>
              </a:rPr>
              <a:t>wish I could</a:t>
            </a:r>
            <a:endParaRPr b="1" sz="2400">
              <a:solidFill>
                <a:srgbClr val="000000"/>
              </a:solidFill>
              <a:highlight>
                <a:srgbClr val="FFFF00"/>
              </a:highlight>
              <a:latin typeface="Mate SC"/>
              <a:ea typeface="Mate SC"/>
              <a:cs typeface="Mate SC"/>
              <a:sym typeface="Mate SC"/>
            </a:endParaRPr>
          </a:p>
        </p:txBody>
      </p:sp>
      <p:sp>
        <p:nvSpPr>
          <p:cNvPr id="536" name="Google Shape;536;p64"/>
          <p:cNvSpPr txBox="1"/>
          <p:nvPr>
            <p:ph idx="1" type="body"/>
          </p:nvPr>
        </p:nvSpPr>
        <p:spPr>
          <a:xfrm>
            <a:off x="5416700" y="1278525"/>
            <a:ext cx="3727200" cy="125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20124D"/>
                </a:solidFill>
              </a:rPr>
              <a:t>C3[</a:t>
            </a:r>
            <a:r>
              <a:rPr lang="en" sz="2600">
                <a:solidFill>
                  <a:srgbClr val="20124D"/>
                </a:solidFill>
                <a:latin typeface="Mate SC"/>
                <a:ea typeface="Mate SC"/>
                <a:cs typeface="Mate SC"/>
                <a:sym typeface="Mate SC"/>
              </a:rPr>
              <a:t>wish, I, could</a:t>
            </a:r>
            <a:r>
              <a:rPr lang="en" sz="2600">
                <a:solidFill>
                  <a:srgbClr val="20124D"/>
                </a:solidFill>
              </a:rPr>
              <a:t>] = 20</a:t>
            </a:r>
            <a:endParaRPr sz="2600">
              <a:solidFill>
                <a:srgbClr val="20124D"/>
              </a:solidFill>
            </a:endParaRPr>
          </a:p>
          <a:p>
            <a:pPr indent="0" lvl="0" marL="0" rtl="0" algn="l">
              <a:lnSpc>
                <a:spcPct val="150000"/>
              </a:lnSpc>
              <a:spcBef>
                <a:spcPts val="0"/>
              </a:spcBef>
              <a:spcAft>
                <a:spcPts val="0"/>
              </a:spcAft>
              <a:buNone/>
            </a:pPr>
            <a:r>
              <a:rPr lang="en" sz="2600">
                <a:solidFill>
                  <a:srgbClr val="20124D"/>
                </a:solidFill>
              </a:rPr>
              <a:t>C3[</a:t>
            </a:r>
            <a:r>
              <a:rPr lang="en" sz="2600">
                <a:solidFill>
                  <a:srgbClr val="20124D"/>
                </a:solidFill>
                <a:latin typeface="Mate SC"/>
                <a:ea typeface="Mate SC"/>
                <a:cs typeface="Mate SC"/>
                <a:sym typeface="Mate SC"/>
              </a:rPr>
              <a:t>wish, I, had</a:t>
            </a:r>
            <a:r>
              <a:rPr lang="en" sz="2600">
                <a:solidFill>
                  <a:srgbClr val="20124D"/>
                </a:solidFill>
              </a:rPr>
              <a:t>] = 10</a:t>
            </a:r>
            <a:endParaRPr sz="2600">
              <a:solidFill>
                <a:srgbClr val="20124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n</a:t>
            </a:r>
            <a:r>
              <a:rPr lang="en"/>
              <a:t>-gram Language Model</a:t>
            </a:r>
            <a:endParaRPr/>
          </a:p>
        </p:txBody>
      </p:sp>
      <p:sp>
        <p:nvSpPr>
          <p:cNvPr id="542" name="Google Shape;542;p65"/>
          <p:cNvSpPr txBox="1"/>
          <p:nvPr>
            <p:ph idx="1" type="body"/>
          </p:nvPr>
        </p:nvSpPr>
        <p:spPr>
          <a:xfrm>
            <a:off x="457200" y="1278525"/>
            <a:ext cx="75252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Look at the </a:t>
            </a:r>
            <a:r>
              <a:rPr b="1" i="1" lang="en" sz="2400"/>
              <a:t>n</a:t>
            </a:r>
            <a:r>
              <a:rPr b="1" lang="en" sz="2400"/>
              <a:t> − 1 </a:t>
            </a:r>
            <a:r>
              <a:rPr lang="en" sz="2400"/>
              <a:t>last</a:t>
            </a:r>
            <a:endParaRPr sz="2400"/>
          </a:p>
          <a:p>
            <a:pPr indent="0" lvl="0" marL="0" rtl="0" algn="l">
              <a:lnSpc>
                <a:spcPct val="150000"/>
              </a:lnSpc>
              <a:spcBef>
                <a:spcPts val="0"/>
              </a:spcBef>
              <a:spcAft>
                <a:spcPts val="0"/>
              </a:spcAft>
              <a:buNone/>
            </a:pPr>
            <a:r>
              <a:rPr lang="en" sz="2400"/>
              <a:t>tokens to predict the next:</a:t>
            </a:r>
            <a:endParaRPr sz="2400"/>
          </a:p>
          <a:p>
            <a:pPr indent="0" lvl="0" marL="0" rtl="0" algn="l">
              <a:lnSpc>
                <a:spcPct val="150000"/>
              </a:lnSpc>
              <a:spcBef>
                <a:spcPts val="0"/>
              </a:spcBef>
              <a:spcAft>
                <a:spcPts val="0"/>
              </a:spcAft>
              <a:buNone/>
            </a:pPr>
            <a:r>
              <a:rPr lang="en" sz="2400">
                <a:solidFill>
                  <a:srgbClr val="000000"/>
                </a:solidFill>
              </a:rPr>
              <a:t>	</a:t>
            </a:r>
            <a:r>
              <a:rPr b="1" lang="en" sz="2400">
                <a:solidFill>
                  <a:srgbClr val="000000"/>
                </a:solidFill>
                <a:latin typeface="Mate SC"/>
                <a:ea typeface="Mate SC"/>
                <a:cs typeface="Mate SC"/>
                <a:sym typeface="Mate SC"/>
              </a:rPr>
              <a:t>I wish I</a:t>
            </a:r>
            <a:endParaRPr b="1" sz="2400">
              <a:solidFill>
                <a:srgbClr val="000000"/>
              </a:solidFill>
              <a:latin typeface="Mate SC"/>
              <a:ea typeface="Mate SC"/>
              <a:cs typeface="Mate SC"/>
              <a:sym typeface="Mate SC"/>
            </a:endParaRPr>
          </a:p>
        </p:txBody>
      </p:sp>
      <p:graphicFrame>
        <p:nvGraphicFramePr>
          <p:cNvPr id="543" name="Google Shape;543;p65"/>
          <p:cNvGraphicFramePr/>
          <p:nvPr/>
        </p:nvGraphicFramePr>
        <p:xfrm>
          <a:off x="4053000" y="2880920"/>
          <a:ext cx="3000000" cy="3000000"/>
        </p:xfrm>
        <a:graphic>
          <a:graphicData uri="http://schemas.openxmlformats.org/drawingml/2006/table">
            <a:tbl>
              <a:tblPr>
                <a:noFill/>
                <a:tableStyleId>{9884F459-4006-4CB3-80DD-A1A580497538}</a:tableStyleId>
              </a:tblPr>
              <a:tblGrid>
                <a:gridCol w="2271300"/>
                <a:gridCol w="382850"/>
              </a:tblGrid>
              <a:tr h="359425">
                <a:tc>
                  <a:txBody>
                    <a:bodyPr/>
                    <a:lstStyle/>
                    <a:p>
                      <a:pPr indent="0" lvl="0" marL="0" rtl="0" algn="l">
                        <a:spcBef>
                          <a:spcPts val="0"/>
                        </a:spcBef>
                        <a:spcAft>
                          <a:spcPts val="0"/>
                        </a:spcAft>
                        <a:buNone/>
                      </a:pPr>
                      <a:r>
                        <a:rPr b="1" lang="en" sz="2400">
                          <a:latin typeface="Mate SC"/>
                          <a:ea typeface="Mate SC"/>
                          <a:cs typeface="Mate SC"/>
                          <a:sym typeface="Mate SC"/>
                        </a:rPr>
                        <a:t>I wish I could</a:t>
                      </a:r>
                      <a:endParaRPr b="1"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Mate SC"/>
                          <a:ea typeface="Mate SC"/>
                          <a:cs typeface="Mate SC"/>
                          <a:sym typeface="Mate SC"/>
                        </a:rPr>
                        <a:t>2</a:t>
                      </a:r>
                      <a:endParaRPr b="1"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I wish I had</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a:t>
                      </a:r>
                      <a:endParaRPr sz="2400">
                        <a:latin typeface="Mate SC"/>
                        <a:ea typeface="Mate SC"/>
                        <a:cs typeface="Mate SC"/>
                        <a:sym typeface="Mate SC"/>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544" name="Google Shape;544;p65"/>
          <p:cNvSpPr txBox="1"/>
          <p:nvPr>
            <p:ph idx="1" type="body"/>
          </p:nvPr>
        </p:nvSpPr>
        <p:spPr>
          <a:xfrm>
            <a:off x="457200" y="2880925"/>
            <a:ext cx="3638100" cy="213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		</a:t>
            </a:r>
            <a:r>
              <a:rPr lang="en" sz="2600">
                <a:solidFill>
                  <a:srgbClr val="20124D"/>
                </a:solidFill>
              </a:rPr>
              <a:t>C4[</a:t>
            </a:r>
            <a:r>
              <a:rPr lang="en" sz="2600">
                <a:solidFill>
                  <a:srgbClr val="20124D"/>
                </a:solidFill>
                <a:latin typeface="Mate SC"/>
                <a:ea typeface="Mate SC"/>
                <a:cs typeface="Mate SC"/>
                <a:sym typeface="Mate SC"/>
              </a:rPr>
              <a:t>I, wish, I, ·</a:t>
            </a:r>
            <a:r>
              <a:rPr lang="en" sz="2600">
                <a:solidFill>
                  <a:srgbClr val="20124D"/>
                </a:solidFill>
              </a:rPr>
              <a:t>] =</a:t>
            </a:r>
            <a:endParaRPr b="1" sz="2400"/>
          </a:p>
          <a:p>
            <a:pPr indent="0" lvl="0" marL="0" rtl="0" algn="l">
              <a:lnSpc>
                <a:spcPct val="150000"/>
              </a:lnSpc>
              <a:spcBef>
                <a:spcPts val="0"/>
              </a:spcBef>
              <a:spcAft>
                <a:spcPts val="0"/>
              </a:spcAft>
              <a:buNone/>
            </a:pPr>
            <a:r>
              <a:rPr lang="en" sz="2400"/>
              <a:t>(</a:t>
            </a:r>
            <a:r>
              <a:rPr b="1" lang="en" sz="2400"/>
              <a:t>4-gram</a:t>
            </a:r>
            <a:r>
              <a:rPr lang="en" sz="2400"/>
              <a:t> counts starting with </a:t>
            </a:r>
            <a:r>
              <a:rPr lang="en" sz="2400">
                <a:solidFill>
                  <a:srgbClr val="000000"/>
                </a:solidFill>
                <a:latin typeface="Mate SC"/>
                <a:ea typeface="Mate SC"/>
                <a:cs typeface="Mate SC"/>
                <a:sym typeface="Mate SC"/>
              </a:rPr>
              <a:t>I wish I</a:t>
            </a:r>
            <a:r>
              <a:rPr lang="en" sz="2400"/>
              <a:t>):</a:t>
            </a:r>
            <a:endParaRPr sz="2400"/>
          </a:p>
        </p:txBody>
      </p:sp>
      <p:sp>
        <p:nvSpPr>
          <p:cNvPr id="545" name="Google Shape;545;p65"/>
          <p:cNvSpPr txBox="1"/>
          <p:nvPr>
            <p:ph idx="1" type="body"/>
          </p:nvPr>
        </p:nvSpPr>
        <p:spPr>
          <a:xfrm>
            <a:off x="457200" y="1278525"/>
            <a:ext cx="3638100" cy="160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highlight>
                  <a:srgbClr val="FFFF00"/>
                </a:highlight>
                <a:latin typeface="Mate SC"/>
                <a:ea typeface="Mate SC"/>
                <a:cs typeface="Mate SC"/>
                <a:sym typeface="Mate SC"/>
              </a:rPr>
              <a:t>I </a:t>
            </a:r>
            <a:r>
              <a:rPr b="1" lang="en" sz="2400">
                <a:solidFill>
                  <a:srgbClr val="000000"/>
                </a:solidFill>
                <a:highlight>
                  <a:srgbClr val="FFFF00"/>
                </a:highlight>
                <a:latin typeface="Mate SC"/>
                <a:ea typeface="Mate SC"/>
                <a:cs typeface="Mate SC"/>
                <a:sym typeface="Mate SC"/>
              </a:rPr>
              <a:t>wish I could</a:t>
            </a:r>
            <a:endParaRPr b="1" sz="2400">
              <a:solidFill>
                <a:srgbClr val="000000"/>
              </a:solidFill>
              <a:highlight>
                <a:srgbClr val="FFFF00"/>
              </a:highlight>
              <a:latin typeface="Mate SC"/>
              <a:ea typeface="Mate SC"/>
              <a:cs typeface="Mate SC"/>
              <a:sym typeface="Mate SC"/>
            </a:endParaRPr>
          </a:p>
        </p:txBody>
      </p:sp>
      <p:sp>
        <p:nvSpPr>
          <p:cNvPr id="546" name="Google Shape;546;p65"/>
          <p:cNvSpPr txBox="1"/>
          <p:nvPr>
            <p:ph idx="1" type="body"/>
          </p:nvPr>
        </p:nvSpPr>
        <p:spPr>
          <a:xfrm>
            <a:off x="5274175" y="1278525"/>
            <a:ext cx="3869700" cy="125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20124D"/>
                </a:solidFill>
              </a:rPr>
              <a:t>C3[</a:t>
            </a:r>
            <a:r>
              <a:rPr lang="en" sz="2600">
                <a:solidFill>
                  <a:srgbClr val="20124D"/>
                </a:solidFill>
                <a:latin typeface="Mate SC"/>
                <a:ea typeface="Mate SC"/>
                <a:cs typeface="Mate SC"/>
                <a:sym typeface="Mate SC"/>
              </a:rPr>
              <a:t>I, wish, I, could</a:t>
            </a:r>
            <a:r>
              <a:rPr lang="en" sz="2600">
                <a:solidFill>
                  <a:srgbClr val="20124D"/>
                </a:solidFill>
              </a:rPr>
              <a:t>] = 2</a:t>
            </a:r>
            <a:endParaRPr sz="2600">
              <a:solidFill>
                <a:srgbClr val="20124D"/>
              </a:solidFill>
            </a:endParaRPr>
          </a:p>
          <a:p>
            <a:pPr indent="0" lvl="0" marL="0" rtl="0" algn="l">
              <a:lnSpc>
                <a:spcPct val="150000"/>
              </a:lnSpc>
              <a:spcBef>
                <a:spcPts val="0"/>
              </a:spcBef>
              <a:spcAft>
                <a:spcPts val="0"/>
              </a:spcAft>
              <a:buNone/>
            </a:pPr>
            <a:r>
              <a:rPr lang="en" sz="2600">
                <a:solidFill>
                  <a:srgbClr val="20124D"/>
                </a:solidFill>
              </a:rPr>
              <a:t>C3[</a:t>
            </a:r>
            <a:r>
              <a:rPr lang="en" sz="2600">
                <a:solidFill>
                  <a:srgbClr val="20124D"/>
                </a:solidFill>
                <a:latin typeface="Mate SC"/>
                <a:ea typeface="Mate SC"/>
                <a:cs typeface="Mate SC"/>
                <a:sym typeface="Mate SC"/>
              </a:rPr>
              <a:t>I, </a:t>
            </a:r>
            <a:r>
              <a:rPr lang="en" sz="2600">
                <a:solidFill>
                  <a:srgbClr val="20124D"/>
                </a:solidFill>
                <a:latin typeface="Mate SC"/>
                <a:ea typeface="Mate SC"/>
                <a:cs typeface="Mate SC"/>
                <a:sym typeface="Mate SC"/>
              </a:rPr>
              <a:t>wish, I, had</a:t>
            </a:r>
            <a:r>
              <a:rPr lang="en" sz="2600">
                <a:solidFill>
                  <a:srgbClr val="20124D"/>
                </a:solidFill>
              </a:rPr>
              <a:t>] = 2</a:t>
            </a:r>
            <a:endParaRPr sz="2600">
              <a:solidFill>
                <a:srgbClr val="20124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a:t>
            </a:r>
            <a:r>
              <a:rPr i="1" lang="en"/>
              <a:t>n</a:t>
            </a:r>
            <a:r>
              <a:rPr lang="en"/>
              <a:t>-grams</a:t>
            </a:r>
            <a:endParaRPr/>
          </a:p>
        </p:txBody>
      </p:sp>
      <p:sp>
        <p:nvSpPr>
          <p:cNvPr id="552" name="Google Shape;552;p66"/>
          <p:cNvSpPr txBox="1"/>
          <p:nvPr>
            <p:ph idx="1" type="body"/>
          </p:nvPr>
        </p:nvSpPr>
        <p:spPr>
          <a:xfrm>
            <a:off x="457200" y="1278525"/>
            <a:ext cx="8788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count</a:t>
            </a:r>
            <a:r>
              <a:rPr lang="en" sz="2600">
                <a:solidFill>
                  <a:srgbClr val="4C1130"/>
                </a:solidFill>
              </a:rPr>
              <a:t>(</a:t>
            </a:r>
            <a:r>
              <a:rPr lang="en" sz="2600">
                <a:solidFill>
                  <a:srgbClr val="20124D"/>
                </a:solidFill>
              </a:rPr>
              <a:t>L, n</a:t>
            </a:r>
            <a:r>
              <a:rPr lang="en" sz="2600">
                <a:solidFill>
                  <a:srgbClr val="4C1130"/>
                </a:solidFill>
              </a:rPr>
              <a:t>):							</a:t>
            </a:r>
            <a:r>
              <a:rPr lang="en">
                <a:solidFill>
                  <a:srgbClr val="434343"/>
                </a:solidFill>
              </a:rPr>
              <a:t>▹ L: list of tokens, n: a number</a:t>
            </a:r>
            <a:endParaRPr>
              <a:solidFill>
                <a:srgbClr val="434343"/>
              </a:solidFill>
            </a:endParaRPr>
          </a:p>
          <a:p>
            <a:pPr indent="0" lvl="0" marL="457200" rtl="0" algn="l">
              <a:lnSpc>
                <a:spcPct val="115000"/>
              </a:lnSpc>
              <a:spcBef>
                <a:spcPts val="0"/>
              </a:spcBef>
              <a:spcAft>
                <a:spcPts val="0"/>
              </a:spcAft>
              <a:buNone/>
            </a:pPr>
            <a:r>
              <a:rPr lang="en" sz="2600">
                <a:solidFill>
                  <a:srgbClr val="20124D"/>
                </a:solidFill>
              </a:rPr>
              <a:t>C</a:t>
            </a:r>
            <a:r>
              <a:rPr lang="en" sz="2600"/>
              <a:t> </a:t>
            </a:r>
            <a:r>
              <a:rPr lang="en" sz="2600">
                <a:solidFill>
                  <a:srgbClr val="4C1130"/>
                </a:solidFill>
              </a:rPr>
              <a:t>←</a:t>
            </a:r>
            <a:r>
              <a:rPr lang="en" sz="2600"/>
              <a:t> </a:t>
            </a:r>
            <a:r>
              <a:rPr lang="en" sz="2600">
                <a:solidFill>
                  <a:srgbClr val="20124D"/>
                </a:solidFill>
              </a:rPr>
              <a:t>[0]			</a:t>
            </a:r>
            <a:r>
              <a:rPr lang="en" sz="2600">
                <a:solidFill>
                  <a:srgbClr val="4C1130"/>
                </a:solidFill>
              </a:rPr>
              <a:t>				</a:t>
            </a:r>
            <a:r>
              <a:rPr lang="en">
                <a:solidFill>
                  <a:srgbClr val="434343"/>
                </a:solidFill>
              </a:rPr>
              <a:t>▹ create a table of zeros</a:t>
            </a:r>
            <a:endParaRPr baseline="-250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1</a:t>
            </a:r>
            <a:r>
              <a:rPr lang="en" sz="2600">
                <a:solidFill>
                  <a:srgbClr val="4C1130"/>
                </a:solidFill>
              </a:rPr>
              <a:t>								</a:t>
            </a:r>
            <a:r>
              <a:rPr lang="en">
                <a:solidFill>
                  <a:srgbClr val="434343"/>
                </a:solidFill>
              </a:rPr>
              <a:t>▹ assign 1 to i</a:t>
            </a:r>
            <a:endParaRPr>
              <a:solidFill>
                <a:srgbClr val="4C1130"/>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 − </a:t>
            </a:r>
            <a:r>
              <a:rPr lang="en" sz="2600">
                <a:solidFill>
                  <a:srgbClr val="20124D"/>
                </a:solidFill>
              </a:rPr>
              <a:t>n</a:t>
            </a:r>
            <a:r>
              <a:rPr lang="en" sz="2600">
                <a:solidFill>
                  <a:srgbClr val="4C1130"/>
                </a:solidFill>
              </a:rPr>
              <a:t> + </a:t>
            </a:r>
            <a:r>
              <a:rPr lang="en" sz="2600">
                <a:solidFill>
                  <a:srgbClr val="20124D"/>
                </a:solidFill>
              </a:rPr>
              <a:t>1</a:t>
            </a:r>
            <a:r>
              <a:rPr lang="en" sz="2600">
                <a:solidFill>
                  <a:srgbClr val="4C1130"/>
                </a:solidFill>
              </a:rPr>
              <a:t>:		</a:t>
            </a:r>
            <a:r>
              <a:rPr lang="en">
                <a:solidFill>
                  <a:srgbClr val="434343"/>
                </a:solidFill>
              </a:rPr>
              <a:t>▹ repeat while i is at most len(L) </a:t>
            </a:r>
            <a:r>
              <a:rPr lang="en">
                <a:solidFill>
                  <a:srgbClr val="434343"/>
                </a:solidFill>
              </a:rPr>
              <a:t>− n + 1</a:t>
            </a:r>
            <a:endParaRPr>
              <a:solidFill>
                <a:srgbClr val="434343"/>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T</a:t>
            </a:r>
            <a:r>
              <a:rPr lang="en" sz="2600"/>
              <a:t> </a:t>
            </a:r>
            <a:r>
              <a:rPr lang="en" sz="2600">
                <a:solidFill>
                  <a:srgbClr val="4C1130"/>
                </a:solidFill>
              </a:rPr>
              <a:t>←</a:t>
            </a:r>
            <a:r>
              <a:rPr lang="en" sz="2600"/>
              <a:t> </a:t>
            </a:r>
            <a:r>
              <a:rPr lang="en" sz="2600">
                <a:solidFill>
                  <a:srgbClr val="20124D"/>
                </a:solidFill>
              </a:rPr>
              <a:t>L</a:t>
            </a:r>
            <a:r>
              <a:rPr lang="en" sz="2600">
                <a:solidFill>
                  <a:srgbClr val="4C1130"/>
                </a:solidFill>
              </a:rPr>
              <a:t>[</a:t>
            </a:r>
            <a:r>
              <a:rPr lang="en" sz="2600">
                <a:solidFill>
                  <a:srgbClr val="20124D"/>
                </a:solidFill>
              </a:rPr>
              <a:t>i</a:t>
            </a:r>
            <a:r>
              <a:rPr lang="en" sz="2600">
                <a:solidFill>
                  <a:srgbClr val="4C1130"/>
                </a:solidFill>
              </a:rPr>
              <a:t>, ..., </a:t>
            </a:r>
            <a:r>
              <a:rPr lang="en" sz="2600">
                <a:solidFill>
                  <a:srgbClr val="20124D"/>
                </a:solidFill>
              </a:rPr>
              <a:t>i</a:t>
            </a:r>
            <a:r>
              <a:rPr lang="en" sz="2600">
                <a:solidFill>
                  <a:srgbClr val="4C1130"/>
                </a:solidFill>
              </a:rPr>
              <a:t> + </a:t>
            </a:r>
            <a:r>
              <a:rPr lang="en" sz="2600">
                <a:solidFill>
                  <a:srgbClr val="20124D"/>
                </a:solidFill>
              </a:rPr>
              <a:t>n</a:t>
            </a:r>
            <a:r>
              <a:rPr lang="en" sz="2600">
                <a:solidFill>
                  <a:srgbClr val="4C1130"/>
                </a:solidFill>
              </a:rPr>
              <a:t> − </a:t>
            </a:r>
            <a:r>
              <a:rPr lang="en" sz="2600">
                <a:solidFill>
                  <a:srgbClr val="20124D"/>
                </a:solidFill>
              </a:rPr>
              <a:t>1</a:t>
            </a:r>
            <a:r>
              <a:rPr lang="en" sz="2600">
                <a:solidFill>
                  <a:srgbClr val="4C1130"/>
                </a:solidFill>
              </a:rPr>
              <a:t>]		</a:t>
            </a:r>
            <a:r>
              <a:rPr lang="en">
                <a:solidFill>
                  <a:srgbClr val="434343"/>
                </a:solidFill>
              </a:rPr>
              <a:t>▹ get n tokens starting at i</a:t>
            </a:r>
            <a:endParaRPr>
              <a:solidFill>
                <a:srgbClr val="434343"/>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C</a:t>
            </a:r>
            <a:r>
              <a:rPr lang="en" sz="2600">
                <a:solidFill>
                  <a:srgbClr val="4C1130"/>
                </a:solidFill>
              </a:rPr>
              <a:t>[</a:t>
            </a:r>
            <a:r>
              <a:rPr lang="en" sz="2600">
                <a:solidFill>
                  <a:srgbClr val="20124D"/>
                </a:solidFill>
              </a:rPr>
              <a:t>T</a:t>
            </a:r>
            <a:r>
              <a:rPr lang="en" sz="2600">
                <a:solidFill>
                  <a:srgbClr val="4C1130"/>
                </a:solidFill>
              </a:rPr>
              <a:t>]</a:t>
            </a:r>
            <a:r>
              <a:rPr lang="en" sz="2600"/>
              <a:t> </a:t>
            </a:r>
            <a:r>
              <a:rPr lang="en" sz="2600">
                <a:solidFill>
                  <a:srgbClr val="4C1130"/>
                </a:solidFill>
              </a:rPr>
              <a:t>←</a:t>
            </a:r>
            <a:r>
              <a:rPr lang="en" sz="2600"/>
              <a:t> </a:t>
            </a:r>
            <a:r>
              <a:rPr lang="en" sz="2600">
                <a:solidFill>
                  <a:srgbClr val="20124D"/>
                </a:solidFill>
              </a:rPr>
              <a:t>C</a:t>
            </a:r>
            <a:r>
              <a:rPr lang="en" sz="2600">
                <a:solidFill>
                  <a:srgbClr val="4C1130"/>
                </a:solidFill>
              </a:rPr>
              <a:t>[</a:t>
            </a:r>
            <a:r>
              <a:rPr lang="en" sz="2600">
                <a:solidFill>
                  <a:srgbClr val="20124D"/>
                </a:solidFill>
              </a:rPr>
              <a:t>T</a:t>
            </a:r>
            <a:r>
              <a:rPr lang="en" sz="2600">
                <a:solidFill>
                  <a:srgbClr val="4C1130"/>
                </a:solidFill>
              </a:rPr>
              <a:t>]</a:t>
            </a:r>
            <a:r>
              <a:rPr lang="en" sz="2600"/>
              <a:t> </a:t>
            </a:r>
            <a:r>
              <a:rPr lang="en" sz="2600">
                <a:solidFill>
                  <a:srgbClr val="4C1130"/>
                </a:solidFill>
              </a:rPr>
              <a:t>+ </a:t>
            </a:r>
            <a:r>
              <a:rPr lang="en" sz="2600">
                <a:solidFill>
                  <a:srgbClr val="20124D"/>
                </a:solidFill>
              </a:rPr>
              <a:t>1</a:t>
            </a:r>
            <a:r>
              <a:rPr lang="en" sz="2600">
                <a:solidFill>
                  <a:srgbClr val="4C1130"/>
                </a:solidFill>
              </a:rPr>
              <a:t>			</a:t>
            </a:r>
            <a:r>
              <a:rPr lang="en">
                <a:solidFill>
                  <a:srgbClr val="434343"/>
                </a:solidFill>
              </a:rPr>
              <a:t>▹ increase count for T by 1</a:t>
            </a:r>
            <a:endParaRPr>
              <a:solidFill>
                <a:srgbClr val="434343"/>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4C1130"/>
                </a:solidFill>
              </a:rPr>
              <a:t>						</a:t>
            </a:r>
            <a:r>
              <a:rPr lang="en">
                <a:solidFill>
                  <a:srgbClr val="434343"/>
                </a:solidFill>
              </a:rPr>
              <a:t>▹ increase i by 1</a:t>
            </a:r>
            <a:endParaRPr baseline="-25000">
              <a:solidFill>
                <a:srgbClr val="20124D"/>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C</a:t>
            </a:r>
            <a:r>
              <a:rPr lang="en" sz="2600">
                <a:solidFill>
                  <a:srgbClr val="4C1130"/>
                </a:solidFill>
              </a:rPr>
              <a:t>							</a:t>
            </a:r>
            <a:r>
              <a:rPr lang="en">
                <a:solidFill>
                  <a:srgbClr val="434343"/>
                </a:solidFill>
              </a:rPr>
              <a:t>▹ output is the counts table</a:t>
            </a:r>
            <a:endParaRPr>
              <a:solidFill>
                <a:srgbClr val="20124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48" name="Google Shape;148;p1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Notation to describe algorithms.</a:t>
            </a:r>
            <a:endParaRPr sz="3600"/>
          </a:p>
          <a:p>
            <a:pPr indent="0" lvl="0" marL="0" rtl="0" algn="l">
              <a:lnSpc>
                <a:spcPct val="150000"/>
              </a:lnSpc>
              <a:spcBef>
                <a:spcPts val="0"/>
              </a:spcBef>
              <a:spcAft>
                <a:spcPts val="0"/>
              </a:spcAft>
              <a:buNone/>
            </a:pPr>
            <a:r>
              <a:rPr lang="en" sz="3600"/>
              <a:t>Not a programming language, but clear enough for humans.</a:t>
            </a:r>
            <a:endParaRPr sz="3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a:t>
            </a:r>
            <a:r>
              <a:rPr i="1" lang="en"/>
              <a:t>n</a:t>
            </a:r>
            <a:r>
              <a:rPr lang="en"/>
              <a:t>-grams</a:t>
            </a:r>
            <a:endParaRPr/>
          </a:p>
        </p:txBody>
      </p:sp>
      <p:sp>
        <p:nvSpPr>
          <p:cNvPr id="558" name="Google Shape;558;p67"/>
          <p:cNvSpPr/>
          <p:nvPr/>
        </p:nvSpPr>
        <p:spPr>
          <a:xfrm>
            <a:off x="1307425" y="3174150"/>
            <a:ext cx="3360900" cy="499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7"/>
          <p:cNvSpPr txBox="1"/>
          <p:nvPr>
            <p:ph idx="1" type="body"/>
          </p:nvPr>
        </p:nvSpPr>
        <p:spPr>
          <a:xfrm>
            <a:off x="457200" y="1278525"/>
            <a:ext cx="8788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count</a:t>
            </a:r>
            <a:r>
              <a:rPr lang="en" sz="2600">
                <a:solidFill>
                  <a:srgbClr val="B7B7B7"/>
                </a:solidFill>
              </a:rPr>
              <a:t>(L, n):							</a:t>
            </a:r>
            <a:r>
              <a:rPr lang="en">
                <a:solidFill>
                  <a:srgbClr val="B7B7B7"/>
                </a:solidFill>
              </a:rPr>
              <a:t>▹ L: list of tokens, n: a number</a:t>
            </a:r>
            <a:endParaRPr>
              <a:solidFill>
                <a:srgbClr val="B7B7B7"/>
              </a:solidFill>
            </a:endParaRPr>
          </a:p>
          <a:p>
            <a:pPr indent="0" lvl="0" marL="457200" rtl="0" algn="l">
              <a:lnSpc>
                <a:spcPct val="115000"/>
              </a:lnSpc>
              <a:spcBef>
                <a:spcPts val="0"/>
              </a:spcBef>
              <a:spcAft>
                <a:spcPts val="0"/>
              </a:spcAft>
              <a:buNone/>
            </a:pPr>
            <a:r>
              <a:rPr lang="en" sz="2600">
                <a:solidFill>
                  <a:srgbClr val="B7B7B7"/>
                </a:solidFill>
              </a:rPr>
              <a:t>C ← [0]							</a:t>
            </a:r>
            <a:r>
              <a:rPr lang="en">
                <a:solidFill>
                  <a:srgbClr val="B7B7B7"/>
                </a:solidFill>
              </a:rPr>
              <a:t>▹ create a table of zeros</a:t>
            </a:r>
            <a:endParaRPr baseline="-250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1								</a:t>
            </a:r>
            <a:r>
              <a:rPr lang="en">
                <a:solidFill>
                  <a:srgbClr val="B7B7B7"/>
                </a:solidFill>
              </a:rPr>
              <a:t>▹ assign 1 to i</a:t>
            </a:r>
            <a:endParaRPr>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 n + 1:		</a:t>
            </a:r>
            <a:r>
              <a:rPr lang="en">
                <a:solidFill>
                  <a:srgbClr val="B7B7B7"/>
                </a:solidFill>
              </a:rPr>
              <a:t>▹ repeat while i is at most len(L) − n + 1</a:t>
            </a:r>
            <a:endParaRPr>
              <a:solidFill>
                <a:srgbClr val="B7B7B7"/>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T</a:t>
            </a:r>
            <a:r>
              <a:rPr lang="en" sz="2600"/>
              <a:t> </a:t>
            </a:r>
            <a:r>
              <a:rPr lang="en" sz="2600">
                <a:solidFill>
                  <a:srgbClr val="4C1130"/>
                </a:solidFill>
              </a:rPr>
              <a:t>←</a:t>
            </a:r>
            <a:r>
              <a:rPr lang="en" sz="2600"/>
              <a:t> </a:t>
            </a:r>
            <a:r>
              <a:rPr lang="en" sz="2600">
                <a:solidFill>
                  <a:srgbClr val="20124D"/>
                </a:solidFill>
              </a:rPr>
              <a:t>L</a:t>
            </a:r>
            <a:r>
              <a:rPr lang="en" sz="2600">
                <a:solidFill>
                  <a:srgbClr val="4C1130"/>
                </a:solidFill>
              </a:rPr>
              <a:t>[</a:t>
            </a:r>
            <a:r>
              <a:rPr lang="en" sz="2600">
                <a:solidFill>
                  <a:srgbClr val="20124D"/>
                </a:solidFill>
              </a:rPr>
              <a:t>i</a:t>
            </a:r>
            <a:r>
              <a:rPr lang="en" sz="2600">
                <a:solidFill>
                  <a:srgbClr val="4C1130"/>
                </a:solidFill>
              </a:rPr>
              <a:t>, ..., </a:t>
            </a:r>
            <a:r>
              <a:rPr lang="en" sz="2600">
                <a:solidFill>
                  <a:srgbClr val="20124D"/>
                </a:solidFill>
              </a:rPr>
              <a:t>i</a:t>
            </a:r>
            <a:r>
              <a:rPr lang="en" sz="2600">
                <a:solidFill>
                  <a:srgbClr val="4C1130"/>
                </a:solidFill>
              </a:rPr>
              <a:t> + </a:t>
            </a:r>
            <a:r>
              <a:rPr lang="en" sz="2600">
                <a:solidFill>
                  <a:srgbClr val="20124D"/>
                </a:solidFill>
              </a:rPr>
              <a:t>n</a:t>
            </a:r>
            <a:r>
              <a:rPr lang="en" sz="2600">
                <a:solidFill>
                  <a:srgbClr val="4C1130"/>
                </a:solidFill>
              </a:rPr>
              <a:t> − </a:t>
            </a:r>
            <a:r>
              <a:rPr lang="en" sz="2600">
                <a:solidFill>
                  <a:srgbClr val="20124D"/>
                </a:solidFill>
              </a:rPr>
              <a:t>1</a:t>
            </a:r>
            <a:r>
              <a:rPr lang="en" sz="2600">
                <a:solidFill>
                  <a:srgbClr val="4C1130"/>
                </a:solidFill>
              </a:rPr>
              <a:t>]	</a:t>
            </a:r>
            <a:r>
              <a:rPr lang="en" sz="2600">
                <a:solidFill>
                  <a:srgbClr val="B7B7B7"/>
                </a:solidFill>
              </a:rPr>
              <a:t>	</a:t>
            </a:r>
            <a:r>
              <a:rPr lang="en">
                <a:solidFill>
                  <a:srgbClr val="B7B7B7"/>
                </a:solidFill>
              </a:rPr>
              <a:t>▹ get n tokens starting at i</a:t>
            </a:r>
            <a:endParaRPr>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C[T] ← C[T] + 1			</a:t>
            </a:r>
            <a:r>
              <a:rPr lang="en">
                <a:solidFill>
                  <a:srgbClr val="B7B7B7"/>
                </a:solidFill>
              </a:rPr>
              <a:t>▹ increase count for T by 1</a:t>
            </a:r>
            <a:endParaRPr>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r>
              <a:rPr lang="en">
                <a:solidFill>
                  <a:srgbClr val="B7B7B7"/>
                </a:solidFill>
              </a:rPr>
              <a:t>▹ increase i by 1</a:t>
            </a:r>
            <a:endParaRPr baseline="-250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C							</a:t>
            </a:r>
            <a:r>
              <a:rPr lang="en">
                <a:solidFill>
                  <a:srgbClr val="B7B7B7"/>
                </a:solidFill>
              </a:rPr>
              <a:t>▹ output is the counts table</a:t>
            </a:r>
            <a:endParaRPr>
              <a:solidFill>
                <a:srgbClr val="B7B7B7"/>
              </a:solidFill>
            </a:endParaRPr>
          </a:p>
        </p:txBody>
      </p:sp>
      <p:sp>
        <p:nvSpPr>
          <p:cNvPr id="560" name="Google Shape;560;p67"/>
          <p:cNvSpPr txBox="1"/>
          <p:nvPr/>
        </p:nvSpPr>
        <p:spPr>
          <a:xfrm>
            <a:off x="164825" y="1718025"/>
            <a:ext cx="45036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Getting several elements from a list</a:t>
            </a:r>
            <a:endParaRPr b="1" sz="300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count </a:t>
            </a:r>
            <a:r>
              <a:rPr i="1" lang="en"/>
              <a:t>n</a:t>
            </a:r>
            <a:r>
              <a:rPr lang="en"/>
              <a:t>-grams</a:t>
            </a:r>
            <a:endParaRPr/>
          </a:p>
        </p:txBody>
      </p:sp>
      <p:sp>
        <p:nvSpPr>
          <p:cNvPr id="566" name="Google Shape;566;p68"/>
          <p:cNvSpPr/>
          <p:nvPr/>
        </p:nvSpPr>
        <p:spPr>
          <a:xfrm>
            <a:off x="1307425" y="3631350"/>
            <a:ext cx="2660100" cy="499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8"/>
          <p:cNvSpPr txBox="1"/>
          <p:nvPr>
            <p:ph idx="1" type="body"/>
          </p:nvPr>
        </p:nvSpPr>
        <p:spPr>
          <a:xfrm>
            <a:off x="457200" y="1278525"/>
            <a:ext cx="8788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count</a:t>
            </a:r>
            <a:r>
              <a:rPr lang="en" sz="2600">
                <a:solidFill>
                  <a:srgbClr val="B7B7B7"/>
                </a:solidFill>
              </a:rPr>
              <a:t>(L, n):							</a:t>
            </a:r>
            <a:r>
              <a:rPr lang="en">
                <a:solidFill>
                  <a:srgbClr val="B7B7B7"/>
                </a:solidFill>
              </a:rPr>
              <a:t>▹ L: list of tokens, n: a number</a:t>
            </a:r>
            <a:endParaRPr>
              <a:solidFill>
                <a:srgbClr val="B7B7B7"/>
              </a:solidFill>
            </a:endParaRPr>
          </a:p>
          <a:p>
            <a:pPr indent="0" lvl="0" marL="457200" rtl="0" algn="l">
              <a:lnSpc>
                <a:spcPct val="115000"/>
              </a:lnSpc>
              <a:spcBef>
                <a:spcPts val="0"/>
              </a:spcBef>
              <a:spcAft>
                <a:spcPts val="0"/>
              </a:spcAft>
              <a:buNone/>
            </a:pPr>
            <a:r>
              <a:rPr lang="en" sz="2600">
                <a:solidFill>
                  <a:srgbClr val="B7B7B7"/>
                </a:solidFill>
              </a:rPr>
              <a:t>C ← [0]							</a:t>
            </a:r>
            <a:r>
              <a:rPr lang="en">
                <a:solidFill>
                  <a:srgbClr val="B7B7B7"/>
                </a:solidFill>
              </a:rPr>
              <a:t>▹ create a table of zeros</a:t>
            </a:r>
            <a:endParaRPr baseline="-25000">
              <a:solidFill>
                <a:srgbClr val="B7B7B7"/>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1								</a:t>
            </a:r>
            <a:r>
              <a:rPr lang="en">
                <a:solidFill>
                  <a:srgbClr val="B7B7B7"/>
                </a:solidFill>
              </a:rPr>
              <a:t>▹ assign 1 to i</a:t>
            </a:r>
            <a:endParaRPr>
              <a:solidFill>
                <a:srgbClr val="B7B7B7"/>
              </a:solidFill>
            </a:endParaRPr>
          </a:p>
          <a:p>
            <a:pPr indent="0" lvl="0" marL="457200" rtl="0" algn="l">
              <a:lnSpc>
                <a:spcPct val="115000"/>
              </a:lnSpc>
              <a:spcBef>
                <a:spcPts val="0"/>
              </a:spcBef>
              <a:spcAft>
                <a:spcPts val="0"/>
              </a:spcAft>
              <a:buNone/>
            </a:pPr>
            <a:r>
              <a:rPr lang="en" sz="2600">
                <a:solidFill>
                  <a:srgbClr val="B7B7B7"/>
                </a:solidFill>
              </a:rPr>
              <a:t>while i ≤ len(L) − n + 1:		</a:t>
            </a:r>
            <a:r>
              <a:rPr lang="en">
                <a:solidFill>
                  <a:srgbClr val="B7B7B7"/>
                </a:solidFill>
              </a:rPr>
              <a:t>▹ repeat while i is at most len(L) − n + 1</a:t>
            </a:r>
            <a:endParaRPr>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T ← L[i, ..., i + n − 1]		</a:t>
            </a:r>
            <a:r>
              <a:rPr lang="en">
                <a:solidFill>
                  <a:srgbClr val="B7B7B7"/>
                </a:solidFill>
              </a:rPr>
              <a:t>▹ get n tokens starting at i</a:t>
            </a:r>
            <a:endParaRPr>
              <a:solidFill>
                <a:srgbClr val="B7B7B7"/>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C</a:t>
            </a:r>
            <a:r>
              <a:rPr lang="en" sz="2600">
                <a:solidFill>
                  <a:srgbClr val="4C1130"/>
                </a:solidFill>
              </a:rPr>
              <a:t>[</a:t>
            </a:r>
            <a:r>
              <a:rPr lang="en" sz="2600">
                <a:solidFill>
                  <a:srgbClr val="20124D"/>
                </a:solidFill>
              </a:rPr>
              <a:t>T</a:t>
            </a:r>
            <a:r>
              <a:rPr lang="en" sz="2600">
                <a:solidFill>
                  <a:srgbClr val="4C1130"/>
                </a:solidFill>
              </a:rPr>
              <a:t>]</a:t>
            </a:r>
            <a:r>
              <a:rPr lang="en" sz="2600"/>
              <a:t> </a:t>
            </a:r>
            <a:r>
              <a:rPr lang="en" sz="2600">
                <a:solidFill>
                  <a:srgbClr val="4C1130"/>
                </a:solidFill>
              </a:rPr>
              <a:t>←</a:t>
            </a:r>
            <a:r>
              <a:rPr lang="en" sz="2600"/>
              <a:t> </a:t>
            </a:r>
            <a:r>
              <a:rPr lang="en" sz="2600">
                <a:solidFill>
                  <a:srgbClr val="20124D"/>
                </a:solidFill>
              </a:rPr>
              <a:t>C</a:t>
            </a:r>
            <a:r>
              <a:rPr lang="en" sz="2600">
                <a:solidFill>
                  <a:srgbClr val="4C1130"/>
                </a:solidFill>
              </a:rPr>
              <a:t>[</a:t>
            </a:r>
            <a:r>
              <a:rPr lang="en" sz="2600">
                <a:solidFill>
                  <a:srgbClr val="20124D"/>
                </a:solidFill>
              </a:rPr>
              <a:t>T</a:t>
            </a:r>
            <a:r>
              <a:rPr lang="en" sz="2600">
                <a:solidFill>
                  <a:srgbClr val="4C1130"/>
                </a:solidFill>
              </a:rPr>
              <a:t>]</a:t>
            </a:r>
            <a:r>
              <a:rPr lang="en" sz="2600"/>
              <a:t> </a:t>
            </a:r>
            <a:r>
              <a:rPr lang="en" sz="2600">
                <a:solidFill>
                  <a:srgbClr val="4C1130"/>
                </a:solidFill>
              </a:rPr>
              <a:t>+ </a:t>
            </a:r>
            <a:r>
              <a:rPr lang="en" sz="2600">
                <a:solidFill>
                  <a:srgbClr val="20124D"/>
                </a:solidFill>
              </a:rPr>
              <a:t>1</a:t>
            </a:r>
            <a:r>
              <a:rPr lang="en" sz="2600">
                <a:solidFill>
                  <a:srgbClr val="B7B7B7"/>
                </a:solidFill>
              </a:rPr>
              <a:t>			</a:t>
            </a:r>
            <a:r>
              <a:rPr lang="en">
                <a:solidFill>
                  <a:srgbClr val="B7B7B7"/>
                </a:solidFill>
              </a:rPr>
              <a:t>▹ increase count for T by 1</a:t>
            </a:r>
            <a:endParaRPr>
              <a:solidFill>
                <a:srgbClr val="B7B7B7"/>
              </a:solidFill>
            </a:endParaRPr>
          </a:p>
          <a:p>
            <a:pPr indent="0" lvl="0" marL="457200" rtl="0" algn="l">
              <a:lnSpc>
                <a:spcPct val="115000"/>
              </a:lnSpc>
              <a:spcBef>
                <a:spcPts val="0"/>
              </a:spcBef>
              <a:spcAft>
                <a:spcPts val="0"/>
              </a:spcAft>
              <a:buNone/>
            </a:pPr>
            <a:r>
              <a:rPr baseline="-25000" lang="en" sz="2600">
                <a:solidFill>
                  <a:srgbClr val="B7B7B7"/>
                </a:solidFill>
              </a:rPr>
              <a:t>	</a:t>
            </a:r>
            <a:r>
              <a:rPr lang="en" sz="2600">
                <a:solidFill>
                  <a:srgbClr val="B7B7B7"/>
                </a:solidFill>
              </a:rPr>
              <a:t>i ← i + 1						</a:t>
            </a:r>
            <a:r>
              <a:rPr lang="en">
                <a:solidFill>
                  <a:srgbClr val="B7B7B7"/>
                </a:solidFill>
              </a:rPr>
              <a:t>▹ increase i by 1</a:t>
            </a:r>
            <a:endParaRPr baseline="-25000">
              <a:solidFill>
                <a:srgbClr val="B7B7B7"/>
              </a:solidFill>
            </a:endParaRPr>
          </a:p>
          <a:p>
            <a:pPr indent="0" lvl="0" marL="457200" rtl="0" algn="l">
              <a:lnSpc>
                <a:spcPct val="115000"/>
              </a:lnSpc>
              <a:spcBef>
                <a:spcPts val="0"/>
              </a:spcBef>
              <a:spcAft>
                <a:spcPts val="0"/>
              </a:spcAft>
              <a:buNone/>
            </a:pPr>
            <a:r>
              <a:rPr lang="en" sz="2600">
                <a:solidFill>
                  <a:srgbClr val="B7B7B7"/>
                </a:solidFill>
              </a:rPr>
              <a:t>return C							</a:t>
            </a:r>
            <a:r>
              <a:rPr lang="en">
                <a:solidFill>
                  <a:srgbClr val="B7B7B7"/>
                </a:solidFill>
              </a:rPr>
              <a:t>▹ output is the counts table</a:t>
            </a:r>
            <a:endParaRPr>
              <a:solidFill>
                <a:srgbClr val="B7B7B7"/>
              </a:solidFill>
            </a:endParaRPr>
          </a:p>
        </p:txBody>
      </p:sp>
      <p:sp>
        <p:nvSpPr>
          <p:cNvPr id="568" name="Google Shape;568;p68"/>
          <p:cNvSpPr txBox="1"/>
          <p:nvPr/>
        </p:nvSpPr>
        <p:spPr>
          <a:xfrm>
            <a:off x="164825" y="1718025"/>
            <a:ext cx="45036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U</a:t>
            </a:r>
            <a:r>
              <a:rPr b="1" lang="en" sz="3000">
                <a:solidFill>
                  <a:srgbClr val="FF0000"/>
                </a:solidFill>
              </a:rPr>
              <a:t>sing an </a:t>
            </a:r>
            <a:r>
              <a:rPr b="1" i="1" lang="en" sz="3000">
                <a:solidFill>
                  <a:srgbClr val="FF0000"/>
                </a:solidFill>
              </a:rPr>
              <a:t>n</a:t>
            </a:r>
            <a:r>
              <a:rPr b="1" lang="en" sz="3000">
                <a:solidFill>
                  <a:srgbClr val="FF0000"/>
                </a:solidFill>
              </a:rPr>
              <a:t>-gram as an index to a table</a:t>
            </a:r>
            <a:endParaRPr b="1" sz="30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Unigram algorithm</a:t>
            </a:r>
            <a:endParaRPr/>
          </a:p>
        </p:txBody>
      </p:sp>
      <p:sp>
        <p:nvSpPr>
          <p:cNvPr id="574" name="Google Shape;574;p69"/>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u</a:t>
            </a:r>
            <a:r>
              <a:rPr b="1" lang="en" sz="3000">
                <a:solidFill>
                  <a:srgbClr val="20124D"/>
                </a:solidFill>
              </a:rPr>
              <a:t>nigram</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C1</a:t>
            </a:r>
            <a:r>
              <a:rPr lang="en" sz="3000">
                <a:solidFill>
                  <a:srgbClr val="4C1130"/>
                </a:solidFill>
              </a:rPr>
              <a:t>):				</a:t>
            </a:r>
            <a:r>
              <a:rPr lang="en">
                <a:solidFill>
                  <a:srgbClr val="434343"/>
                </a:solidFill>
              </a:rPr>
              <a:t>▹ L: tokens, C1: unigram counts</a:t>
            </a:r>
            <a:endParaRPr>
              <a:solidFill>
                <a:srgbClr val="20124D"/>
              </a:solidFill>
            </a:endParaRPr>
          </a:p>
          <a:p>
            <a:pPr indent="457200" lvl="0" marL="0" rtl="0" algn="l">
              <a:lnSpc>
                <a:spcPct val="115000"/>
              </a:lnSpc>
              <a:spcBef>
                <a:spcPts val="0"/>
              </a:spcBef>
              <a:spcAft>
                <a:spcPts val="0"/>
              </a:spcAft>
              <a:buNone/>
            </a:pPr>
            <a:r>
              <a:rPr lang="en" sz="3000">
                <a:solidFill>
                  <a:srgbClr val="4C1130"/>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C1</a:t>
            </a:r>
            <a:r>
              <a:rPr lang="en" sz="3000">
                <a:solidFill>
                  <a:srgbClr val="4C1130"/>
                </a:solidFill>
              </a:rPr>
              <a:t>)			</a:t>
            </a:r>
            <a:r>
              <a:rPr lang="en">
                <a:solidFill>
                  <a:srgbClr val="434343"/>
                </a:solidFill>
              </a:rPr>
              <a:t>▹ token with highest count</a:t>
            </a:r>
            <a:endParaRPr>
              <a:solidFill>
                <a:srgbClr val="4C113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Unigram algorithm</a:t>
            </a:r>
            <a:endParaRPr/>
          </a:p>
        </p:txBody>
      </p:sp>
      <p:sp>
        <p:nvSpPr>
          <p:cNvPr id="580" name="Google Shape;580;p70"/>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B7B7B7"/>
                </a:solidFill>
              </a:rPr>
              <a:t>unigram</a:t>
            </a:r>
            <a:r>
              <a:rPr lang="en" sz="3000">
                <a:solidFill>
                  <a:srgbClr val="B7B7B7"/>
                </a:solidFill>
              </a:rPr>
              <a:t>(</a:t>
            </a:r>
            <a:r>
              <a:rPr lang="en" sz="2800">
                <a:solidFill>
                  <a:srgbClr val="B7B7B7"/>
                </a:solidFill>
              </a:rPr>
              <a:t>L</a:t>
            </a:r>
            <a:r>
              <a:rPr lang="en" sz="3000">
                <a:solidFill>
                  <a:srgbClr val="B7B7B7"/>
                </a:solidFill>
              </a:rPr>
              <a:t>, C1):				</a:t>
            </a:r>
            <a:r>
              <a:rPr lang="en">
                <a:solidFill>
                  <a:srgbClr val="B7B7B7"/>
                </a:solidFill>
              </a:rPr>
              <a:t>▹ L: tokens, C1: unigram counts</a:t>
            </a:r>
            <a:endParaRPr>
              <a:solidFill>
                <a:srgbClr val="B7B7B7"/>
              </a:solidFill>
            </a:endParaRPr>
          </a:p>
          <a:p>
            <a:pPr indent="457200" lvl="0" marL="0" rtl="0" algn="l">
              <a:lnSpc>
                <a:spcPct val="115000"/>
              </a:lnSpc>
              <a:spcBef>
                <a:spcPts val="0"/>
              </a:spcBef>
              <a:spcAft>
                <a:spcPts val="0"/>
              </a:spcAft>
              <a:buNone/>
            </a:pPr>
            <a:r>
              <a:rPr lang="en" sz="3000">
                <a:solidFill>
                  <a:srgbClr val="B7B7B7"/>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C1</a:t>
            </a:r>
            <a:r>
              <a:rPr lang="en" sz="3000">
                <a:solidFill>
                  <a:srgbClr val="4C1130"/>
                </a:solidFill>
              </a:rPr>
              <a:t>)</a:t>
            </a:r>
            <a:r>
              <a:rPr lang="en" sz="3000">
                <a:solidFill>
                  <a:srgbClr val="B7B7B7"/>
                </a:solidFill>
              </a:rPr>
              <a:t>			</a:t>
            </a:r>
            <a:r>
              <a:rPr lang="en">
                <a:solidFill>
                  <a:srgbClr val="B7B7B7"/>
                </a:solidFill>
              </a:rPr>
              <a:t>▹ token with highest count</a:t>
            </a:r>
            <a:endParaRPr>
              <a:solidFill>
                <a:srgbClr val="B7B7B7"/>
              </a:solidFill>
            </a:endParaRPr>
          </a:p>
        </p:txBody>
      </p:sp>
      <p:sp>
        <p:nvSpPr>
          <p:cNvPr id="581" name="Google Shape;581;p70"/>
          <p:cNvSpPr txBox="1"/>
          <p:nvPr/>
        </p:nvSpPr>
        <p:spPr>
          <a:xfrm>
            <a:off x="2043900" y="2384675"/>
            <a:ext cx="25671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Function call</a:t>
            </a:r>
            <a:endParaRPr b="1" sz="3000">
              <a:solidFill>
                <a:srgbClr val="FF0000"/>
              </a:solidFill>
            </a:endParaRPr>
          </a:p>
        </p:txBody>
      </p:sp>
      <p:sp>
        <p:nvSpPr>
          <p:cNvPr id="582" name="Google Shape;582;p70"/>
          <p:cNvSpPr/>
          <p:nvPr/>
        </p:nvSpPr>
        <p:spPr>
          <a:xfrm>
            <a:off x="2043900" y="1885175"/>
            <a:ext cx="2220600" cy="499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Unigram algorithm</a:t>
            </a:r>
            <a:endParaRPr/>
          </a:p>
        </p:txBody>
      </p:sp>
      <p:sp>
        <p:nvSpPr>
          <p:cNvPr id="588" name="Google Shape;588;p71"/>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unigram</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C1</a:t>
            </a:r>
            <a:r>
              <a:rPr lang="en" sz="3000">
                <a:solidFill>
                  <a:srgbClr val="4C1130"/>
                </a:solidFill>
              </a:rPr>
              <a:t>):				</a:t>
            </a:r>
            <a:r>
              <a:rPr lang="en">
                <a:solidFill>
                  <a:srgbClr val="434343"/>
                </a:solidFill>
              </a:rPr>
              <a:t>▹ L: tokens, C1: unigram counts</a:t>
            </a:r>
            <a:endParaRPr>
              <a:solidFill>
                <a:srgbClr val="20124D"/>
              </a:solidFill>
            </a:endParaRPr>
          </a:p>
          <a:p>
            <a:pPr indent="457200" lvl="0" marL="0" rtl="0" algn="l">
              <a:lnSpc>
                <a:spcPct val="115000"/>
              </a:lnSpc>
              <a:spcBef>
                <a:spcPts val="0"/>
              </a:spcBef>
              <a:spcAft>
                <a:spcPts val="0"/>
              </a:spcAft>
              <a:buNone/>
            </a:pPr>
            <a:r>
              <a:rPr lang="en" sz="3000">
                <a:solidFill>
                  <a:srgbClr val="4C1130"/>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C1</a:t>
            </a:r>
            <a:r>
              <a:rPr lang="en" sz="3000">
                <a:solidFill>
                  <a:srgbClr val="4C1130"/>
                </a:solidFill>
              </a:rPr>
              <a:t>)			</a:t>
            </a:r>
            <a:r>
              <a:rPr lang="en">
                <a:solidFill>
                  <a:srgbClr val="434343"/>
                </a:solidFill>
              </a:rPr>
              <a:t>▹ token with highest count</a:t>
            </a:r>
            <a:endParaRPr>
              <a:solidFill>
                <a:srgbClr val="4C1130"/>
              </a:solidFill>
            </a:endParaRPr>
          </a:p>
        </p:txBody>
      </p:sp>
      <p:sp>
        <p:nvSpPr>
          <p:cNvPr id="589" name="Google Shape;589;p71"/>
          <p:cNvSpPr txBox="1"/>
          <p:nvPr/>
        </p:nvSpPr>
        <p:spPr>
          <a:xfrm>
            <a:off x="76200" y="4012725"/>
            <a:ext cx="8481300" cy="77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t>Ignores L and always predicts the same word...</a:t>
            </a:r>
            <a:endParaRPr sz="3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Bigram algorithm</a:t>
            </a:r>
            <a:endParaRPr/>
          </a:p>
        </p:txBody>
      </p:sp>
      <p:sp>
        <p:nvSpPr>
          <p:cNvPr id="595" name="Google Shape;595;p72"/>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rgbClr val="20124D"/>
                </a:solidFill>
              </a:rPr>
              <a:t>bigram</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C2</a:t>
            </a:r>
            <a:r>
              <a:rPr lang="en" sz="3000">
                <a:solidFill>
                  <a:srgbClr val="4C1130"/>
                </a:solidFill>
              </a:rPr>
              <a:t>):					</a:t>
            </a:r>
            <a:r>
              <a:rPr lang="en">
                <a:solidFill>
                  <a:srgbClr val="434343"/>
                </a:solidFill>
              </a:rPr>
              <a:t>▹ L: tokens, C2: bigram counts</a:t>
            </a:r>
            <a:endParaRPr>
              <a:solidFill>
                <a:srgbClr val="20124D"/>
              </a:solidFill>
            </a:endParaRPr>
          </a:p>
          <a:p>
            <a:pPr indent="457200" lvl="0" marL="0" rtl="0" algn="l">
              <a:lnSpc>
                <a:spcPct val="115000"/>
              </a:lnSpc>
              <a:spcBef>
                <a:spcPts val="0"/>
              </a:spcBef>
              <a:spcAft>
                <a:spcPts val="0"/>
              </a:spcAft>
              <a:buNone/>
            </a:pPr>
            <a:r>
              <a:rPr lang="en" sz="3000">
                <a:solidFill>
                  <a:srgbClr val="20124D"/>
                </a:solidFill>
              </a:rPr>
              <a:t>k</a:t>
            </a:r>
            <a:r>
              <a:rPr lang="en" sz="3000"/>
              <a:t> </a:t>
            </a:r>
            <a:r>
              <a:rPr lang="en" sz="3000">
                <a:solidFill>
                  <a:srgbClr val="4C1130"/>
                </a:solidFill>
              </a:rPr>
              <a:t>←</a:t>
            </a:r>
            <a:r>
              <a:rPr lang="en" sz="3000"/>
              <a:t> </a:t>
            </a:r>
            <a:r>
              <a:rPr lang="en" sz="3000">
                <a:solidFill>
                  <a:srgbClr val="4C1130"/>
                </a:solidFill>
              </a:rPr>
              <a:t>len(</a:t>
            </a:r>
            <a:r>
              <a:rPr lang="en" sz="3000">
                <a:solidFill>
                  <a:srgbClr val="20124D"/>
                </a:solidFill>
              </a:rPr>
              <a:t>L</a:t>
            </a:r>
            <a:r>
              <a:rPr lang="en" sz="3000">
                <a:solidFill>
                  <a:srgbClr val="4C1130"/>
                </a:solidFill>
              </a:rPr>
              <a:t>)</a:t>
            </a:r>
            <a:r>
              <a:rPr lang="en" sz="2600">
                <a:solidFill>
                  <a:srgbClr val="4C1130"/>
                </a:solidFill>
              </a:rPr>
              <a:t>						</a:t>
            </a:r>
            <a:r>
              <a:rPr lang="en">
                <a:solidFill>
                  <a:srgbClr val="434343"/>
                </a:solidFill>
              </a:rPr>
              <a:t>▹ length of L</a:t>
            </a:r>
            <a:endParaRPr>
              <a:solidFill>
                <a:srgbClr val="4C1130"/>
              </a:solidFill>
            </a:endParaRPr>
          </a:p>
          <a:p>
            <a:pPr indent="457200" lvl="0" marL="0" rtl="0" algn="l">
              <a:lnSpc>
                <a:spcPct val="115000"/>
              </a:lnSpc>
              <a:spcBef>
                <a:spcPts val="0"/>
              </a:spcBef>
              <a:spcAft>
                <a:spcPts val="0"/>
              </a:spcAft>
              <a:buNone/>
            </a:pPr>
            <a:r>
              <a:rPr lang="en" sz="3000">
                <a:solidFill>
                  <a:srgbClr val="20124D"/>
                </a:solidFill>
              </a:rPr>
              <a:t>t</a:t>
            </a:r>
            <a:r>
              <a:rPr lang="en" sz="3000"/>
              <a:t> </a:t>
            </a:r>
            <a:r>
              <a:rPr lang="en" sz="3000">
                <a:solidFill>
                  <a:srgbClr val="4C1130"/>
                </a:solidFill>
              </a:rPr>
              <a:t>←</a:t>
            </a:r>
            <a:r>
              <a:rPr lang="en" sz="3000"/>
              <a:t> </a:t>
            </a:r>
            <a:r>
              <a:rPr lang="en" sz="3000">
                <a:solidFill>
                  <a:srgbClr val="20124D"/>
                </a:solidFill>
              </a:rPr>
              <a:t>L</a:t>
            </a:r>
            <a:r>
              <a:rPr lang="en" sz="3000">
                <a:solidFill>
                  <a:srgbClr val="4C1130"/>
                </a:solidFill>
              </a:rPr>
              <a:t>[</a:t>
            </a:r>
            <a:r>
              <a:rPr lang="en" sz="3000">
                <a:solidFill>
                  <a:srgbClr val="20124D"/>
                </a:solidFill>
              </a:rPr>
              <a:t>k</a:t>
            </a:r>
            <a:r>
              <a:rPr lang="en" sz="3000">
                <a:solidFill>
                  <a:srgbClr val="4C1130"/>
                </a:solidFill>
              </a:rPr>
              <a:t>]							</a:t>
            </a:r>
            <a:r>
              <a:rPr lang="en">
                <a:solidFill>
                  <a:srgbClr val="434343"/>
                </a:solidFill>
              </a:rPr>
              <a:t>▹ last token in L</a:t>
            </a:r>
            <a:endParaRPr>
              <a:solidFill>
                <a:srgbClr val="4C1130"/>
              </a:solidFill>
            </a:endParaRPr>
          </a:p>
          <a:p>
            <a:pPr indent="457200" lvl="0" marL="0" rtl="0" algn="l">
              <a:lnSpc>
                <a:spcPct val="115000"/>
              </a:lnSpc>
              <a:spcBef>
                <a:spcPts val="0"/>
              </a:spcBef>
              <a:spcAft>
                <a:spcPts val="0"/>
              </a:spcAft>
              <a:buNone/>
            </a:pPr>
            <a:r>
              <a:rPr lang="en" sz="3000">
                <a:solidFill>
                  <a:srgbClr val="4C1130"/>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C2</a:t>
            </a:r>
            <a:r>
              <a:rPr lang="en" sz="3000">
                <a:solidFill>
                  <a:srgbClr val="4C1130"/>
                </a:solidFill>
              </a:rPr>
              <a:t>[</a:t>
            </a:r>
            <a:r>
              <a:rPr lang="en" sz="3000">
                <a:solidFill>
                  <a:srgbClr val="20124D"/>
                </a:solidFill>
              </a:rPr>
              <a:t>t, </a:t>
            </a:r>
            <a:r>
              <a:rPr lang="en" sz="2600">
                <a:solidFill>
                  <a:srgbClr val="20124D"/>
                </a:solidFill>
                <a:latin typeface="Mate SC"/>
                <a:ea typeface="Mate SC"/>
                <a:cs typeface="Mate SC"/>
                <a:sym typeface="Mate SC"/>
              </a:rPr>
              <a:t>·</a:t>
            </a:r>
            <a:r>
              <a:rPr lang="en" sz="3000">
                <a:solidFill>
                  <a:srgbClr val="4C1130"/>
                </a:solidFill>
              </a:rPr>
              <a:t>])		</a:t>
            </a:r>
            <a:r>
              <a:rPr lang="en">
                <a:solidFill>
                  <a:srgbClr val="434343"/>
                </a:solidFill>
              </a:rPr>
              <a:t>▹ bigram with highest count,</a:t>
            </a:r>
            <a:endParaRPr>
              <a:solidFill>
                <a:srgbClr val="434343"/>
              </a:solidFill>
            </a:endParaRPr>
          </a:p>
          <a:p>
            <a:pPr indent="457200" lvl="0" marL="3200400" rtl="0" algn="l">
              <a:lnSpc>
                <a:spcPct val="115000"/>
              </a:lnSpc>
              <a:spcBef>
                <a:spcPts val="0"/>
              </a:spcBef>
              <a:spcAft>
                <a:spcPts val="0"/>
              </a:spcAft>
              <a:buNone/>
            </a:pPr>
            <a:r>
              <a:rPr lang="en">
                <a:solidFill>
                  <a:srgbClr val="4C1130"/>
                </a:solidFill>
              </a:rPr>
              <a:t>		</a:t>
            </a:r>
            <a:r>
              <a:rPr lang="en">
                <a:solidFill>
                  <a:srgbClr val="434343"/>
                </a:solidFill>
              </a:rPr>
              <a:t>▹ among the bigrams starting with t</a:t>
            </a:r>
            <a:endParaRPr>
              <a:solidFill>
                <a:srgbClr val="43434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Bigram algorithm</a:t>
            </a:r>
            <a:endParaRPr/>
          </a:p>
        </p:txBody>
      </p:sp>
      <p:sp>
        <p:nvSpPr>
          <p:cNvPr id="601" name="Google Shape;601;p73"/>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B7B7B7"/>
                </a:solidFill>
              </a:rPr>
              <a:t>bigram</a:t>
            </a:r>
            <a:r>
              <a:rPr lang="en" sz="3000">
                <a:solidFill>
                  <a:srgbClr val="B7B7B7"/>
                </a:solidFill>
              </a:rPr>
              <a:t>(</a:t>
            </a:r>
            <a:r>
              <a:rPr lang="en" sz="2800">
                <a:solidFill>
                  <a:srgbClr val="B7B7B7"/>
                </a:solidFill>
              </a:rPr>
              <a:t>L</a:t>
            </a:r>
            <a:r>
              <a:rPr lang="en" sz="3000">
                <a:solidFill>
                  <a:srgbClr val="B7B7B7"/>
                </a:solidFill>
              </a:rPr>
              <a:t>, C2):					</a:t>
            </a:r>
            <a:r>
              <a:rPr lang="en">
                <a:solidFill>
                  <a:srgbClr val="B7B7B7"/>
                </a:solidFill>
              </a:rPr>
              <a:t>▹ L: tokens, C2: bigram counts</a:t>
            </a:r>
            <a:endParaRPr>
              <a:solidFill>
                <a:srgbClr val="B7B7B7"/>
              </a:solidFill>
            </a:endParaRPr>
          </a:p>
          <a:p>
            <a:pPr indent="457200" lvl="0" marL="0" rtl="0" algn="l">
              <a:lnSpc>
                <a:spcPct val="115000"/>
              </a:lnSpc>
              <a:spcBef>
                <a:spcPts val="0"/>
              </a:spcBef>
              <a:spcAft>
                <a:spcPts val="0"/>
              </a:spcAft>
              <a:buNone/>
            </a:pPr>
            <a:r>
              <a:rPr lang="en" sz="3000">
                <a:solidFill>
                  <a:srgbClr val="B7B7B7"/>
                </a:solidFill>
              </a:rPr>
              <a:t>k ← len(L)</a:t>
            </a:r>
            <a:r>
              <a:rPr lang="en" sz="2600">
                <a:solidFill>
                  <a:srgbClr val="B7B7B7"/>
                </a:solidFill>
              </a:rPr>
              <a:t>						</a:t>
            </a:r>
            <a:r>
              <a:rPr lang="en">
                <a:solidFill>
                  <a:srgbClr val="B7B7B7"/>
                </a:solidFill>
              </a:rPr>
              <a:t>▹ length of L</a:t>
            </a:r>
            <a:endParaRPr>
              <a:solidFill>
                <a:srgbClr val="B7B7B7"/>
              </a:solidFill>
            </a:endParaRPr>
          </a:p>
          <a:p>
            <a:pPr indent="457200" lvl="0" marL="0" rtl="0" algn="l">
              <a:lnSpc>
                <a:spcPct val="115000"/>
              </a:lnSpc>
              <a:spcBef>
                <a:spcPts val="0"/>
              </a:spcBef>
              <a:spcAft>
                <a:spcPts val="0"/>
              </a:spcAft>
              <a:buNone/>
            </a:pPr>
            <a:r>
              <a:rPr lang="en" sz="3000">
                <a:solidFill>
                  <a:srgbClr val="B7B7B7"/>
                </a:solidFill>
              </a:rPr>
              <a:t>t ← L[k]							</a:t>
            </a:r>
            <a:r>
              <a:rPr lang="en">
                <a:solidFill>
                  <a:srgbClr val="B7B7B7"/>
                </a:solidFill>
              </a:rPr>
              <a:t>▹ last token in L</a:t>
            </a:r>
            <a:endParaRPr>
              <a:solidFill>
                <a:srgbClr val="B7B7B7"/>
              </a:solidFill>
            </a:endParaRPr>
          </a:p>
          <a:p>
            <a:pPr indent="457200" lvl="0" marL="0" rtl="0" algn="l">
              <a:lnSpc>
                <a:spcPct val="115000"/>
              </a:lnSpc>
              <a:spcBef>
                <a:spcPts val="0"/>
              </a:spcBef>
              <a:spcAft>
                <a:spcPts val="0"/>
              </a:spcAft>
              <a:buNone/>
            </a:pPr>
            <a:r>
              <a:rPr lang="en" sz="3000">
                <a:solidFill>
                  <a:srgbClr val="B7B7B7"/>
                </a:solidFill>
              </a:rPr>
              <a:t>return argmax(</a:t>
            </a:r>
            <a:r>
              <a:rPr lang="en" sz="3000">
                <a:solidFill>
                  <a:srgbClr val="20124D"/>
                </a:solidFill>
              </a:rPr>
              <a:t>C2</a:t>
            </a:r>
            <a:r>
              <a:rPr lang="en" sz="3000">
                <a:solidFill>
                  <a:srgbClr val="4C1130"/>
                </a:solidFill>
              </a:rPr>
              <a:t>[</a:t>
            </a:r>
            <a:r>
              <a:rPr lang="en" sz="3000">
                <a:solidFill>
                  <a:srgbClr val="20124D"/>
                </a:solidFill>
              </a:rPr>
              <a:t>t, </a:t>
            </a:r>
            <a:r>
              <a:rPr lang="en" sz="2600">
                <a:solidFill>
                  <a:srgbClr val="20124D"/>
                </a:solidFill>
                <a:latin typeface="Mate SC"/>
                <a:ea typeface="Mate SC"/>
                <a:cs typeface="Mate SC"/>
                <a:sym typeface="Mate SC"/>
              </a:rPr>
              <a:t>·</a:t>
            </a:r>
            <a:r>
              <a:rPr lang="en" sz="3000">
                <a:solidFill>
                  <a:srgbClr val="4C1130"/>
                </a:solidFill>
              </a:rPr>
              <a:t>]</a:t>
            </a:r>
            <a:r>
              <a:rPr lang="en" sz="3000">
                <a:solidFill>
                  <a:srgbClr val="B7B7B7"/>
                </a:solidFill>
              </a:rPr>
              <a:t>)		</a:t>
            </a:r>
            <a:r>
              <a:rPr lang="en">
                <a:solidFill>
                  <a:srgbClr val="B7B7B7"/>
                </a:solidFill>
              </a:rPr>
              <a:t>▹ bigram with highest</a:t>
            </a:r>
            <a:r>
              <a:rPr lang="en">
                <a:solidFill>
                  <a:srgbClr val="B7B7B7"/>
                </a:solidFill>
              </a:rPr>
              <a:t> count,</a:t>
            </a:r>
            <a:endParaRPr>
              <a:solidFill>
                <a:srgbClr val="B7B7B7"/>
              </a:solidFill>
            </a:endParaRPr>
          </a:p>
          <a:p>
            <a:pPr indent="457200" lvl="0" marL="4114800" rtl="0" algn="l">
              <a:lnSpc>
                <a:spcPct val="115000"/>
              </a:lnSpc>
              <a:spcBef>
                <a:spcPts val="0"/>
              </a:spcBef>
              <a:spcAft>
                <a:spcPts val="0"/>
              </a:spcAft>
              <a:buNone/>
            </a:pPr>
            <a:r>
              <a:rPr lang="en">
                <a:solidFill>
                  <a:srgbClr val="B7B7B7"/>
                </a:solidFill>
              </a:rPr>
              <a:t>▹ among the bigrams starting with t</a:t>
            </a:r>
            <a:endParaRPr>
              <a:solidFill>
                <a:srgbClr val="B7B7B7"/>
              </a:solidFill>
            </a:endParaRPr>
          </a:p>
        </p:txBody>
      </p:sp>
      <p:sp>
        <p:nvSpPr>
          <p:cNvPr id="602" name="Google Shape;602;p73"/>
          <p:cNvSpPr txBox="1"/>
          <p:nvPr/>
        </p:nvSpPr>
        <p:spPr>
          <a:xfrm>
            <a:off x="93550" y="3499825"/>
            <a:ext cx="46818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Getting part of the table</a:t>
            </a:r>
            <a:endParaRPr b="1" sz="3000">
              <a:solidFill>
                <a:srgbClr val="FF0000"/>
              </a:solidFill>
            </a:endParaRPr>
          </a:p>
        </p:txBody>
      </p:sp>
      <p:sp>
        <p:nvSpPr>
          <p:cNvPr id="603" name="Google Shape;603;p73"/>
          <p:cNvSpPr/>
          <p:nvPr/>
        </p:nvSpPr>
        <p:spPr>
          <a:xfrm>
            <a:off x="3444850" y="2961225"/>
            <a:ext cx="1116900" cy="447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t>
            </a:r>
            <a:r>
              <a:rPr lang="en"/>
              <a:t>igram algorithm</a:t>
            </a:r>
            <a:endParaRPr/>
          </a:p>
        </p:txBody>
      </p:sp>
      <p:sp>
        <p:nvSpPr>
          <p:cNvPr id="609" name="Google Shape;609;p74"/>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tr</a:t>
            </a:r>
            <a:r>
              <a:rPr b="1" lang="en" sz="3000">
                <a:solidFill>
                  <a:srgbClr val="20124D"/>
                </a:solidFill>
              </a:rPr>
              <a:t>igram</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C3</a:t>
            </a:r>
            <a:r>
              <a:rPr lang="en" sz="3000">
                <a:solidFill>
                  <a:srgbClr val="4C1130"/>
                </a:solidFill>
              </a:rPr>
              <a:t>):					</a:t>
            </a:r>
            <a:r>
              <a:rPr lang="en">
                <a:solidFill>
                  <a:srgbClr val="434343"/>
                </a:solidFill>
              </a:rPr>
              <a:t>▹ L: tokens, C3: trigram counts</a:t>
            </a:r>
            <a:endParaRPr>
              <a:solidFill>
                <a:srgbClr val="20124D"/>
              </a:solidFill>
            </a:endParaRPr>
          </a:p>
          <a:p>
            <a:pPr indent="457200" lvl="0" marL="0" rtl="0" algn="l">
              <a:lnSpc>
                <a:spcPct val="115000"/>
              </a:lnSpc>
              <a:spcBef>
                <a:spcPts val="0"/>
              </a:spcBef>
              <a:spcAft>
                <a:spcPts val="0"/>
              </a:spcAft>
              <a:buNone/>
            </a:pPr>
            <a:r>
              <a:rPr lang="en" sz="3000">
                <a:solidFill>
                  <a:srgbClr val="20124D"/>
                </a:solidFill>
              </a:rPr>
              <a:t>k</a:t>
            </a:r>
            <a:r>
              <a:rPr lang="en" sz="3000"/>
              <a:t> </a:t>
            </a:r>
            <a:r>
              <a:rPr lang="en" sz="3000">
                <a:solidFill>
                  <a:srgbClr val="4C1130"/>
                </a:solidFill>
              </a:rPr>
              <a:t>←</a:t>
            </a:r>
            <a:r>
              <a:rPr lang="en" sz="3000"/>
              <a:t> </a:t>
            </a:r>
            <a:r>
              <a:rPr lang="en" sz="3000">
                <a:solidFill>
                  <a:srgbClr val="4C1130"/>
                </a:solidFill>
              </a:rPr>
              <a:t>len(</a:t>
            </a:r>
            <a:r>
              <a:rPr lang="en" sz="3000">
                <a:solidFill>
                  <a:srgbClr val="20124D"/>
                </a:solidFill>
              </a:rPr>
              <a:t>L</a:t>
            </a:r>
            <a:r>
              <a:rPr lang="en" sz="3000">
                <a:solidFill>
                  <a:srgbClr val="4C1130"/>
                </a:solidFill>
              </a:rPr>
              <a:t>)</a:t>
            </a:r>
            <a:r>
              <a:rPr lang="en" sz="2600">
                <a:solidFill>
                  <a:srgbClr val="4C1130"/>
                </a:solidFill>
              </a:rPr>
              <a:t>						</a:t>
            </a:r>
            <a:r>
              <a:rPr lang="en">
                <a:solidFill>
                  <a:srgbClr val="434343"/>
                </a:solidFill>
              </a:rPr>
              <a:t>▹ length of L</a:t>
            </a:r>
            <a:endParaRPr>
              <a:solidFill>
                <a:srgbClr val="4C1130"/>
              </a:solidFill>
            </a:endParaRPr>
          </a:p>
          <a:p>
            <a:pPr indent="457200" lvl="0" marL="0" rtl="0" algn="l">
              <a:lnSpc>
                <a:spcPct val="115000"/>
              </a:lnSpc>
              <a:spcBef>
                <a:spcPts val="0"/>
              </a:spcBef>
              <a:spcAft>
                <a:spcPts val="0"/>
              </a:spcAft>
              <a:buNone/>
            </a:pPr>
            <a:r>
              <a:rPr lang="en" sz="3000">
                <a:solidFill>
                  <a:srgbClr val="20124D"/>
                </a:solidFill>
              </a:rPr>
              <a:t>T</a:t>
            </a:r>
            <a:r>
              <a:rPr lang="en" sz="3000"/>
              <a:t> </a:t>
            </a:r>
            <a:r>
              <a:rPr lang="en" sz="3000">
                <a:solidFill>
                  <a:srgbClr val="4C1130"/>
                </a:solidFill>
              </a:rPr>
              <a:t>←</a:t>
            </a:r>
            <a:r>
              <a:rPr lang="en" sz="3000"/>
              <a:t> </a:t>
            </a:r>
            <a:r>
              <a:rPr lang="en" sz="3000">
                <a:solidFill>
                  <a:srgbClr val="20124D"/>
                </a:solidFill>
              </a:rPr>
              <a:t>L</a:t>
            </a:r>
            <a:r>
              <a:rPr lang="en" sz="3000">
                <a:solidFill>
                  <a:srgbClr val="4C1130"/>
                </a:solidFill>
              </a:rPr>
              <a:t>[</a:t>
            </a:r>
            <a:r>
              <a:rPr lang="en" sz="3000">
                <a:solidFill>
                  <a:srgbClr val="20124D"/>
                </a:solidFill>
              </a:rPr>
              <a:t>k − 1</a:t>
            </a:r>
            <a:r>
              <a:rPr lang="en" sz="3000">
                <a:solidFill>
                  <a:srgbClr val="4C1130"/>
                </a:solidFill>
              </a:rPr>
              <a:t>,</a:t>
            </a:r>
            <a:r>
              <a:rPr lang="en" sz="3000">
                <a:solidFill>
                  <a:srgbClr val="20124D"/>
                </a:solidFill>
              </a:rPr>
              <a:t> k</a:t>
            </a:r>
            <a:r>
              <a:rPr lang="en" sz="3000">
                <a:solidFill>
                  <a:srgbClr val="4C1130"/>
                </a:solidFill>
              </a:rPr>
              <a:t>]</a:t>
            </a:r>
            <a:r>
              <a:rPr lang="en" sz="2600">
                <a:solidFill>
                  <a:srgbClr val="20124D"/>
                </a:solidFill>
              </a:rPr>
              <a:t>				</a:t>
            </a:r>
            <a:r>
              <a:rPr lang="en">
                <a:solidFill>
                  <a:srgbClr val="434343"/>
                </a:solidFill>
              </a:rPr>
              <a:t>▹ last two tokens in L</a:t>
            </a:r>
            <a:endParaRPr>
              <a:solidFill>
                <a:srgbClr val="4C1130"/>
              </a:solidFill>
            </a:endParaRPr>
          </a:p>
          <a:p>
            <a:pPr indent="457200" lvl="0" marL="0" rtl="0" algn="l">
              <a:lnSpc>
                <a:spcPct val="115000"/>
              </a:lnSpc>
              <a:spcBef>
                <a:spcPts val="0"/>
              </a:spcBef>
              <a:spcAft>
                <a:spcPts val="0"/>
              </a:spcAft>
              <a:buNone/>
            </a:pPr>
            <a:r>
              <a:rPr lang="en" sz="3000">
                <a:solidFill>
                  <a:srgbClr val="4C1130"/>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C3</a:t>
            </a:r>
            <a:r>
              <a:rPr lang="en" sz="3000">
                <a:solidFill>
                  <a:srgbClr val="4C1130"/>
                </a:solidFill>
              </a:rPr>
              <a:t>[</a:t>
            </a:r>
            <a:r>
              <a:rPr lang="en" sz="3000">
                <a:solidFill>
                  <a:srgbClr val="20124D"/>
                </a:solidFill>
              </a:rPr>
              <a:t>T, </a:t>
            </a:r>
            <a:r>
              <a:rPr lang="en" sz="2600">
                <a:solidFill>
                  <a:srgbClr val="20124D"/>
                </a:solidFill>
                <a:latin typeface="Mate SC"/>
                <a:ea typeface="Mate SC"/>
                <a:cs typeface="Mate SC"/>
                <a:sym typeface="Mate SC"/>
              </a:rPr>
              <a:t>·</a:t>
            </a:r>
            <a:r>
              <a:rPr lang="en" sz="3000">
                <a:solidFill>
                  <a:srgbClr val="4C1130"/>
                </a:solidFill>
              </a:rPr>
              <a:t>])</a:t>
            </a:r>
            <a:r>
              <a:rPr lang="en" sz="3000">
                <a:solidFill>
                  <a:srgbClr val="4C1130"/>
                </a:solidFill>
              </a:rPr>
              <a:t>	</a:t>
            </a:r>
            <a:r>
              <a:rPr lang="en">
                <a:solidFill>
                  <a:srgbClr val="434343"/>
                </a:solidFill>
              </a:rPr>
              <a:t>▹ trigram with highest count,</a:t>
            </a:r>
            <a:endParaRPr>
              <a:solidFill>
                <a:srgbClr val="434343"/>
              </a:solidFill>
            </a:endParaRPr>
          </a:p>
          <a:p>
            <a:pPr indent="457200" lvl="0" marL="3200400" rtl="0" algn="l">
              <a:lnSpc>
                <a:spcPct val="115000"/>
              </a:lnSpc>
              <a:spcBef>
                <a:spcPts val="0"/>
              </a:spcBef>
              <a:spcAft>
                <a:spcPts val="0"/>
              </a:spcAft>
              <a:buNone/>
            </a:pPr>
            <a:r>
              <a:rPr lang="en">
                <a:solidFill>
                  <a:srgbClr val="4C1130"/>
                </a:solidFill>
              </a:rPr>
              <a:t>		</a:t>
            </a:r>
            <a:r>
              <a:rPr lang="en">
                <a:solidFill>
                  <a:srgbClr val="434343"/>
                </a:solidFill>
              </a:rPr>
              <a:t>▹ among the trigrams starting with T</a:t>
            </a:r>
            <a:endParaRPr>
              <a:solidFill>
                <a:srgbClr val="4C113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a:t>
            </a:r>
            <a:r>
              <a:rPr i="1" lang="en"/>
              <a:t>n</a:t>
            </a:r>
            <a:r>
              <a:rPr lang="en"/>
              <a:t>-gram</a:t>
            </a:r>
            <a:r>
              <a:rPr lang="en"/>
              <a:t> algorithm</a:t>
            </a:r>
            <a:endParaRPr/>
          </a:p>
        </p:txBody>
      </p:sp>
      <p:sp>
        <p:nvSpPr>
          <p:cNvPr id="615" name="Google Shape;615;p75"/>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n</a:t>
            </a:r>
            <a:r>
              <a:rPr b="1" lang="en" sz="3000">
                <a:solidFill>
                  <a:srgbClr val="20124D"/>
                </a:solidFill>
              </a:rPr>
              <a:t>gram</a:t>
            </a:r>
            <a:r>
              <a:rPr lang="en" sz="3000">
                <a:solidFill>
                  <a:srgbClr val="4C1130"/>
                </a:solidFill>
              </a:rPr>
              <a:t>(</a:t>
            </a:r>
            <a:r>
              <a:rPr lang="en" sz="3000">
                <a:solidFill>
                  <a:srgbClr val="20124D"/>
                </a:solidFill>
              </a:rPr>
              <a:t>L</a:t>
            </a:r>
            <a:r>
              <a:rPr lang="en" sz="3000">
                <a:solidFill>
                  <a:srgbClr val="4C1130"/>
                </a:solidFill>
              </a:rPr>
              <a:t>, </a:t>
            </a:r>
            <a:r>
              <a:rPr lang="en" sz="3000">
                <a:solidFill>
                  <a:srgbClr val="20124D"/>
                </a:solidFill>
              </a:rPr>
              <a:t>n</a:t>
            </a:r>
            <a:r>
              <a:rPr lang="en" sz="3000">
                <a:solidFill>
                  <a:srgbClr val="4C1130"/>
                </a:solidFill>
              </a:rPr>
              <a:t>,</a:t>
            </a:r>
            <a:r>
              <a:rPr lang="en" sz="3000">
                <a:solidFill>
                  <a:srgbClr val="20124D"/>
                </a:solidFill>
              </a:rPr>
              <a:t> </a:t>
            </a:r>
            <a:r>
              <a:rPr lang="en" sz="3000">
                <a:solidFill>
                  <a:srgbClr val="20124D"/>
                </a:solidFill>
              </a:rPr>
              <a:t>Cn</a:t>
            </a:r>
            <a:r>
              <a:rPr lang="en" sz="3000">
                <a:solidFill>
                  <a:srgbClr val="4C1130"/>
                </a:solidFill>
              </a:rPr>
              <a:t>):				</a:t>
            </a:r>
            <a:r>
              <a:rPr lang="en">
                <a:solidFill>
                  <a:srgbClr val="434343"/>
                </a:solidFill>
              </a:rPr>
              <a:t>▹ L: tokens, Cn: </a:t>
            </a:r>
            <a:r>
              <a:rPr i="1" lang="en">
                <a:solidFill>
                  <a:srgbClr val="434343"/>
                </a:solidFill>
              </a:rPr>
              <a:t>n</a:t>
            </a:r>
            <a:r>
              <a:rPr lang="en">
                <a:solidFill>
                  <a:srgbClr val="434343"/>
                </a:solidFill>
              </a:rPr>
              <a:t>-gram counts</a:t>
            </a:r>
            <a:endParaRPr>
              <a:solidFill>
                <a:srgbClr val="20124D"/>
              </a:solidFill>
            </a:endParaRPr>
          </a:p>
          <a:p>
            <a:pPr indent="457200" lvl="0" marL="0" rtl="0" algn="l">
              <a:lnSpc>
                <a:spcPct val="115000"/>
              </a:lnSpc>
              <a:spcBef>
                <a:spcPts val="0"/>
              </a:spcBef>
              <a:spcAft>
                <a:spcPts val="0"/>
              </a:spcAft>
              <a:buNone/>
            </a:pPr>
            <a:r>
              <a:rPr lang="en" sz="3000">
                <a:solidFill>
                  <a:srgbClr val="20124D"/>
                </a:solidFill>
              </a:rPr>
              <a:t>k</a:t>
            </a:r>
            <a:r>
              <a:rPr lang="en" sz="3000"/>
              <a:t> </a:t>
            </a:r>
            <a:r>
              <a:rPr lang="en" sz="3000">
                <a:solidFill>
                  <a:srgbClr val="4C1130"/>
                </a:solidFill>
              </a:rPr>
              <a:t>←</a:t>
            </a:r>
            <a:r>
              <a:rPr lang="en" sz="3000"/>
              <a:t> </a:t>
            </a:r>
            <a:r>
              <a:rPr lang="en" sz="3000">
                <a:solidFill>
                  <a:srgbClr val="4C1130"/>
                </a:solidFill>
              </a:rPr>
              <a:t>len(</a:t>
            </a:r>
            <a:r>
              <a:rPr lang="en" sz="3000">
                <a:solidFill>
                  <a:srgbClr val="20124D"/>
                </a:solidFill>
              </a:rPr>
              <a:t>L</a:t>
            </a:r>
            <a:r>
              <a:rPr lang="en" sz="3000">
                <a:solidFill>
                  <a:srgbClr val="4C1130"/>
                </a:solidFill>
              </a:rPr>
              <a:t>)</a:t>
            </a:r>
            <a:r>
              <a:rPr lang="en" sz="2600">
                <a:solidFill>
                  <a:srgbClr val="4C1130"/>
                </a:solidFill>
              </a:rPr>
              <a:t>						</a:t>
            </a:r>
            <a:r>
              <a:rPr lang="en">
                <a:solidFill>
                  <a:srgbClr val="434343"/>
                </a:solidFill>
              </a:rPr>
              <a:t>▹ length of L</a:t>
            </a:r>
            <a:endParaRPr>
              <a:solidFill>
                <a:srgbClr val="4C1130"/>
              </a:solidFill>
            </a:endParaRPr>
          </a:p>
          <a:p>
            <a:pPr indent="457200" lvl="0" marL="0" rtl="0" algn="l">
              <a:lnSpc>
                <a:spcPct val="115000"/>
              </a:lnSpc>
              <a:spcBef>
                <a:spcPts val="0"/>
              </a:spcBef>
              <a:spcAft>
                <a:spcPts val="0"/>
              </a:spcAft>
              <a:buNone/>
            </a:pPr>
            <a:r>
              <a:rPr lang="en" sz="3000">
                <a:solidFill>
                  <a:srgbClr val="20124D"/>
                </a:solidFill>
              </a:rPr>
              <a:t>T</a:t>
            </a:r>
            <a:r>
              <a:rPr lang="en" sz="3000"/>
              <a:t> </a:t>
            </a:r>
            <a:r>
              <a:rPr lang="en" sz="3000">
                <a:solidFill>
                  <a:srgbClr val="4C1130"/>
                </a:solidFill>
              </a:rPr>
              <a:t>←</a:t>
            </a:r>
            <a:r>
              <a:rPr lang="en" sz="3000"/>
              <a:t> </a:t>
            </a:r>
            <a:r>
              <a:rPr lang="en" sz="3000">
                <a:solidFill>
                  <a:srgbClr val="20124D"/>
                </a:solidFill>
              </a:rPr>
              <a:t>L</a:t>
            </a:r>
            <a:r>
              <a:rPr lang="en" sz="3000">
                <a:solidFill>
                  <a:srgbClr val="4C1130"/>
                </a:solidFill>
              </a:rPr>
              <a:t>[</a:t>
            </a:r>
            <a:r>
              <a:rPr lang="en" sz="3000">
                <a:solidFill>
                  <a:srgbClr val="20124D"/>
                </a:solidFill>
              </a:rPr>
              <a:t>k</a:t>
            </a:r>
            <a:r>
              <a:rPr lang="en" sz="3000">
                <a:solidFill>
                  <a:srgbClr val="20124D"/>
                </a:solidFill>
              </a:rPr>
              <a:t> − n + 2</a:t>
            </a:r>
            <a:r>
              <a:rPr lang="en" sz="3000">
                <a:solidFill>
                  <a:srgbClr val="4C1130"/>
                </a:solidFill>
              </a:rPr>
              <a:t>, ...,</a:t>
            </a:r>
            <a:r>
              <a:rPr lang="en" sz="3000">
                <a:solidFill>
                  <a:srgbClr val="20124D"/>
                </a:solidFill>
              </a:rPr>
              <a:t> k</a:t>
            </a:r>
            <a:r>
              <a:rPr lang="en" sz="3000">
                <a:solidFill>
                  <a:srgbClr val="4C1130"/>
                </a:solidFill>
              </a:rPr>
              <a:t>]	</a:t>
            </a:r>
            <a:r>
              <a:rPr lang="en" sz="2600">
                <a:solidFill>
                  <a:srgbClr val="20124D"/>
                </a:solidFill>
              </a:rPr>
              <a:t>	</a:t>
            </a:r>
            <a:r>
              <a:rPr lang="en">
                <a:solidFill>
                  <a:srgbClr val="434343"/>
                </a:solidFill>
              </a:rPr>
              <a:t>▹ last n − 1 tokens in L</a:t>
            </a:r>
            <a:endParaRPr>
              <a:solidFill>
                <a:srgbClr val="4C1130"/>
              </a:solidFill>
            </a:endParaRPr>
          </a:p>
          <a:p>
            <a:pPr indent="457200" lvl="0" marL="0" rtl="0" algn="l">
              <a:lnSpc>
                <a:spcPct val="115000"/>
              </a:lnSpc>
              <a:spcBef>
                <a:spcPts val="0"/>
              </a:spcBef>
              <a:spcAft>
                <a:spcPts val="0"/>
              </a:spcAft>
              <a:buNone/>
            </a:pPr>
            <a:r>
              <a:rPr lang="en" sz="3000">
                <a:solidFill>
                  <a:srgbClr val="4C1130"/>
                </a:solidFill>
              </a:rPr>
              <a:t>return</a:t>
            </a:r>
            <a:r>
              <a:rPr lang="en" sz="3000"/>
              <a:t> </a:t>
            </a:r>
            <a:r>
              <a:rPr lang="en" sz="3000">
                <a:solidFill>
                  <a:srgbClr val="20124D"/>
                </a:solidFill>
              </a:rPr>
              <a:t>argmax</a:t>
            </a:r>
            <a:r>
              <a:rPr lang="en" sz="3000">
                <a:solidFill>
                  <a:srgbClr val="4C1130"/>
                </a:solidFill>
              </a:rPr>
              <a:t>(</a:t>
            </a:r>
            <a:r>
              <a:rPr lang="en" sz="3000">
                <a:solidFill>
                  <a:srgbClr val="20124D"/>
                </a:solidFill>
              </a:rPr>
              <a:t>Cn</a:t>
            </a:r>
            <a:r>
              <a:rPr lang="en" sz="3000">
                <a:solidFill>
                  <a:srgbClr val="4C1130"/>
                </a:solidFill>
              </a:rPr>
              <a:t>[</a:t>
            </a:r>
            <a:r>
              <a:rPr lang="en" sz="3000">
                <a:solidFill>
                  <a:srgbClr val="20124D"/>
                </a:solidFill>
              </a:rPr>
              <a:t>T, </a:t>
            </a:r>
            <a:r>
              <a:rPr lang="en" sz="2600">
                <a:solidFill>
                  <a:srgbClr val="20124D"/>
                </a:solidFill>
                <a:latin typeface="Mate SC"/>
                <a:ea typeface="Mate SC"/>
                <a:cs typeface="Mate SC"/>
                <a:sym typeface="Mate SC"/>
              </a:rPr>
              <a:t>·</a:t>
            </a:r>
            <a:r>
              <a:rPr lang="en" sz="3000">
                <a:solidFill>
                  <a:srgbClr val="4C1130"/>
                </a:solidFill>
              </a:rPr>
              <a:t>])</a:t>
            </a:r>
            <a:r>
              <a:rPr lang="en" sz="3000">
                <a:solidFill>
                  <a:srgbClr val="4C1130"/>
                </a:solidFill>
              </a:rPr>
              <a:t>	</a:t>
            </a:r>
            <a:r>
              <a:rPr lang="en">
                <a:solidFill>
                  <a:srgbClr val="434343"/>
                </a:solidFill>
              </a:rPr>
              <a:t>▹ n-gram with highest count,</a:t>
            </a:r>
            <a:endParaRPr>
              <a:solidFill>
                <a:srgbClr val="434343"/>
              </a:solidFill>
            </a:endParaRPr>
          </a:p>
          <a:p>
            <a:pPr indent="457200" lvl="0" marL="4114800" rtl="0" algn="l">
              <a:lnSpc>
                <a:spcPct val="115000"/>
              </a:lnSpc>
              <a:spcBef>
                <a:spcPts val="0"/>
              </a:spcBef>
              <a:spcAft>
                <a:spcPts val="0"/>
              </a:spcAft>
              <a:buNone/>
            </a:pPr>
            <a:r>
              <a:rPr lang="en">
                <a:solidFill>
                  <a:srgbClr val="434343"/>
                </a:solidFill>
              </a:rPr>
              <a:t>▹ among the n-grams starting with T</a:t>
            </a:r>
            <a:endParaRPr>
              <a:solidFill>
                <a:srgbClr val="4C1130"/>
              </a:solidFill>
            </a:endParaRPr>
          </a:p>
        </p:txBody>
      </p:sp>
      <p:sp>
        <p:nvSpPr>
          <p:cNvPr id="616" name="Google Shape;616;p75"/>
          <p:cNvSpPr txBox="1"/>
          <p:nvPr/>
        </p:nvSpPr>
        <p:spPr>
          <a:xfrm>
            <a:off x="76200" y="4012725"/>
            <a:ext cx="8345700" cy="1130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t>This can replace </a:t>
            </a:r>
            <a:r>
              <a:rPr b="1" lang="en" sz="3000"/>
              <a:t>unigram</a:t>
            </a:r>
            <a:r>
              <a:rPr lang="en" sz="3000"/>
              <a:t>,</a:t>
            </a:r>
            <a:r>
              <a:rPr b="1" lang="en" sz="3000"/>
              <a:t> bigram</a:t>
            </a:r>
            <a:r>
              <a:rPr lang="en" sz="3000"/>
              <a:t> and </a:t>
            </a:r>
            <a:r>
              <a:rPr b="1" lang="en" sz="3000"/>
              <a:t>trigram </a:t>
            </a:r>
            <a:r>
              <a:rPr lang="en" sz="3000"/>
              <a:t>algorithms: just use n=1, n=2 or n=3</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prediction algorithm</a:t>
            </a:r>
            <a:endParaRPr/>
          </a:p>
        </p:txBody>
      </p:sp>
      <p:sp>
        <p:nvSpPr>
          <p:cNvPr id="622" name="Google Shape;622;p76"/>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predict</a:t>
            </a:r>
            <a:r>
              <a:rPr lang="en" sz="3000">
                <a:solidFill>
                  <a:srgbClr val="4C1130"/>
                </a:solidFill>
              </a:rPr>
              <a:t>(</a:t>
            </a:r>
            <a:r>
              <a:rPr lang="en" sz="3000">
                <a:solidFill>
                  <a:srgbClr val="20124D"/>
                </a:solidFill>
              </a:rPr>
              <a:t>L</a:t>
            </a:r>
            <a:r>
              <a:rPr lang="en" sz="3000">
                <a:solidFill>
                  <a:srgbClr val="4C1130"/>
                </a:solidFill>
              </a:rPr>
              <a:t>, </a:t>
            </a:r>
            <a:r>
              <a:rPr lang="en" sz="3000">
                <a:solidFill>
                  <a:srgbClr val="20124D"/>
                </a:solidFill>
              </a:rPr>
              <a:t>n</a:t>
            </a:r>
            <a:r>
              <a:rPr lang="en" sz="3000">
                <a:solidFill>
                  <a:srgbClr val="4C1130"/>
                </a:solidFill>
              </a:rPr>
              <a:t>, </a:t>
            </a:r>
            <a:r>
              <a:rPr lang="en" sz="3000">
                <a:solidFill>
                  <a:srgbClr val="20124D"/>
                </a:solidFill>
              </a:rPr>
              <a:t>Cn</a:t>
            </a:r>
            <a:r>
              <a:rPr lang="en" sz="3000">
                <a:solidFill>
                  <a:srgbClr val="4C1130"/>
                </a:solidFill>
              </a:rPr>
              <a:t>, </a:t>
            </a:r>
            <a:r>
              <a:rPr lang="en" sz="3000">
                <a:solidFill>
                  <a:srgbClr val="20124D"/>
                </a:solidFill>
              </a:rPr>
              <a:t>m</a:t>
            </a:r>
            <a:r>
              <a:rPr lang="en" sz="3000">
                <a:solidFill>
                  <a:srgbClr val="4C1130"/>
                </a:solidFill>
              </a:rPr>
              <a:t>):</a:t>
            </a:r>
            <a:r>
              <a:rPr lang="en" sz="3000">
                <a:solidFill>
                  <a:schemeClr val="dk1"/>
                </a:solidFill>
              </a:rPr>
              <a:t>		</a:t>
            </a:r>
            <a:r>
              <a:rPr lang="en">
                <a:solidFill>
                  <a:srgbClr val="434343"/>
                </a:solidFill>
              </a:rPr>
              <a:t>▹ L: tokens, Cn: </a:t>
            </a:r>
            <a:r>
              <a:rPr i="1" lang="en">
                <a:solidFill>
                  <a:srgbClr val="434343"/>
                </a:solidFill>
              </a:rPr>
              <a:t>n</a:t>
            </a:r>
            <a:r>
              <a:rPr lang="en">
                <a:solidFill>
                  <a:srgbClr val="434343"/>
                </a:solidFill>
              </a:rPr>
              <a:t>-gram counts,</a:t>
            </a:r>
            <a:endParaRPr>
              <a:solidFill>
                <a:srgbClr val="434343"/>
              </a:solidFill>
            </a:endParaRPr>
          </a:p>
          <a:p>
            <a:pPr indent="457200" lvl="0" marL="3657600" rtl="0" algn="l">
              <a:lnSpc>
                <a:spcPct val="115000"/>
              </a:lnSpc>
              <a:spcBef>
                <a:spcPts val="0"/>
              </a:spcBef>
              <a:spcAft>
                <a:spcPts val="0"/>
              </a:spcAft>
              <a:buClr>
                <a:schemeClr val="dk1"/>
              </a:buClr>
              <a:buSzPts val="1100"/>
              <a:buFont typeface="Arial"/>
              <a:buNone/>
            </a:pPr>
            <a:r>
              <a:rPr lang="en">
                <a:solidFill>
                  <a:srgbClr val="434343"/>
                </a:solidFill>
              </a:rPr>
              <a:t>▹ m: total wanted number of words</a:t>
            </a:r>
            <a:endParaRPr>
              <a:solidFill>
                <a:srgbClr val="434343"/>
              </a:solidFill>
            </a:endParaRPr>
          </a:p>
          <a:p>
            <a:pPr indent="0" lvl="0" marL="0" rtl="0" algn="l">
              <a:lnSpc>
                <a:spcPct val="115000"/>
              </a:lnSpc>
              <a:spcBef>
                <a:spcPts val="0"/>
              </a:spcBef>
              <a:spcAft>
                <a:spcPts val="0"/>
              </a:spcAft>
              <a:buNone/>
            </a:pPr>
            <a:r>
              <a:rPr lang="en" sz="3000">
                <a:solidFill>
                  <a:schemeClr val="dk1"/>
                </a:solidFill>
              </a:rPr>
              <a:t>	</a:t>
            </a:r>
            <a:r>
              <a:rPr lang="en" sz="3000">
                <a:solidFill>
                  <a:srgbClr val="20124D"/>
                </a:solidFill>
              </a:rPr>
              <a:t>P</a:t>
            </a:r>
            <a:r>
              <a:rPr lang="en" sz="3000">
                <a:solidFill>
                  <a:srgbClr val="4C1130"/>
                </a:solidFill>
              </a:rPr>
              <a:t> ← </a:t>
            </a:r>
            <a:r>
              <a:rPr lang="en" sz="3000">
                <a:solidFill>
                  <a:srgbClr val="20124D"/>
                </a:solidFill>
              </a:rPr>
              <a:t>L				</a:t>
            </a:r>
            <a:r>
              <a:rPr lang="en" sz="3000">
                <a:solidFill>
                  <a:schemeClr val="dk1"/>
                </a:solidFill>
              </a:rPr>
              <a:t>		</a:t>
            </a:r>
            <a:r>
              <a:rPr lang="en">
                <a:solidFill>
                  <a:srgbClr val="434343"/>
                </a:solidFill>
              </a:rPr>
              <a:t>▹ start with words given as input</a:t>
            </a:r>
            <a:endParaRPr sz="3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3000">
                <a:solidFill>
                  <a:srgbClr val="4C1130"/>
                </a:solidFill>
              </a:rPr>
              <a:t>while len(</a:t>
            </a:r>
            <a:r>
              <a:rPr lang="en" sz="3000">
                <a:solidFill>
                  <a:srgbClr val="20124D"/>
                </a:solidFill>
              </a:rPr>
              <a:t>P</a:t>
            </a:r>
            <a:r>
              <a:rPr lang="en" sz="3000">
                <a:solidFill>
                  <a:srgbClr val="4C1130"/>
                </a:solidFill>
              </a:rPr>
              <a:t>) &lt; </a:t>
            </a:r>
            <a:r>
              <a:rPr lang="en" sz="3000">
                <a:solidFill>
                  <a:srgbClr val="20124D"/>
                </a:solidFill>
              </a:rPr>
              <a:t>m</a:t>
            </a:r>
            <a:r>
              <a:rPr lang="en" sz="3000">
                <a:solidFill>
                  <a:srgbClr val="4C1130"/>
                </a:solidFill>
              </a:rPr>
              <a:t>:</a:t>
            </a:r>
            <a:r>
              <a:rPr lang="en" sz="3000">
                <a:solidFill>
                  <a:schemeClr val="dk1"/>
                </a:solidFill>
              </a:rPr>
              <a:t>		</a:t>
            </a:r>
            <a:r>
              <a:rPr lang="en">
                <a:solidFill>
                  <a:srgbClr val="434343"/>
                </a:solidFill>
              </a:rPr>
              <a:t>▹ repeat until we have m words</a:t>
            </a:r>
            <a:endParaRPr>
              <a:solidFill>
                <a:srgbClr val="434343"/>
              </a:solidFill>
            </a:endParaRPr>
          </a:p>
          <a:p>
            <a:pPr indent="457200" lvl="0" marL="0" rtl="0" algn="l">
              <a:lnSpc>
                <a:spcPct val="115000"/>
              </a:lnSpc>
              <a:spcBef>
                <a:spcPts val="0"/>
              </a:spcBef>
              <a:spcAft>
                <a:spcPts val="0"/>
              </a:spcAft>
              <a:buClr>
                <a:schemeClr val="dk1"/>
              </a:buClr>
              <a:buSzPts val="1100"/>
              <a:buFont typeface="Arial"/>
              <a:buNone/>
            </a:pPr>
            <a:r>
              <a:rPr lang="en" sz="3000">
                <a:solidFill>
                  <a:schemeClr val="dk1"/>
                </a:solidFill>
              </a:rPr>
              <a:t>	</a:t>
            </a:r>
            <a:r>
              <a:rPr lang="en" sz="3000">
                <a:solidFill>
                  <a:srgbClr val="20124D"/>
                </a:solidFill>
              </a:rPr>
              <a:t>P</a:t>
            </a:r>
            <a:r>
              <a:rPr lang="en" sz="3000">
                <a:solidFill>
                  <a:srgbClr val="4C1130"/>
                </a:solidFill>
              </a:rPr>
              <a:t>[len(</a:t>
            </a:r>
            <a:r>
              <a:rPr lang="en" sz="3000">
                <a:solidFill>
                  <a:srgbClr val="20124D"/>
                </a:solidFill>
              </a:rPr>
              <a:t>P</a:t>
            </a:r>
            <a:r>
              <a:rPr lang="en" sz="3000">
                <a:solidFill>
                  <a:srgbClr val="4C1130"/>
                </a:solidFill>
              </a:rPr>
              <a:t>)</a:t>
            </a:r>
            <a:r>
              <a:rPr lang="en" sz="3000">
                <a:solidFill>
                  <a:srgbClr val="20124D"/>
                </a:solidFill>
              </a:rPr>
              <a:t> + 1</a:t>
            </a:r>
            <a:r>
              <a:rPr lang="en" sz="3000">
                <a:solidFill>
                  <a:srgbClr val="4C1130"/>
                </a:solidFill>
              </a:rPr>
              <a:t>] ← </a:t>
            </a:r>
            <a:r>
              <a:rPr lang="en" sz="3000">
                <a:solidFill>
                  <a:srgbClr val="20124D"/>
                </a:solidFill>
              </a:rPr>
              <a:t>ngram</a:t>
            </a:r>
            <a:r>
              <a:rPr lang="en" sz="3000">
                <a:solidFill>
                  <a:srgbClr val="4C1130"/>
                </a:solidFill>
              </a:rPr>
              <a:t>(</a:t>
            </a:r>
            <a:r>
              <a:rPr lang="en" sz="3000">
                <a:solidFill>
                  <a:srgbClr val="20124D"/>
                </a:solidFill>
              </a:rPr>
              <a:t>P</a:t>
            </a:r>
            <a:r>
              <a:rPr lang="en" sz="3000">
                <a:solidFill>
                  <a:srgbClr val="4C1130"/>
                </a:solidFill>
              </a:rPr>
              <a:t>, </a:t>
            </a:r>
            <a:r>
              <a:rPr lang="en" sz="3000">
                <a:solidFill>
                  <a:srgbClr val="20124D"/>
                </a:solidFill>
              </a:rPr>
              <a:t>n</a:t>
            </a:r>
            <a:r>
              <a:rPr lang="en" sz="3000">
                <a:solidFill>
                  <a:srgbClr val="4C1130"/>
                </a:solidFill>
              </a:rPr>
              <a:t>, </a:t>
            </a:r>
            <a:r>
              <a:rPr lang="en" sz="3000">
                <a:solidFill>
                  <a:srgbClr val="20124D"/>
                </a:solidFill>
              </a:rPr>
              <a:t>Cn</a:t>
            </a:r>
            <a:r>
              <a:rPr lang="en" sz="3000">
                <a:solidFill>
                  <a:srgbClr val="4C1130"/>
                </a:solidFill>
              </a:rPr>
              <a:t>)	</a:t>
            </a:r>
            <a:r>
              <a:rPr lang="en" sz="3000">
                <a:solidFill>
                  <a:schemeClr val="dk1"/>
                </a:solidFill>
              </a:rPr>
              <a:t>	</a:t>
            </a:r>
            <a:r>
              <a:rPr lang="en">
                <a:solidFill>
                  <a:srgbClr val="434343"/>
                </a:solidFill>
              </a:rPr>
              <a:t>▹ add next word</a:t>
            </a:r>
            <a:endParaRPr>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3000">
                <a:solidFill>
                  <a:schemeClr val="dk1"/>
                </a:solidFill>
              </a:rPr>
              <a:t>	</a:t>
            </a:r>
            <a:r>
              <a:rPr lang="en" sz="3000">
                <a:solidFill>
                  <a:srgbClr val="4C1130"/>
                </a:solidFill>
              </a:rPr>
              <a:t>return</a:t>
            </a:r>
            <a:r>
              <a:rPr lang="en" sz="3000">
                <a:solidFill>
                  <a:schemeClr val="dk1"/>
                </a:solidFill>
              </a:rPr>
              <a:t> </a:t>
            </a:r>
            <a:r>
              <a:rPr lang="en" sz="3000">
                <a:solidFill>
                  <a:srgbClr val="20124D"/>
                </a:solidFill>
              </a:rPr>
              <a:t>P</a:t>
            </a:r>
            <a:r>
              <a:rPr lang="en" sz="3000">
                <a:solidFill>
                  <a:schemeClr val="dk1"/>
                </a:solidFill>
              </a:rPr>
              <a:t>						</a:t>
            </a:r>
            <a:r>
              <a:rPr lang="en">
                <a:solidFill>
                  <a:srgbClr val="434343"/>
                </a:solidFill>
              </a:rPr>
              <a:t>▹ output is list of words including input</a:t>
            </a:r>
            <a:endParaRPr b="1">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to find maximum</a:t>
            </a:r>
            <a:endParaRPr/>
          </a:p>
        </p:txBody>
      </p:sp>
      <p:sp>
        <p:nvSpPr>
          <p:cNvPr id="154" name="Google Shape;154;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t>Find the largest number in a list.</a:t>
            </a:r>
            <a:endParaRPr sz="3600"/>
          </a:p>
          <a:p>
            <a:pPr indent="0" lvl="0" marL="457200" rtl="0" algn="l">
              <a:lnSpc>
                <a:spcPct val="150000"/>
              </a:lnSpc>
              <a:spcBef>
                <a:spcPts val="0"/>
              </a:spcBef>
              <a:spcAft>
                <a:spcPts val="0"/>
              </a:spcAft>
              <a:buNone/>
            </a:pPr>
            <a:r>
              <a:rPr lang="en" sz="3600">
                <a:solidFill>
                  <a:srgbClr val="4C1130"/>
                </a:solidFill>
                <a:latin typeface="Mate SC"/>
                <a:ea typeface="Mate SC"/>
                <a:cs typeface="Mate SC"/>
                <a:sym typeface="Mate SC"/>
              </a:rPr>
              <a:t>[3, 1, 4, 16, 0, 2] → 16</a:t>
            </a:r>
            <a:endParaRPr sz="3600">
              <a:solidFill>
                <a:srgbClr val="4C1130"/>
              </a:solidFill>
              <a:latin typeface="Mate SC"/>
              <a:ea typeface="Mate SC"/>
              <a:cs typeface="Mate SC"/>
              <a:sym typeface="Mate SC"/>
            </a:endParaRPr>
          </a:p>
          <a:p>
            <a:pPr indent="0" lvl="0" marL="457200" rtl="0" algn="l">
              <a:lnSpc>
                <a:spcPct val="150000"/>
              </a:lnSpc>
              <a:spcBef>
                <a:spcPts val="0"/>
              </a:spcBef>
              <a:spcAft>
                <a:spcPts val="0"/>
              </a:spcAft>
              <a:buNone/>
            </a:pPr>
            <a:r>
              <a:rPr lang="en" sz="3600">
                <a:solidFill>
                  <a:srgbClr val="4C1130"/>
                </a:solidFill>
                <a:latin typeface="Mate SC"/>
                <a:ea typeface="Mate SC"/>
                <a:cs typeface="Mate SC"/>
                <a:sym typeface="Mate SC"/>
              </a:rPr>
              <a:t>[1, 2, 1, 1, 1] → 2</a:t>
            </a:r>
            <a:endParaRPr sz="3600">
              <a:solidFill>
                <a:srgbClr val="4C1130"/>
              </a:solidFill>
              <a:latin typeface="Mate SC"/>
              <a:ea typeface="Mate SC"/>
              <a:cs typeface="Mate SC"/>
              <a:sym typeface="Mate SC"/>
            </a:endParaRPr>
          </a:p>
          <a:p>
            <a:pPr indent="0" lvl="0" marL="457200" rtl="0" algn="l">
              <a:lnSpc>
                <a:spcPct val="150000"/>
              </a:lnSpc>
              <a:spcBef>
                <a:spcPts val="0"/>
              </a:spcBef>
              <a:spcAft>
                <a:spcPts val="0"/>
              </a:spcAft>
              <a:buClr>
                <a:schemeClr val="dk1"/>
              </a:buClr>
              <a:buSzPts val="1100"/>
              <a:buFont typeface="Arial"/>
              <a:buNone/>
            </a:pPr>
            <a:r>
              <a:rPr lang="en" sz="3600">
                <a:solidFill>
                  <a:srgbClr val="4C1130"/>
                </a:solidFill>
                <a:latin typeface="Mate SC"/>
                <a:ea typeface="Mate SC"/>
                <a:cs typeface="Mate SC"/>
                <a:sym typeface="Mate SC"/>
              </a:rPr>
              <a:t>[-3, -2, 0, -1] → 0</a:t>
            </a:r>
            <a:endParaRPr sz="3600">
              <a:solidFill>
                <a:srgbClr val="4C1130"/>
              </a:solidFill>
              <a:latin typeface="Mate SC"/>
              <a:ea typeface="Mate SC"/>
              <a:cs typeface="Mate SC"/>
              <a:sym typeface="Mate SC"/>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n</a:t>
            </a:r>
            <a:r>
              <a:rPr lang="en"/>
              <a:t>-gram models comparison</a:t>
            </a:r>
            <a:endParaRPr/>
          </a:p>
        </p:txBody>
      </p:sp>
      <p:graphicFrame>
        <p:nvGraphicFramePr>
          <p:cNvPr id="628" name="Google Shape;628;p77"/>
          <p:cNvGraphicFramePr/>
          <p:nvPr/>
        </p:nvGraphicFramePr>
        <p:xfrm>
          <a:off x="23238" y="1219525"/>
          <a:ext cx="3000000" cy="3000000"/>
        </p:xfrm>
        <a:graphic>
          <a:graphicData uri="http://schemas.openxmlformats.org/drawingml/2006/table">
            <a:tbl>
              <a:tblPr>
                <a:noFill/>
                <a:tableStyleId>{9884F459-4006-4CB3-80DD-A1A580497538}</a:tableStyleId>
              </a:tblPr>
              <a:tblGrid>
                <a:gridCol w="947750"/>
                <a:gridCol w="8149775"/>
              </a:tblGrid>
              <a:tr h="276375">
                <a:tc>
                  <a:txBody>
                    <a:bodyPr/>
                    <a:lstStyle/>
                    <a:p>
                      <a:pPr indent="0" lvl="0" marL="0" rtl="0" algn="l">
                        <a:spcBef>
                          <a:spcPts val="0"/>
                        </a:spcBef>
                        <a:spcAft>
                          <a:spcPts val="0"/>
                        </a:spcAft>
                        <a:buNone/>
                      </a:pPr>
                      <a:r>
                        <a:rPr b="1" lang="en">
                          <a:solidFill>
                            <a:schemeClr val="dk2"/>
                          </a:solidFill>
                        </a:rPr>
                        <a:t>Unigram</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r>
                        <a:rPr lang="en" sz="1800"/>
                        <a:t> </a:t>
                      </a:r>
                      <a:r>
                        <a:rPr lang="en" sz="1800">
                          <a:latin typeface="Mate SC"/>
                          <a:ea typeface="Mate SC"/>
                          <a:cs typeface="Mate SC"/>
                          <a:sym typeface="Mate SC"/>
                        </a:rPr>
                        <a:t>, , , , , , ,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75300">
                <a:tc>
                  <a:txBody>
                    <a:bodyPr/>
                    <a:lstStyle/>
                    <a:p>
                      <a:pPr indent="0" lvl="0" marL="0" rtl="0" algn="l">
                        <a:spcBef>
                          <a:spcPts val="0"/>
                        </a:spcBef>
                        <a:spcAft>
                          <a:spcPts val="0"/>
                        </a:spcAft>
                        <a:buNone/>
                      </a:pPr>
                      <a:r>
                        <a:rPr b="1" lang="en">
                          <a:solidFill>
                            <a:schemeClr val="dk2"/>
                          </a:solidFill>
                        </a:rPr>
                        <a:t>Bigram</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Mate SC"/>
                          <a:ea typeface="Mate SC"/>
                          <a:cs typeface="Mate SC"/>
                          <a:sym typeface="Mate SC"/>
                        </a:rPr>
                        <a:t>then she went on it had been running about in her head ! the garden , who was now , for some of them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2"/>
                          </a:solidFill>
                        </a:rPr>
                        <a:t>Trigram</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Mate SC"/>
                          <a:ea typeface="Mate SC"/>
                          <a:cs typeface="Mate SC"/>
                          <a:sym typeface="Mate SC"/>
                        </a:rPr>
                        <a:t>all of a good deal frightened at the top of her sister , who was gently brushing away some dead leaves that had fallen into a tree a few minutes , it was the white rabbit , who was now about two feet high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2"/>
                          </a:solidFill>
                        </a:rPr>
                        <a:t>4-gram</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Mate SC"/>
                          <a:ea typeface="Mate SC"/>
                          <a:cs typeface="Mate SC"/>
                          <a:sym typeface="Mate SC"/>
                        </a:rPr>
                        <a:t>the first thing i 've got to do , so alice soon began talking to herself . `` dinah 'll miss me very much to-night , i should think ! '' ( dinah was the cat</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2"/>
                          </a:solidFill>
                        </a:rPr>
                        <a:t>5-gram</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Mate SC"/>
                          <a:ea typeface="Mate SC"/>
                          <a:cs typeface="Mate SC"/>
                          <a:sym typeface="Mate SC"/>
                        </a:rPr>
                        <a:t>and so it was indeed ! she was now only ten inches high , and her face brightened up at the thought that she was now about two feet high and was going on shrinking rapidly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Back-off</a:t>
            </a:r>
            <a:endParaRPr/>
          </a:p>
        </p:txBody>
      </p:sp>
      <p:sp>
        <p:nvSpPr>
          <p:cNvPr id="634" name="Google Shape;634;p7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2400"/>
              <a:t>n</a:t>
            </a:r>
            <a:r>
              <a:rPr lang="en" sz="2400"/>
              <a:t>-gram models quickly become too </a:t>
            </a:r>
            <a:r>
              <a:rPr b="1" lang="en" sz="2400"/>
              <a:t>sparse</a:t>
            </a:r>
            <a:r>
              <a:rPr lang="en" sz="2400"/>
              <a:t>.</a:t>
            </a:r>
            <a:endParaRPr sz="2400"/>
          </a:p>
          <a:p>
            <a:pPr indent="0" lvl="0" marL="0" rtl="0" algn="l">
              <a:lnSpc>
                <a:spcPct val="150000"/>
              </a:lnSpc>
              <a:spcBef>
                <a:spcPts val="0"/>
              </a:spcBef>
              <a:spcAft>
                <a:spcPts val="0"/>
              </a:spcAft>
              <a:buNone/>
            </a:pPr>
            <a:r>
              <a:rPr lang="en" sz="2400">
                <a:solidFill>
                  <a:srgbClr val="000000"/>
                </a:solidFill>
              </a:rPr>
              <a:t>	</a:t>
            </a:r>
            <a:r>
              <a:rPr lang="en" sz="2400">
                <a:solidFill>
                  <a:srgbClr val="000000"/>
                </a:solidFill>
                <a:latin typeface="Mate SC"/>
                <a:ea typeface="Mate SC"/>
                <a:cs typeface="Mate SC"/>
                <a:sym typeface="Mate SC"/>
              </a:rPr>
              <a:t>Whenever I wish I</a:t>
            </a:r>
            <a:endParaRPr sz="2400">
              <a:solidFill>
                <a:srgbClr val="000000"/>
              </a:solidFill>
              <a:latin typeface="Mate SC"/>
              <a:ea typeface="Mate SC"/>
              <a:cs typeface="Mate SC"/>
              <a:sym typeface="Mate SC"/>
            </a:endParaRPr>
          </a:p>
          <a:p>
            <a:pPr indent="0" lvl="0" marL="0" rtl="0" algn="l">
              <a:lnSpc>
                <a:spcPct val="150000"/>
              </a:lnSpc>
              <a:spcBef>
                <a:spcPts val="0"/>
              </a:spcBef>
              <a:spcAft>
                <a:spcPts val="0"/>
              </a:spcAft>
              <a:buNone/>
            </a:pPr>
            <a:r>
              <a:rPr lang="en" sz="2400"/>
              <a:t>d</a:t>
            </a:r>
            <a:r>
              <a:rPr lang="en" sz="2400"/>
              <a:t>oes not occur in </a:t>
            </a:r>
            <a:r>
              <a:rPr i="1" lang="en" sz="2400"/>
              <a:t>Alice in Wonderland</a:t>
            </a:r>
            <a:r>
              <a:rPr lang="en" sz="2400"/>
              <a:t>:</a:t>
            </a:r>
            <a:r>
              <a:rPr lang="en" sz="2400"/>
              <a:t> cannot use 5-gram.</a:t>
            </a:r>
            <a:endParaRPr sz="2400"/>
          </a:p>
        </p:txBody>
      </p:sp>
      <p:graphicFrame>
        <p:nvGraphicFramePr>
          <p:cNvPr id="635" name="Google Shape;635;p78"/>
          <p:cNvGraphicFramePr/>
          <p:nvPr/>
        </p:nvGraphicFramePr>
        <p:xfrm>
          <a:off x="6489850" y="4053895"/>
          <a:ext cx="3000000" cy="3000000"/>
        </p:xfrm>
        <a:graphic>
          <a:graphicData uri="http://schemas.openxmlformats.org/drawingml/2006/table">
            <a:tbl>
              <a:tblPr>
                <a:noFill/>
                <a:tableStyleId>{9884F459-4006-4CB3-80DD-A1A580497538}</a:tableStyleId>
              </a:tblPr>
              <a:tblGrid>
                <a:gridCol w="2271300"/>
                <a:gridCol w="382850"/>
              </a:tblGrid>
              <a:tr h="359425">
                <a:tc>
                  <a:txBody>
                    <a:bodyPr/>
                    <a:lstStyle/>
                    <a:p>
                      <a:pPr indent="0" lvl="0" marL="0" rtl="0" algn="l">
                        <a:spcBef>
                          <a:spcPts val="0"/>
                        </a:spcBef>
                        <a:spcAft>
                          <a:spcPts val="0"/>
                        </a:spcAft>
                        <a:buNone/>
                      </a:pPr>
                      <a:r>
                        <a:rPr b="1" lang="en" sz="2400">
                          <a:latin typeface="Mate SC"/>
                          <a:ea typeface="Mate SC"/>
                          <a:cs typeface="Mate SC"/>
                          <a:sym typeface="Mate SC"/>
                        </a:rPr>
                        <a:t>I wish I could</a:t>
                      </a:r>
                      <a:endParaRPr b="1"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Mate SC"/>
                          <a:ea typeface="Mate SC"/>
                          <a:cs typeface="Mate SC"/>
                          <a:sym typeface="Mate SC"/>
                        </a:rPr>
                        <a:t>2</a:t>
                      </a:r>
                      <a:endParaRPr b="1"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45375">
                <a:tc>
                  <a:txBody>
                    <a:bodyPr/>
                    <a:lstStyle/>
                    <a:p>
                      <a:pPr indent="0" lvl="0" marL="0" rtl="0" algn="l">
                        <a:spcBef>
                          <a:spcPts val="0"/>
                        </a:spcBef>
                        <a:spcAft>
                          <a:spcPts val="0"/>
                        </a:spcAft>
                        <a:buNone/>
                      </a:pPr>
                      <a:r>
                        <a:rPr lang="en" sz="2400">
                          <a:latin typeface="Mate SC"/>
                          <a:ea typeface="Mate SC"/>
                          <a:cs typeface="Mate SC"/>
                          <a:sym typeface="Mate SC"/>
                        </a:rPr>
                        <a:t>I wish I had</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Mate SC"/>
                          <a:ea typeface="Mate SC"/>
                          <a:cs typeface="Mate SC"/>
                          <a:sym typeface="Mate SC"/>
                        </a:rPr>
                        <a:t>2</a:t>
                      </a:r>
                      <a:endParaRPr sz="2400">
                        <a:latin typeface="Mate SC"/>
                        <a:ea typeface="Mate SC"/>
                        <a:cs typeface="Mate SC"/>
                        <a:sym typeface="Mate SC"/>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636" name="Google Shape;636;p78"/>
          <p:cNvSpPr txBox="1"/>
          <p:nvPr>
            <p:ph idx="1" type="body"/>
          </p:nvPr>
        </p:nvSpPr>
        <p:spPr>
          <a:xfrm>
            <a:off x="457200" y="2945924"/>
            <a:ext cx="8229600" cy="19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If no match is found, use a smaller </a:t>
            </a:r>
            <a:r>
              <a:rPr i="1" lang="en" sz="2400"/>
              <a:t>n</a:t>
            </a:r>
            <a:r>
              <a:rPr lang="en" sz="2400"/>
              <a:t>:</a:t>
            </a:r>
            <a:endParaRPr sz="2400"/>
          </a:p>
          <a:p>
            <a:pPr indent="0" lvl="0" marL="0" rtl="0" algn="l">
              <a:lnSpc>
                <a:spcPct val="150000"/>
              </a:lnSpc>
              <a:spcBef>
                <a:spcPts val="0"/>
              </a:spcBef>
              <a:spcAft>
                <a:spcPts val="0"/>
              </a:spcAft>
              <a:buNone/>
            </a:pPr>
            <a:r>
              <a:rPr lang="en" sz="2400"/>
              <a:t>To predict the next token, </a:t>
            </a:r>
            <a:r>
              <a:rPr b="1" lang="en" sz="2400"/>
              <a:t>back-off</a:t>
            </a:r>
            <a:r>
              <a:rPr lang="en" sz="2400"/>
              <a:t> to 4-grams:</a:t>
            </a:r>
            <a:endParaRPr sz="2400"/>
          </a:p>
          <a:p>
            <a:pPr indent="0" lvl="0" marL="0" rtl="0" algn="l">
              <a:lnSpc>
                <a:spcPct val="150000"/>
              </a:lnSpc>
              <a:spcBef>
                <a:spcPts val="0"/>
              </a:spcBef>
              <a:spcAft>
                <a:spcPts val="0"/>
              </a:spcAft>
              <a:buNone/>
            </a:pPr>
            <a:r>
              <a:rPr lang="en" sz="2400">
                <a:solidFill>
                  <a:srgbClr val="000000"/>
                </a:solidFill>
                <a:latin typeface="Mate SC"/>
                <a:ea typeface="Mate SC"/>
                <a:cs typeface="Mate SC"/>
                <a:sym typeface="Mate SC"/>
              </a:rPr>
              <a:t>	Whenever </a:t>
            </a:r>
            <a:r>
              <a:rPr b="1" lang="en" sz="2400">
                <a:solidFill>
                  <a:srgbClr val="000000"/>
                </a:solidFill>
                <a:highlight>
                  <a:srgbClr val="FFFF00"/>
                </a:highlight>
                <a:latin typeface="Mate SC"/>
                <a:ea typeface="Mate SC"/>
                <a:cs typeface="Mate SC"/>
                <a:sym typeface="Mate SC"/>
              </a:rPr>
              <a:t>I wish I could</a:t>
            </a:r>
            <a:endParaRPr b="1" sz="2400">
              <a:solidFill>
                <a:srgbClr val="000000"/>
              </a:solidFill>
              <a:highlight>
                <a:srgbClr val="FFFF00"/>
              </a:highlight>
              <a:latin typeface="Mate SC"/>
              <a:ea typeface="Mate SC"/>
              <a:cs typeface="Mate SC"/>
              <a:sym typeface="Mate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9"/>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rgbClr val="20124D"/>
                </a:solidFill>
              </a:rPr>
              <a:t>trigram-backoff-bigram</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C2</a:t>
            </a:r>
            <a:r>
              <a:rPr lang="en" sz="3000">
                <a:solidFill>
                  <a:srgbClr val="4C1130"/>
                </a:solidFill>
              </a:rPr>
              <a:t>, </a:t>
            </a:r>
            <a:r>
              <a:rPr lang="en" sz="3000">
                <a:solidFill>
                  <a:srgbClr val="20124D"/>
                </a:solidFill>
              </a:rPr>
              <a:t>C3</a:t>
            </a:r>
            <a:r>
              <a:rPr lang="en" sz="3000">
                <a:solidFill>
                  <a:srgbClr val="4C1130"/>
                </a:solidFill>
              </a:rPr>
              <a:t>):	</a:t>
            </a:r>
            <a:r>
              <a:rPr lang="en" sz="2600">
                <a:solidFill>
                  <a:srgbClr val="434343"/>
                </a:solidFill>
              </a:rPr>
              <a:t>▹ L: tokens,</a:t>
            </a:r>
            <a:endParaRPr sz="3000">
              <a:solidFill>
                <a:srgbClr val="20124D"/>
              </a:solidFill>
            </a:endParaRPr>
          </a:p>
          <a:p>
            <a:pPr indent="457200" lvl="0" marL="0" rtl="0" algn="l">
              <a:lnSpc>
                <a:spcPct val="115000"/>
              </a:lnSpc>
              <a:spcBef>
                <a:spcPts val="0"/>
              </a:spcBef>
              <a:spcAft>
                <a:spcPts val="0"/>
              </a:spcAft>
              <a:buNone/>
            </a:pPr>
            <a:r>
              <a:rPr lang="en" sz="3000">
                <a:solidFill>
                  <a:srgbClr val="20124D"/>
                </a:solidFill>
              </a:rPr>
              <a:t>k</a:t>
            </a:r>
            <a:r>
              <a:rPr lang="en" sz="3000"/>
              <a:t> </a:t>
            </a:r>
            <a:r>
              <a:rPr lang="en" sz="3000">
                <a:solidFill>
                  <a:srgbClr val="4C1130"/>
                </a:solidFill>
              </a:rPr>
              <a:t>←</a:t>
            </a:r>
            <a:r>
              <a:rPr lang="en" sz="3000"/>
              <a:t> </a:t>
            </a:r>
            <a:r>
              <a:rPr lang="en" sz="3000">
                <a:solidFill>
                  <a:srgbClr val="4C1130"/>
                </a:solidFill>
              </a:rPr>
              <a:t>len(</a:t>
            </a:r>
            <a:r>
              <a:rPr lang="en" sz="3000">
                <a:solidFill>
                  <a:srgbClr val="20124D"/>
                </a:solidFill>
              </a:rPr>
              <a:t>L</a:t>
            </a:r>
            <a:r>
              <a:rPr lang="en" sz="3000">
                <a:solidFill>
                  <a:srgbClr val="4C1130"/>
                </a:solidFill>
              </a:rPr>
              <a:t>)</a:t>
            </a:r>
            <a:r>
              <a:rPr lang="en" sz="2600">
                <a:solidFill>
                  <a:srgbClr val="4C1130"/>
                </a:solidFill>
              </a:rPr>
              <a:t>	</a:t>
            </a:r>
            <a:r>
              <a:rPr lang="en" sz="2600">
                <a:solidFill>
                  <a:srgbClr val="434343"/>
                </a:solidFill>
              </a:rPr>
              <a:t>▹ C2: bigram counts, C3: trigram counts</a:t>
            </a:r>
            <a:endParaRPr sz="2600">
              <a:solidFill>
                <a:srgbClr val="434343"/>
              </a:solidFill>
            </a:endParaRPr>
          </a:p>
          <a:p>
            <a:pPr indent="0" lvl="0" marL="457200" rtl="0" algn="l">
              <a:lnSpc>
                <a:spcPct val="115000"/>
              </a:lnSpc>
              <a:spcBef>
                <a:spcPts val="0"/>
              </a:spcBef>
              <a:spcAft>
                <a:spcPts val="0"/>
              </a:spcAft>
              <a:buNone/>
            </a:pPr>
            <a:r>
              <a:rPr lang="en" sz="3000">
                <a:solidFill>
                  <a:srgbClr val="4C1130"/>
                </a:solidFill>
              </a:rPr>
              <a:t>if </a:t>
            </a:r>
            <a:r>
              <a:rPr lang="en" sz="3000">
                <a:solidFill>
                  <a:srgbClr val="20124D"/>
                </a:solidFill>
              </a:rPr>
              <a:t>C3</a:t>
            </a:r>
            <a:r>
              <a:rPr lang="en" sz="3000">
                <a:solidFill>
                  <a:srgbClr val="4C1130"/>
                </a:solidFill>
              </a:rPr>
              <a:t>[</a:t>
            </a:r>
            <a:r>
              <a:rPr lang="en" sz="2600">
                <a:solidFill>
                  <a:srgbClr val="20124D"/>
                </a:solidFill>
              </a:rPr>
              <a:t>L</a:t>
            </a:r>
            <a:r>
              <a:rPr lang="en" sz="2600">
                <a:solidFill>
                  <a:srgbClr val="4C1130"/>
                </a:solidFill>
              </a:rPr>
              <a:t>[</a:t>
            </a:r>
            <a:r>
              <a:rPr lang="en" sz="2600">
                <a:solidFill>
                  <a:srgbClr val="20124D"/>
                </a:solidFill>
              </a:rPr>
              <a:t>k − 1, k</a:t>
            </a:r>
            <a:r>
              <a:rPr lang="en" sz="2600">
                <a:solidFill>
                  <a:srgbClr val="4C1130"/>
                </a:solidFill>
              </a:rPr>
              <a:t>], </a:t>
            </a:r>
            <a:r>
              <a:rPr lang="en" sz="2600">
                <a:solidFill>
                  <a:srgbClr val="20124D"/>
                </a:solidFill>
                <a:latin typeface="Mate SC"/>
                <a:ea typeface="Mate SC"/>
                <a:cs typeface="Mate SC"/>
                <a:sym typeface="Mate SC"/>
              </a:rPr>
              <a:t>·</a:t>
            </a:r>
            <a:r>
              <a:rPr lang="en" sz="3000">
                <a:solidFill>
                  <a:srgbClr val="4C1130"/>
                </a:solidFill>
              </a:rPr>
              <a:t>])</a:t>
            </a:r>
            <a:r>
              <a:rPr lang="en" sz="3000"/>
              <a:t> </a:t>
            </a:r>
            <a:r>
              <a:rPr lang="en" sz="3000">
                <a:solidFill>
                  <a:srgbClr val="4C1130"/>
                </a:solidFill>
              </a:rPr>
              <a:t>is empty :			</a:t>
            </a:r>
            <a:r>
              <a:rPr lang="en" sz="2600">
                <a:solidFill>
                  <a:srgbClr val="434343"/>
                </a:solidFill>
              </a:rPr>
              <a:t>▹ not found</a:t>
            </a:r>
            <a:endParaRPr sz="3000">
              <a:solidFill>
                <a:srgbClr val="434343"/>
              </a:solidFill>
            </a:endParaRPr>
          </a:p>
          <a:p>
            <a:pPr indent="457200" lvl="0" marL="457200" rtl="0" algn="l">
              <a:lnSpc>
                <a:spcPct val="115000"/>
              </a:lnSpc>
              <a:spcBef>
                <a:spcPts val="0"/>
              </a:spcBef>
              <a:spcAft>
                <a:spcPts val="0"/>
              </a:spcAft>
              <a:buNone/>
            </a:pPr>
            <a:r>
              <a:rPr lang="en" sz="3000">
                <a:solidFill>
                  <a:srgbClr val="4C1130"/>
                </a:solidFill>
              </a:rPr>
              <a:t>return </a:t>
            </a:r>
            <a:r>
              <a:rPr lang="en" sz="3000">
                <a:solidFill>
                  <a:srgbClr val="20124D"/>
                </a:solidFill>
              </a:rPr>
              <a:t>argmax</a:t>
            </a:r>
            <a:r>
              <a:rPr lang="en" sz="3000">
                <a:solidFill>
                  <a:srgbClr val="4C1130"/>
                </a:solidFill>
              </a:rPr>
              <a:t>(</a:t>
            </a:r>
            <a:r>
              <a:rPr lang="en" sz="3000">
                <a:solidFill>
                  <a:srgbClr val="20124D"/>
                </a:solidFill>
              </a:rPr>
              <a:t>C2</a:t>
            </a:r>
            <a:r>
              <a:rPr lang="en" sz="3000">
                <a:solidFill>
                  <a:srgbClr val="4C1130"/>
                </a:solidFill>
              </a:rPr>
              <a:t>[</a:t>
            </a:r>
            <a:r>
              <a:rPr lang="en" sz="2600">
                <a:solidFill>
                  <a:srgbClr val="20124D"/>
                </a:solidFill>
              </a:rPr>
              <a:t>L</a:t>
            </a:r>
            <a:r>
              <a:rPr lang="en" sz="2600">
                <a:solidFill>
                  <a:srgbClr val="4C1130"/>
                </a:solidFill>
              </a:rPr>
              <a:t>[</a:t>
            </a:r>
            <a:r>
              <a:rPr lang="en" sz="2600">
                <a:solidFill>
                  <a:srgbClr val="20124D"/>
                </a:solidFill>
              </a:rPr>
              <a:t>k</a:t>
            </a:r>
            <a:r>
              <a:rPr lang="en" sz="2600">
                <a:solidFill>
                  <a:srgbClr val="4C1130"/>
                </a:solidFill>
              </a:rPr>
              <a:t>], </a:t>
            </a:r>
            <a:r>
              <a:rPr lang="en" sz="2600">
                <a:solidFill>
                  <a:srgbClr val="20124D"/>
                </a:solidFill>
                <a:latin typeface="Mate SC"/>
                <a:ea typeface="Mate SC"/>
                <a:cs typeface="Mate SC"/>
                <a:sym typeface="Mate SC"/>
              </a:rPr>
              <a:t>·</a:t>
            </a:r>
            <a:r>
              <a:rPr lang="en" sz="3000">
                <a:solidFill>
                  <a:srgbClr val="4C1130"/>
                </a:solidFill>
              </a:rPr>
              <a:t>])</a:t>
            </a:r>
            <a:r>
              <a:rPr lang="en" sz="3000">
                <a:solidFill>
                  <a:srgbClr val="20124D"/>
                </a:solidFill>
              </a:rPr>
              <a:t>			</a:t>
            </a:r>
            <a:r>
              <a:rPr lang="en" sz="2600">
                <a:solidFill>
                  <a:srgbClr val="434343"/>
                </a:solidFill>
              </a:rPr>
              <a:t>▹ use bigram</a:t>
            </a:r>
            <a:endParaRPr sz="3000">
              <a:solidFill>
                <a:srgbClr val="4C1130"/>
              </a:solidFill>
            </a:endParaRPr>
          </a:p>
          <a:p>
            <a:pPr indent="0" lvl="0" marL="457200" rtl="0" algn="l">
              <a:lnSpc>
                <a:spcPct val="115000"/>
              </a:lnSpc>
              <a:spcBef>
                <a:spcPts val="0"/>
              </a:spcBef>
              <a:spcAft>
                <a:spcPts val="0"/>
              </a:spcAft>
              <a:buNone/>
            </a:pPr>
            <a:r>
              <a:rPr lang="en" sz="3000">
                <a:solidFill>
                  <a:srgbClr val="4C1130"/>
                </a:solidFill>
              </a:rPr>
              <a:t>else:											</a:t>
            </a:r>
            <a:r>
              <a:rPr lang="en" sz="2600">
                <a:solidFill>
                  <a:srgbClr val="434343"/>
                </a:solidFill>
              </a:rPr>
              <a:t>▹ trigram found</a:t>
            </a:r>
            <a:endParaRPr sz="3000">
              <a:solidFill>
                <a:srgbClr val="4C1130"/>
              </a:solidFill>
            </a:endParaRPr>
          </a:p>
          <a:p>
            <a:pPr indent="0" lvl="0" marL="457200" rtl="0" algn="l">
              <a:lnSpc>
                <a:spcPct val="115000"/>
              </a:lnSpc>
              <a:spcBef>
                <a:spcPts val="0"/>
              </a:spcBef>
              <a:spcAft>
                <a:spcPts val="0"/>
              </a:spcAft>
              <a:buNone/>
            </a:pPr>
            <a:r>
              <a:rPr lang="en" sz="3000">
                <a:solidFill>
                  <a:srgbClr val="4C1130"/>
                </a:solidFill>
              </a:rPr>
              <a:t>	return </a:t>
            </a:r>
            <a:r>
              <a:rPr lang="en" sz="3000">
                <a:solidFill>
                  <a:srgbClr val="20124D"/>
                </a:solidFill>
              </a:rPr>
              <a:t>argmax</a:t>
            </a:r>
            <a:r>
              <a:rPr lang="en" sz="3000">
                <a:solidFill>
                  <a:srgbClr val="4C1130"/>
                </a:solidFill>
              </a:rPr>
              <a:t>(</a:t>
            </a:r>
            <a:r>
              <a:rPr lang="en" sz="3000">
                <a:solidFill>
                  <a:srgbClr val="20124D"/>
                </a:solidFill>
              </a:rPr>
              <a:t>C3</a:t>
            </a:r>
            <a:r>
              <a:rPr lang="en" sz="3000">
                <a:solidFill>
                  <a:srgbClr val="4C1130"/>
                </a:solidFill>
              </a:rPr>
              <a:t>[</a:t>
            </a:r>
            <a:r>
              <a:rPr lang="en" sz="2600">
                <a:solidFill>
                  <a:srgbClr val="20124D"/>
                </a:solidFill>
              </a:rPr>
              <a:t>L</a:t>
            </a:r>
            <a:r>
              <a:rPr lang="en" sz="2600">
                <a:solidFill>
                  <a:srgbClr val="4C1130"/>
                </a:solidFill>
              </a:rPr>
              <a:t>[</a:t>
            </a:r>
            <a:r>
              <a:rPr lang="en" sz="2600">
                <a:solidFill>
                  <a:srgbClr val="20124D"/>
                </a:solidFill>
              </a:rPr>
              <a:t>k − 1, k</a:t>
            </a:r>
            <a:r>
              <a:rPr lang="en" sz="2600">
                <a:solidFill>
                  <a:srgbClr val="4C1130"/>
                </a:solidFill>
              </a:rPr>
              <a:t>], </a:t>
            </a:r>
            <a:r>
              <a:rPr lang="en" sz="2600">
                <a:solidFill>
                  <a:srgbClr val="20124D"/>
                </a:solidFill>
                <a:latin typeface="Mate SC"/>
                <a:ea typeface="Mate SC"/>
                <a:cs typeface="Mate SC"/>
                <a:sym typeface="Mate SC"/>
              </a:rPr>
              <a:t>·</a:t>
            </a:r>
            <a:r>
              <a:rPr lang="en" sz="3000">
                <a:solidFill>
                  <a:srgbClr val="4C1130"/>
                </a:solidFill>
              </a:rPr>
              <a:t>])	</a:t>
            </a:r>
            <a:r>
              <a:rPr lang="en" sz="2600">
                <a:solidFill>
                  <a:srgbClr val="434343"/>
                </a:solidFill>
              </a:rPr>
              <a:t>▹ use trigram</a:t>
            </a:r>
            <a:endParaRPr sz="3000">
              <a:solidFill>
                <a:srgbClr val="4C1130"/>
              </a:solidFill>
            </a:endParaRPr>
          </a:p>
        </p:txBody>
      </p:sp>
      <p:sp>
        <p:nvSpPr>
          <p:cNvPr id="642" name="Google Shape;642;p79"/>
          <p:cNvSpPr txBox="1"/>
          <p:nvPr>
            <p:ph type="title"/>
          </p:nvPr>
        </p:nvSpPr>
        <p:spPr>
          <a:xfrm>
            <a:off x="177925" y="108125"/>
            <a:ext cx="79098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Trigram with Backoff to Bigram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0"/>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B7B7B7"/>
                </a:solidFill>
              </a:rPr>
              <a:t>trigram-backoff-bigram</a:t>
            </a:r>
            <a:r>
              <a:rPr lang="en" sz="3000">
                <a:solidFill>
                  <a:srgbClr val="B7B7B7"/>
                </a:solidFill>
              </a:rPr>
              <a:t>(</a:t>
            </a:r>
            <a:r>
              <a:rPr lang="en" sz="2800">
                <a:solidFill>
                  <a:srgbClr val="B7B7B7"/>
                </a:solidFill>
              </a:rPr>
              <a:t>L</a:t>
            </a:r>
            <a:r>
              <a:rPr lang="en" sz="3000">
                <a:solidFill>
                  <a:srgbClr val="B7B7B7"/>
                </a:solidFill>
              </a:rPr>
              <a:t>, C2, C3):	</a:t>
            </a:r>
            <a:r>
              <a:rPr lang="en" sz="2600">
                <a:solidFill>
                  <a:srgbClr val="B7B7B7"/>
                </a:solidFill>
              </a:rPr>
              <a:t>▹ L: tokens,</a:t>
            </a:r>
            <a:endParaRPr sz="3000">
              <a:solidFill>
                <a:srgbClr val="B7B7B7"/>
              </a:solidFill>
            </a:endParaRPr>
          </a:p>
          <a:p>
            <a:pPr indent="457200" lvl="0" marL="0" rtl="0" algn="l">
              <a:lnSpc>
                <a:spcPct val="115000"/>
              </a:lnSpc>
              <a:spcBef>
                <a:spcPts val="0"/>
              </a:spcBef>
              <a:spcAft>
                <a:spcPts val="0"/>
              </a:spcAft>
              <a:buNone/>
            </a:pPr>
            <a:r>
              <a:rPr lang="en" sz="3000">
                <a:solidFill>
                  <a:srgbClr val="B7B7B7"/>
                </a:solidFill>
              </a:rPr>
              <a:t>k ← len(L)</a:t>
            </a:r>
            <a:r>
              <a:rPr lang="en" sz="2600">
                <a:solidFill>
                  <a:srgbClr val="B7B7B7"/>
                </a:solidFill>
              </a:rPr>
              <a:t>	▹ C2: bigram counts, C3: trigram counts</a:t>
            </a:r>
            <a:endParaRPr sz="2600">
              <a:solidFill>
                <a:srgbClr val="B7B7B7"/>
              </a:solidFill>
            </a:endParaRPr>
          </a:p>
          <a:p>
            <a:pPr indent="0" lvl="0" marL="457200" rtl="0" algn="l">
              <a:lnSpc>
                <a:spcPct val="115000"/>
              </a:lnSpc>
              <a:spcBef>
                <a:spcPts val="0"/>
              </a:spcBef>
              <a:spcAft>
                <a:spcPts val="0"/>
              </a:spcAft>
              <a:buNone/>
            </a:pPr>
            <a:r>
              <a:rPr lang="en" sz="3000">
                <a:solidFill>
                  <a:srgbClr val="B7B7B7"/>
                </a:solidFill>
              </a:rPr>
              <a:t>if C3[</a:t>
            </a:r>
            <a:r>
              <a:rPr lang="en" sz="2600">
                <a:solidFill>
                  <a:srgbClr val="B7B7B7"/>
                </a:solidFill>
              </a:rPr>
              <a:t>L[k − 1, k], </a:t>
            </a:r>
            <a:r>
              <a:rPr lang="en" sz="2600">
                <a:solidFill>
                  <a:srgbClr val="B7B7B7"/>
                </a:solidFill>
                <a:latin typeface="Mate SC"/>
                <a:ea typeface="Mate SC"/>
                <a:cs typeface="Mate SC"/>
                <a:sym typeface="Mate SC"/>
              </a:rPr>
              <a:t>·</a:t>
            </a:r>
            <a:r>
              <a:rPr lang="en" sz="3000">
                <a:solidFill>
                  <a:srgbClr val="B7B7B7"/>
                </a:solidFill>
              </a:rPr>
              <a:t>]) is empty :			</a:t>
            </a:r>
            <a:r>
              <a:rPr lang="en" sz="2600">
                <a:solidFill>
                  <a:srgbClr val="B7B7B7"/>
                </a:solidFill>
              </a:rPr>
              <a:t>▹ not found</a:t>
            </a:r>
            <a:endParaRPr sz="3000">
              <a:solidFill>
                <a:srgbClr val="B7B7B7"/>
              </a:solidFill>
            </a:endParaRPr>
          </a:p>
          <a:p>
            <a:pPr indent="457200" lvl="0" marL="457200" rtl="0" algn="l">
              <a:lnSpc>
                <a:spcPct val="115000"/>
              </a:lnSpc>
              <a:spcBef>
                <a:spcPts val="0"/>
              </a:spcBef>
              <a:spcAft>
                <a:spcPts val="0"/>
              </a:spcAft>
              <a:buNone/>
            </a:pPr>
            <a:r>
              <a:rPr lang="en" sz="3000">
                <a:solidFill>
                  <a:srgbClr val="B7B7B7"/>
                </a:solidFill>
              </a:rPr>
              <a:t>return argmax(C2[</a:t>
            </a:r>
            <a:r>
              <a:rPr lang="en" sz="2600">
                <a:solidFill>
                  <a:srgbClr val="B7B7B7"/>
                </a:solidFill>
              </a:rPr>
              <a:t>L[k], </a:t>
            </a:r>
            <a:r>
              <a:rPr lang="en" sz="2600">
                <a:solidFill>
                  <a:srgbClr val="B7B7B7"/>
                </a:solidFill>
                <a:latin typeface="Mate SC"/>
                <a:ea typeface="Mate SC"/>
                <a:cs typeface="Mate SC"/>
                <a:sym typeface="Mate SC"/>
              </a:rPr>
              <a:t>·</a:t>
            </a:r>
            <a:r>
              <a:rPr lang="en" sz="3000">
                <a:solidFill>
                  <a:srgbClr val="B7B7B7"/>
                </a:solidFill>
              </a:rPr>
              <a:t>])			</a:t>
            </a:r>
            <a:r>
              <a:rPr lang="en" sz="2600">
                <a:solidFill>
                  <a:srgbClr val="B7B7B7"/>
                </a:solidFill>
              </a:rPr>
              <a:t>▹ use bigram</a:t>
            </a:r>
            <a:endParaRPr sz="3000">
              <a:solidFill>
                <a:srgbClr val="B7B7B7"/>
              </a:solidFill>
            </a:endParaRPr>
          </a:p>
          <a:p>
            <a:pPr indent="0" lvl="0" marL="457200" rtl="0" algn="l">
              <a:lnSpc>
                <a:spcPct val="115000"/>
              </a:lnSpc>
              <a:spcBef>
                <a:spcPts val="0"/>
              </a:spcBef>
              <a:spcAft>
                <a:spcPts val="0"/>
              </a:spcAft>
              <a:buNone/>
            </a:pPr>
            <a:r>
              <a:rPr lang="en" sz="3000">
                <a:solidFill>
                  <a:srgbClr val="4C1130"/>
                </a:solidFill>
              </a:rPr>
              <a:t>else:											</a:t>
            </a:r>
            <a:r>
              <a:rPr lang="en" sz="2600">
                <a:solidFill>
                  <a:srgbClr val="B7B7B7"/>
                </a:solidFill>
              </a:rPr>
              <a:t>▹ trigram found</a:t>
            </a:r>
            <a:endParaRPr sz="3000">
              <a:solidFill>
                <a:srgbClr val="B7B7B7"/>
              </a:solidFill>
            </a:endParaRPr>
          </a:p>
          <a:p>
            <a:pPr indent="0" lvl="0" marL="457200" rtl="0" algn="l">
              <a:lnSpc>
                <a:spcPct val="115000"/>
              </a:lnSpc>
              <a:spcBef>
                <a:spcPts val="0"/>
              </a:spcBef>
              <a:spcAft>
                <a:spcPts val="0"/>
              </a:spcAft>
              <a:buNone/>
            </a:pPr>
            <a:r>
              <a:rPr lang="en" sz="3000">
                <a:solidFill>
                  <a:srgbClr val="B7B7B7"/>
                </a:solidFill>
              </a:rPr>
              <a:t>	return argmax(C3[</a:t>
            </a:r>
            <a:r>
              <a:rPr lang="en" sz="2600">
                <a:solidFill>
                  <a:srgbClr val="B7B7B7"/>
                </a:solidFill>
              </a:rPr>
              <a:t>L[k − 1, k], </a:t>
            </a:r>
            <a:r>
              <a:rPr lang="en" sz="2600">
                <a:solidFill>
                  <a:srgbClr val="B7B7B7"/>
                </a:solidFill>
                <a:latin typeface="Mate SC"/>
                <a:ea typeface="Mate SC"/>
                <a:cs typeface="Mate SC"/>
                <a:sym typeface="Mate SC"/>
              </a:rPr>
              <a:t>·</a:t>
            </a:r>
            <a:r>
              <a:rPr lang="en" sz="3000">
                <a:solidFill>
                  <a:srgbClr val="B7B7B7"/>
                </a:solidFill>
              </a:rPr>
              <a:t>])	</a:t>
            </a:r>
            <a:r>
              <a:rPr lang="en" sz="2600">
                <a:solidFill>
                  <a:srgbClr val="B7B7B7"/>
                </a:solidFill>
              </a:rPr>
              <a:t>▹ use trigram</a:t>
            </a:r>
            <a:endParaRPr sz="3000">
              <a:solidFill>
                <a:srgbClr val="B7B7B7"/>
              </a:solidFill>
            </a:endParaRPr>
          </a:p>
        </p:txBody>
      </p:sp>
      <p:sp>
        <p:nvSpPr>
          <p:cNvPr id="648" name="Google Shape;648;p80"/>
          <p:cNvSpPr txBox="1"/>
          <p:nvPr>
            <p:ph type="title"/>
          </p:nvPr>
        </p:nvSpPr>
        <p:spPr>
          <a:xfrm>
            <a:off x="177925" y="108125"/>
            <a:ext cx="79098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Trigram with Backoff to Bigram</a:t>
            </a:r>
            <a:endParaRPr/>
          </a:p>
        </p:txBody>
      </p:sp>
      <p:sp>
        <p:nvSpPr>
          <p:cNvPr id="649" name="Google Shape;649;p80"/>
          <p:cNvSpPr txBox="1"/>
          <p:nvPr/>
        </p:nvSpPr>
        <p:spPr>
          <a:xfrm>
            <a:off x="760250" y="4343025"/>
            <a:ext cx="46818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if/else condition</a:t>
            </a:r>
            <a:endParaRPr b="1" sz="3000">
              <a:solidFill>
                <a:srgbClr val="FF0000"/>
              </a:solidFill>
            </a:endParaRPr>
          </a:p>
        </p:txBody>
      </p:sp>
      <p:sp>
        <p:nvSpPr>
          <p:cNvPr id="650" name="Google Shape;650;p80"/>
          <p:cNvSpPr/>
          <p:nvPr/>
        </p:nvSpPr>
        <p:spPr>
          <a:xfrm>
            <a:off x="916150" y="3507450"/>
            <a:ext cx="1045200" cy="447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1"/>
          <p:cNvSpPr txBox="1"/>
          <p:nvPr>
            <p:ph idx="1" type="body"/>
          </p:nvPr>
        </p:nvSpPr>
        <p:spPr>
          <a:xfrm>
            <a:off x="457200" y="1278525"/>
            <a:ext cx="86868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20124D"/>
                </a:solidFill>
              </a:rPr>
              <a:t>trigram-backoff</a:t>
            </a:r>
            <a:r>
              <a:rPr lang="en" sz="3000">
                <a:solidFill>
                  <a:srgbClr val="4C1130"/>
                </a:solidFill>
              </a:rPr>
              <a:t>(</a:t>
            </a:r>
            <a:r>
              <a:rPr lang="en" sz="2800">
                <a:solidFill>
                  <a:srgbClr val="20124D"/>
                </a:solidFill>
              </a:rPr>
              <a:t>L</a:t>
            </a:r>
            <a:r>
              <a:rPr lang="en" sz="3000">
                <a:solidFill>
                  <a:srgbClr val="4C1130"/>
                </a:solidFill>
              </a:rPr>
              <a:t>, </a:t>
            </a:r>
            <a:r>
              <a:rPr lang="en" sz="3000">
                <a:solidFill>
                  <a:srgbClr val="20124D"/>
                </a:solidFill>
              </a:rPr>
              <a:t>C</a:t>
            </a:r>
            <a:r>
              <a:rPr lang="en" sz="3000">
                <a:solidFill>
                  <a:srgbClr val="4C1130"/>
                </a:solidFill>
              </a:rPr>
              <a:t>):		</a:t>
            </a:r>
            <a:r>
              <a:rPr lang="en" sz="2600">
                <a:solidFill>
                  <a:srgbClr val="434343"/>
                </a:solidFill>
              </a:rPr>
              <a:t>▹ L is a list of tokens,</a:t>
            </a:r>
            <a:endParaRPr sz="3000">
              <a:solidFill>
                <a:srgbClr val="4C1130"/>
              </a:solidFill>
            </a:endParaRPr>
          </a:p>
          <a:p>
            <a:pPr indent="457200" lvl="0" marL="0" rtl="0" algn="l">
              <a:lnSpc>
                <a:spcPct val="115000"/>
              </a:lnSpc>
              <a:spcBef>
                <a:spcPts val="0"/>
              </a:spcBef>
              <a:spcAft>
                <a:spcPts val="0"/>
              </a:spcAft>
              <a:buNone/>
            </a:pPr>
            <a:r>
              <a:rPr lang="en" sz="3000">
                <a:solidFill>
                  <a:srgbClr val="20124D"/>
                </a:solidFill>
              </a:rPr>
              <a:t>k</a:t>
            </a:r>
            <a:r>
              <a:rPr lang="en" sz="3000"/>
              <a:t> </a:t>
            </a:r>
            <a:r>
              <a:rPr lang="en" sz="3000">
                <a:solidFill>
                  <a:srgbClr val="4C1130"/>
                </a:solidFill>
              </a:rPr>
              <a:t>←</a:t>
            </a:r>
            <a:r>
              <a:rPr lang="en" sz="3000"/>
              <a:t> </a:t>
            </a:r>
            <a:r>
              <a:rPr lang="en" sz="3000">
                <a:solidFill>
                  <a:srgbClr val="4C1130"/>
                </a:solidFill>
              </a:rPr>
              <a:t>len(</a:t>
            </a:r>
            <a:r>
              <a:rPr lang="en" sz="3000">
                <a:solidFill>
                  <a:srgbClr val="20124D"/>
                </a:solidFill>
              </a:rPr>
              <a:t>L</a:t>
            </a:r>
            <a:r>
              <a:rPr lang="en" sz="3000">
                <a:solidFill>
                  <a:srgbClr val="4C1130"/>
                </a:solidFill>
              </a:rPr>
              <a:t>)			</a:t>
            </a:r>
            <a:r>
              <a:rPr lang="en" sz="2600">
                <a:solidFill>
                  <a:srgbClr val="434343"/>
                </a:solidFill>
              </a:rPr>
              <a:t>▹ C is the list [C1, C2, C3]:</a:t>
            </a:r>
            <a:endParaRPr sz="3000">
              <a:solidFill>
                <a:srgbClr val="4C1130"/>
              </a:solidFill>
            </a:endParaRPr>
          </a:p>
          <a:p>
            <a:pPr indent="457200" lvl="0" marL="0" rtl="0" algn="l">
              <a:lnSpc>
                <a:spcPct val="115000"/>
              </a:lnSpc>
              <a:spcBef>
                <a:spcPts val="0"/>
              </a:spcBef>
              <a:spcAft>
                <a:spcPts val="0"/>
              </a:spcAft>
              <a:buNone/>
            </a:pPr>
            <a:r>
              <a:rPr lang="en" sz="3000">
                <a:solidFill>
                  <a:srgbClr val="20124D"/>
                </a:solidFill>
              </a:rPr>
              <a:t>i</a:t>
            </a:r>
            <a:r>
              <a:rPr lang="en" sz="2600"/>
              <a:t> </a:t>
            </a:r>
            <a:r>
              <a:rPr lang="en" sz="2600">
                <a:solidFill>
                  <a:srgbClr val="4C1130"/>
                </a:solidFill>
              </a:rPr>
              <a:t>←</a:t>
            </a:r>
            <a:r>
              <a:rPr lang="en" sz="2600"/>
              <a:t> </a:t>
            </a:r>
            <a:r>
              <a:rPr lang="en" sz="3000">
                <a:solidFill>
                  <a:srgbClr val="20124D"/>
                </a:solidFill>
              </a:rPr>
              <a:t>3					</a:t>
            </a:r>
            <a:r>
              <a:rPr lang="en" sz="2600">
                <a:solidFill>
                  <a:srgbClr val="434343"/>
                </a:solidFill>
              </a:rPr>
              <a:t>▹ unigram, bigram, trigram counts</a:t>
            </a:r>
            <a:endParaRPr sz="2600">
              <a:solidFill>
                <a:srgbClr val="434343"/>
              </a:solidFill>
            </a:endParaRPr>
          </a:p>
          <a:p>
            <a:pPr indent="0" lvl="0" marL="457200" rtl="0" algn="l">
              <a:lnSpc>
                <a:spcPct val="115000"/>
              </a:lnSpc>
              <a:spcBef>
                <a:spcPts val="0"/>
              </a:spcBef>
              <a:spcAft>
                <a:spcPts val="0"/>
              </a:spcAft>
              <a:buNone/>
            </a:pPr>
            <a:r>
              <a:rPr lang="en" sz="3000">
                <a:solidFill>
                  <a:srgbClr val="4C1130"/>
                </a:solidFill>
              </a:rPr>
              <a:t>while </a:t>
            </a:r>
            <a:r>
              <a:rPr lang="en" sz="3000">
                <a:solidFill>
                  <a:srgbClr val="20124D"/>
                </a:solidFill>
              </a:rPr>
              <a:t>C</a:t>
            </a:r>
            <a:r>
              <a:rPr lang="en" sz="3000">
                <a:solidFill>
                  <a:srgbClr val="4C1130"/>
                </a:solidFill>
              </a:rPr>
              <a:t>[</a:t>
            </a:r>
            <a:r>
              <a:rPr lang="en" sz="3000">
                <a:solidFill>
                  <a:srgbClr val="20124D"/>
                </a:solidFill>
              </a:rPr>
              <a:t>i</a:t>
            </a:r>
            <a:r>
              <a:rPr lang="en" sz="3000">
                <a:solidFill>
                  <a:srgbClr val="4C1130"/>
                </a:solidFill>
              </a:rPr>
              <a:t>][</a:t>
            </a:r>
            <a:r>
              <a:rPr lang="en" sz="2600">
                <a:solidFill>
                  <a:srgbClr val="20124D"/>
                </a:solidFill>
              </a:rPr>
              <a:t>L</a:t>
            </a:r>
            <a:r>
              <a:rPr lang="en" sz="2600">
                <a:solidFill>
                  <a:srgbClr val="4C1130"/>
                </a:solidFill>
              </a:rPr>
              <a:t>[</a:t>
            </a:r>
            <a:r>
              <a:rPr lang="en" sz="2600">
                <a:solidFill>
                  <a:srgbClr val="20124D"/>
                </a:solidFill>
              </a:rPr>
              <a:t>k − i + 2</a:t>
            </a:r>
            <a:r>
              <a:rPr lang="en" sz="2600">
                <a:solidFill>
                  <a:srgbClr val="4C1130"/>
                </a:solidFill>
              </a:rPr>
              <a:t>, ...,</a:t>
            </a:r>
            <a:r>
              <a:rPr lang="en" sz="2600">
                <a:solidFill>
                  <a:srgbClr val="20124D"/>
                </a:solidFill>
              </a:rPr>
              <a:t> k</a:t>
            </a:r>
            <a:r>
              <a:rPr lang="en" sz="2600">
                <a:solidFill>
                  <a:srgbClr val="4C1130"/>
                </a:solidFill>
              </a:rPr>
              <a:t>], </a:t>
            </a:r>
            <a:r>
              <a:rPr lang="en" sz="2600">
                <a:solidFill>
                  <a:srgbClr val="20124D"/>
                </a:solidFill>
                <a:latin typeface="Mate SC"/>
                <a:ea typeface="Mate SC"/>
                <a:cs typeface="Mate SC"/>
                <a:sym typeface="Mate SC"/>
              </a:rPr>
              <a:t>·</a:t>
            </a:r>
            <a:r>
              <a:rPr lang="en" sz="3000">
                <a:solidFill>
                  <a:srgbClr val="4C1130"/>
                </a:solidFill>
              </a:rPr>
              <a:t>] is empty</a:t>
            </a:r>
            <a:r>
              <a:rPr lang="en" sz="3000">
                <a:solidFill>
                  <a:srgbClr val="4C1130"/>
                </a:solidFill>
              </a:rPr>
              <a:t>:</a:t>
            </a:r>
            <a:endParaRPr sz="3000">
              <a:solidFill>
                <a:srgbClr val="4C1130"/>
              </a:solidFill>
            </a:endParaRPr>
          </a:p>
          <a:p>
            <a:pPr indent="0" lvl="0" marL="457200" rtl="0" algn="l">
              <a:lnSpc>
                <a:spcPct val="115000"/>
              </a:lnSpc>
              <a:spcBef>
                <a:spcPts val="0"/>
              </a:spcBef>
              <a:spcAft>
                <a:spcPts val="0"/>
              </a:spcAft>
              <a:buNone/>
            </a:pPr>
            <a:r>
              <a:rPr lang="en" sz="3000">
                <a:solidFill>
                  <a:srgbClr val="4C1130"/>
                </a:solidFill>
              </a:rPr>
              <a:t>	</a:t>
            </a:r>
            <a:r>
              <a:rPr lang="en" sz="3000">
                <a:solidFill>
                  <a:srgbClr val="20124D"/>
                </a:solidFill>
              </a:rPr>
              <a:t>i</a:t>
            </a:r>
            <a:r>
              <a:rPr lang="en" sz="3000"/>
              <a:t> </a:t>
            </a:r>
            <a:r>
              <a:rPr lang="en" sz="3000">
                <a:solidFill>
                  <a:srgbClr val="4C1130"/>
                </a:solidFill>
              </a:rPr>
              <a:t>←</a:t>
            </a:r>
            <a:r>
              <a:rPr lang="en" sz="3000"/>
              <a:t> </a:t>
            </a:r>
            <a:r>
              <a:rPr lang="en" sz="3000">
                <a:solidFill>
                  <a:srgbClr val="20124D"/>
                </a:solidFill>
              </a:rPr>
              <a:t>i − 1</a:t>
            </a:r>
            <a:r>
              <a:rPr lang="en" sz="2600">
                <a:solidFill>
                  <a:srgbClr val="20124D"/>
                </a:solidFill>
              </a:rPr>
              <a:t>		</a:t>
            </a:r>
            <a:r>
              <a:rPr lang="en" sz="2600">
                <a:solidFill>
                  <a:srgbClr val="434343"/>
                </a:solidFill>
              </a:rPr>
              <a:t>▹ </a:t>
            </a:r>
            <a:r>
              <a:rPr i="1" lang="en" sz="2600">
                <a:solidFill>
                  <a:srgbClr val="434343"/>
                </a:solidFill>
              </a:rPr>
              <a:t>i</a:t>
            </a:r>
            <a:r>
              <a:rPr lang="en" sz="2600">
                <a:solidFill>
                  <a:srgbClr val="434343"/>
                </a:solidFill>
              </a:rPr>
              <a:t>-gram not found, try </a:t>
            </a:r>
            <a:r>
              <a:rPr i="1" lang="en" sz="2600">
                <a:solidFill>
                  <a:srgbClr val="434343"/>
                </a:solidFill>
              </a:rPr>
              <a:t>i </a:t>
            </a:r>
            <a:r>
              <a:rPr lang="en" sz="2600">
                <a:solidFill>
                  <a:srgbClr val="434343"/>
                </a:solidFill>
              </a:rPr>
              <a:t>− 1</a:t>
            </a:r>
            <a:endParaRPr sz="3000">
              <a:solidFill>
                <a:srgbClr val="4C1130"/>
              </a:solidFill>
            </a:endParaRPr>
          </a:p>
          <a:p>
            <a:pPr indent="0" lvl="0" marL="457200" rtl="0" algn="l">
              <a:lnSpc>
                <a:spcPct val="115000"/>
              </a:lnSpc>
              <a:spcBef>
                <a:spcPts val="0"/>
              </a:spcBef>
              <a:spcAft>
                <a:spcPts val="0"/>
              </a:spcAft>
              <a:buNone/>
            </a:pPr>
            <a:r>
              <a:rPr lang="en" sz="3000">
                <a:solidFill>
                  <a:srgbClr val="4C1130"/>
                </a:solidFill>
              </a:rPr>
              <a:t>r</a:t>
            </a:r>
            <a:r>
              <a:rPr lang="en" sz="3000">
                <a:solidFill>
                  <a:srgbClr val="4C1130"/>
                </a:solidFill>
              </a:rPr>
              <a:t>eturn </a:t>
            </a:r>
            <a:r>
              <a:rPr lang="en" sz="3000">
                <a:solidFill>
                  <a:srgbClr val="20124D"/>
                </a:solidFill>
              </a:rPr>
              <a:t>argmax</a:t>
            </a:r>
            <a:r>
              <a:rPr lang="en" sz="3000">
                <a:solidFill>
                  <a:srgbClr val="4C1130"/>
                </a:solidFill>
              </a:rPr>
              <a:t>(</a:t>
            </a:r>
            <a:r>
              <a:rPr lang="en" sz="3000">
                <a:solidFill>
                  <a:srgbClr val="20124D"/>
                </a:solidFill>
              </a:rPr>
              <a:t>C</a:t>
            </a:r>
            <a:r>
              <a:rPr lang="en" sz="3000">
                <a:solidFill>
                  <a:srgbClr val="4C1130"/>
                </a:solidFill>
              </a:rPr>
              <a:t>[</a:t>
            </a:r>
            <a:r>
              <a:rPr lang="en" sz="3000">
                <a:solidFill>
                  <a:srgbClr val="20124D"/>
                </a:solidFill>
              </a:rPr>
              <a:t>i</a:t>
            </a:r>
            <a:r>
              <a:rPr lang="en" sz="3000">
                <a:solidFill>
                  <a:srgbClr val="4C1130"/>
                </a:solidFill>
              </a:rPr>
              <a:t>][</a:t>
            </a:r>
            <a:r>
              <a:rPr lang="en" sz="2600">
                <a:solidFill>
                  <a:srgbClr val="20124D"/>
                </a:solidFill>
              </a:rPr>
              <a:t>L</a:t>
            </a:r>
            <a:r>
              <a:rPr lang="en" sz="2600">
                <a:solidFill>
                  <a:srgbClr val="4C1130"/>
                </a:solidFill>
              </a:rPr>
              <a:t>[</a:t>
            </a:r>
            <a:r>
              <a:rPr lang="en" sz="2600">
                <a:solidFill>
                  <a:srgbClr val="20124D"/>
                </a:solidFill>
              </a:rPr>
              <a:t>k − i + 2</a:t>
            </a:r>
            <a:r>
              <a:rPr lang="en" sz="2600">
                <a:solidFill>
                  <a:srgbClr val="4C1130"/>
                </a:solidFill>
              </a:rPr>
              <a:t>, ...,</a:t>
            </a:r>
            <a:r>
              <a:rPr lang="en" sz="2600">
                <a:solidFill>
                  <a:srgbClr val="20124D"/>
                </a:solidFill>
              </a:rPr>
              <a:t> k</a:t>
            </a:r>
            <a:r>
              <a:rPr lang="en" sz="2600">
                <a:solidFill>
                  <a:srgbClr val="4C1130"/>
                </a:solidFill>
              </a:rPr>
              <a:t>], </a:t>
            </a:r>
            <a:r>
              <a:rPr lang="en" sz="2600">
                <a:solidFill>
                  <a:srgbClr val="20124D"/>
                </a:solidFill>
                <a:latin typeface="Mate SC"/>
                <a:ea typeface="Mate SC"/>
                <a:cs typeface="Mate SC"/>
                <a:sym typeface="Mate SC"/>
              </a:rPr>
              <a:t>·</a:t>
            </a:r>
            <a:r>
              <a:rPr lang="en" sz="3000">
                <a:solidFill>
                  <a:srgbClr val="4C1130"/>
                </a:solidFill>
              </a:rPr>
              <a:t>])</a:t>
            </a:r>
            <a:endParaRPr sz="3000">
              <a:solidFill>
                <a:srgbClr val="4C1130"/>
              </a:solidFill>
            </a:endParaRPr>
          </a:p>
        </p:txBody>
      </p:sp>
      <p:sp>
        <p:nvSpPr>
          <p:cNvPr id="656" name="Google Shape;656;p81"/>
          <p:cNvSpPr txBox="1"/>
          <p:nvPr>
            <p:ph type="title"/>
          </p:nvPr>
        </p:nvSpPr>
        <p:spPr>
          <a:xfrm>
            <a:off x="177925" y="108125"/>
            <a:ext cx="79098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Trigram with </a:t>
            </a:r>
            <a:r>
              <a:rPr lang="en"/>
              <a:t>Full B</a:t>
            </a:r>
            <a:r>
              <a:rPr lang="en"/>
              <a:t>ackoff</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62" name="Google Shape;662;p8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Google Ngram Viewer: </a:t>
            </a:r>
            <a:r>
              <a:rPr lang="en" u="sng">
                <a:solidFill>
                  <a:schemeClr val="hlink"/>
                </a:solidFill>
                <a:hlinkClick r:id="rId3"/>
              </a:rPr>
              <a:t>books.google.com/ngrams</a:t>
            </a:r>
            <a:endParaRPr/>
          </a:p>
          <a:p>
            <a:pPr indent="-342900" lvl="0" marL="457200" rtl="0" algn="l">
              <a:lnSpc>
                <a:spcPct val="150000"/>
              </a:lnSpc>
              <a:spcBef>
                <a:spcPts val="0"/>
              </a:spcBef>
              <a:spcAft>
                <a:spcPts val="0"/>
              </a:spcAft>
              <a:buSzPts val="1800"/>
              <a:buChar char="●"/>
            </a:pPr>
            <a:r>
              <a:rPr i="1" lang="en"/>
              <a:t>Alice's Adventures in Wonderland</a:t>
            </a:r>
            <a:r>
              <a:rPr lang="en"/>
              <a:t> on Wikisource:</a:t>
            </a:r>
            <a:br>
              <a:rPr lang="en"/>
            </a:br>
            <a:r>
              <a:rPr lang="en" u="sng">
                <a:solidFill>
                  <a:schemeClr val="hlink"/>
                </a:solidFill>
                <a:hlinkClick r:id="rId4"/>
              </a:rPr>
              <a:t>en.wikisource.org/wiki/Alice's_Adventures_in_Wonderland_(1866)</a:t>
            </a:r>
            <a:endParaRPr/>
          </a:p>
          <a:p>
            <a:pPr indent="-342900" lvl="0" marL="457200" rtl="0" algn="l">
              <a:lnSpc>
                <a:spcPct val="150000"/>
              </a:lnSpc>
              <a:spcBef>
                <a:spcPts val="0"/>
              </a:spcBef>
              <a:spcAft>
                <a:spcPts val="0"/>
              </a:spcAft>
              <a:buSzPts val="1800"/>
              <a:buChar char="●"/>
            </a:pPr>
            <a:r>
              <a:rPr i="1" lang="en"/>
              <a:t>n</a:t>
            </a:r>
            <a:r>
              <a:rPr lang="en"/>
              <a:t>-grams: </a:t>
            </a:r>
            <a:r>
              <a:rPr lang="en" u="sng">
                <a:solidFill>
                  <a:schemeClr val="hlink"/>
                </a:solidFill>
                <a:hlinkClick r:id="rId5"/>
              </a:rPr>
              <a:t>en.wikipedia.org/wiki/N-gram</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66" name="Shape 666"/>
        <p:cNvGrpSpPr/>
        <p:nvPr/>
      </p:nvGrpSpPr>
      <p:grpSpPr>
        <a:xfrm>
          <a:off x="0" y="0"/>
          <a:ext cx="0" cy="0"/>
          <a:chOff x="0" y="0"/>
          <a:chExt cx="0" cy="0"/>
        </a:xfrm>
      </p:grpSpPr>
      <p:pic>
        <p:nvPicPr>
          <p:cNvPr descr="swiftkey.png" id="667" name="Google Shape;667;p83"/>
          <p:cNvPicPr preferRelativeResize="0"/>
          <p:nvPr/>
        </p:nvPicPr>
        <p:blipFill>
          <a:blip r:embed="rId3">
            <a:alphaModFix/>
          </a:blip>
          <a:stretch>
            <a:fillRect/>
          </a:stretch>
        </p:blipFill>
        <p:spPr>
          <a:xfrm>
            <a:off x="0" y="767355"/>
            <a:ext cx="9144001" cy="3608795"/>
          </a:xfrm>
          <a:prstGeom prst="rect">
            <a:avLst/>
          </a:prstGeom>
          <a:noFill/>
          <a:ln>
            <a:noFill/>
          </a:ln>
        </p:spPr>
      </p:pic>
      <p:sp>
        <p:nvSpPr>
          <p:cNvPr id="668" name="Google Shape;668;p83"/>
          <p:cNvSpPr txBox="1"/>
          <p:nvPr/>
        </p:nvSpPr>
        <p:spPr>
          <a:xfrm>
            <a:off x="6675300" y="4588400"/>
            <a:ext cx="2468700" cy="555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a:t>xkcd.com/1068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60" name="Google Shape;160;p15"/>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20124D"/>
                </a:solidFill>
              </a:rPr>
              <a:t>m</a:t>
            </a:r>
            <a:r>
              <a:rPr b="1" lang="en" sz="2600">
                <a:solidFill>
                  <a:srgbClr val="20124D"/>
                </a:solidFill>
              </a:rPr>
              <a:t>ax</a:t>
            </a:r>
            <a:r>
              <a:rPr lang="en" sz="2600">
                <a:solidFill>
                  <a:srgbClr val="4C1130"/>
                </a:solidFill>
              </a:rPr>
              <a:t>(</a:t>
            </a:r>
            <a:r>
              <a:rPr lang="en" sz="2600">
                <a:solidFill>
                  <a:srgbClr val="20124D"/>
                </a:solidFill>
              </a:rPr>
              <a:t>L</a:t>
            </a:r>
            <a:r>
              <a:rPr lang="en" sz="2600">
                <a:solidFill>
                  <a:srgbClr val="4C1130"/>
                </a:solidFill>
              </a:rPr>
              <a:t>):						</a:t>
            </a:r>
            <a:r>
              <a:rPr lang="en" sz="2600">
                <a:solidFill>
                  <a:srgbClr val="434343"/>
                </a:solidFill>
              </a:rPr>
              <a:t>▹ L is a list of numbers</a:t>
            </a:r>
            <a:endParaRPr sz="2600">
              <a:solidFill>
                <a:srgbClr val="434343"/>
              </a:solidFill>
            </a:endParaRPr>
          </a:p>
          <a:p>
            <a:pPr indent="0" lvl="0" marL="4572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L[1]</a:t>
            </a:r>
            <a:r>
              <a:rPr lang="en" sz="2600">
                <a:solidFill>
                  <a:srgbClr val="4C1130"/>
                </a:solidFill>
              </a:rPr>
              <a:t>					</a:t>
            </a:r>
            <a:r>
              <a:rPr lang="en" sz="2600">
                <a:solidFill>
                  <a:srgbClr val="434343"/>
                </a:solidFill>
              </a:rPr>
              <a:t>▹ assign the first number to m</a:t>
            </a:r>
            <a:endParaRPr baseline="-25000"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2</a:t>
            </a:r>
            <a:r>
              <a:rPr lang="en" sz="2600">
                <a:solidFill>
                  <a:srgbClr val="4C1130"/>
                </a:solidFill>
              </a:rPr>
              <a:t>						</a:t>
            </a:r>
            <a:r>
              <a:rPr lang="en" sz="2600">
                <a:solidFill>
                  <a:srgbClr val="434343"/>
                </a:solidFill>
              </a:rPr>
              <a:t>▹ assign 2 to i</a:t>
            </a:r>
            <a:endParaRPr sz="2600">
              <a:solidFill>
                <a:srgbClr val="4C1130"/>
              </a:solidFill>
            </a:endParaRPr>
          </a:p>
          <a:p>
            <a:pPr indent="0" lvl="0" marL="457200" rtl="0" algn="l">
              <a:lnSpc>
                <a:spcPct val="115000"/>
              </a:lnSpc>
              <a:spcBef>
                <a:spcPts val="0"/>
              </a:spcBef>
              <a:spcAft>
                <a:spcPts val="0"/>
              </a:spcAft>
              <a:buNone/>
            </a:pPr>
            <a:r>
              <a:rPr lang="en" sz="2600">
                <a:solidFill>
                  <a:srgbClr val="4C1130"/>
                </a:solidFill>
              </a:rPr>
              <a:t>while </a:t>
            </a:r>
            <a:r>
              <a:rPr lang="en" sz="2600">
                <a:solidFill>
                  <a:srgbClr val="20124D"/>
                </a:solidFill>
              </a:rPr>
              <a:t>i</a:t>
            </a:r>
            <a:r>
              <a:rPr lang="en" sz="2600"/>
              <a:t> </a:t>
            </a:r>
            <a:r>
              <a:rPr lang="en" sz="2600">
                <a:solidFill>
                  <a:srgbClr val="4C1130"/>
                </a:solidFill>
              </a:rPr>
              <a:t>≤</a:t>
            </a:r>
            <a:r>
              <a:rPr lang="en" sz="2600"/>
              <a:t> </a:t>
            </a:r>
            <a:r>
              <a:rPr lang="en" sz="2600">
                <a:solidFill>
                  <a:srgbClr val="4C1130"/>
                </a:solidFill>
              </a:rPr>
              <a:t>len(</a:t>
            </a:r>
            <a:r>
              <a:rPr lang="en" sz="2600">
                <a:solidFill>
                  <a:srgbClr val="20124D"/>
                </a:solidFill>
              </a:rPr>
              <a:t>L</a:t>
            </a:r>
            <a:r>
              <a:rPr lang="en" sz="2600">
                <a:solidFill>
                  <a:srgbClr val="4C1130"/>
                </a:solidFill>
              </a:rPr>
              <a:t>):</a:t>
            </a:r>
            <a:r>
              <a:rPr lang="en" sz="2600">
                <a:solidFill>
                  <a:srgbClr val="4C1130"/>
                </a:solidFill>
              </a:rPr>
              <a:t>			</a:t>
            </a:r>
            <a:r>
              <a:rPr lang="en" sz="2600">
                <a:solidFill>
                  <a:srgbClr val="434343"/>
                </a:solidFill>
              </a:rPr>
              <a:t>▹ repeat while i is at most len(L)</a:t>
            </a:r>
            <a:endParaRPr sz="2600">
              <a:solidFill>
                <a:srgbClr val="4C1130"/>
              </a:solidFill>
            </a:endParaRPr>
          </a:p>
          <a:p>
            <a:pPr indent="0" lvl="0" marL="914400" rtl="0" algn="l">
              <a:lnSpc>
                <a:spcPct val="115000"/>
              </a:lnSpc>
              <a:spcBef>
                <a:spcPts val="0"/>
              </a:spcBef>
              <a:spcAft>
                <a:spcPts val="0"/>
              </a:spcAft>
              <a:buNone/>
            </a:pPr>
            <a:r>
              <a:rPr lang="en" sz="2600">
                <a:solidFill>
                  <a:srgbClr val="4C1130"/>
                </a:solidFill>
              </a:rPr>
              <a:t>if</a:t>
            </a:r>
            <a:r>
              <a:rPr lang="en" sz="2600"/>
              <a:t> </a:t>
            </a:r>
            <a:r>
              <a:rPr lang="en" sz="2600">
                <a:solidFill>
                  <a:srgbClr val="20124D"/>
                </a:solidFill>
              </a:rPr>
              <a:t>L[i]</a:t>
            </a:r>
            <a:r>
              <a:rPr lang="en" sz="2600"/>
              <a:t> </a:t>
            </a:r>
            <a:r>
              <a:rPr lang="en" sz="2600">
                <a:solidFill>
                  <a:srgbClr val="4C1130"/>
                </a:solidFill>
              </a:rPr>
              <a:t>&gt;</a:t>
            </a:r>
            <a:r>
              <a:rPr lang="en" sz="2600"/>
              <a:t> </a:t>
            </a:r>
            <a:r>
              <a:rPr lang="en" sz="2600">
                <a:solidFill>
                  <a:srgbClr val="20124D"/>
                </a:solidFill>
              </a:rPr>
              <a:t>m</a:t>
            </a:r>
            <a:r>
              <a:rPr lang="en" sz="2600">
                <a:solidFill>
                  <a:srgbClr val="4C1130"/>
                </a:solidFill>
              </a:rPr>
              <a:t>:</a:t>
            </a:r>
            <a:r>
              <a:rPr lang="en" sz="2600">
                <a:solidFill>
                  <a:srgbClr val="4C1130"/>
                </a:solidFill>
              </a:rPr>
              <a:t>			</a:t>
            </a:r>
            <a:r>
              <a:rPr lang="en" sz="2600">
                <a:solidFill>
                  <a:srgbClr val="434343"/>
                </a:solidFill>
              </a:rPr>
              <a:t>▹ the i’th number is larger than m</a:t>
            </a:r>
            <a:endParaRPr sz="2600">
              <a:solidFill>
                <a:srgbClr val="4C1130"/>
              </a:solidFill>
            </a:endParaRPr>
          </a:p>
          <a:p>
            <a:pPr indent="0" lvl="0" marL="1371600" rtl="0" algn="l">
              <a:lnSpc>
                <a:spcPct val="115000"/>
              </a:lnSpc>
              <a:spcBef>
                <a:spcPts val="0"/>
              </a:spcBef>
              <a:spcAft>
                <a:spcPts val="0"/>
              </a:spcAft>
              <a:buNone/>
            </a:pPr>
            <a:r>
              <a:rPr lang="en" sz="2600">
                <a:solidFill>
                  <a:srgbClr val="20124D"/>
                </a:solidFill>
              </a:rPr>
              <a:t>m</a:t>
            </a:r>
            <a:r>
              <a:rPr lang="en" sz="2600"/>
              <a:t> </a:t>
            </a:r>
            <a:r>
              <a:rPr lang="en" sz="2600">
                <a:solidFill>
                  <a:srgbClr val="4C1130"/>
                </a:solidFill>
              </a:rPr>
              <a:t>←</a:t>
            </a:r>
            <a:r>
              <a:rPr lang="en" sz="2600"/>
              <a:t> </a:t>
            </a:r>
            <a:r>
              <a:rPr lang="en" sz="2600">
                <a:solidFill>
                  <a:srgbClr val="20124D"/>
                </a:solidFill>
              </a:rPr>
              <a:t>L[i]</a:t>
            </a:r>
            <a:r>
              <a:rPr lang="en" sz="2600">
                <a:solidFill>
                  <a:srgbClr val="4C1130"/>
                </a:solidFill>
              </a:rPr>
              <a:t>			</a:t>
            </a:r>
            <a:r>
              <a:rPr lang="en" sz="2600">
                <a:solidFill>
                  <a:srgbClr val="434343"/>
                </a:solidFill>
              </a:rPr>
              <a:t>▹ assign the i’th number to m</a:t>
            </a:r>
            <a:endParaRPr baseline="-25000" sz="2600">
              <a:solidFill>
                <a:srgbClr val="20124D"/>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20124D"/>
                </a:solidFill>
              </a:rPr>
              <a:t>i</a:t>
            </a:r>
            <a:r>
              <a:rPr lang="en" sz="2600"/>
              <a:t> </a:t>
            </a:r>
            <a:r>
              <a:rPr lang="en" sz="2600">
                <a:solidFill>
                  <a:srgbClr val="4C1130"/>
                </a:solidFill>
              </a:rPr>
              <a:t>←</a:t>
            </a:r>
            <a:r>
              <a:rPr lang="en" sz="2600"/>
              <a:t> </a:t>
            </a:r>
            <a:r>
              <a:rPr lang="en" sz="2600">
                <a:solidFill>
                  <a:srgbClr val="20124D"/>
                </a:solidFill>
              </a:rPr>
              <a:t>i</a:t>
            </a:r>
            <a:r>
              <a:rPr lang="en" sz="2600"/>
              <a:t> </a:t>
            </a:r>
            <a:r>
              <a:rPr lang="en" sz="2600">
                <a:solidFill>
                  <a:srgbClr val="4C1130"/>
                </a:solidFill>
              </a:rPr>
              <a:t>+ </a:t>
            </a:r>
            <a:r>
              <a:rPr lang="en" sz="2600">
                <a:solidFill>
                  <a:srgbClr val="20124D"/>
                </a:solidFill>
              </a:rPr>
              <a:t>1</a:t>
            </a:r>
            <a:r>
              <a:rPr lang="en" sz="2600">
                <a:solidFill>
                  <a:srgbClr val="4C1130"/>
                </a:solidFill>
              </a:rPr>
              <a:t>				</a:t>
            </a:r>
            <a:r>
              <a:rPr lang="en" sz="2600">
                <a:solidFill>
                  <a:srgbClr val="434343"/>
                </a:solidFill>
              </a:rPr>
              <a:t>▹ increase i by 1</a:t>
            </a:r>
            <a:endParaRPr baseline="-25000" sz="2600">
              <a:solidFill>
                <a:srgbClr val="20124D"/>
              </a:solidFill>
            </a:endParaRPr>
          </a:p>
          <a:p>
            <a:pPr indent="0" lvl="0" marL="457200" rtl="0" algn="l">
              <a:lnSpc>
                <a:spcPct val="115000"/>
              </a:lnSpc>
              <a:spcBef>
                <a:spcPts val="0"/>
              </a:spcBef>
              <a:spcAft>
                <a:spcPts val="0"/>
              </a:spcAft>
              <a:buNone/>
            </a:pPr>
            <a:r>
              <a:rPr lang="en" sz="2600">
                <a:solidFill>
                  <a:srgbClr val="4C1130"/>
                </a:solidFill>
              </a:rPr>
              <a:t>return</a:t>
            </a:r>
            <a:r>
              <a:rPr lang="en" sz="2600"/>
              <a:t> </a:t>
            </a:r>
            <a:r>
              <a:rPr lang="en" sz="2600">
                <a:solidFill>
                  <a:srgbClr val="20124D"/>
                </a:solidFill>
              </a:rPr>
              <a:t>m</a:t>
            </a:r>
            <a:r>
              <a:rPr lang="en" sz="2600">
                <a:solidFill>
                  <a:srgbClr val="4C1130"/>
                </a:solidFill>
              </a:rPr>
              <a:t>					</a:t>
            </a:r>
            <a:r>
              <a:rPr lang="en" sz="2600">
                <a:solidFill>
                  <a:srgbClr val="434343"/>
                </a:solidFill>
              </a:rPr>
              <a:t>▹ output is the value of m</a:t>
            </a:r>
            <a:endParaRPr sz="2600">
              <a:solidFill>
                <a:srgbClr val="20124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to find maximum</a:t>
            </a:r>
            <a:endParaRPr/>
          </a:p>
        </p:txBody>
      </p:sp>
      <p:sp>
        <p:nvSpPr>
          <p:cNvPr id="166" name="Google Shape;166;p16"/>
          <p:cNvSpPr txBox="1"/>
          <p:nvPr>
            <p:ph idx="1" type="body"/>
          </p:nvPr>
        </p:nvSpPr>
        <p:spPr>
          <a:xfrm>
            <a:off x="457200" y="1278525"/>
            <a:ext cx="87162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B7B7B7"/>
                </a:solidFill>
              </a:rPr>
              <a:t>max</a:t>
            </a:r>
            <a:r>
              <a:rPr lang="en" sz="2600">
                <a:solidFill>
                  <a:srgbClr val="B7B7B7"/>
                </a:solidFill>
              </a:rPr>
              <a:t>(L):</a:t>
            </a:r>
            <a:r>
              <a:rPr lang="en" sz="2600">
                <a:solidFill>
                  <a:srgbClr val="4C1130"/>
                </a:solidFill>
              </a:rPr>
              <a:t>						</a:t>
            </a:r>
            <a:r>
              <a:rPr lang="en" sz="2600">
                <a:solidFill>
                  <a:srgbClr val="434343"/>
                </a:solidFill>
              </a:rPr>
              <a:t>▹ L is a list of numbers</a:t>
            </a:r>
            <a:endParaRPr sz="2600">
              <a:solidFill>
                <a:srgbClr val="434343"/>
              </a:solidFill>
            </a:endParaRPr>
          </a:p>
          <a:p>
            <a:pPr indent="0" lvl="0" marL="457200" rtl="0" algn="l">
              <a:lnSpc>
                <a:spcPct val="115000"/>
              </a:lnSpc>
              <a:spcBef>
                <a:spcPts val="0"/>
              </a:spcBef>
              <a:spcAft>
                <a:spcPts val="0"/>
              </a:spcAft>
              <a:buNone/>
            </a:pPr>
            <a:r>
              <a:rPr lang="en" sz="2600">
                <a:solidFill>
                  <a:srgbClr val="B7B7B7"/>
                </a:solidFill>
              </a:rPr>
              <a:t>m ← L[1]	</a:t>
            </a:r>
            <a:r>
              <a:rPr lang="en" sz="2600">
                <a:solidFill>
                  <a:srgbClr val="4C1130"/>
                </a:solidFill>
              </a:rPr>
              <a:t>				</a:t>
            </a:r>
            <a:r>
              <a:rPr lang="en" sz="2600">
                <a:solidFill>
                  <a:srgbClr val="434343"/>
                </a:solidFill>
              </a:rPr>
              <a:t>▹ assign the first number to m</a:t>
            </a:r>
            <a:endParaRPr baseline="-25000" sz="2600">
              <a:solidFill>
                <a:srgbClr val="4C1130"/>
              </a:solidFill>
            </a:endParaRPr>
          </a:p>
          <a:p>
            <a:pPr indent="0" lvl="0" marL="457200" rtl="0" algn="l">
              <a:lnSpc>
                <a:spcPct val="115000"/>
              </a:lnSpc>
              <a:spcBef>
                <a:spcPts val="0"/>
              </a:spcBef>
              <a:spcAft>
                <a:spcPts val="0"/>
              </a:spcAft>
              <a:buClr>
                <a:schemeClr val="dk1"/>
              </a:buClr>
              <a:buSzPts val="1100"/>
              <a:buFont typeface="Arial"/>
              <a:buNone/>
            </a:pPr>
            <a:r>
              <a:rPr lang="en" sz="2600">
                <a:solidFill>
                  <a:srgbClr val="B7B7B7"/>
                </a:solidFill>
              </a:rPr>
              <a:t>i ← 2</a:t>
            </a:r>
            <a:r>
              <a:rPr lang="en" sz="2600">
                <a:solidFill>
                  <a:srgbClr val="4C1130"/>
                </a:solidFill>
              </a:rPr>
              <a:t>						</a:t>
            </a:r>
            <a:r>
              <a:rPr lang="en" sz="2600">
                <a:solidFill>
                  <a:srgbClr val="434343"/>
                </a:solidFill>
              </a:rPr>
              <a:t>▹ assign 2 to i</a:t>
            </a:r>
            <a:endParaRPr sz="2600">
              <a:solidFill>
                <a:srgbClr val="4C1130"/>
              </a:solidFill>
            </a:endParaRPr>
          </a:p>
          <a:p>
            <a:pPr indent="0" lvl="0" marL="457200" rtl="0" algn="l">
              <a:lnSpc>
                <a:spcPct val="115000"/>
              </a:lnSpc>
              <a:spcBef>
                <a:spcPts val="0"/>
              </a:spcBef>
              <a:spcAft>
                <a:spcPts val="0"/>
              </a:spcAft>
              <a:buNone/>
            </a:pPr>
            <a:r>
              <a:rPr lang="en" sz="2600">
                <a:solidFill>
                  <a:srgbClr val="B7B7B7"/>
                </a:solidFill>
              </a:rPr>
              <a:t>while i ≤ len(L):	</a:t>
            </a:r>
            <a:r>
              <a:rPr lang="en" sz="2600">
                <a:solidFill>
                  <a:srgbClr val="4C1130"/>
                </a:solidFill>
              </a:rPr>
              <a:t>		</a:t>
            </a:r>
            <a:r>
              <a:rPr lang="en" sz="2600">
                <a:solidFill>
                  <a:srgbClr val="434343"/>
                </a:solidFill>
              </a:rPr>
              <a:t>▹ repeat while i is at most len(L)</a:t>
            </a:r>
            <a:endParaRPr sz="2600">
              <a:solidFill>
                <a:srgbClr val="4C1130"/>
              </a:solidFill>
            </a:endParaRPr>
          </a:p>
          <a:p>
            <a:pPr indent="0" lvl="0" marL="914400" rtl="0" algn="l">
              <a:lnSpc>
                <a:spcPct val="115000"/>
              </a:lnSpc>
              <a:spcBef>
                <a:spcPts val="0"/>
              </a:spcBef>
              <a:spcAft>
                <a:spcPts val="0"/>
              </a:spcAft>
              <a:buNone/>
            </a:pPr>
            <a:r>
              <a:rPr lang="en" sz="2600">
                <a:solidFill>
                  <a:srgbClr val="B7B7B7"/>
                </a:solidFill>
              </a:rPr>
              <a:t>if L[i] &gt; m:</a:t>
            </a:r>
            <a:r>
              <a:rPr lang="en" sz="2600">
                <a:solidFill>
                  <a:srgbClr val="4C1130"/>
                </a:solidFill>
              </a:rPr>
              <a:t>			</a:t>
            </a:r>
            <a:r>
              <a:rPr lang="en" sz="2600">
                <a:solidFill>
                  <a:srgbClr val="434343"/>
                </a:solidFill>
              </a:rPr>
              <a:t>▹ the i’th number is larger than m</a:t>
            </a:r>
            <a:endParaRPr sz="2600">
              <a:solidFill>
                <a:srgbClr val="4C1130"/>
              </a:solidFill>
            </a:endParaRPr>
          </a:p>
          <a:p>
            <a:pPr indent="0" lvl="0" marL="1371600" rtl="0" algn="l">
              <a:lnSpc>
                <a:spcPct val="115000"/>
              </a:lnSpc>
              <a:spcBef>
                <a:spcPts val="0"/>
              </a:spcBef>
              <a:spcAft>
                <a:spcPts val="0"/>
              </a:spcAft>
              <a:buNone/>
            </a:pPr>
            <a:r>
              <a:rPr lang="en" sz="2600">
                <a:solidFill>
                  <a:srgbClr val="B7B7B7"/>
                </a:solidFill>
              </a:rPr>
              <a:t>m ← L[i]</a:t>
            </a:r>
            <a:r>
              <a:rPr lang="en" sz="2600">
                <a:solidFill>
                  <a:srgbClr val="4C1130"/>
                </a:solidFill>
              </a:rPr>
              <a:t>			</a:t>
            </a:r>
            <a:r>
              <a:rPr lang="en" sz="2600">
                <a:solidFill>
                  <a:srgbClr val="434343"/>
                </a:solidFill>
              </a:rPr>
              <a:t>▹ assign the i’th number to m</a:t>
            </a:r>
            <a:endParaRPr baseline="-25000" sz="2600">
              <a:solidFill>
                <a:srgbClr val="20124D"/>
              </a:solidFill>
            </a:endParaRPr>
          </a:p>
          <a:p>
            <a:pPr indent="0" lvl="0" marL="457200" rtl="0" algn="l">
              <a:lnSpc>
                <a:spcPct val="115000"/>
              </a:lnSpc>
              <a:spcBef>
                <a:spcPts val="0"/>
              </a:spcBef>
              <a:spcAft>
                <a:spcPts val="0"/>
              </a:spcAft>
              <a:buNone/>
            </a:pPr>
            <a:r>
              <a:rPr baseline="-25000" lang="en" sz="2600">
                <a:solidFill>
                  <a:srgbClr val="20124D"/>
                </a:solidFill>
              </a:rPr>
              <a:t>	</a:t>
            </a:r>
            <a:r>
              <a:rPr lang="en" sz="2600">
                <a:solidFill>
                  <a:srgbClr val="B7B7B7"/>
                </a:solidFill>
              </a:rPr>
              <a:t>i ← i + 1</a:t>
            </a:r>
            <a:r>
              <a:rPr lang="en" sz="2600">
                <a:solidFill>
                  <a:srgbClr val="4C1130"/>
                </a:solidFill>
              </a:rPr>
              <a:t>				</a:t>
            </a:r>
            <a:r>
              <a:rPr lang="en" sz="2600">
                <a:solidFill>
                  <a:srgbClr val="434343"/>
                </a:solidFill>
              </a:rPr>
              <a:t>▹ increase i by 1</a:t>
            </a:r>
            <a:endParaRPr baseline="-25000" sz="2600">
              <a:solidFill>
                <a:srgbClr val="20124D"/>
              </a:solidFill>
            </a:endParaRPr>
          </a:p>
          <a:p>
            <a:pPr indent="0" lvl="0" marL="457200" rtl="0" algn="l">
              <a:lnSpc>
                <a:spcPct val="115000"/>
              </a:lnSpc>
              <a:spcBef>
                <a:spcPts val="0"/>
              </a:spcBef>
              <a:spcAft>
                <a:spcPts val="0"/>
              </a:spcAft>
              <a:buNone/>
            </a:pPr>
            <a:r>
              <a:rPr lang="en" sz="2600">
                <a:solidFill>
                  <a:srgbClr val="B7B7B7"/>
                </a:solidFill>
              </a:rPr>
              <a:t>return m</a:t>
            </a:r>
            <a:r>
              <a:rPr lang="en" sz="2600">
                <a:solidFill>
                  <a:srgbClr val="4C1130"/>
                </a:solidFill>
              </a:rPr>
              <a:t>					</a:t>
            </a:r>
            <a:r>
              <a:rPr lang="en" sz="2600">
                <a:solidFill>
                  <a:srgbClr val="434343"/>
                </a:solidFill>
              </a:rPr>
              <a:t>▹ output is the value of m</a:t>
            </a:r>
            <a:endParaRPr sz="2600">
              <a:solidFill>
                <a:srgbClr val="20124D"/>
              </a:solidFill>
            </a:endParaRPr>
          </a:p>
        </p:txBody>
      </p:sp>
      <p:sp>
        <p:nvSpPr>
          <p:cNvPr id="167" name="Google Shape;167;p16"/>
          <p:cNvSpPr/>
          <p:nvPr/>
        </p:nvSpPr>
        <p:spPr>
          <a:xfrm>
            <a:off x="3915100" y="1228400"/>
            <a:ext cx="5229000" cy="3943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nvSpPr>
        <p:spPr>
          <a:xfrm>
            <a:off x="1788725" y="1115100"/>
            <a:ext cx="240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Comments</a:t>
            </a:r>
            <a:endParaRPr b="1" sz="30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