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Quattrocento Sans"/>
      <p:regular r:id="rId39"/>
      <p:bold r:id="rId40"/>
      <p:italic r:id="rId41"/>
      <p:boldItalic r:id="rId42"/>
    </p:embeddedFont>
    <p:embeddedFont>
      <p:font typeface="Mate SC"/>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45452B-2133-464A-B016-E232ADE56901}">
  <a:tblStyle styleId="{F045452B-2133-464A-B016-E232ADE569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5.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ateSC-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QuattrocentoSans-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299e3963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299e396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299e3963_3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299e396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7a31d3a1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7a31d3a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7a31d3a1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7a31d3a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7a31d3a1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7a31d3a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7a31d3a1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7a31d3a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1e6c349f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1e6c349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2d843ce3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2d843ce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2e30e2ad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2e30e2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7a31d3a1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7a31d3a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fc73447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fc7344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7a31d3a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17a31d3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7a31d3a1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7a31d3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17a31d3a1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17a31d3a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17a31d3a1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17a31d3a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17a31d3a1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17a31d3a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1e6c349f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1e6c349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7a31d3a1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7a31d3a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1e6c349f_0_3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31e6c349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17a31d3a1_0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17a31d3a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17a31d3a1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17a31d3a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fc73447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fc7344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17a31d3a1_0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17a31d3a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17a31d3a1_0_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17a31d3a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17a31d3a1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17a31d3a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17a31d3a1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17a31d3a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299e3963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299e396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2ab0bdbb_2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2ab0bdb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299e3963_2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299e396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7a31d3a1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7a31d3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7a31d3a1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7a31d3a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7a31d3a1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7a31d3a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grpSp>
        <p:nvGrpSpPr>
          <p:cNvPr id="62" name="Google Shape;62;p2"/>
          <p:cNvGrpSpPr/>
          <p:nvPr/>
        </p:nvGrpSpPr>
        <p:grpSpPr>
          <a:xfrm>
            <a:off x="-11" y="1000670"/>
            <a:ext cx="7314320" cy="3087225"/>
            <a:chOff x="-11" y="1378677"/>
            <a:chExt cx="7314320" cy="4116300"/>
          </a:xfrm>
        </p:grpSpPr>
        <p:sp>
          <p:nvSpPr>
            <p:cNvPr id="63" name="Google Shape;63;p2"/>
            <p:cNvSpPr/>
            <p:nvPr/>
          </p:nvSpPr>
          <p:spPr>
            <a:xfrm flipH="1">
              <a:off x="-11" y="1378677"/>
              <a:ext cx="187800" cy="41163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
            <p:cNvSpPr/>
            <p:nvPr/>
          </p:nvSpPr>
          <p:spPr>
            <a:xfrm flipH="1">
              <a:off x="187809" y="1378677"/>
              <a:ext cx="7126500" cy="41163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65" name="Google Shape;65;p2"/>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66" name="Google Shape;66;p2"/>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p:txBody>
      </p:sp>
      <p:sp>
        <p:nvSpPr>
          <p:cNvPr id="67" name="Google Shape;67;p2"/>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grpSp>
        <p:nvGrpSpPr>
          <p:cNvPr id="69" name="Google Shape;69;p3"/>
          <p:cNvGrpSpPr/>
          <p:nvPr/>
        </p:nvGrpSpPr>
        <p:grpSpPr>
          <a:xfrm>
            <a:off x="-13" y="-9141"/>
            <a:ext cx="8005728" cy="1209422"/>
            <a:chOff x="-13" y="-12188"/>
            <a:chExt cx="8005728" cy="1161900"/>
          </a:xfrm>
        </p:grpSpPr>
        <p:sp>
          <p:nvSpPr>
            <p:cNvPr id="70" name="Google Shape;70;p3"/>
            <p:cNvSpPr/>
            <p:nvPr/>
          </p:nvSpPr>
          <p:spPr>
            <a:xfrm flipH="1">
              <a:off x="-13" y="-12188"/>
              <a:ext cx="187800" cy="11619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3"/>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2" name="Google Shape;72;p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73" name="Google Shape;73;p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4" name="Google Shape;74;p3"/>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4"/>
          <p:cNvSpPr txBox="1"/>
          <p:nvPr>
            <p:ph idx="1" type="body"/>
          </p:nvPr>
        </p:nvSpPr>
        <p:spPr>
          <a:xfrm>
            <a:off x="456245"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7" name="Google Shape;77;p4"/>
          <p:cNvSpPr txBox="1"/>
          <p:nvPr>
            <p:ph idx="2" type="body"/>
          </p:nvPr>
        </p:nvSpPr>
        <p:spPr>
          <a:xfrm>
            <a:off x="4648200"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78" name="Google Shape;78;p4"/>
          <p:cNvGrpSpPr/>
          <p:nvPr/>
        </p:nvGrpSpPr>
        <p:grpSpPr>
          <a:xfrm>
            <a:off x="-13" y="-9141"/>
            <a:ext cx="8005728" cy="1209422"/>
            <a:chOff x="-13" y="-12188"/>
            <a:chExt cx="8005728" cy="1161900"/>
          </a:xfrm>
        </p:grpSpPr>
        <p:sp>
          <p:nvSpPr>
            <p:cNvPr id="79" name="Google Shape;79;p4"/>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4"/>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81" name="Google Shape;81;p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82" name="Google Shape;82;p4"/>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grpSp>
        <p:nvGrpSpPr>
          <p:cNvPr id="84" name="Google Shape;84;p5"/>
          <p:cNvGrpSpPr/>
          <p:nvPr/>
        </p:nvGrpSpPr>
        <p:grpSpPr>
          <a:xfrm>
            <a:off x="-13" y="-9141"/>
            <a:ext cx="8005728" cy="1209422"/>
            <a:chOff x="-13" y="-12188"/>
            <a:chExt cx="8005728" cy="1161900"/>
          </a:xfrm>
        </p:grpSpPr>
        <p:sp>
          <p:nvSpPr>
            <p:cNvPr id="85" name="Google Shape;85;p5"/>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87" name="Google Shape;87;p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88" name="Google Shape;88;p5"/>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6"/>
          <p:cNvSpPr/>
          <p:nvPr/>
        </p:nvSpPr>
        <p:spPr>
          <a:xfrm flipH="1">
            <a:off x="8964666" y="4623761"/>
            <a:ext cx="187800" cy="5214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6"/>
          <p:cNvSpPr/>
          <p:nvPr/>
        </p:nvSpPr>
        <p:spPr>
          <a:xfrm flipH="1">
            <a:off x="3866778" y="4623761"/>
            <a:ext cx="5097900" cy="5214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
          <p:cNvSpPr txBox="1"/>
          <p:nvPr>
            <p:ph idx="1" type="body"/>
          </p:nvPr>
        </p:nvSpPr>
        <p:spPr>
          <a:xfrm>
            <a:off x="3866813" y="4623761"/>
            <a:ext cx="5097900" cy="5214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lt1"/>
              </a:buClr>
              <a:buSzPts val="1400"/>
              <a:buNone/>
              <a:defRPr sz="1400">
                <a:solidFill>
                  <a:schemeClr val="lt1"/>
                </a:solidFill>
              </a:defRPr>
            </a:lvl1pPr>
          </a:lstStyle>
          <a:p/>
        </p:txBody>
      </p:sp>
      <p:sp>
        <p:nvSpPr>
          <p:cNvPr id="93" name="Google Shape;93;p6"/>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7"/>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esson-plan">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3868" y="-71"/>
            <a:ext cx="3409813" cy="2107677"/>
            <a:chOff x="0" y="1494"/>
            <a:chExt cx="3409813" cy="2810236"/>
          </a:xfrm>
        </p:grpSpPr>
        <p:cxnSp>
          <p:nvCxnSpPr>
            <p:cNvPr id="7" name="Google Shape;7;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8" name="Google Shape;8;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9" name="Google Shape;9;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0" name="Google Shape;10;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1" name="Google Shape;11;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2" name="Google Shape;12;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3" name="Google Shape;13;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4" name="Google Shape;14;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5" name="Google Shape;15;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6" name="Google Shape;16;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7" name="Google Shape;17;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8" name="Google Shape;18;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9" name="Google Shape;19;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0" name="Google Shape;20;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1" name="Google Shape;21;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2" name="Google Shape;22;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3" name="Google Shape;23;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4" name="Google Shape;24;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5" name="Google Shape;25;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6" name="Google Shape;26;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7" name="Google Shape;27;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8" name="Google Shape;28;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9" name="Google Shape;29;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0" name="Google Shape;30;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1" name="Google Shape;31;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
        <p:nvSpPr>
          <p:cNvPr id="32" name="Google Shape;32;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p:txBody>
      </p:sp>
      <p:sp>
        <p:nvSpPr>
          <p:cNvPr id="33" name="Google Shape;33;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2"/>
              </a:buClr>
              <a:buSzPts val="1800"/>
              <a:buChar char="●"/>
              <a:defRPr sz="1800">
                <a:solidFill>
                  <a:schemeClr val="dk2"/>
                </a:solidFill>
              </a:defRPr>
            </a:lvl1pPr>
            <a:lvl2pPr indent="-342900" lvl="1" marL="914400">
              <a:spcBef>
                <a:spcPts val="0"/>
              </a:spcBef>
              <a:spcAft>
                <a:spcPts val="0"/>
              </a:spcAft>
              <a:buClr>
                <a:schemeClr val="dk2"/>
              </a:buClr>
              <a:buSzPts val="1800"/>
              <a:buChar char="○"/>
              <a:defRPr sz="1800">
                <a:solidFill>
                  <a:schemeClr val="dk2"/>
                </a:solidFill>
              </a:defRPr>
            </a:lvl2pPr>
            <a:lvl3pPr indent="-342900" lvl="2" marL="1371600">
              <a:spcBef>
                <a:spcPts val="0"/>
              </a:spcBef>
              <a:spcAft>
                <a:spcPts val="0"/>
              </a:spcAft>
              <a:buClr>
                <a:schemeClr val="dk2"/>
              </a:buClr>
              <a:buSzPts val="1800"/>
              <a:buChar char="■"/>
              <a:defRPr sz="18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grpSp>
        <p:nvGrpSpPr>
          <p:cNvPr id="34" name="Google Shape;34;p1"/>
          <p:cNvGrpSpPr/>
          <p:nvPr/>
        </p:nvGrpSpPr>
        <p:grpSpPr>
          <a:xfrm rot="10800000">
            <a:off x="5734187" y="3035894"/>
            <a:ext cx="3409813" cy="2107677"/>
            <a:chOff x="0" y="1494"/>
            <a:chExt cx="3409813" cy="2810236"/>
          </a:xfrm>
        </p:grpSpPr>
        <p:cxnSp>
          <p:nvCxnSpPr>
            <p:cNvPr id="35" name="Google Shape;35;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6" name="Google Shape;36;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7" name="Google Shape;37;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8" name="Google Shape;38;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9" name="Google Shape;39;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0" name="Google Shape;40;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1" name="Google Shape;41;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2" name="Google Shape;42;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3" name="Google Shape;43;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4" name="Google Shape;44;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5" name="Google Shape;45;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6" name="Google Shape;46;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7" name="Google Shape;47;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8" name="Google Shape;48;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9" name="Google Shape;49;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0" name="Google Shape;50;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1" name="Google Shape;51;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2" name="Google Shape;52;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3" name="Google Shape;53;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4" name="Google Shape;54;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5" name="Google Shape;55;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6" name="Google Shape;56;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7" name="Google Shape;57;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8" name="Google Shape;58;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9" name="Google Shape;59;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
        <p:nvSpPr>
          <p:cNvPr id="60" name="Google Shape;60;p1"/>
          <p:cNvSpPr txBox="1"/>
          <p:nvPr>
            <p:ph idx="12" type="sldNum"/>
          </p:nvPr>
        </p:nvSpPr>
        <p:spPr>
          <a:xfrm>
            <a:off x="8425675" y="4622075"/>
            <a:ext cx="548700" cy="5214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propbank.github.i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propbank.github.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jpg"/><Relationship Id="rId11" Type="http://schemas.openxmlformats.org/officeDocument/2006/relationships/image" Target="../media/image3.jpg"/><Relationship Id="rId10" Type="http://schemas.openxmlformats.org/officeDocument/2006/relationships/hyperlink" Target="http://www.youtube.com/watch?v=K3GzH4u1A3Q" TargetMode="External"/><Relationship Id="rId9"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11.jpg"/><Relationship Id="rId7" Type="http://schemas.openxmlformats.org/officeDocument/2006/relationships/image" Target="../media/image2.png"/><Relationship Id="rId8" Type="http://schemas.openxmlformats.org/officeDocument/2006/relationships/hyperlink" Target="http://www.youtube.com/watch?v=SkAAl7ERZP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amr.isi.edu" TargetMode="Externa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amr.isi.edu" TargetMode="External"/><Relationship Id="rId4" Type="http://schemas.openxmlformats.org/officeDocument/2006/relationships/image" Target="../media/image14.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cs.huji.ac.il/~oabend/ucca.html" TargetMode="External"/><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cs.huji.ac.il/~oabend/ucca.html" TargetMode="Externa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cs.huji.ac.il/~oabend/ucca.html" TargetMode="Externa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www.cs.huji.ac.il/~oabend/ucca.html" TargetMode="Externa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cs.huji.ac.il/~oabend/ucca.html" TargetMode="Externa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cs.huji.ac.il/~oabend/ucca.html" TargetMode="Externa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cs.huji.ac.il/~oabend/ucca.html" TargetMode="Externa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1" Type="http://schemas.openxmlformats.org/officeDocument/2006/relationships/hyperlink" Target="http://wordnetweb.princeton.edu/perl/webwn?o2=&amp;o0=&amp;o8=1&amp;o1=&amp;o7=&amp;o5=&amp;o9=&amp;o6=&amp;o3=&amp;o4=&amp;s=implant" TargetMode="External"/><Relationship Id="rId10" Type="http://schemas.openxmlformats.org/officeDocument/2006/relationships/hyperlink" Target="http://wordnetweb.princeton.edu/perl/webwn?o2=&amp;o0=&amp;o8=1&amp;o1=&amp;o7=&amp;o5=&amp;o9=&amp;o6=&amp;o3=&amp;o4=&amp;s=set" TargetMode="External"/><Relationship Id="rId13" Type="http://schemas.openxmlformats.org/officeDocument/2006/relationships/hyperlink" Target="http://wordnetweb.princeton.edu/perl/webwn?o2=&amp;o0=&amp;o8=1&amp;o1=&amp;o7=&amp;o5=&amp;o9=&amp;o6=&amp;o3=&amp;o4=&amp;s=embed" TargetMode="External"/><Relationship Id="rId12" Type="http://schemas.openxmlformats.org/officeDocument/2006/relationships/hyperlink" Target="http://wordnetweb.princeton.edu/perl/webwn?o2=&amp;o0=&amp;o8=1&amp;o1=&amp;o7=&amp;o5=&amp;o9=&amp;o6=&amp;o3=&amp;o4=&amp;s=engraft"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ordnetweb.princeton.edu/perl/webwn" TargetMode="External"/><Relationship Id="rId4" Type="http://schemas.openxmlformats.org/officeDocument/2006/relationships/hyperlink" Target="http://wordnetweb.princeton.edu/perl/webwn?o2=&amp;o0=&amp;o8=1&amp;o1=&amp;o7=&amp;o5=&amp;o9=&amp;o6=&amp;o3=&amp;o4=&amp;s=works" TargetMode="External"/><Relationship Id="rId9" Type="http://schemas.openxmlformats.org/officeDocument/2006/relationships/hyperlink" Target="http://wordnetweb.princeton.edu/perl/webwn?o2=&amp;o0=&amp;o8=1&amp;o1=&amp;o7=&amp;o5=&amp;o9=&amp;o6=&amp;o3=&amp;o4=&amp;s=set" TargetMode="External"/><Relationship Id="rId15" Type="http://schemas.openxmlformats.org/officeDocument/2006/relationships/hyperlink" Target="http://wordnetweb.princeton.edu/perl/webwn?o2=&amp;o0=&amp;o8=1&amp;o1=&amp;o7=&amp;o5=&amp;o9=&amp;o6=&amp;o3=&amp;o4=&amp;s=establish" TargetMode="External"/><Relationship Id="rId14" Type="http://schemas.openxmlformats.org/officeDocument/2006/relationships/hyperlink" Target="http://wordnetweb.princeton.edu/perl/webwn?o2=&amp;o0=&amp;o8=1&amp;o1=&amp;o7=&amp;o5=&amp;o9=&amp;o6=&amp;o3=&amp;o4=&amp;s=imbed" TargetMode="External"/><Relationship Id="rId17" Type="http://schemas.openxmlformats.org/officeDocument/2006/relationships/hyperlink" Target="http://wordnetweb.princeton.edu/perl/webwn?o2=&amp;o0=&amp;o8=1&amp;o1=&amp;o7=&amp;o5=&amp;o9=&amp;o6=&amp;o3=&amp;o4=&amp;s=constitute" TargetMode="External"/><Relationship Id="rId16" Type="http://schemas.openxmlformats.org/officeDocument/2006/relationships/hyperlink" Target="http://wordnetweb.princeton.edu/perl/webwn?o2=&amp;o0=&amp;o8=1&amp;o1=&amp;o7=&amp;o5=&amp;o9=&amp;o6=&amp;o3=&amp;o4=&amp;s=found" TargetMode="External"/><Relationship Id="rId5" Type="http://schemas.openxmlformats.org/officeDocument/2006/relationships/hyperlink" Target="http://wordnetweb.princeton.edu/perl/webwn?o2=&amp;o0=&amp;o8=1&amp;o1=&amp;o7=&amp;o5=&amp;o9=&amp;o6=&amp;o3=&amp;o4=&amp;s=industrial+plant" TargetMode="External"/><Relationship Id="rId19" Type="http://schemas.openxmlformats.org/officeDocument/2006/relationships/hyperlink" Target="http://wordnetweb.princeton.edu/perl/webwn?o2=&amp;o0=&amp;o8=1&amp;o1=&amp;o7=&amp;o5=&amp;o9=&amp;o6=&amp;o3=&amp;o4=&amp;s=implant" TargetMode="External"/><Relationship Id="rId6" Type="http://schemas.openxmlformats.org/officeDocument/2006/relationships/hyperlink" Target="http://wordnetweb.princeton.edu/perl/webwn?o2=&amp;o0=&amp;o8=1&amp;o1=&amp;o7=&amp;o5=&amp;o9=&amp;o6=&amp;o3=&amp;o4=&amp;s=industrial+plant" TargetMode="External"/><Relationship Id="rId18" Type="http://schemas.openxmlformats.org/officeDocument/2006/relationships/hyperlink" Target="http://wordnetweb.princeton.edu/perl/webwn?o2=&amp;o0=&amp;o8=1&amp;o1=&amp;o7=&amp;o5=&amp;o9=&amp;o6=&amp;o3=&amp;o4=&amp;s=institute" TargetMode="External"/><Relationship Id="rId7" Type="http://schemas.openxmlformats.org/officeDocument/2006/relationships/hyperlink" Target="http://wordnetweb.princeton.edu/perl/webwn?o2=&amp;o0=&amp;o8=1&amp;o1=&amp;o7=&amp;o5=&amp;o9=&amp;o6=&amp;o3=&amp;o4=&amp;s=flora" TargetMode="External"/><Relationship Id="rId8" Type="http://schemas.openxmlformats.org/officeDocument/2006/relationships/hyperlink" Target="http://wordnetweb.princeton.edu/perl/webwn?o2=&amp;o0=&amp;o8=1&amp;o1=&amp;o7=&amp;o5=&amp;o9=&amp;o6=&amp;o3=&amp;o4=&amp;s=plant+life" TargetMode="External"/></Relationships>
</file>

<file path=ppt/slides/_rels/slide6.xml.rels><?xml version="1.0" encoding="UTF-8" standalone="yes"?><Relationships xmlns="http://schemas.openxmlformats.org/package/2006/relationships"><Relationship Id="rId40" Type="http://schemas.openxmlformats.org/officeDocument/2006/relationships/hyperlink" Target="http://wordnetweb.princeton.edu/perl/webwn?o2=&amp;o0=&amp;o8=1&amp;o1=&amp;o7=&amp;o5=&amp;o9=&amp;o6=&amp;o3=&amp;o4=&amp;s=physical+object" TargetMode="External"/><Relationship Id="rId20" Type="http://schemas.openxmlformats.org/officeDocument/2006/relationships/hyperlink" Target="http://wordnetweb.princeton.edu/perl/webwn?o2=&amp;o0=&amp;o8=1&amp;o1=&amp;o7=&amp;o5=&amp;o9=&amp;o6=&amp;o3=&amp;o4=&amp;s=physical+object" TargetMode="External"/><Relationship Id="rId42" Type="http://schemas.openxmlformats.org/officeDocument/2006/relationships/hyperlink" Target="http://wordnetweb.princeton.edu/perl/webwn?o2=&amp;o0=&amp;o8=1&amp;o1=&amp;o7=&amp;o5=&amp;o9=&amp;o6=&amp;o3=&amp;o4=&amp;s=physical+entity" TargetMode="External"/><Relationship Id="rId41" Type="http://schemas.openxmlformats.org/officeDocument/2006/relationships/hyperlink" Target="http://wordnetweb.princeton.edu/perl/webwn?o2=&amp;o0=&amp;o8=1&amp;o1=&amp;o7=&amp;o5=&amp;o9=&amp;o6=&amp;o3=&amp;o4=&amp;s=physical+entity" TargetMode="External"/><Relationship Id="rId22" Type="http://schemas.openxmlformats.org/officeDocument/2006/relationships/hyperlink" Target="http://wordnetweb.princeton.edu/perl/webwn?o2=&amp;o0=&amp;o8=1&amp;o1=&amp;o7=&amp;o5=&amp;o9=&amp;o6=&amp;o3=&amp;o4=&amp;s=physical+entity" TargetMode="External"/><Relationship Id="rId44" Type="http://schemas.openxmlformats.org/officeDocument/2006/relationships/hyperlink" Target="http://wordnetweb.princeton.edu/perl/webwn?o2=&amp;o0=&amp;o8=1&amp;o1=&amp;o7=&amp;o5=&amp;o9=&amp;o6=&amp;o3=&amp;o4=&amp;s=implant" TargetMode="External"/><Relationship Id="rId21" Type="http://schemas.openxmlformats.org/officeDocument/2006/relationships/hyperlink" Target="http://wordnetweb.princeton.edu/perl/webwn?o2=&amp;o0=&amp;o8=1&amp;o1=&amp;o7=&amp;o5=&amp;o9=&amp;o6=&amp;o3=&amp;o4=&amp;s=physical+object" TargetMode="External"/><Relationship Id="rId43" Type="http://schemas.openxmlformats.org/officeDocument/2006/relationships/hyperlink" Target="http://wordnetweb.princeton.edu/perl/webwn?o2=&amp;o0=&amp;o8=1&amp;o1=&amp;o7=&amp;o5=&amp;o9=&amp;o6=&amp;o3=&amp;o4=&amp;s=entity" TargetMode="External"/><Relationship Id="rId24" Type="http://schemas.openxmlformats.org/officeDocument/2006/relationships/hyperlink" Target="http://wordnetweb.princeton.edu/perl/webwn?o2=&amp;o0=&amp;o8=1&amp;o1=&amp;o7=&amp;o5=&amp;o9=&amp;o6=&amp;o3=&amp;o4=&amp;s=entity" TargetMode="External"/><Relationship Id="rId23" Type="http://schemas.openxmlformats.org/officeDocument/2006/relationships/hyperlink" Target="http://wordnetweb.princeton.edu/perl/webwn?o2=&amp;o0=&amp;o8=1&amp;o1=&amp;o7=&amp;o5=&amp;o9=&amp;o6=&amp;o3=&amp;o4=&amp;s=physical+entity"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ordnetweb.princeton.edu/perl/webwn" TargetMode="External"/><Relationship Id="rId4" Type="http://schemas.openxmlformats.org/officeDocument/2006/relationships/hyperlink" Target="http://wordnetweb.princeton.edu/perl/webwn?o2=&amp;o0=&amp;o8=1&amp;o1=&amp;o7=&amp;o5=&amp;o9=&amp;o6=&amp;o3=&amp;o4=&amp;s=works" TargetMode="External"/><Relationship Id="rId9" Type="http://schemas.openxmlformats.org/officeDocument/2006/relationships/hyperlink" Target="http://wordnetweb.princeton.edu/perl/webwn?o2=&amp;o0=&amp;o8=1&amp;o1=&amp;o7=&amp;o5=&amp;o9=&amp;o6=&amp;o3=&amp;o4=&amp;s=complex" TargetMode="External"/><Relationship Id="rId26" Type="http://schemas.openxmlformats.org/officeDocument/2006/relationships/hyperlink" Target="http://wordnetweb.princeton.edu/perl/webwn?o2=&amp;o0=&amp;o8=1&amp;o1=&amp;o7=&amp;o5=&amp;o9=&amp;o6=&amp;o3=&amp;o4=&amp;s=flora" TargetMode="External"/><Relationship Id="rId25" Type="http://schemas.openxmlformats.org/officeDocument/2006/relationships/hyperlink" Target="http://wordnetweb.princeton.edu/perl/webwn?o2=&amp;o0=&amp;o8=1&amp;o1=&amp;o7=&amp;o5=&amp;o9=&amp;o6=&amp;o3=&amp;o4=&amp;s=entity" TargetMode="External"/><Relationship Id="rId28" Type="http://schemas.openxmlformats.org/officeDocument/2006/relationships/hyperlink" Target="http://wordnetweb.princeton.edu/perl/webwn?o2=&amp;o0=&amp;o8=1&amp;o1=&amp;o7=&amp;o5=&amp;o9=&amp;o6=&amp;o3=&amp;o4=&amp;r=2&amp;s=plant&amp;i=35&amp;h=100112312231231223123123022221000001122223122312231231230222000000000#c" TargetMode="External"/><Relationship Id="rId27" Type="http://schemas.openxmlformats.org/officeDocument/2006/relationships/hyperlink" Target="http://wordnetweb.princeton.edu/perl/webwn?o2=&amp;o0=&amp;o8=1&amp;o1=&amp;o7=&amp;o5=&amp;o9=&amp;o6=&amp;o3=&amp;o4=&amp;s=plant+life" TargetMode="External"/><Relationship Id="rId5" Type="http://schemas.openxmlformats.org/officeDocument/2006/relationships/hyperlink" Target="http://wordnetweb.princeton.edu/perl/webwn?o2=&amp;o0=&amp;o8=1&amp;o1=&amp;o7=&amp;o5=&amp;o9=&amp;o6=&amp;o3=&amp;o4=&amp;s=industrial+plant" TargetMode="External"/><Relationship Id="rId6" Type="http://schemas.openxmlformats.org/officeDocument/2006/relationships/hyperlink" Target="http://wordnetweb.princeton.edu/perl/webwn?o2=&amp;o0=&amp;o8=1&amp;o1=&amp;o7=&amp;o5=&amp;o9=&amp;o6=&amp;o3=&amp;o4=&amp;r=2&amp;s=plant&amp;i=3&amp;h=100112312231231223123123022221000001122223122312231231230222000000000#c" TargetMode="External"/><Relationship Id="rId29" Type="http://schemas.openxmlformats.org/officeDocument/2006/relationships/hyperlink" Target="http://wordnetweb.princeton.edu/perl/webwn?o2=&amp;o0=&amp;o8=1&amp;o1=&amp;o7=&amp;o5=&amp;o9=&amp;o6=&amp;o3=&amp;o4=&amp;s=organism" TargetMode="External"/><Relationship Id="rId7" Type="http://schemas.openxmlformats.org/officeDocument/2006/relationships/hyperlink" Target="http://wordnetweb.princeton.edu/perl/webwn?o2=&amp;o0=&amp;o8=1&amp;o1=&amp;o7=&amp;o5=&amp;o9=&amp;o6=&amp;o3=&amp;o4=&amp;s=building+complex" TargetMode="External"/><Relationship Id="rId8" Type="http://schemas.openxmlformats.org/officeDocument/2006/relationships/hyperlink" Target="http://wordnetweb.princeton.edu/perl/webwn?o2=&amp;o0=&amp;o8=1&amp;o1=&amp;o7=&amp;o5=&amp;o9=&amp;o6=&amp;o3=&amp;o4=&amp;s=complex" TargetMode="External"/><Relationship Id="rId31" Type="http://schemas.openxmlformats.org/officeDocument/2006/relationships/hyperlink" Target="http://wordnetweb.princeton.edu/perl/webwn?o2=&amp;o0=&amp;o8=1&amp;o1=&amp;o7=&amp;o5=&amp;o9=&amp;o6=&amp;o3=&amp;o4=&amp;s=being" TargetMode="External"/><Relationship Id="rId30" Type="http://schemas.openxmlformats.org/officeDocument/2006/relationships/hyperlink" Target="http://wordnetweb.princeton.edu/perl/webwn?o2=&amp;o0=&amp;o8=1&amp;o1=&amp;o7=&amp;o5=&amp;o9=&amp;o6=&amp;o3=&amp;o4=&amp;s=being" TargetMode="External"/><Relationship Id="rId11" Type="http://schemas.openxmlformats.org/officeDocument/2006/relationships/hyperlink" Target="http://wordnetweb.princeton.edu/perl/webwn?o2=&amp;o0=&amp;o8=1&amp;o1=&amp;o7=&amp;o5=&amp;o9=&amp;o6=&amp;o3=&amp;o4=&amp;s=construction" TargetMode="External"/><Relationship Id="rId33" Type="http://schemas.openxmlformats.org/officeDocument/2006/relationships/hyperlink" Target="http://wordnetweb.princeton.edu/perl/webwn?o2=&amp;o0=&amp;o8=1&amp;o1=&amp;o7=&amp;o5=&amp;o9=&amp;o6=&amp;o3=&amp;o4=&amp;s=animate+thing" TargetMode="External"/><Relationship Id="rId10" Type="http://schemas.openxmlformats.org/officeDocument/2006/relationships/hyperlink" Target="http://wordnetweb.princeton.edu/perl/webwn?o2=&amp;o0=&amp;o8=1&amp;o1=&amp;o7=&amp;o5=&amp;o9=&amp;o6=&amp;o3=&amp;o4=&amp;s=structure" TargetMode="External"/><Relationship Id="rId32" Type="http://schemas.openxmlformats.org/officeDocument/2006/relationships/hyperlink" Target="http://wordnetweb.princeton.edu/perl/webwn?o2=&amp;o0=&amp;o8=1&amp;o1=&amp;o7=&amp;o5=&amp;o9=&amp;o6=&amp;o3=&amp;o4=&amp;s=living+thing" TargetMode="External"/><Relationship Id="rId13" Type="http://schemas.openxmlformats.org/officeDocument/2006/relationships/hyperlink" Target="http://wordnetweb.princeton.edu/perl/webwn?o2=&amp;o0=&amp;o8=1&amp;o1=&amp;o7=&amp;o5=&amp;o9=&amp;o6=&amp;o3=&amp;o4=&amp;s=artifact" TargetMode="External"/><Relationship Id="rId35" Type="http://schemas.openxmlformats.org/officeDocument/2006/relationships/hyperlink" Target="http://wordnetweb.princeton.edu/perl/webwn?o2=&amp;o0=&amp;o8=1&amp;o1=&amp;o7=&amp;o5=&amp;o9=&amp;o6=&amp;o3=&amp;o4=&amp;s=whole" TargetMode="External"/><Relationship Id="rId12" Type="http://schemas.openxmlformats.org/officeDocument/2006/relationships/hyperlink" Target="http://wordnetweb.princeton.edu/perl/webwn?o2=&amp;o0=&amp;o8=1&amp;o1=&amp;o7=&amp;o5=&amp;o9=&amp;o6=&amp;o3=&amp;o4=&amp;s=construction" TargetMode="External"/><Relationship Id="rId34" Type="http://schemas.openxmlformats.org/officeDocument/2006/relationships/hyperlink" Target="http://wordnetweb.princeton.edu/perl/webwn?o2=&amp;o0=&amp;o8=1&amp;o1=&amp;o7=&amp;o5=&amp;o9=&amp;o6=&amp;o3=&amp;o4=&amp;s=animate+thing" TargetMode="External"/><Relationship Id="rId15" Type="http://schemas.openxmlformats.org/officeDocument/2006/relationships/hyperlink" Target="http://wordnetweb.princeton.edu/perl/webwn?o2=&amp;o0=&amp;o8=1&amp;o1=&amp;o7=&amp;o5=&amp;o9=&amp;o6=&amp;o3=&amp;o4=&amp;s=artefact" TargetMode="External"/><Relationship Id="rId37" Type="http://schemas.openxmlformats.org/officeDocument/2006/relationships/hyperlink" Target="http://wordnetweb.princeton.edu/perl/webwn?o2=&amp;o0=&amp;o8=1&amp;o1=&amp;o7=&amp;o5=&amp;o9=&amp;o6=&amp;o3=&amp;o4=&amp;s=unit" TargetMode="External"/><Relationship Id="rId14" Type="http://schemas.openxmlformats.org/officeDocument/2006/relationships/hyperlink" Target="http://wordnetweb.princeton.edu/perl/webwn?o2=&amp;o0=&amp;o8=1&amp;o1=&amp;o7=&amp;o5=&amp;o9=&amp;o6=&amp;o3=&amp;o4=&amp;s=artefact" TargetMode="External"/><Relationship Id="rId36" Type="http://schemas.openxmlformats.org/officeDocument/2006/relationships/hyperlink" Target="http://wordnetweb.princeton.edu/perl/webwn?o2=&amp;o0=&amp;o8=1&amp;o1=&amp;o7=&amp;o5=&amp;o9=&amp;o6=&amp;o3=&amp;o4=&amp;s=unit" TargetMode="External"/><Relationship Id="rId17" Type="http://schemas.openxmlformats.org/officeDocument/2006/relationships/hyperlink" Target="http://wordnetweb.princeton.edu/perl/webwn?o2=&amp;o0=&amp;o8=1&amp;o1=&amp;o7=&amp;o5=&amp;o9=&amp;o6=&amp;o3=&amp;o4=&amp;s=unit" TargetMode="External"/><Relationship Id="rId39" Type="http://schemas.openxmlformats.org/officeDocument/2006/relationships/hyperlink" Target="http://wordnetweb.princeton.edu/perl/webwn?o2=&amp;o0=&amp;o8=1&amp;o1=&amp;o7=&amp;o5=&amp;o9=&amp;o6=&amp;o3=&amp;o4=&amp;s=physical+object" TargetMode="External"/><Relationship Id="rId16" Type="http://schemas.openxmlformats.org/officeDocument/2006/relationships/hyperlink" Target="http://wordnetweb.princeton.edu/perl/webwn?o2=&amp;o0=&amp;o8=1&amp;o1=&amp;o7=&amp;o5=&amp;o9=&amp;o6=&amp;o3=&amp;o4=&amp;s=whole" TargetMode="External"/><Relationship Id="rId38" Type="http://schemas.openxmlformats.org/officeDocument/2006/relationships/hyperlink" Target="http://wordnetweb.princeton.edu/perl/webwn?o2=&amp;o0=&amp;o8=1&amp;o1=&amp;o7=&amp;o5=&amp;o9=&amp;o6=&amp;o3=&amp;o4=&amp;s=object" TargetMode="External"/><Relationship Id="rId19" Type="http://schemas.openxmlformats.org/officeDocument/2006/relationships/hyperlink" Target="http://wordnetweb.princeton.edu/perl/webwn?o2=&amp;o0=&amp;o8=1&amp;o1=&amp;o7=&amp;o5=&amp;o9=&amp;o6=&amp;o3=&amp;o4=&amp;s=object" TargetMode="External"/><Relationship Id="rId18" Type="http://schemas.openxmlformats.org/officeDocument/2006/relationships/hyperlink" Target="http://wordnetweb.princeton.edu/perl/webwn?o2=&amp;o0=&amp;o8=1&amp;o1=&amp;o7=&amp;o5=&amp;o9=&amp;o6=&amp;o3=&amp;o4=&amp;s=un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ordnetweb.princeton.edu/perl/webwn" TargetMode="External"/><Relationship Id="rId4" Type="http://schemas.openxmlformats.org/officeDocument/2006/relationships/hyperlink" Target="http://wordnetweb.princeton.edu/perl/webwn?o2=&amp;o0=&amp;o8=1&amp;o1=1&amp;o7=&amp;o5=&amp;o9=&amp;o6=&amp;o3=&amp;o4=&amp;s=works" TargetMode="External"/><Relationship Id="rId9" Type="http://schemas.openxmlformats.org/officeDocument/2006/relationships/hyperlink" Target="http://wordnetweb.princeton.edu/perl/webwn?o2=&amp;o0=&amp;o8=1&amp;o1=1&amp;o7=&amp;o5=&amp;o9=&amp;o6=&amp;o3=&amp;o4=&amp;s=implant" TargetMode="External"/><Relationship Id="rId5" Type="http://schemas.openxmlformats.org/officeDocument/2006/relationships/hyperlink" Target="http://wordnetweb.princeton.edu/perl/webwn?o2=&amp;o0=&amp;o8=1&amp;o1=1&amp;o7=&amp;o5=&amp;o9=&amp;o6=&amp;o3=&amp;o4=&amp;s=industrial+plant" TargetMode="External"/><Relationship Id="rId6" Type="http://schemas.openxmlformats.org/officeDocument/2006/relationships/hyperlink" Target="http://wordnetweb.princeton.edu/perl/webwn?o2=&amp;o0=&amp;o8=1&amp;o1=1&amp;o7=&amp;o5=&amp;o9=&amp;o6=&amp;o3=&amp;o4=&amp;s=flora" TargetMode="External"/><Relationship Id="rId7" Type="http://schemas.openxmlformats.org/officeDocument/2006/relationships/hyperlink" Target="http://wordnetweb.princeton.edu/perl/webwn?o2=&amp;o0=&amp;o8=1&amp;o1=1&amp;o7=&amp;o5=&amp;o9=&amp;o6=&amp;o3=&amp;o4=&amp;s=plant+life" TargetMode="External"/><Relationship Id="rId8" Type="http://schemas.openxmlformats.org/officeDocument/2006/relationships/hyperlink" Target="http://wordnetweb.princeton.edu/perl/webwn?o2=&amp;o0=&amp;o8=1&amp;o1=1&amp;o7=&amp;o5=&amp;o9=&amp;o6=&amp;o3=&amp;o4=&amp;s=set" TargetMode="External"/><Relationship Id="rId11" Type="http://schemas.openxmlformats.org/officeDocument/2006/relationships/hyperlink" Target="http://wordnetweb.princeton.edu/perl/webwn?o2=&amp;o0=&amp;o8=1&amp;o1=1&amp;o7=&amp;o5=&amp;o9=&amp;o6=&amp;o3=&amp;o4=&amp;s=embed" TargetMode="External"/><Relationship Id="rId10" Type="http://schemas.openxmlformats.org/officeDocument/2006/relationships/hyperlink" Target="http://wordnetweb.princeton.edu/perl/webwn?o2=&amp;o0=&amp;o8=1&amp;o1=1&amp;o7=&amp;o5=&amp;o9=&amp;o6=&amp;o3=&amp;o4=&amp;s=engraft" TargetMode="External"/><Relationship Id="rId13" Type="http://schemas.openxmlformats.org/officeDocument/2006/relationships/hyperlink" Target="http://wordnetweb.princeton.edu/perl/webwn?o2=&amp;o0=&amp;o8=1&amp;o1=1&amp;o7=&amp;o5=&amp;o9=&amp;o6=&amp;o3=&amp;o4=&amp;s=establish" TargetMode="External"/><Relationship Id="rId12" Type="http://schemas.openxmlformats.org/officeDocument/2006/relationships/hyperlink" Target="http://wordnetweb.princeton.edu/perl/webwn?o2=&amp;o0=&amp;o8=1&amp;o1=1&amp;o7=&amp;o5=&amp;o9=&amp;o6=&amp;o3=&amp;o4=&amp;s=imbed" TargetMode="External"/><Relationship Id="rId15" Type="http://schemas.openxmlformats.org/officeDocument/2006/relationships/hyperlink" Target="http://wordnetweb.princeton.edu/perl/webwn?o2=&amp;o0=&amp;o8=1&amp;o1=1&amp;o7=&amp;o5=&amp;o9=&amp;o6=&amp;o3=&amp;o4=&amp;s=constitute" TargetMode="External"/><Relationship Id="rId14" Type="http://schemas.openxmlformats.org/officeDocument/2006/relationships/hyperlink" Target="http://wordnetweb.princeton.edu/perl/webwn?o2=&amp;o0=&amp;o8=1&amp;o1=1&amp;o7=&amp;o5=&amp;o9=&amp;o6=&amp;o3=&amp;o4=&amp;s=found" TargetMode="External"/><Relationship Id="rId17" Type="http://schemas.openxmlformats.org/officeDocument/2006/relationships/hyperlink" Target="http://wordnetweb.princeton.edu/perl/webwn?o2=&amp;o0=&amp;o8=1&amp;o1=&amp;o7=&amp;o5=&amp;o9=&amp;o6=&amp;o3=&amp;o4=&amp;s=implant" TargetMode="External"/><Relationship Id="rId16" Type="http://schemas.openxmlformats.org/officeDocument/2006/relationships/hyperlink" Target="http://wordnetweb.princeton.edu/perl/webwn?o2=&amp;o0=&amp;o8=1&amp;o1=1&amp;o7=&amp;o5=&amp;o9=&amp;o6=&amp;o3=&amp;o4=&amp;s=institu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ordnetweb.princeton.edu/perl/webwn" TargetMode="External"/><Relationship Id="rId4" Type="http://schemas.openxmlformats.org/officeDocument/2006/relationships/hyperlink" Target="http://wordnetweb.princeton.edu/perl/webwn?o2=&amp;o0=&amp;o8=1&amp;o1=&amp;o7=&amp;o5=&amp;o9=&amp;o6=&amp;o3=&amp;o4=&amp;s=works" TargetMode="External"/><Relationship Id="rId9" Type="http://schemas.openxmlformats.org/officeDocument/2006/relationships/hyperlink" Target="http://wordnetweb.princeton.edu/perl/webwn?o2=&amp;o0=&amp;o8=1&amp;o1=&amp;o7=&amp;o5=&amp;o9=&amp;o6=&amp;o3=&amp;o4=&amp;s=set" TargetMode="External"/><Relationship Id="rId5" Type="http://schemas.openxmlformats.org/officeDocument/2006/relationships/hyperlink" Target="http://wordnetweb.princeton.edu/perl/webwn?o2=&amp;o0=&amp;o8=1&amp;o1=&amp;o7=&amp;o5=&amp;o9=&amp;o6=&amp;o3=&amp;o4=&amp;s=industrial+plant" TargetMode="External"/><Relationship Id="rId6" Type="http://schemas.openxmlformats.org/officeDocument/2006/relationships/hyperlink" Target="http://wordnetweb.princeton.edu/perl/webwn?o2=&amp;o0=&amp;o8=1&amp;o1=&amp;o7=&amp;o5=&amp;o9=&amp;o6=&amp;o3=&amp;o4=&amp;s=industrial+plant" TargetMode="External"/><Relationship Id="rId7" Type="http://schemas.openxmlformats.org/officeDocument/2006/relationships/hyperlink" Target="http://wordnetweb.princeton.edu/perl/webwn?o2=&amp;o0=&amp;o8=1&amp;o1=&amp;o7=&amp;o5=&amp;o9=&amp;o6=&amp;o3=&amp;o4=&amp;s=flora" TargetMode="External"/><Relationship Id="rId8" Type="http://schemas.openxmlformats.org/officeDocument/2006/relationships/hyperlink" Target="http://wordnetweb.princeton.edu/perl/webwn?o2=&amp;o0=&amp;o8=1&amp;o1=&amp;o7=&amp;o5=&amp;o9=&amp;o6=&amp;o3=&amp;o4=&amp;s=plant+life" TargetMode="External"/><Relationship Id="rId11" Type="http://schemas.openxmlformats.org/officeDocument/2006/relationships/hyperlink" Target="http://wordnetweb.princeton.edu/perl/webwn?o2=&amp;o0=&amp;o8=1&amp;o1=&amp;o7=&amp;o5=&amp;o9=&amp;o6=&amp;o3=&amp;o4=&amp;s=implant" TargetMode="External"/><Relationship Id="rId10" Type="http://schemas.openxmlformats.org/officeDocument/2006/relationships/hyperlink" Target="http://wordnetweb.princeton.edu/perl/webwn?o2=&amp;o0=&amp;o8=1&amp;o1=&amp;o7=&amp;o5=&amp;o9=&amp;o6=&amp;o3=&amp;o4=&amp;s=set" TargetMode="External"/><Relationship Id="rId13" Type="http://schemas.openxmlformats.org/officeDocument/2006/relationships/hyperlink" Target="http://wordnetweb.princeton.edu/perl/webwn?o2=&amp;o0=&amp;o8=1&amp;o1=&amp;o7=&amp;o5=&amp;o9=&amp;o6=&amp;o3=&amp;o4=&amp;s=embed" TargetMode="External"/><Relationship Id="rId12" Type="http://schemas.openxmlformats.org/officeDocument/2006/relationships/hyperlink" Target="http://wordnetweb.princeton.edu/perl/webwn?o2=&amp;o0=&amp;o8=1&amp;o1=&amp;o7=&amp;o5=&amp;o9=&amp;o6=&amp;o3=&amp;o4=&amp;s=engraft" TargetMode="External"/><Relationship Id="rId15" Type="http://schemas.openxmlformats.org/officeDocument/2006/relationships/hyperlink" Target="http://wordnetweb.princeton.edu/perl/webwn?o2=&amp;o0=&amp;o8=1&amp;o1=&amp;o7=&amp;o5=&amp;o9=&amp;o6=&amp;o3=&amp;o4=&amp;s=establish" TargetMode="External"/><Relationship Id="rId14" Type="http://schemas.openxmlformats.org/officeDocument/2006/relationships/hyperlink" Target="http://wordnetweb.princeton.edu/perl/webwn?o2=&amp;o0=&amp;o8=1&amp;o1=&amp;o7=&amp;o5=&amp;o9=&amp;o6=&amp;o3=&amp;o4=&amp;s=imbed" TargetMode="External"/><Relationship Id="rId17" Type="http://schemas.openxmlformats.org/officeDocument/2006/relationships/hyperlink" Target="http://wordnetweb.princeton.edu/perl/webwn?o2=&amp;o0=&amp;o8=1&amp;o1=&amp;o7=&amp;o5=&amp;o9=&amp;o6=&amp;o3=&amp;o4=&amp;s=constitute" TargetMode="External"/><Relationship Id="rId16" Type="http://schemas.openxmlformats.org/officeDocument/2006/relationships/hyperlink" Target="http://wordnetweb.princeton.edu/perl/webwn?o2=&amp;o0=&amp;o8=1&amp;o1=&amp;o7=&amp;o5=&amp;o9=&amp;o6=&amp;o3=&amp;o4=&amp;s=found" TargetMode="External"/><Relationship Id="rId19" Type="http://schemas.openxmlformats.org/officeDocument/2006/relationships/hyperlink" Target="http://wordnetweb.princeton.edu/perl/webwn?o2=&amp;o0=&amp;o8=1&amp;o1=&amp;o7=&amp;o5=&amp;o9=&amp;o6=&amp;o3=&amp;o4=&amp;s=implant" TargetMode="External"/><Relationship Id="rId18" Type="http://schemas.openxmlformats.org/officeDocument/2006/relationships/hyperlink" Target="http://wordnetweb.princeton.edu/perl/webwn?o2=&amp;o0=&amp;o8=1&amp;o1=&amp;o7=&amp;o5=&amp;o9=&amp;o6=&amp;o3=&amp;o4=&amp;s=institut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ctrTitle"/>
          </p:nvPr>
        </p:nvSpPr>
        <p:spPr>
          <a:xfrm>
            <a:off x="685800" y="1699925"/>
            <a:ext cx="6643500" cy="93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Semantics</a:t>
            </a:r>
            <a:endParaRPr/>
          </a:p>
        </p:txBody>
      </p:sp>
      <p:sp>
        <p:nvSpPr>
          <p:cNvPr id="101" name="Google Shape;101;p8"/>
          <p:cNvSpPr txBox="1"/>
          <p:nvPr>
            <p:ph idx="1" type="subTitle"/>
          </p:nvPr>
        </p:nvSpPr>
        <p:spPr>
          <a:xfrm>
            <a:off x="685800" y="2634425"/>
            <a:ext cx="6643500" cy="9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Human Language from a Computational Perspective</a:t>
            </a:r>
            <a:endParaRPr sz="2100"/>
          </a:p>
          <a:p>
            <a:pPr indent="0" lvl="0" marL="0" rtl="0" algn="l">
              <a:spcBef>
                <a:spcPts val="0"/>
              </a:spcBef>
              <a:spcAft>
                <a:spcPts val="0"/>
              </a:spcAft>
              <a:buNone/>
            </a:pPr>
            <a:r>
              <a:rPr lang="en" sz="2100"/>
              <a:t>May 16, 2018</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WSD algorithm</a:t>
            </a:r>
            <a:endParaRPr/>
          </a:p>
        </p:txBody>
      </p:sp>
      <p:sp>
        <p:nvSpPr>
          <p:cNvPr id="170" name="Google Shape;170;p17"/>
          <p:cNvSpPr txBox="1"/>
          <p:nvPr>
            <p:ph idx="1" type="body"/>
          </p:nvPr>
        </p:nvSpPr>
        <p:spPr>
          <a:xfrm>
            <a:off x="241650" y="1278525"/>
            <a:ext cx="8933700" cy="38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t>Input: a list of tokens (sentence), target word, WordNet</a:t>
            </a:r>
            <a:endParaRPr sz="2600"/>
          </a:p>
          <a:p>
            <a:pPr indent="0" lvl="0" marL="0" rtl="0" algn="l">
              <a:lnSpc>
                <a:spcPct val="150000"/>
              </a:lnSpc>
              <a:spcBef>
                <a:spcPts val="0"/>
              </a:spcBef>
              <a:spcAft>
                <a:spcPts val="0"/>
              </a:spcAft>
              <a:buNone/>
            </a:pPr>
            <a:r>
              <a:rPr lang="en" sz="2600"/>
              <a:t>Output: sense number (according to WN) for target word</a:t>
            </a:r>
            <a:endParaRPr sz="2600"/>
          </a:p>
          <a:p>
            <a:pPr indent="0" lvl="0" marL="0" rtl="0" algn="l">
              <a:lnSpc>
                <a:spcPct val="150000"/>
              </a:lnSpc>
              <a:spcBef>
                <a:spcPts val="0"/>
              </a:spcBef>
              <a:spcAft>
                <a:spcPts val="0"/>
              </a:spcAft>
              <a:buNone/>
            </a:pPr>
            <a:r>
              <a:t/>
            </a:r>
            <a:endParaRPr sz="2600"/>
          </a:p>
          <a:p>
            <a:pPr indent="0" lvl="0" marL="0" rtl="0" algn="l">
              <a:lnSpc>
                <a:spcPct val="150000"/>
              </a:lnSpc>
              <a:spcBef>
                <a:spcPts val="0"/>
              </a:spcBef>
              <a:spcAft>
                <a:spcPts val="0"/>
              </a:spcAft>
              <a:buClr>
                <a:schemeClr val="dk1"/>
              </a:buClr>
              <a:buSzPts val="1100"/>
              <a:buFont typeface="Arial"/>
              <a:buNone/>
            </a:pPr>
            <a:r>
              <a:rPr lang="en" sz="2600"/>
              <a:t>wsd</a:t>
            </a:r>
            <a:r>
              <a:rPr lang="en" sz="2600">
                <a:latin typeface="Mate SC"/>
                <a:ea typeface="Mate SC"/>
                <a:cs typeface="Mate SC"/>
                <a:sym typeface="Mate SC"/>
              </a:rPr>
              <a:t>(this plant is in the industrial zone, plant, WN) = 1</a:t>
            </a:r>
            <a:endParaRPr sz="2600"/>
          </a:p>
          <a:p>
            <a:pPr indent="0" lvl="0" marL="0" rtl="0" algn="l">
              <a:lnSpc>
                <a:spcPct val="150000"/>
              </a:lnSpc>
              <a:spcBef>
                <a:spcPts val="0"/>
              </a:spcBef>
              <a:spcAft>
                <a:spcPts val="0"/>
              </a:spcAft>
              <a:buNone/>
            </a:pPr>
            <a:r>
              <a:rPr lang="en" sz="2600"/>
              <a:t>wsd</a:t>
            </a:r>
            <a:r>
              <a:rPr lang="en" sz="2600">
                <a:latin typeface="Mate SC"/>
                <a:ea typeface="Mate SC"/>
                <a:cs typeface="Mate SC"/>
                <a:sym typeface="Mate SC"/>
              </a:rPr>
              <a:t>(a plant is a living thing, plant, WN) = 2</a:t>
            </a:r>
            <a:endParaRPr sz="2600">
              <a:latin typeface="Mate SC"/>
              <a:ea typeface="Mate SC"/>
              <a:cs typeface="Mate SC"/>
              <a:sym typeface="Mate S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Lesk algorithm for WSD</a:t>
            </a:r>
            <a:endParaRPr/>
          </a:p>
        </p:txBody>
      </p:sp>
      <p:sp>
        <p:nvSpPr>
          <p:cNvPr id="176" name="Google Shape;176;p18"/>
          <p:cNvSpPr txBox="1"/>
          <p:nvPr>
            <p:ph idx="1" type="body"/>
          </p:nvPr>
        </p:nvSpPr>
        <p:spPr>
          <a:xfrm>
            <a:off x="-75" y="1278525"/>
            <a:ext cx="9144000" cy="38649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20124D"/>
              </a:buClr>
              <a:buSzPts val="3000"/>
              <a:buAutoNum type="arabicPeriod"/>
            </a:pPr>
            <a:r>
              <a:rPr lang="en" sz="3000">
                <a:solidFill>
                  <a:srgbClr val="20124D"/>
                </a:solidFill>
              </a:rPr>
              <a:t>For each sense, get the gloss (definition).</a:t>
            </a:r>
            <a:endParaRPr sz="3000">
              <a:solidFill>
                <a:srgbClr val="20124D"/>
              </a:solidFill>
            </a:endParaRPr>
          </a:p>
          <a:p>
            <a:pPr indent="-419100" lvl="0" marL="457200" rtl="0" algn="l">
              <a:lnSpc>
                <a:spcPct val="115000"/>
              </a:lnSpc>
              <a:spcBef>
                <a:spcPts val="0"/>
              </a:spcBef>
              <a:spcAft>
                <a:spcPts val="0"/>
              </a:spcAft>
              <a:buClr>
                <a:srgbClr val="20124D"/>
              </a:buClr>
              <a:buSzPts val="3000"/>
              <a:buAutoNum type="arabicPeriod"/>
            </a:pPr>
            <a:r>
              <a:rPr lang="en" sz="3000">
                <a:solidFill>
                  <a:srgbClr val="20124D"/>
                </a:solidFill>
              </a:rPr>
              <a:t>Count how many words in the sentence are also in the gloss (overlap).</a:t>
            </a:r>
            <a:endParaRPr sz="3000">
              <a:solidFill>
                <a:srgbClr val="20124D"/>
              </a:solidFill>
            </a:endParaRPr>
          </a:p>
          <a:p>
            <a:pPr indent="-419100" lvl="0" marL="457200" rtl="0" algn="l">
              <a:lnSpc>
                <a:spcPct val="115000"/>
              </a:lnSpc>
              <a:spcBef>
                <a:spcPts val="0"/>
              </a:spcBef>
              <a:spcAft>
                <a:spcPts val="0"/>
              </a:spcAft>
              <a:buClr>
                <a:srgbClr val="20124D"/>
              </a:buClr>
              <a:buSzPts val="3000"/>
              <a:buAutoNum type="arabicPeriod"/>
            </a:pPr>
            <a:r>
              <a:rPr lang="en" sz="3000">
                <a:solidFill>
                  <a:srgbClr val="20124D"/>
                </a:solidFill>
              </a:rPr>
              <a:t>If all senses have a zero overlap, return the sense with the highest frequency.</a:t>
            </a:r>
            <a:endParaRPr sz="3000">
              <a:solidFill>
                <a:srgbClr val="20124D"/>
              </a:solidFill>
            </a:endParaRPr>
          </a:p>
          <a:p>
            <a:pPr indent="-419100" lvl="0" marL="457200" rtl="0" algn="l">
              <a:lnSpc>
                <a:spcPct val="115000"/>
              </a:lnSpc>
              <a:spcBef>
                <a:spcPts val="0"/>
              </a:spcBef>
              <a:spcAft>
                <a:spcPts val="0"/>
              </a:spcAft>
              <a:buClr>
                <a:srgbClr val="20124D"/>
              </a:buClr>
              <a:buSzPts val="3000"/>
              <a:buAutoNum type="arabicPeriod"/>
            </a:pPr>
            <a:r>
              <a:rPr lang="en" sz="3000">
                <a:solidFill>
                  <a:srgbClr val="20124D"/>
                </a:solidFill>
              </a:rPr>
              <a:t>Otherwise, return the sense with the highest overlap.</a:t>
            </a:r>
            <a:endParaRPr sz="3000">
              <a:solidFill>
                <a:srgbClr val="20124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Lesk algorithm for WSD</a:t>
            </a:r>
            <a:endParaRPr/>
          </a:p>
        </p:txBody>
      </p:sp>
      <p:sp>
        <p:nvSpPr>
          <p:cNvPr id="182" name="Google Shape;182;p19"/>
          <p:cNvSpPr txBox="1"/>
          <p:nvPr/>
        </p:nvSpPr>
        <p:spPr>
          <a:xfrm>
            <a:off x="457200" y="1278525"/>
            <a:ext cx="8716200" cy="386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0124D"/>
                </a:solidFill>
              </a:rPr>
              <a:t>lesk</a:t>
            </a:r>
            <a:r>
              <a:rPr lang="en" sz="1800">
                <a:solidFill>
                  <a:srgbClr val="4C1130"/>
                </a:solidFill>
              </a:rPr>
              <a:t>(</a:t>
            </a:r>
            <a:r>
              <a:rPr lang="en" sz="1800">
                <a:solidFill>
                  <a:srgbClr val="20124D"/>
                </a:solidFill>
              </a:rPr>
              <a:t>L, w, WN</a:t>
            </a:r>
            <a:r>
              <a:rPr lang="en" sz="1800">
                <a:solidFill>
                  <a:srgbClr val="4C1130"/>
                </a:solidFill>
              </a:rPr>
              <a:t>):			</a:t>
            </a:r>
            <a:r>
              <a:rPr lang="en" sz="1800">
                <a:solidFill>
                  <a:srgbClr val="434343"/>
                </a:solidFill>
              </a:rPr>
              <a:t>▹ L: list of tokens, w: target word</a:t>
            </a:r>
            <a:endParaRPr sz="1800">
              <a:solidFill>
                <a:srgbClr val="434343"/>
              </a:solidFill>
            </a:endParaRPr>
          </a:p>
          <a:p>
            <a:pPr indent="0" lvl="0" marL="457200" rtl="0" algn="l">
              <a:lnSpc>
                <a:spcPct val="115000"/>
              </a:lnSpc>
              <a:spcBef>
                <a:spcPts val="0"/>
              </a:spcBef>
              <a:spcAft>
                <a:spcPts val="0"/>
              </a:spcAft>
              <a:buNone/>
            </a:pPr>
            <a:r>
              <a:rPr lang="en" sz="1800">
                <a:solidFill>
                  <a:srgbClr val="20124D"/>
                </a:solidFill>
              </a:rPr>
              <a:t>S</a:t>
            </a:r>
            <a:r>
              <a:rPr lang="en" sz="1800">
                <a:solidFill>
                  <a:srgbClr val="1F497D"/>
                </a:solidFill>
              </a:rPr>
              <a:t> </a:t>
            </a:r>
            <a:r>
              <a:rPr lang="en" sz="1800">
                <a:solidFill>
                  <a:srgbClr val="4C1130"/>
                </a:solidFill>
              </a:rPr>
              <a:t>←</a:t>
            </a:r>
            <a:r>
              <a:rPr lang="en" sz="1800">
                <a:solidFill>
                  <a:srgbClr val="1F497D"/>
                </a:solidFill>
              </a:rPr>
              <a:t> </a:t>
            </a:r>
            <a:r>
              <a:rPr lang="en" sz="1800">
                <a:solidFill>
                  <a:srgbClr val="20124D"/>
                </a:solidFill>
              </a:rPr>
              <a:t>synsets</a:t>
            </a:r>
            <a:r>
              <a:rPr lang="en" sz="1800">
                <a:solidFill>
                  <a:srgbClr val="4C1130"/>
                </a:solidFill>
              </a:rPr>
              <a:t>(</a:t>
            </a:r>
            <a:r>
              <a:rPr lang="en" sz="1800">
                <a:solidFill>
                  <a:srgbClr val="20124D"/>
                </a:solidFill>
              </a:rPr>
              <a:t>WN, w</a:t>
            </a:r>
            <a:r>
              <a:rPr lang="en" sz="1800">
                <a:solidFill>
                  <a:srgbClr val="4C1130"/>
                </a:solidFill>
              </a:rPr>
              <a:t>)</a:t>
            </a:r>
            <a:endParaRPr sz="1800">
              <a:solidFill>
                <a:srgbClr val="4C1130"/>
              </a:solidFill>
            </a:endParaRPr>
          </a:p>
          <a:p>
            <a:pPr indent="0" lvl="0" marL="457200" rtl="0" algn="l">
              <a:lnSpc>
                <a:spcPct val="115000"/>
              </a:lnSpc>
              <a:spcBef>
                <a:spcPts val="0"/>
              </a:spcBef>
              <a:spcAft>
                <a:spcPts val="0"/>
              </a:spcAft>
              <a:buNone/>
            </a:pPr>
            <a:r>
              <a:rPr lang="en" sz="1800">
                <a:solidFill>
                  <a:srgbClr val="20124D"/>
                </a:solidFill>
              </a:rPr>
              <a:t>s</a:t>
            </a:r>
            <a:r>
              <a:rPr lang="en" sz="1800">
                <a:solidFill>
                  <a:schemeClr val="dk2"/>
                </a:solidFill>
              </a:rPr>
              <a:t> </a:t>
            </a:r>
            <a:r>
              <a:rPr lang="en" sz="1800">
                <a:solidFill>
                  <a:srgbClr val="4C1130"/>
                </a:solidFill>
              </a:rPr>
              <a:t>←</a:t>
            </a:r>
            <a:r>
              <a:rPr lang="en" sz="1800">
                <a:solidFill>
                  <a:schemeClr val="dk2"/>
                </a:solidFill>
              </a:rPr>
              <a:t> </a:t>
            </a:r>
            <a:r>
              <a:rPr lang="en" sz="1800">
                <a:solidFill>
                  <a:srgbClr val="20124D"/>
                </a:solidFill>
              </a:rPr>
              <a:t>argmax</a:t>
            </a:r>
            <a:r>
              <a:rPr lang="en" sz="1800">
                <a:solidFill>
                  <a:srgbClr val="4C1130"/>
                </a:solidFill>
              </a:rPr>
              <a:t>(</a:t>
            </a:r>
            <a:r>
              <a:rPr lang="en" sz="1800">
                <a:solidFill>
                  <a:srgbClr val="20124D"/>
                </a:solidFill>
              </a:rPr>
              <a:t>freq</a:t>
            </a:r>
            <a:r>
              <a:rPr lang="en" sz="1800">
                <a:solidFill>
                  <a:srgbClr val="4C1130"/>
                </a:solidFill>
              </a:rPr>
              <a:t>(</a:t>
            </a:r>
            <a:r>
              <a:rPr lang="en" sz="1800">
                <a:solidFill>
                  <a:srgbClr val="20124D"/>
                </a:solidFill>
              </a:rPr>
              <a:t>S</a:t>
            </a:r>
            <a:r>
              <a:rPr lang="en" sz="1800">
                <a:solidFill>
                  <a:srgbClr val="4C1130"/>
                </a:solidFill>
              </a:rPr>
              <a:t>))	</a:t>
            </a:r>
            <a:r>
              <a:rPr lang="en" sz="1800">
                <a:solidFill>
                  <a:srgbClr val="434343"/>
                </a:solidFill>
              </a:rPr>
              <a:t>▹ get sense with highest frequency</a:t>
            </a:r>
            <a:endParaRPr sz="1800">
              <a:solidFill>
                <a:srgbClr val="434343"/>
              </a:solidFill>
            </a:endParaRPr>
          </a:p>
          <a:p>
            <a:pPr indent="0" lvl="0" marL="457200" rtl="0" algn="l">
              <a:lnSpc>
                <a:spcPct val="115000"/>
              </a:lnSpc>
              <a:spcBef>
                <a:spcPts val="0"/>
              </a:spcBef>
              <a:spcAft>
                <a:spcPts val="0"/>
              </a:spcAft>
              <a:buClr>
                <a:schemeClr val="dk1"/>
              </a:buClr>
              <a:buSzPts val="1100"/>
              <a:buFont typeface="Arial"/>
              <a:buNone/>
            </a:pPr>
            <a:r>
              <a:rPr lang="en" sz="1800">
                <a:solidFill>
                  <a:srgbClr val="20124D"/>
                </a:solidFill>
              </a:rPr>
              <a:t>m</a:t>
            </a:r>
            <a:r>
              <a:rPr lang="en" sz="1800">
                <a:solidFill>
                  <a:schemeClr val="dk2"/>
                </a:solidFill>
              </a:rPr>
              <a:t> </a:t>
            </a:r>
            <a:r>
              <a:rPr lang="en" sz="1800">
                <a:solidFill>
                  <a:srgbClr val="4C1130"/>
                </a:solidFill>
              </a:rPr>
              <a:t>←</a:t>
            </a:r>
            <a:r>
              <a:rPr lang="en" sz="1800">
                <a:solidFill>
                  <a:schemeClr val="dk2"/>
                </a:solidFill>
              </a:rPr>
              <a:t> </a:t>
            </a:r>
            <a:r>
              <a:rPr lang="en" sz="1800">
                <a:solidFill>
                  <a:srgbClr val="20124D"/>
                </a:solidFill>
              </a:rPr>
              <a:t>0</a:t>
            </a:r>
            <a:endParaRPr sz="1800">
              <a:solidFill>
                <a:srgbClr val="434343"/>
              </a:solidFill>
            </a:endParaRPr>
          </a:p>
          <a:p>
            <a:pPr indent="0" lvl="0" marL="457200" rtl="0" algn="l">
              <a:lnSpc>
                <a:spcPct val="115000"/>
              </a:lnSpc>
              <a:spcBef>
                <a:spcPts val="0"/>
              </a:spcBef>
              <a:spcAft>
                <a:spcPts val="0"/>
              </a:spcAft>
              <a:buNone/>
            </a:pPr>
            <a:r>
              <a:rPr lang="en" sz="1800">
                <a:solidFill>
                  <a:srgbClr val="20124D"/>
                </a:solidFill>
              </a:rPr>
              <a:t>i</a:t>
            </a:r>
            <a:r>
              <a:rPr lang="en" sz="1800">
                <a:solidFill>
                  <a:srgbClr val="1F497D"/>
                </a:solidFill>
              </a:rPr>
              <a:t> </a:t>
            </a:r>
            <a:r>
              <a:rPr lang="en" sz="1800">
                <a:solidFill>
                  <a:srgbClr val="4C1130"/>
                </a:solidFill>
              </a:rPr>
              <a:t>←</a:t>
            </a:r>
            <a:r>
              <a:rPr lang="en" sz="1800">
                <a:solidFill>
                  <a:srgbClr val="1F497D"/>
                </a:solidFill>
              </a:rPr>
              <a:t> </a:t>
            </a:r>
            <a:r>
              <a:rPr lang="en" sz="1800">
                <a:solidFill>
                  <a:srgbClr val="20124D"/>
                </a:solidFill>
              </a:rPr>
              <a:t>1</a:t>
            </a:r>
            <a:endParaRPr sz="1800">
              <a:solidFill>
                <a:srgbClr val="4C1130"/>
              </a:solidFill>
            </a:endParaRPr>
          </a:p>
          <a:p>
            <a:pPr indent="0" lvl="0" marL="457200" rtl="0" algn="l">
              <a:lnSpc>
                <a:spcPct val="115000"/>
              </a:lnSpc>
              <a:spcBef>
                <a:spcPts val="0"/>
              </a:spcBef>
              <a:spcAft>
                <a:spcPts val="0"/>
              </a:spcAft>
              <a:buNone/>
            </a:pPr>
            <a:r>
              <a:rPr lang="en" sz="1800">
                <a:solidFill>
                  <a:srgbClr val="4C1130"/>
                </a:solidFill>
              </a:rPr>
              <a:t>while </a:t>
            </a:r>
            <a:r>
              <a:rPr lang="en" sz="1800">
                <a:solidFill>
                  <a:srgbClr val="20124D"/>
                </a:solidFill>
              </a:rPr>
              <a:t>i</a:t>
            </a:r>
            <a:r>
              <a:rPr lang="en" sz="1800">
                <a:solidFill>
                  <a:srgbClr val="1F497D"/>
                </a:solidFill>
              </a:rPr>
              <a:t> </a:t>
            </a:r>
            <a:r>
              <a:rPr lang="en" sz="1800">
                <a:solidFill>
                  <a:srgbClr val="4C1130"/>
                </a:solidFill>
              </a:rPr>
              <a:t>≤</a:t>
            </a:r>
            <a:r>
              <a:rPr lang="en" sz="1800">
                <a:solidFill>
                  <a:srgbClr val="1F497D"/>
                </a:solidFill>
              </a:rPr>
              <a:t> </a:t>
            </a:r>
            <a:r>
              <a:rPr lang="en" sz="1800">
                <a:solidFill>
                  <a:srgbClr val="4C1130"/>
                </a:solidFill>
              </a:rPr>
              <a:t>len(</a:t>
            </a:r>
            <a:r>
              <a:rPr lang="en" sz="1800">
                <a:solidFill>
                  <a:srgbClr val="20124D"/>
                </a:solidFill>
              </a:rPr>
              <a:t>S</a:t>
            </a:r>
            <a:r>
              <a:rPr lang="en" sz="1800">
                <a:solidFill>
                  <a:srgbClr val="4C1130"/>
                </a:solidFill>
              </a:rPr>
              <a:t>)</a:t>
            </a:r>
            <a:r>
              <a:rPr lang="en" sz="1800">
                <a:solidFill>
                  <a:srgbClr val="4C1130"/>
                </a:solidFill>
              </a:rPr>
              <a:t>:</a:t>
            </a:r>
            <a:r>
              <a:rPr lang="en" sz="1800">
                <a:solidFill>
                  <a:srgbClr val="4C1130"/>
                </a:solidFill>
              </a:rPr>
              <a:t>		</a:t>
            </a:r>
            <a:r>
              <a:rPr lang="en" sz="1800">
                <a:solidFill>
                  <a:srgbClr val="434343"/>
                </a:solidFill>
              </a:rPr>
              <a:t>▹ find sense with highest overlap with L</a:t>
            </a:r>
            <a:endParaRPr sz="1800">
              <a:solidFill>
                <a:srgbClr val="4C1130"/>
              </a:solidFill>
            </a:endParaRPr>
          </a:p>
          <a:p>
            <a:pPr indent="0" lvl="0" marL="914400" rtl="0" algn="l">
              <a:lnSpc>
                <a:spcPct val="115000"/>
              </a:lnSpc>
              <a:spcBef>
                <a:spcPts val="0"/>
              </a:spcBef>
              <a:spcAft>
                <a:spcPts val="0"/>
              </a:spcAft>
              <a:buNone/>
            </a:pPr>
            <a:r>
              <a:rPr lang="en" sz="1800">
                <a:solidFill>
                  <a:srgbClr val="4C1130"/>
                </a:solidFill>
              </a:rPr>
              <a:t>if</a:t>
            </a:r>
            <a:r>
              <a:rPr lang="en" sz="1800">
                <a:solidFill>
                  <a:srgbClr val="1F497D"/>
                </a:solidFill>
              </a:rPr>
              <a:t> </a:t>
            </a:r>
            <a:r>
              <a:rPr lang="en" sz="1800">
                <a:solidFill>
                  <a:srgbClr val="20124D"/>
                </a:solidFill>
              </a:rPr>
              <a:t>overlap</a:t>
            </a:r>
            <a:r>
              <a:rPr lang="en" sz="1800">
                <a:solidFill>
                  <a:srgbClr val="4C1130"/>
                </a:solidFill>
              </a:rPr>
              <a:t>(</a:t>
            </a:r>
            <a:r>
              <a:rPr lang="en" sz="1800">
                <a:solidFill>
                  <a:srgbClr val="20124D"/>
                </a:solidFill>
              </a:rPr>
              <a:t>L</a:t>
            </a:r>
            <a:r>
              <a:rPr lang="en" sz="1800">
                <a:solidFill>
                  <a:srgbClr val="4C1130"/>
                </a:solidFill>
              </a:rPr>
              <a:t>,</a:t>
            </a:r>
            <a:r>
              <a:rPr lang="en" sz="1800">
                <a:solidFill>
                  <a:srgbClr val="20124D"/>
                </a:solidFill>
              </a:rPr>
              <a:t> gloss</a:t>
            </a:r>
            <a:r>
              <a:rPr lang="en" sz="1800">
                <a:solidFill>
                  <a:srgbClr val="4C1130"/>
                </a:solidFill>
              </a:rPr>
              <a:t>(</a:t>
            </a:r>
            <a:r>
              <a:rPr lang="en" sz="1800">
                <a:solidFill>
                  <a:srgbClr val="20124D"/>
                </a:solidFill>
              </a:rPr>
              <a:t>S</a:t>
            </a:r>
            <a:r>
              <a:rPr lang="en" sz="1800">
                <a:solidFill>
                  <a:srgbClr val="20124D"/>
                </a:solidFill>
              </a:rPr>
              <a:t>[i]</a:t>
            </a:r>
            <a:r>
              <a:rPr lang="en" sz="1800">
                <a:solidFill>
                  <a:srgbClr val="4C1130"/>
                </a:solidFill>
              </a:rPr>
              <a:t>))</a:t>
            </a:r>
            <a:r>
              <a:rPr lang="en" sz="1800">
                <a:solidFill>
                  <a:srgbClr val="1F497D"/>
                </a:solidFill>
              </a:rPr>
              <a:t> </a:t>
            </a:r>
            <a:r>
              <a:rPr lang="en" sz="1800">
                <a:solidFill>
                  <a:srgbClr val="4C1130"/>
                </a:solidFill>
              </a:rPr>
              <a:t>&gt;</a:t>
            </a:r>
            <a:r>
              <a:rPr lang="en" sz="1800">
                <a:solidFill>
                  <a:srgbClr val="1F497D"/>
                </a:solidFill>
              </a:rPr>
              <a:t> </a:t>
            </a:r>
            <a:r>
              <a:rPr lang="en" sz="1800">
                <a:solidFill>
                  <a:srgbClr val="20124D"/>
                </a:solidFill>
              </a:rPr>
              <a:t>m</a:t>
            </a:r>
            <a:r>
              <a:rPr lang="en" sz="1800">
                <a:solidFill>
                  <a:srgbClr val="4C1130"/>
                </a:solidFill>
              </a:rPr>
              <a:t>:</a:t>
            </a:r>
            <a:endParaRPr sz="1800">
              <a:solidFill>
                <a:srgbClr val="4C1130"/>
              </a:solidFill>
            </a:endParaRPr>
          </a:p>
          <a:p>
            <a:pPr indent="0" lvl="0" marL="1371600" rtl="0" algn="l">
              <a:lnSpc>
                <a:spcPct val="115000"/>
              </a:lnSpc>
              <a:spcBef>
                <a:spcPts val="0"/>
              </a:spcBef>
              <a:spcAft>
                <a:spcPts val="0"/>
              </a:spcAft>
              <a:buNone/>
            </a:pPr>
            <a:r>
              <a:rPr lang="en" sz="1800">
                <a:solidFill>
                  <a:srgbClr val="20124D"/>
                </a:solidFill>
              </a:rPr>
              <a:t>m</a:t>
            </a:r>
            <a:r>
              <a:rPr lang="en" sz="1800">
                <a:solidFill>
                  <a:srgbClr val="1F497D"/>
                </a:solidFill>
              </a:rPr>
              <a:t> </a:t>
            </a:r>
            <a:r>
              <a:rPr lang="en" sz="1800">
                <a:solidFill>
                  <a:srgbClr val="4C1130"/>
                </a:solidFill>
              </a:rPr>
              <a:t>←</a:t>
            </a:r>
            <a:r>
              <a:rPr lang="en" sz="1800">
                <a:solidFill>
                  <a:srgbClr val="1F497D"/>
                </a:solidFill>
              </a:rPr>
              <a:t> </a:t>
            </a:r>
            <a:r>
              <a:rPr lang="en" sz="1800">
                <a:solidFill>
                  <a:srgbClr val="20124D"/>
                </a:solidFill>
              </a:rPr>
              <a:t>overlap</a:t>
            </a:r>
            <a:r>
              <a:rPr lang="en" sz="1800">
                <a:solidFill>
                  <a:srgbClr val="4C1130"/>
                </a:solidFill>
              </a:rPr>
              <a:t>(</a:t>
            </a:r>
            <a:r>
              <a:rPr lang="en" sz="1800">
                <a:solidFill>
                  <a:srgbClr val="20124D"/>
                </a:solidFill>
              </a:rPr>
              <a:t>L</a:t>
            </a:r>
            <a:r>
              <a:rPr lang="en" sz="1800">
                <a:solidFill>
                  <a:srgbClr val="4C1130"/>
                </a:solidFill>
              </a:rPr>
              <a:t>,</a:t>
            </a:r>
            <a:r>
              <a:rPr lang="en" sz="1800">
                <a:solidFill>
                  <a:srgbClr val="20124D"/>
                </a:solidFill>
              </a:rPr>
              <a:t> gloss</a:t>
            </a:r>
            <a:r>
              <a:rPr lang="en" sz="1800">
                <a:solidFill>
                  <a:srgbClr val="4C1130"/>
                </a:solidFill>
              </a:rPr>
              <a:t>(</a:t>
            </a:r>
            <a:r>
              <a:rPr lang="en" sz="1800">
                <a:solidFill>
                  <a:srgbClr val="20124D"/>
                </a:solidFill>
              </a:rPr>
              <a:t>S[i]</a:t>
            </a:r>
            <a:r>
              <a:rPr lang="en" sz="1800">
                <a:solidFill>
                  <a:srgbClr val="4C1130"/>
                </a:solidFill>
              </a:rPr>
              <a:t>))</a:t>
            </a:r>
            <a:endParaRPr sz="1800">
              <a:solidFill>
                <a:srgbClr val="4C1130"/>
              </a:solidFill>
            </a:endParaRPr>
          </a:p>
          <a:p>
            <a:pPr indent="0" lvl="0" marL="1371600" rtl="0" algn="l">
              <a:lnSpc>
                <a:spcPct val="115000"/>
              </a:lnSpc>
              <a:spcBef>
                <a:spcPts val="0"/>
              </a:spcBef>
              <a:spcAft>
                <a:spcPts val="0"/>
              </a:spcAft>
              <a:buClr>
                <a:schemeClr val="dk1"/>
              </a:buClr>
              <a:buSzPts val="1100"/>
              <a:buFont typeface="Arial"/>
              <a:buNone/>
            </a:pPr>
            <a:r>
              <a:rPr lang="en" sz="1800">
                <a:solidFill>
                  <a:srgbClr val="20124D"/>
                </a:solidFill>
              </a:rPr>
              <a:t>s</a:t>
            </a:r>
            <a:r>
              <a:rPr lang="en" sz="1800">
                <a:solidFill>
                  <a:schemeClr val="dk2"/>
                </a:solidFill>
              </a:rPr>
              <a:t> </a:t>
            </a:r>
            <a:r>
              <a:rPr lang="en" sz="1800">
                <a:solidFill>
                  <a:srgbClr val="4C1130"/>
                </a:solidFill>
              </a:rPr>
              <a:t>←</a:t>
            </a:r>
            <a:r>
              <a:rPr lang="en" sz="1800">
                <a:solidFill>
                  <a:srgbClr val="20124D"/>
                </a:solidFill>
              </a:rPr>
              <a:t>S[i]</a:t>
            </a:r>
            <a:endParaRPr sz="1800">
              <a:solidFill>
                <a:srgbClr val="4C1130"/>
              </a:solidFill>
            </a:endParaRPr>
          </a:p>
          <a:p>
            <a:pPr indent="0" lvl="0" marL="457200" rtl="0" algn="l">
              <a:lnSpc>
                <a:spcPct val="115000"/>
              </a:lnSpc>
              <a:spcBef>
                <a:spcPts val="0"/>
              </a:spcBef>
              <a:spcAft>
                <a:spcPts val="0"/>
              </a:spcAft>
              <a:buNone/>
            </a:pPr>
            <a:r>
              <a:rPr baseline="-25000" lang="en" sz="1800">
                <a:solidFill>
                  <a:srgbClr val="20124D"/>
                </a:solidFill>
              </a:rPr>
              <a:t>	</a:t>
            </a:r>
            <a:r>
              <a:rPr lang="en" sz="1800">
                <a:solidFill>
                  <a:srgbClr val="20124D"/>
                </a:solidFill>
              </a:rPr>
              <a:t>i</a:t>
            </a:r>
            <a:r>
              <a:rPr lang="en" sz="1800">
                <a:solidFill>
                  <a:srgbClr val="1F497D"/>
                </a:solidFill>
              </a:rPr>
              <a:t> </a:t>
            </a:r>
            <a:r>
              <a:rPr lang="en" sz="1800">
                <a:solidFill>
                  <a:srgbClr val="4C1130"/>
                </a:solidFill>
              </a:rPr>
              <a:t>←</a:t>
            </a:r>
            <a:r>
              <a:rPr lang="en" sz="1800">
                <a:solidFill>
                  <a:srgbClr val="1F497D"/>
                </a:solidFill>
              </a:rPr>
              <a:t> </a:t>
            </a:r>
            <a:r>
              <a:rPr lang="en" sz="1800">
                <a:solidFill>
                  <a:srgbClr val="20124D"/>
                </a:solidFill>
              </a:rPr>
              <a:t>i</a:t>
            </a:r>
            <a:r>
              <a:rPr lang="en" sz="1800">
                <a:solidFill>
                  <a:srgbClr val="1F497D"/>
                </a:solidFill>
              </a:rPr>
              <a:t> </a:t>
            </a:r>
            <a:r>
              <a:rPr lang="en" sz="1800">
                <a:solidFill>
                  <a:srgbClr val="4C1130"/>
                </a:solidFill>
              </a:rPr>
              <a:t>+ </a:t>
            </a:r>
            <a:r>
              <a:rPr lang="en" sz="1800">
                <a:solidFill>
                  <a:srgbClr val="20124D"/>
                </a:solidFill>
              </a:rPr>
              <a:t>1</a:t>
            </a:r>
            <a:endParaRPr baseline="-25000" sz="1800">
              <a:solidFill>
                <a:srgbClr val="20124D"/>
              </a:solidFill>
            </a:endParaRPr>
          </a:p>
          <a:p>
            <a:pPr indent="0" lvl="0" marL="457200" rtl="0" algn="l">
              <a:lnSpc>
                <a:spcPct val="115000"/>
              </a:lnSpc>
              <a:spcBef>
                <a:spcPts val="0"/>
              </a:spcBef>
              <a:spcAft>
                <a:spcPts val="0"/>
              </a:spcAft>
              <a:buNone/>
            </a:pPr>
            <a:r>
              <a:rPr lang="en" sz="1800">
                <a:solidFill>
                  <a:srgbClr val="4C1130"/>
                </a:solidFill>
              </a:rPr>
              <a:t>return</a:t>
            </a:r>
            <a:r>
              <a:rPr lang="en" sz="1800">
                <a:solidFill>
                  <a:srgbClr val="1F497D"/>
                </a:solidFill>
              </a:rPr>
              <a:t> </a:t>
            </a:r>
            <a:r>
              <a:rPr lang="en" sz="1800">
                <a:solidFill>
                  <a:srgbClr val="20124D"/>
                </a:solidFill>
              </a:rPr>
              <a:t>s</a:t>
            </a:r>
            <a:endParaRPr sz="1800">
              <a:solidFill>
                <a:srgbClr val="20124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Lesk algorithm for WSD</a:t>
            </a:r>
            <a:endParaRPr/>
          </a:p>
        </p:txBody>
      </p:sp>
      <p:sp>
        <p:nvSpPr>
          <p:cNvPr id="188" name="Google Shape;188;p20"/>
          <p:cNvSpPr txBox="1"/>
          <p:nvPr>
            <p:ph idx="1" type="body"/>
          </p:nvPr>
        </p:nvSpPr>
        <p:spPr>
          <a:xfrm>
            <a:off x="241650" y="3921475"/>
            <a:ext cx="8933700" cy="122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t>l</a:t>
            </a:r>
            <a:r>
              <a:rPr lang="en" sz="2600"/>
              <a:t>esk</a:t>
            </a:r>
            <a:r>
              <a:rPr lang="en" sz="2600">
                <a:latin typeface="Mate SC"/>
                <a:ea typeface="Mate SC"/>
                <a:cs typeface="Mate SC"/>
                <a:sym typeface="Mate SC"/>
              </a:rPr>
              <a:t>(</a:t>
            </a:r>
            <a:r>
              <a:rPr lang="en" sz="2600">
                <a:latin typeface="Mate SC"/>
                <a:ea typeface="Mate SC"/>
                <a:cs typeface="Mate SC"/>
                <a:sym typeface="Mate SC"/>
              </a:rPr>
              <a:t>this plant is in the industrial zone</a:t>
            </a:r>
            <a:r>
              <a:rPr lang="en" sz="2600">
                <a:latin typeface="Mate SC"/>
                <a:ea typeface="Mate SC"/>
                <a:cs typeface="Mate SC"/>
                <a:sym typeface="Mate SC"/>
              </a:rPr>
              <a:t>, plant, WN) = 1</a:t>
            </a:r>
            <a:endParaRPr sz="2600">
              <a:latin typeface="Mate SC"/>
              <a:ea typeface="Mate SC"/>
              <a:cs typeface="Mate SC"/>
              <a:sym typeface="Mate SC"/>
            </a:endParaRPr>
          </a:p>
        </p:txBody>
      </p:sp>
      <p:graphicFrame>
        <p:nvGraphicFramePr>
          <p:cNvPr id="189" name="Google Shape;189;p20"/>
          <p:cNvGraphicFramePr/>
          <p:nvPr/>
        </p:nvGraphicFramePr>
        <p:xfrm>
          <a:off x="241650" y="1205025"/>
          <a:ext cx="3000000" cy="3000000"/>
        </p:xfrm>
        <a:graphic>
          <a:graphicData uri="http://schemas.openxmlformats.org/drawingml/2006/table">
            <a:tbl>
              <a:tblPr>
                <a:noFill/>
                <a:tableStyleId>{F045452B-2133-464A-B016-E232ADE56901}</a:tableStyleId>
              </a:tblPr>
              <a:tblGrid>
                <a:gridCol w="1046400"/>
                <a:gridCol w="5936000"/>
                <a:gridCol w="1161050"/>
              </a:tblGrid>
              <a:tr h="413050">
                <a:tc>
                  <a:txBody>
                    <a:bodyPr/>
                    <a:lstStyle/>
                    <a:p>
                      <a:pPr indent="0" lvl="0" marL="0" rtl="0" algn="l">
                        <a:lnSpc>
                          <a:spcPct val="100000"/>
                        </a:lnSpc>
                        <a:spcBef>
                          <a:spcPts val="0"/>
                        </a:spcBef>
                        <a:spcAft>
                          <a:spcPts val="0"/>
                        </a:spcAft>
                        <a:buNone/>
                      </a:pPr>
                      <a:r>
                        <a:rPr b="1" lang="en"/>
                        <a:t>number</a:t>
                      </a:r>
                      <a:endParaRPr b="1"/>
                    </a:p>
                  </a:txBody>
                  <a:tcPr marT="91425" marB="91425" marR="91425" marL="91425"/>
                </a:tc>
                <a:tc>
                  <a:txBody>
                    <a:bodyPr/>
                    <a:lstStyle/>
                    <a:p>
                      <a:pPr indent="0" lvl="0" marL="228600" rtl="0" algn="l">
                        <a:lnSpc>
                          <a:spcPct val="100000"/>
                        </a:lnSpc>
                        <a:spcBef>
                          <a:spcPts val="0"/>
                        </a:spcBef>
                        <a:spcAft>
                          <a:spcPts val="0"/>
                        </a:spcAft>
                        <a:buNone/>
                      </a:pPr>
                      <a:r>
                        <a:rPr b="1" lang="en" sz="1600">
                          <a:solidFill>
                            <a:schemeClr val="dk1"/>
                          </a:solidFill>
                        </a:rPr>
                        <a:t>gloss</a:t>
                      </a:r>
                      <a:endParaRPr b="1" sz="1600">
                        <a:solidFill>
                          <a:schemeClr val="dk1"/>
                        </a:solidFill>
                      </a:endParaRPr>
                    </a:p>
                  </a:txBody>
                  <a:tcPr marT="91425" marB="91425" marR="91425" marL="91425"/>
                </a:tc>
                <a:tc>
                  <a:txBody>
                    <a:bodyPr/>
                    <a:lstStyle/>
                    <a:p>
                      <a:pPr indent="0" lvl="0" marL="0" rtl="0" algn="l">
                        <a:lnSpc>
                          <a:spcPct val="100000"/>
                        </a:lnSpc>
                        <a:spcBef>
                          <a:spcPts val="0"/>
                        </a:spcBef>
                        <a:spcAft>
                          <a:spcPts val="0"/>
                        </a:spcAft>
                        <a:buNone/>
                      </a:pPr>
                      <a:r>
                        <a:rPr b="1" lang="en"/>
                        <a:t>frequency</a:t>
                      </a:r>
                      <a:endParaRPr b="1"/>
                    </a:p>
                  </a:txBody>
                  <a:tcPr marT="91425" marB="91425" marR="91425" marL="91425"/>
                </a:tc>
              </a:tr>
              <a:tr h="351500">
                <a:tc>
                  <a:txBody>
                    <a:bodyPr/>
                    <a:lstStyle/>
                    <a:p>
                      <a:pPr indent="0" lvl="0" marL="0" rtl="0" algn="l">
                        <a:lnSpc>
                          <a:spcPct val="100000"/>
                        </a:lnSpc>
                        <a:spcBef>
                          <a:spcPts val="0"/>
                        </a:spcBef>
                        <a:spcAft>
                          <a:spcPts val="0"/>
                        </a:spcAft>
                        <a:buNone/>
                      </a:pPr>
                      <a:r>
                        <a:rPr lang="en"/>
                        <a:t>1</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buildings for carrying on </a:t>
                      </a:r>
                      <a:r>
                        <a:rPr b="1" lang="en" sz="1600">
                          <a:solidFill>
                            <a:schemeClr val="dk1"/>
                          </a:solidFill>
                        </a:rPr>
                        <a:t>industrial</a:t>
                      </a:r>
                      <a:r>
                        <a:rPr lang="en" sz="1600">
                          <a:solidFill>
                            <a:schemeClr val="dk1"/>
                          </a:solidFill>
                        </a:rPr>
                        <a:t> labor</a:t>
                      </a:r>
                      <a:endParaRPr/>
                    </a:p>
                  </a:txBody>
                  <a:tcPr marT="91425" marB="91425" marR="91425" marL="91425"/>
                </a:tc>
                <a:tc>
                  <a:txBody>
                    <a:bodyPr/>
                    <a:lstStyle/>
                    <a:p>
                      <a:pPr indent="0" lvl="0" marL="0" rtl="0" algn="l">
                        <a:lnSpc>
                          <a:spcPct val="100000"/>
                        </a:lnSpc>
                        <a:spcBef>
                          <a:spcPts val="0"/>
                        </a:spcBef>
                        <a:spcAft>
                          <a:spcPts val="0"/>
                        </a:spcAft>
                        <a:buNone/>
                      </a:pPr>
                      <a:r>
                        <a:rPr lang="en"/>
                        <a:t>63</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2</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(botany) a living organism lacking </a:t>
                      </a:r>
                      <a:r>
                        <a:rPr b="1" lang="en" sz="1600">
                          <a:solidFill>
                            <a:schemeClr val="dk1"/>
                          </a:solidFill>
                        </a:rPr>
                        <a:t>the</a:t>
                      </a:r>
                      <a:r>
                        <a:rPr lang="en" sz="1600">
                          <a:solidFill>
                            <a:schemeClr val="dk1"/>
                          </a:solidFill>
                        </a:rPr>
                        <a:t> power of locomotion</a:t>
                      </a:r>
                      <a:endParaRPr/>
                    </a:p>
                  </a:txBody>
                  <a:tcPr marT="91425" marB="91425" marR="91425" marL="91425"/>
                </a:tc>
                <a:tc>
                  <a:txBody>
                    <a:bodyPr/>
                    <a:lstStyle/>
                    <a:p>
                      <a:pPr indent="0" lvl="0" marL="0" rtl="0" algn="l">
                        <a:lnSpc>
                          <a:spcPct val="100000"/>
                        </a:lnSpc>
                        <a:spcBef>
                          <a:spcPts val="0"/>
                        </a:spcBef>
                        <a:spcAft>
                          <a:spcPts val="0"/>
                        </a:spcAft>
                        <a:buNone/>
                      </a:pPr>
                      <a:r>
                        <a:rPr lang="en"/>
                        <a:t>37</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3</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put or set (seeds, seedlings, or plants) into </a:t>
                      </a:r>
                      <a:r>
                        <a:rPr b="1" lang="en" sz="1600">
                          <a:solidFill>
                            <a:schemeClr val="dk1"/>
                          </a:solidFill>
                        </a:rPr>
                        <a:t>the</a:t>
                      </a:r>
                      <a:r>
                        <a:rPr lang="en" sz="1600">
                          <a:solidFill>
                            <a:schemeClr val="dk1"/>
                          </a:solidFill>
                        </a:rPr>
                        <a:t> ground</a:t>
                      </a:r>
                      <a:endParaRPr/>
                    </a:p>
                  </a:txBody>
                  <a:tcPr marT="91425" marB="91425" marR="91425" marL="91425"/>
                </a:tc>
                <a:tc>
                  <a:txBody>
                    <a:bodyPr/>
                    <a:lstStyle/>
                    <a:p>
                      <a:pPr indent="0" lvl="0" marL="0" rtl="0" algn="l">
                        <a:lnSpc>
                          <a:spcPct val="100000"/>
                        </a:lnSpc>
                        <a:spcBef>
                          <a:spcPts val="0"/>
                        </a:spcBef>
                        <a:spcAft>
                          <a:spcPts val="0"/>
                        </a:spcAft>
                        <a:buNone/>
                      </a:pPr>
                      <a:r>
                        <a:rPr lang="en"/>
                        <a:t>8</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4</a:t>
                      </a:r>
                      <a:endParaRPr/>
                    </a:p>
                  </a:txBody>
                  <a:tcPr marT="91425" marB="91425" marR="91425" marL="91425"/>
                </a:tc>
                <a:tc>
                  <a:txBody>
                    <a:bodyPr/>
                    <a:lstStyle/>
                    <a:p>
                      <a:pPr indent="0" lvl="0" marL="0" rtl="0" algn="l">
                        <a:lnSpc>
                          <a:spcPct val="100000"/>
                        </a:lnSpc>
                        <a:spcBef>
                          <a:spcPts val="0"/>
                        </a:spcBef>
                        <a:spcAft>
                          <a:spcPts val="0"/>
                        </a:spcAft>
                        <a:buNone/>
                      </a:pPr>
                      <a:r>
                        <a:rPr b="1" lang="en" sz="1600">
                          <a:solidFill>
                            <a:schemeClr val="dk1"/>
                          </a:solidFill>
                        </a:rPr>
                        <a:t>plant</a:t>
                      </a:r>
                      <a:r>
                        <a:rPr lang="en" sz="1600">
                          <a:solidFill>
                            <a:schemeClr val="dk1"/>
                          </a:solidFill>
                        </a:rPr>
                        <a:t> (fix or set securely or deeply)</a:t>
                      </a:r>
                      <a:endParaRPr/>
                    </a:p>
                  </a:txBody>
                  <a:tcPr marT="91425" marB="91425" marR="91425" marL="91425"/>
                </a:tc>
                <a:tc>
                  <a:txBody>
                    <a:bodyPr/>
                    <a:lstStyle/>
                    <a:p>
                      <a:pPr indent="0" lvl="0" marL="0" rtl="0" algn="l">
                        <a:lnSpc>
                          <a:spcPct val="100000"/>
                        </a:lnSpc>
                        <a:spcBef>
                          <a:spcPts val="0"/>
                        </a:spcBef>
                        <a:spcAft>
                          <a:spcPts val="0"/>
                        </a:spcAft>
                        <a:buNone/>
                      </a:pPr>
                      <a:r>
                        <a:rPr lang="en"/>
                        <a:t>2</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5</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set up or lay </a:t>
                      </a:r>
                      <a:r>
                        <a:rPr b="1" lang="en" sz="1600">
                          <a:solidFill>
                            <a:schemeClr val="dk1"/>
                          </a:solidFill>
                        </a:rPr>
                        <a:t>the</a:t>
                      </a:r>
                      <a:r>
                        <a:rPr lang="en" sz="1600">
                          <a:solidFill>
                            <a:schemeClr val="dk1"/>
                          </a:solidFill>
                        </a:rPr>
                        <a:t> groundwork for</a:t>
                      </a:r>
                      <a:endParaRPr/>
                    </a:p>
                  </a:txBody>
                  <a:tcPr marT="91425" marB="91425" marR="91425" marL="91425"/>
                </a:tc>
                <a:tc>
                  <a:txBody>
                    <a:bodyPr/>
                    <a:lstStyle/>
                    <a:p>
                      <a:pPr indent="0" lvl="0" marL="0" rtl="0" algn="l">
                        <a:lnSpc>
                          <a:spcPct val="100000"/>
                        </a:lnSpc>
                        <a:spcBef>
                          <a:spcPts val="0"/>
                        </a:spcBef>
                        <a:spcAft>
                          <a:spcPts val="0"/>
                        </a:spcAft>
                        <a:buNone/>
                      </a:pPr>
                      <a:r>
                        <a:rPr lang="en"/>
                        <a:t>1</a:t>
                      </a:r>
                      <a:endParaRPr/>
                    </a:p>
                  </a:txBody>
                  <a:tcPr marT="91425" marB="91425" marR="91425" marL="91425"/>
                </a:tc>
              </a:tr>
            </a:tbl>
          </a:graphicData>
        </a:graphic>
      </p:graphicFrame>
      <p:pic>
        <p:nvPicPr>
          <p:cNvPr descr="Other resolutions: 240 × 240 ..." id="190" name="Google Shape;190;p20"/>
          <p:cNvPicPr preferRelativeResize="0"/>
          <p:nvPr/>
        </p:nvPicPr>
        <p:blipFill>
          <a:blip r:embed="rId3">
            <a:alphaModFix/>
          </a:blip>
          <a:stretch>
            <a:fillRect/>
          </a:stretch>
        </p:blipFill>
        <p:spPr>
          <a:xfrm>
            <a:off x="8751525" y="4011400"/>
            <a:ext cx="423825" cy="42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Lesk algorithm for WSD</a:t>
            </a:r>
            <a:endParaRPr/>
          </a:p>
        </p:txBody>
      </p:sp>
      <p:sp>
        <p:nvSpPr>
          <p:cNvPr id="196" name="Google Shape;196;p21"/>
          <p:cNvSpPr txBox="1"/>
          <p:nvPr>
            <p:ph idx="1" type="body"/>
          </p:nvPr>
        </p:nvSpPr>
        <p:spPr>
          <a:xfrm>
            <a:off x="241650" y="3921475"/>
            <a:ext cx="8933700" cy="122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t>lesk</a:t>
            </a:r>
            <a:r>
              <a:rPr lang="en" sz="2600">
                <a:latin typeface="Mate SC"/>
                <a:ea typeface="Mate SC"/>
                <a:cs typeface="Mate SC"/>
                <a:sym typeface="Mate SC"/>
              </a:rPr>
              <a:t>(</a:t>
            </a:r>
            <a:r>
              <a:rPr lang="en" sz="2600">
                <a:latin typeface="Mate SC"/>
                <a:ea typeface="Mate SC"/>
                <a:cs typeface="Mate SC"/>
                <a:sym typeface="Mate SC"/>
              </a:rPr>
              <a:t>a plant is a living thing</a:t>
            </a:r>
            <a:r>
              <a:rPr lang="en" sz="2600">
                <a:latin typeface="Mate SC"/>
                <a:ea typeface="Mate SC"/>
                <a:cs typeface="Mate SC"/>
                <a:sym typeface="Mate SC"/>
              </a:rPr>
              <a:t>, plant, WN) = 2</a:t>
            </a:r>
            <a:endParaRPr sz="2600">
              <a:latin typeface="Mate SC"/>
              <a:ea typeface="Mate SC"/>
              <a:cs typeface="Mate SC"/>
              <a:sym typeface="Mate SC"/>
            </a:endParaRPr>
          </a:p>
        </p:txBody>
      </p:sp>
      <p:graphicFrame>
        <p:nvGraphicFramePr>
          <p:cNvPr id="197" name="Google Shape;197;p21"/>
          <p:cNvGraphicFramePr/>
          <p:nvPr/>
        </p:nvGraphicFramePr>
        <p:xfrm>
          <a:off x="241650" y="1205025"/>
          <a:ext cx="3000000" cy="3000000"/>
        </p:xfrm>
        <a:graphic>
          <a:graphicData uri="http://schemas.openxmlformats.org/drawingml/2006/table">
            <a:tbl>
              <a:tblPr>
                <a:noFill/>
                <a:tableStyleId>{F045452B-2133-464A-B016-E232ADE56901}</a:tableStyleId>
              </a:tblPr>
              <a:tblGrid>
                <a:gridCol w="1046400"/>
                <a:gridCol w="5936000"/>
                <a:gridCol w="1161050"/>
              </a:tblGrid>
              <a:tr h="413050">
                <a:tc>
                  <a:txBody>
                    <a:bodyPr/>
                    <a:lstStyle/>
                    <a:p>
                      <a:pPr indent="0" lvl="0" marL="0" rtl="0" algn="l">
                        <a:lnSpc>
                          <a:spcPct val="100000"/>
                        </a:lnSpc>
                        <a:spcBef>
                          <a:spcPts val="0"/>
                        </a:spcBef>
                        <a:spcAft>
                          <a:spcPts val="0"/>
                        </a:spcAft>
                        <a:buNone/>
                      </a:pPr>
                      <a:r>
                        <a:rPr b="1" lang="en"/>
                        <a:t>number</a:t>
                      </a:r>
                      <a:endParaRPr b="1"/>
                    </a:p>
                  </a:txBody>
                  <a:tcPr marT="91425" marB="91425" marR="91425" marL="91425"/>
                </a:tc>
                <a:tc>
                  <a:txBody>
                    <a:bodyPr/>
                    <a:lstStyle/>
                    <a:p>
                      <a:pPr indent="0" lvl="0" marL="228600" rtl="0" algn="l">
                        <a:lnSpc>
                          <a:spcPct val="100000"/>
                        </a:lnSpc>
                        <a:spcBef>
                          <a:spcPts val="0"/>
                        </a:spcBef>
                        <a:spcAft>
                          <a:spcPts val="0"/>
                        </a:spcAft>
                        <a:buNone/>
                      </a:pPr>
                      <a:r>
                        <a:rPr b="1" lang="en" sz="1600">
                          <a:solidFill>
                            <a:schemeClr val="dk1"/>
                          </a:solidFill>
                        </a:rPr>
                        <a:t>gloss</a:t>
                      </a:r>
                      <a:endParaRPr b="1" sz="1600">
                        <a:solidFill>
                          <a:schemeClr val="dk1"/>
                        </a:solidFill>
                      </a:endParaRPr>
                    </a:p>
                  </a:txBody>
                  <a:tcPr marT="91425" marB="91425" marR="91425" marL="91425"/>
                </a:tc>
                <a:tc>
                  <a:txBody>
                    <a:bodyPr/>
                    <a:lstStyle/>
                    <a:p>
                      <a:pPr indent="0" lvl="0" marL="0" rtl="0" algn="l">
                        <a:lnSpc>
                          <a:spcPct val="100000"/>
                        </a:lnSpc>
                        <a:spcBef>
                          <a:spcPts val="0"/>
                        </a:spcBef>
                        <a:spcAft>
                          <a:spcPts val="0"/>
                        </a:spcAft>
                        <a:buNone/>
                      </a:pPr>
                      <a:r>
                        <a:rPr b="1" lang="en"/>
                        <a:t>frequency</a:t>
                      </a:r>
                      <a:endParaRPr b="1"/>
                    </a:p>
                  </a:txBody>
                  <a:tcPr marT="91425" marB="91425" marR="91425" marL="91425"/>
                </a:tc>
              </a:tr>
              <a:tr h="351500">
                <a:tc>
                  <a:txBody>
                    <a:bodyPr/>
                    <a:lstStyle/>
                    <a:p>
                      <a:pPr indent="0" lvl="0" marL="0" rtl="0" algn="l">
                        <a:lnSpc>
                          <a:spcPct val="100000"/>
                        </a:lnSpc>
                        <a:spcBef>
                          <a:spcPts val="0"/>
                        </a:spcBef>
                        <a:spcAft>
                          <a:spcPts val="0"/>
                        </a:spcAft>
                        <a:buNone/>
                      </a:pPr>
                      <a:r>
                        <a:rPr lang="en"/>
                        <a:t>1</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buildings for carrying on industrial labor</a:t>
                      </a:r>
                      <a:endParaRPr/>
                    </a:p>
                  </a:txBody>
                  <a:tcPr marT="91425" marB="91425" marR="91425" marL="91425"/>
                </a:tc>
                <a:tc>
                  <a:txBody>
                    <a:bodyPr/>
                    <a:lstStyle/>
                    <a:p>
                      <a:pPr indent="0" lvl="0" marL="0" rtl="0" algn="l">
                        <a:lnSpc>
                          <a:spcPct val="100000"/>
                        </a:lnSpc>
                        <a:spcBef>
                          <a:spcPts val="0"/>
                        </a:spcBef>
                        <a:spcAft>
                          <a:spcPts val="0"/>
                        </a:spcAft>
                        <a:buNone/>
                      </a:pPr>
                      <a:r>
                        <a:rPr lang="en"/>
                        <a:t>63</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2</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(botany) </a:t>
                      </a:r>
                      <a:r>
                        <a:rPr b="1" lang="en" sz="1600">
                          <a:solidFill>
                            <a:schemeClr val="dk1"/>
                          </a:solidFill>
                        </a:rPr>
                        <a:t>a</a:t>
                      </a:r>
                      <a:r>
                        <a:rPr lang="en" sz="1600">
                          <a:solidFill>
                            <a:schemeClr val="dk1"/>
                          </a:solidFill>
                        </a:rPr>
                        <a:t> </a:t>
                      </a:r>
                      <a:r>
                        <a:rPr b="1" lang="en" sz="1600">
                          <a:solidFill>
                            <a:schemeClr val="dk1"/>
                          </a:solidFill>
                        </a:rPr>
                        <a:t>living</a:t>
                      </a:r>
                      <a:r>
                        <a:rPr lang="en" sz="1600">
                          <a:solidFill>
                            <a:schemeClr val="dk1"/>
                          </a:solidFill>
                        </a:rPr>
                        <a:t> organism lacking the power of locomotion</a:t>
                      </a:r>
                      <a:endParaRPr/>
                    </a:p>
                  </a:txBody>
                  <a:tcPr marT="91425" marB="91425" marR="91425" marL="91425"/>
                </a:tc>
                <a:tc>
                  <a:txBody>
                    <a:bodyPr/>
                    <a:lstStyle/>
                    <a:p>
                      <a:pPr indent="0" lvl="0" marL="0" rtl="0" algn="l">
                        <a:lnSpc>
                          <a:spcPct val="100000"/>
                        </a:lnSpc>
                        <a:spcBef>
                          <a:spcPts val="0"/>
                        </a:spcBef>
                        <a:spcAft>
                          <a:spcPts val="0"/>
                        </a:spcAft>
                        <a:buNone/>
                      </a:pPr>
                      <a:r>
                        <a:rPr lang="en"/>
                        <a:t>37</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3</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put or set (seeds, seedlings, or plants) into the ground</a:t>
                      </a:r>
                      <a:endParaRPr/>
                    </a:p>
                  </a:txBody>
                  <a:tcPr marT="91425" marB="91425" marR="91425" marL="91425"/>
                </a:tc>
                <a:tc>
                  <a:txBody>
                    <a:bodyPr/>
                    <a:lstStyle/>
                    <a:p>
                      <a:pPr indent="0" lvl="0" marL="0" rtl="0" algn="l">
                        <a:lnSpc>
                          <a:spcPct val="100000"/>
                        </a:lnSpc>
                        <a:spcBef>
                          <a:spcPts val="0"/>
                        </a:spcBef>
                        <a:spcAft>
                          <a:spcPts val="0"/>
                        </a:spcAft>
                        <a:buNone/>
                      </a:pPr>
                      <a:r>
                        <a:rPr lang="en"/>
                        <a:t>8</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4</a:t>
                      </a:r>
                      <a:endParaRPr/>
                    </a:p>
                  </a:txBody>
                  <a:tcPr marT="91425" marB="91425" marR="91425" marL="91425"/>
                </a:tc>
                <a:tc>
                  <a:txBody>
                    <a:bodyPr/>
                    <a:lstStyle/>
                    <a:p>
                      <a:pPr indent="0" lvl="0" marL="0" rtl="0" algn="l">
                        <a:lnSpc>
                          <a:spcPct val="100000"/>
                        </a:lnSpc>
                        <a:spcBef>
                          <a:spcPts val="0"/>
                        </a:spcBef>
                        <a:spcAft>
                          <a:spcPts val="0"/>
                        </a:spcAft>
                        <a:buNone/>
                      </a:pPr>
                      <a:r>
                        <a:rPr b="1" lang="en" sz="1600">
                          <a:solidFill>
                            <a:schemeClr val="dk1"/>
                          </a:solidFill>
                        </a:rPr>
                        <a:t>plant</a:t>
                      </a:r>
                      <a:r>
                        <a:rPr lang="en" sz="1600">
                          <a:solidFill>
                            <a:schemeClr val="dk1"/>
                          </a:solidFill>
                        </a:rPr>
                        <a:t> (fix or set securely or deeply)</a:t>
                      </a:r>
                      <a:endParaRPr/>
                    </a:p>
                  </a:txBody>
                  <a:tcPr marT="91425" marB="91425" marR="91425" marL="91425"/>
                </a:tc>
                <a:tc>
                  <a:txBody>
                    <a:bodyPr/>
                    <a:lstStyle/>
                    <a:p>
                      <a:pPr indent="0" lvl="0" marL="0" rtl="0" algn="l">
                        <a:lnSpc>
                          <a:spcPct val="100000"/>
                        </a:lnSpc>
                        <a:spcBef>
                          <a:spcPts val="0"/>
                        </a:spcBef>
                        <a:spcAft>
                          <a:spcPts val="0"/>
                        </a:spcAft>
                        <a:buNone/>
                      </a:pPr>
                      <a:r>
                        <a:rPr lang="en"/>
                        <a:t>2</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5</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set up or lay the groundwork for</a:t>
                      </a:r>
                      <a:endParaRPr/>
                    </a:p>
                  </a:txBody>
                  <a:tcPr marT="91425" marB="91425" marR="91425" marL="91425"/>
                </a:tc>
                <a:tc>
                  <a:txBody>
                    <a:bodyPr/>
                    <a:lstStyle/>
                    <a:p>
                      <a:pPr indent="0" lvl="0" marL="0" rtl="0" algn="l">
                        <a:lnSpc>
                          <a:spcPct val="100000"/>
                        </a:lnSpc>
                        <a:spcBef>
                          <a:spcPts val="0"/>
                        </a:spcBef>
                        <a:spcAft>
                          <a:spcPts val="0"/>
                        </a:spcAft>
                        <a:buNone/>
                      </a:pPr>
                      <a:r>
                        <a:rPr lang="en"/>
                        <a:t>1</a:t>
                      </a:r>
                      <a:endParaRPr/>
                    </a:p>
                  </a:txBody>
                  <a:tcPr marT="91425" marB="91425" marR="91425" marL="91425"/>
                </a:tc>
              </a:tr>
            </a:tbl>
          </a:graphicData>
        </a:graphic>
      </p:graphicFrame>
      <p:pic>
        <p:nvPicPr>
          <p:cNvPr descr="Other resolutions: 240 × 240 ..." id="198" name="Google Shape;198;p21"/>
          <p:cNvPicPr preferRelativeResize="0"/>
          <p:nvPr/>
        </p:nvPicPr>
        <p:blipFill>
          <a:blip r:embed="rId3">
            <a:alphaModFix/>
          </a:blip>
          <a:stretch>
            <a:fillRect/>
          </a:stretch>
        </p:blipFill>
        <p:spPr>
          <a:xfrm>
            <a:off x="7348875" y="4039000"/>
            <a:ext cx="423825" cy="42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Lesk algorithm for WSD</a:t>
            </a:r>
            <a:endParaRPr/>
          </a:p>
        </p:txBody>
      </p:sp>
      <p:sp>
        <p:nvSpPr>
          <p:cNvPr id="204" name="Google Shape;204;p22"/>
          <p:cNvSpPr txBox="1"/>
          <p:nvPr>
            <p:ph idx="1" type="body"/>
          </p:nvPr>
        </p:nvSpPr>
        <p:spPr>
          <a:xfrm>
            <a:off x="241650" y="3921475"/>
            <a:ext cx="8933700" cy="122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t>lesk</a:t>
            </a:r>
            <a:r>
              <a:rPr lang="en" sz="2600">
                <a:latin typeface="Mate SC"/>
                <a:ea typeface="Mate SC"/>
                <a:cs typeface="Mate SC"/>
                <a:sym typeface="Mate SC"/>
              </a:rPr>
              <a:t>(she works in a power plant, plant, WN) = 2</a:t>
            </a:r>
            <a:endParaRPr sz="2600">
              <a:latin typeface="Mate SC"/>
              <a:ea typeface="Mate SC"/>
              <a:cs typeface="Mate SC"/>
              <a:sym typeface="Mate SC"/>
            </a:endParaRPr>
          </a:p>
          <a:p>
            <a:pPr indent="0" lvl="0" marL="0" rtl="0" algn="l">
              <a:lnSpc>
                <a:spcPct val="150000"/>
              </a:lnSpc>
              <a:spcBef>
                <a:spcPts val="0"/>
              </a:spcBef>
              <a:spcAft>
                <a:spcPts val="0"/>
              </a:spcAft>
              <a:buClr>
                <a:schemeClr val="dk1"/>
              </a:buClr>
              <a:buSzPts val="1100"/>
              <a:buFont typeface="Arial"/>
              <a:buNone/>
            </a:pPr>
            <a:r>
              <a:rPr lang="en" sz="2600"/>
              <a:t>There are better algorithms today.</a:t>
            </a:r>
            <a:endParaRPr sz="2600">
              <a:latin typeface="Mate SC"/>
              <a:ea typeface="Mate SC"/>
              <a:cs typeface="Mate SC"/>
              <a:sym typeface="Mate SC"/>
            </a:endParaRPr>
          </a:p>
        </p:txBody>
      </p:sp>
      <p:graphicFrame>
        <p:nvGraphicFramePr>
          <p:cNvPr id="205" name="Google Shape;205;p22"/>
          <p:cNvGraphicFramePr/>
          <p:nvPr/>
        </p:nvGraphicFramePr>
        <p:xfrm>
          <a:off x="241650" y="1205025"/>
          <a:ext cx="3000000" cy="3000000"/>
        </p:xfrm>
        <a:graphic>
          <a:graphicData uri="http://schemas.openxmlformats.org/drawingml/2006/table">
            <a:tbl>
              <a:tblPr>
                <a:noFill/>
                <a:tableStyleId>{F045452B-2133-464A-B016-E232ADE56901}</a:tableStyleId>
              </a:tblPr>
              <a:tblGrid>
                <a:gridCol w="1046400"/>
                <a:gridCol w="5936000"/>
                <a:gridCol w="1161050"/>
              </a:tblGrid>
              <a:tr h="413050">
                <a:tc>
                  <a:txBody>
                    <a:bodyPr/>
                    <a:lstStyle/>
                    <a:p>
                      <a:pPr indent="0" lvl="0" marL="0" rtl="0" algn="l">
                        <a:lnSpc>
                          <a:spcPct val="100000"/>
                        </a:lnSpc>
                        <a:spcBef>
                          <a:spcPts val="0"/>
                        </a:spcBef>
                        <a:spcAft>
                          <a:spcPts val="0"/>
                        </a:spcAft>
                        <a:buNone/>
                      </a:pPr>
                      <a:r>
                        <a:rPr b="1" lang="en"/>
                        <a:t>number</a:t>
                      </a:r>
                      <a:endParaRPr b="1"/>
                    </a:p>
                  </a:txBody>
                  <a:tcPr marT="91425" marB="91425" marR="91425" marL="91425"/>
                </a:tc>
                <a:tc>
                  <a:txBody>
                    <a:bodyPr/>
                    <a:lstStyle/>
                    <a:p>
                      <a:pPr indent="0" lvl="0" marL="228600" rtl="0" algn="l">
                        <a:lnSpc>
                          <a:spcPct val="100000"/>
                        </a:lnSpc>
                        <a:spcBef>
                          <a:spcPts val="0"/>
                        </a:spcBef>
                        <a:spcAft>
                          <a:spcPts val="0"/>
                        </a:spcAft>
                        <a:buNone/>
                      </a:pPr>
                      <a:r>
                        <a:rPr b="1" lang="en" sz="1600">
                          <a:solidFill>
                            <a:schemeClr val="dk1"/>
                          </a:solidFill>
                        </a:rPr>
                        <a:t>gloss</a:t>
                      </a:r>
                      <a:endParaRPr b="1" sz="1600">
                        <a:solidFill>
                          <a:schemeClr val="dk1"/>
                        </a:solidFill>
                      </a:endParaRPr>
                    </a:p>
                  </a:txBody>
                  <a:tcPr marT="91425" marB="91425" marR="91425" marL="91425"/>
                </a:tc>
                <a:tc>
                  <a:txBody>
                    <a:bodyPr/>
                    <a:lstStyle/>
                    <a:p>
                      <a:pPr indent="0" lvl="0" marL="0" rtl="0" algn="l">
                        <a:lnSpc>
                          <a:spcPct val="100000"/>
                        </a:lnSpc>
                        <a:spcBef>
                          <a:spcPts val="0"/>
                        </a:spcBef>
                        <a:spcAft>
                          <a:spcPts val="0"/>
                        </a:spcAft>
                        <a:buNone/>
                      </a:pPr>
                      <a:r>
                        <a:rPr b="1" lang="en"/>
                        <a:t>frequency</a:t>
                      </a:r>
                      <a:endParaRPr b="1"/>
                    </a:p>
                  </a:txBody>
                  <a:tcPr marT="91425" marB="91425" marR="91425" marL="91425"/>
                </a:tc>
              </a:tr>
              <a:tr h="351500">
                <a:tc>
                  <a:txBody>
                    <a:bodyPr/>
                    <a:lstStyle/>
                    <a:p>
                      <a:pPr indent="0" lvl="0" marL="0" rtl="0" algn="l">
                        <a:lnSpc>
                          <a:spcPct val="100000"/>
                        </a:lnSpc>
                        <a:spcBef>
                          <a:spcPts val="0"/>
                        </a:spcBef>
                        <a:spcAft>
                          <a:spcPts val="0"/>
                        </a:spcAft>
                        <a:buNone/>
                      </a:pPr>
                      <a:r>
                        <a:rPr lang="en"/>
                        <a:t>1</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buildings for carrying on industrial labor</a:t>
                      </a:r>
                      <a:endParaRPr/>
                    </a:p>
                  </a:txBody>
                  <a:tcPr marT="91425" marB="91425" marR="91425" marL="91425"/>
                </a:tc>
                <a:tc>
                  <a:txBody>
                    <a:bodyPr/>
                    <a:lstStyle/>
                    <a:p>
                      <a:pPr indent="0" lvl="0" marL="0" rtl="0" algn="l">
                        <a:lnSpc>
                          <a:spcPct val="100000"/>
                        </a:lnSpc>
                        <a:spcBef>
                          <a:spcPts val="0"/>
                        </a:spcBef>
                        <a:spcAft>
                          <a:spcPts val="0"/>
                        </a:spcAft>
                        <a:buNone/>
                      </a:pPr>
                      <a:r>
                        <a:rPr lang="en"/>
                        <a:t>63</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2</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(botany) </a:t>
                      </a:r>
                      <a:r>
                        <a:rPr b="1" lang="en" sz="1600">
                          <a:solidFill>
                            <a:schemeClr val="dk1"/>
                          </a:solidFill>
                        </a:rPr>
                        <a:t>a</a:t>
                      </a:r>
                      <a:r>
                        <a:rPr lang="en" sz="1600">
                          <a:solidFill>
                            <a:schemeClr val="dk1"/>
                          </a:solidFill>
                        </a:rPr>
                        <a:t> living organism lacking the </a:t>
                      </a:r>
                      <a:r>
                        <a:rPr b="1" lang="en" sz="1600">
                          <a:solidFill>
                            <a:schemeClr val="dk1"/>
                          </a:solidFill>
                        </a:rPr>
                        <a:t>power</a:t>
                      </a:r>
                      <a:r>
                        <a:rPr lang="en" sz="1600">
                          <a:solidFill>
                            <a:schemeClr val="dk1"/>
                          </a:solidFill>
                        </a:rPr>
                        <a:t> of locomotion</a:t>
                      </a:r>
                      <a:endParaRPr/>
                    </a:p>
                  </a:txBody>
                  <a:tcPr marT="91425" marB="91425" marR="91425" marL="91425"/>
                </a:tc>
                <a:tc>
                  <a:txBody>
                    <a:bodyPr/>
                    <a:lstStyle/>
                    <a:p>
                      <a:pPr indent="0" lvl="0" marL="0" rtl="0" algn="l">
                        <a:lnSpc>
                          <a:spcPct val="100000"/>
                        </a:lnSpc>
                        <a:spcBef>
                          <a:spcPts val="0"/>
                        </a:spcBef>
                        <a:spcAft>
                          <a:spcPts val="0"/>
                        </a:spcAft>
                        <a:buNone/>
                      </a:pPr>
                      <a:r>
                        <a:rPr lang="en"/>
                        <a:t>37</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3</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put or set (seeds, seedlings, or plants) into the ground</a:t>
                      </a:r>
                      <a:endParaRPr/>
                    </a:p>
                  </a:txBody>
                  <a:tcPr marT="91425" marB="91425" marR="91425" marL="91425"/>
                </a:tc>
                <a:tc>
                  <a:txBody>
                    <a:bodyPr/>
                    <a:lstStyle/>
                    <a:p>
                      <a:pPr indent="0" lvl="0" marL="0" rtl="0" algn="l">
                        <a:lnSpc>
                          <a:spcPct val="100000"/>
                        </a:lnSpc>
                        <a:spcBef>
                          <a:spcPts val="0"/>
                        </a:spcBef>
                        <a:spcAft>
                          <a:spcPts val="0"/>
                        </a:spcAft>
                        <a:buNone/>
                      </a:pPr>
                      <a:r>
                        <a:rPr lang="en"/>
                        <a:t>8</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4</a:t>
                      </a:r>
                      <a:endParaRPr/>
                    </a:p>
                  </a:txBody>
                  <a:tcPr marT="91425" marB="91425" marR="91425" marL="91425"/>
                </a:tc>
                <a:tc>
                  <a:txBody>
                    <a:bodyPr/>
                    <a:lstStyle/>
                    <a:p>
                      <a:pPr indent="0" lvl="0" marL="0" rtl="0" algn="l">
                        <a:lnSpc>
                          <a:spcPct val="100000"/>
                        </a:lnSpc>
                        <a:spcBef>
                          <a:spcPts val="0"/>
                        </a:spcBef>
                        <a:spcAft>
                          <a:spcPts val="0"/>
                        </a:spcAft>
                        <a:buNone/>
                      </a:pPr>
                      <a:r>
                        <a:rPr b="1" lang="en" sz="1600">
                          <a:solidFill>
                            <a:schemeClr val="dk1"/>
                          </a:solidFill>
                        </a:rPr>
                        <a:t>plant</a:t>
                      </a:r>
                      <a:r>
                        <a:rPr lang="en" sz="1600">
                          <a:solidFill>
                            <a:schemeClr val="dk1"/>
                          </a:solidFill>
                        </a:rPr>
                        <a:t> (fix or set securely or deeply)</a:t>
                      </a:r>
                      <a:endParaRPr/>
                    </a:p>
                  </a:txBody>
                  <a:tcPr marT="91425" marB="91425" marR="91425" marL="91425"/>
                </a:tc>
                <a:tc>
                  <a:txBody>
                    <a:bodyPr/>
                    <a:lstStyle/>
                    <a:p>
                      <a:pPr indent="0" lvl="0" marL="0" rtl="0" algn="l">
                        <a:lnSpc>
                          <a:spcPct val="100000"/>
                        </a:lnSpc>
                        <a:spcBef>
                          <a:spcPts val="0"/>
                        </a:spcBef>
                        <a:spcAft>
                          <a:spcPts val="0"/>
                        </a:spcAft>
                        <a:buNone/>
                      </a:pPr>
                      <a:r>
                        <a:rPr lang="en"/>
                        <a:t>2</a:t>
                      </a:r>
                      <a:endParaRPr/>
                    </a:p>
                  </a:txBody>
                  <a:tcPr marT="91425" marB="91425" marR="91425" marL="91425"/>
                </a:tc>
              </a:tr>
              <a:tr h="413050">
                <a:tc>
                  <a:txBody>
                    <a:bodyPr/>
                    <a:lstStyle/>
                    <a:p>
                      <a:pPr indent="0" lvl="0" marL="0" rtl="0" algn="l">
                        <a:lnSpc>
                          <a:spcPct val="100000"/>
                        </a:lnSpc>
                        <a:spcBef>
                          <a:spcPts val="0"/>
                        </a:spcBef>
                        <a:spcAft>
                          <a:spcPts val="0"/>
                        </a:spcAft>
                        <a:buNone/>
                      </a:pPr>
                      <a:r>
                        <a:rPr lang="en"/>
                        <a:t>5</a:t>
                      </a:r>
                      <a:endParaRPr/>
                    </a:p>
                  </a:txBody>
                  <a:tcPr marT="91425" marB="91425" marR="91425" marL="91425"/>
                </a:tc>
                <a:tc>
                  <a:txBody>
                    <a:bodyPr/>
                    <a:lstStyle/>
                    <a:p>
                      <a:pPr indent="0" lvl="0" marL="0" rtl="0" algn="l">
                        <a:lnSpc>
                          <a:spcPct val="100000"/>
                        </a:lnSpc>
                        <a:spcBef>
                          <a:spcPts val="0"/>
                        </a:spcBef>
                        <a:spcAft>
                          <a:spcPts val="0"/>
                        </a:spcAft>
                        <a:buNone/>
                      </a:pPr>
                      <a:r>
                        <a:rPr lang="en" sz="1600">
                          <a:solidFill>
                            <a:schemeClr val="dk1"/>
                          </a:solidFill>
                        </a:rPr>
                        <a:t>set up or lay the groundwork for</a:t>
                      </a:r>
                      <a:endParaRPr/>
                    </a:p>
                  </a:txBody>
                  <a:tcPr marT="91425" marB="91425" marR="91425" marL="91425"/>
                </a:tc>
                <a:tc>
                  <a:txBody>
                    <a:bodyPr/>
                    <a:lstStyle/>
                    <a:p>
                      <a:pPr indent="0" lvl="0" marL="0" rtl="0" algn="l">
                        <a:lnSpc>
                          <a:spcPct val="100000"/>
                        </a:lnSpc>
                        <a:spcBef>
                          <a:spcPts val="0"/>
                        </a:spcBef>
                        <a:spcAft>
                          <a:spcPts val="0"/>
                        </a:spcAft>
                        <a:buNone/>
                      </a:pPr>
                      <a:r>
                        <a:rPr lang="en"/>
                        <a:t>1</a:t>
                      </a:r>
                      <a:endParaRPr/>
                    </a:p>
                  </a:txBody>
                  <a:tcPr marT="91425" marB="91425" marR="91425" marL="91425"/>
                </a:tc>
              </a:tr>
            </a:tbl>
          </a:graphicData>
        </a:graphic>
      </p:graphicFrame>
      <p:pic>
        <p:nvPicPr>
          <p:cNvPr descr="Original ..." id="206" name="Google Shape;206;p22"/>
          <p:cNvPicPr preferRelativeResize="0"/>
          <p:nvPr/>
        </p:nvPicPr>
        <p:blipFill>
          <a:blip r:embed="rId3">
            <a:alphaModFix/>
          </a:blip>
          <a:stretch>
            <a:fillRect/>
          </a:stretch>
        </p:blipFill>
        <p:spPr>
          <a:xfrm>
            <a:off x="7594950" y="4032400"/>
            <a:ext cx="452575" cy="45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Semantic role labeling</a:t>
            </a:r>
            <a:endParaRPr/>
          </a:p>
        </p:txBody>
      </p:sp>
      <p:sp>
        <p:nvSpPr>
          <p:cNvPr id="212" name="Google Shape;212;p23"/>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2"/>
                </a:solidFill>
                <a:latin typeface="Arial"/>
                <a:ea typeface="Arial"/>
                <a:cs typeface="Arial"/>
                <a:sym typeface="Arial"/>
              </a:rPr>
              <a:t>‹#›</a:t>
            </a:fld>
            <a:endParaRPr sz="1300">
              <a:solidFill>
                <a:schemeClr val="dk2"/>
              </a:solidFill>
              <a:latin typeface="Arial"/>
              <a:ea typeface="Arial"/>
              <a:cs typeface="Arial"/>
              <a:sym typeface="Arial"/>
            </a:endParaRPr>
          </a:p>
        </p:txBody>
      </p:sp>
      <p:sp>
        <p:nvSpPr>
          <p:cNvPr id="213" name="Google Shape;213;p23"/>
          <p:cNvSpPr txBox="1"/>
          <p:nvPr/>
        </p:nvSpPr>
        <p:spPr>
          <a:xfrm>
            <a:off x="865850" y="3203450"/>
            <a:ext cx="7422600" cy="1266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After    graduation    ,    John    </a:t>
            </a:r>
            <a:r>
              <a:rPr lang="en" sz="2400" u="sng">
                <a:latin typeface="Times New Roman"/>
                <a:ea typeface="Times New Roman"/>
                <a:cs typeface="Times New Roman"/>
                <a:sym typeface="Times New Roman"/>
              </a:rPr>
              <a:t>moved</a:t>
            </a:r>
            <a:r>
              <a:rPr lang="en" sz="2400">
                <a:latin typeface="Times New Roman"/>
                <a:ea typeface="Times New Roman"/>
                <a:cs typeface="Times New Roman"/>
                <a:sym typeface="Times New Roman"/>
              </a:rPr>
              <a:t>    to    Paris   .</a:t>
            </a:r>
            <a:endParaRPr sz="2400">
              <a:latin typeface="Times New Roman"/>
              <a:ea typeface="Times New Roman"/>
              <a:cs typeface="Times New Roman"/>
              <a:sym typeface="Times New Roman"/>
            </a:endParaRPr>
          </a:p>
        </p:txBody>
      </p:sp>
      <p:sp>
        <p:nvSpPr>
          <p:cNvPr id="214" name="Google Shape;214;p23"/>
          <p:cNvSpPr txBox="1"/>
          <p:nvPr/>
        </p:nvSpPr>
        <p:spPr>
          <a:xfrm>
            <a:off x="-100" y="1182500"/>
            <a:ext cx="9144000" cy="197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000">
                <a:solidFill>
                  <a:schemeClr val="dk2"/>
                </a:solidFill>
              </a:rPr>
              <a:t>What are the semantic relations within the sentence?</a:t>
            </a:r>
            <a:endParaRPr sz="3000">
              <a:solidFill>
                <a:schemeClr val="dk2"/>
              </a:solidFill>
            </a:endParaRPr>
          </a:p>
          <a:p>
            <a:pPr indent="0" lvl="0" marL="0" rtl="0" algn="l">
              <a:lnSpc>
                <a:spcPct val="150000"/>
              </a:lnSpc>
              <a:spcBef>
                <a:spcPts val="0"/>
              </a:spcBef>
              <a:spcAft>
                <a:spcPts val="0"/>
              </a:spcAft>
              <a:buNone/>
            </a:pPr>
            <a:r>
              <a:rPr lang="en" sz="3000">
                <a:solidFill>
                  <a:schemeClr val="dk2"/>
                </a:solidFill>
              </a:rPr>
              <a:t>(Specifically, predicates and their arguments.)</a:t>
            </a:r>
            <a:endParaRPr sz="3000">
              <a:solidFill>
                <a:schemeClr val="dk2"/>
              </a:solidFill>
            </a:endParaRPr>
          </a:p>
          <a:p>
            <a:pPr indent="0" lvl="0" marL="0" rtl="0" algn="l">
              <a:lnSpc>
                <a:spcPct val="150000"/>
              </a:lnSpc>
              <a:spcBef>
                <a:spcPts val="0"/>
              </a:spcBef>
              <a:spcAft>
                <a:spcPts val="0"/>
              </a:spcAft>
              <a:buNone/>
            </a:pPr>
            <a:r>
              <a:rPr lang="en" sz="3000">
                <a:solidFill>
                  <a:schemeClr val="dk2"/>
                </a:solidFill>
              </a:rPr>
              <a:t>Example:</a:t>
            </a:r>
            <a:endParaRPr sz="3000">
              <a:solidFill>
                <a:schemeClr val="dk2"/>
              </a:solidFill>
            </a:endParaRPr>
          </a:p>
        </p:txBody>
      </p:sp>
      <p:sp>
        <p:nvSpPr>
          <p:cNvPr id="215" name="Google Shape;215;p23"/>
          <p:cNvSpPr txBox="1"/>
          <p:nvPr/>
        </p:nvSpPr>
        <p:spPr>
          <a:xfrm>
            <a:off x="3958200" y="4439500"/>
            <a:ext cx="2449500" cy="66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rPr>
              <a:t>Relation</a:t>
            </a:r>
            <a:endParaRPr/>
          </a:p>
        </p:txBody>
      </p:sp>
      <p:sp>
        <p:nvSpPr>
          <p:cNvPr id="216" name="Google Shape;216;p23"/>
          <p:cNvSpPr txBox="1"/>
          <p:nvPr/>
        </p:nvSpPr>
        <p:spPr>
          <a:xfrm>
            <a:off x="4290175" y="2492300"/>
            <a:ext cx="2449500" cy="66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Arguments</a:t>
            </a:r>
            <a:endParaRPr/>
          </a:p>
        </p:txBody>
      </p:sp>
      <p:cxnSp>
        <p:nvCxnSpPr>
          <p:cNvPr id="217" name="Google Shape;217;p23"/>
          <p:cNvCxnSpPr/>
          <p:nvPr/>
        </p:nvCxnSpPr>
        <p:spPr>
          <a:xfrm flipH="1">
            <a:off x="4339025" y="3117700"/>
            <a:ext cx="93300" cy="3306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3"/>
          <p:cNvCxnSpPr/>
          <p:nvPr/>
        </p:nvCxnSpPr>
        <p:spPr>
          <a:xfrm>
            <a:off x="6292875" y="3096150"/>
            <a:ext cx="179700" cy="3591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3"/>
          <p:cNvCxnSpPr/>
          <p:nvPr/>
        </p:nvCxnSpPr>
        <p:spPr>
          <a:xfrm flipH="1" rot="10800000">
            <a:off x="5100400" y="4130625"/>
            <a:ext cx="7200" cy="3879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23"/>
          <p:cNvSpPr/>
          <p:nvPr/>
        </p:nvSpPr>
        <p:spPr>
          <a:xfrm>
            <a:off x="3742675" y="3584650"/>
            <a:ext cx="819000" cy="546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6334700" y="3584650"/>
            <a:ext cx="819000" cy="546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PropBank</a:t>
            </a:r>
            <a:endParaRPr/>
          </a:p>
        </p:txBody>
      </p:sp>
      <p:sp>
        <p:nvSpPr>
          <p:cNvPr id="227" name="Google Shape;227;p24"/>
          <p:cNvSpPr txBox="1"/>
          <p:nvPr/>
        </p:nvSpPr>
        <p:spPr>
          <a:xfrm>
            <a:off x="210075" y="0"/>
            <a:ext cx="3835800" cy="34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FFFF"/>
                </a:solidFill>
                <a:hlinkClick r:id="rId3">
                  <a:extLst>
                    <a:ext uri="{A12FA001-AC4F-418D-AE19-62706E023703}">
                      <ahyp:hlinkClr val="tx"/>
                    </a:ext>
                  </a:extLst>
                </a:hlinkClick>
              </a:rPr>
              <a:t>propbank.github.io</a:t>
            </a:r>
            <a:endParaRPr>
              <a:solidFill>
                <a:srgbClr val="FFFFFF"/>
              </a:solidFill>
            </a:endParaRPr>
          </a:p>
        </p:txBody>
      </p:sp>
      <p:sp>
        <p:nvSpPr>
          <p:cNvPr id="228" name="Google Shape;228;p24"/>
          <p:cNvSpPr txBox="1"/>
          <p:nvPr/>
        </p:nvSpPr>
        <p:spPr>
          <a:xfrm>
            <a:off x="206900" y="1182500"/>
            <a:ext cx="8937000" cy="130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3000">
                <a:solidFill>
                  <a:schemeClr val="dk2"/>
                </a:solidFill>
              </a:rPr>
              <a:t>Roleset: collection of relations with a specific meaning, and a definition of </a:t>
            </a:r>
            <a:r>
              <a:rPr b="1" lang="en" sz="3000">
                <a:solidFill>
                  <a:schemeClr val="dk2"/>
                </a:solidFill>
              </a:rPr>
              <a:t>n</a:t>
            </a:r>
            <a:r>
              <a:rPr b="1" lang="en" sz="3000">
                <a:solidFill>
                  <a:schemeClr val="dk2"/>
                </a:solidFill>
              </a:rPr>
              <a:t>umbered</a:t>
            </a:r>
            <a:r>
              <a:rPr lang="en" sz="3000">
                <a:solidFill>
                  <a:schemeClr val="dk2"/>
                </a:solidFill>
              </a:rPr>
              <a:t> roles</a:t>
            </a:r>
            <a:endParaRPr b="1" sz="1100">
              <a:solidFill>
                <a:srgbClr val="008000"/>
              </a:solidFill>
            </a:endParaRPr>
          </a:p>
        </p:txBody>
      </p:sp>
      <p:sp>
        <p:nvSpPr>
          <p:cNvPr id="229" name="Google Shape;229;p24"/>
          <p:cNvSpPr txBox="1"/>
          <p:nvPr/>
        </p:nvSpPr>
        <p:spPr>
          <a:xfrm>
            <a:off x="0" y="2485400"/>
            <a:ext cx="3627900" cy="204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rgbClr val="008000"/>
                </a:solidFill>
              </a:rPr>
              <a:t>give.01</a:t>
            </a:r>
            <a:r>
              <a:rPr b="1" lang="en">
                <a:solidFill>
                  <a:schemeClr val="dk1"/>
                </a:solidFill>
              </a:rPr>
              <a:t> , </a:t>
            </a:r>
            <a:r>
              <a:rPr b="1" i="1" lang="en">
                <a:solidFill>
                  <a:schemeClr val="dk1"/>
                </a:solidFill>
              </a:rPr>
              <a:t>transfer</a:t>
            </a:r>
            <a:endParaRPr b="1" i="1">
              <a:solidFill>
                <a:schemeClr val="dk1"/>
              </a:solidFill>
            </a:endParaRPr>
          </a:p>
          <a:p>
            <a:pPr indent="0" lvl="0" marL="0" rtl="0" algn="l">
              <a:lnSpc>
                <a:spcPct val="115000"/>
              </a:lnSpc>
              <a:spcBef>
                <a:spcPts val="1200"/>
              </a:spcBef>
              <a:spcAft>
                <a:spcPts val="0"/>
              </a:spcAft>
              <a:buNone/>
            </a:pPr>
            <a:r>
              <a:rPr b="1" lang="en">
                <a:solidFill>
                  <a:schemeClr val="dk1"/>
                </a:solidFill>
              </a:rPr>
              <a:t>Roles:</a:t>
            </a:r>
            <a:endParaRPr b="1">
              <a:solidFill>
                <a:schemeClr val="dk1"/>
              </a:solidFill>
            </a:endParaRPr>
          </a:p>
          <a:p>
            <a:pPr indent="0" lvl="0" marL="0" rtl="0" algn="l">
              <a:lnSpc>
                <a:spcPct val="115000"/>
              </a:lnSpc>
              <a:spcBef>
                <a:spcPts val="200"/>
              </a:spcBef>
              <a:spcAft>
                <a:spcPts val="0"/>
              </a:spcAft>
              <a:buNone/>
            </a:pPr>
            <a:r>
              <a:rPr lang="en">
                <a:solidFill>
                  <a:schemeClr val="dk1"/>
                </a:solidFill>
              </a:rPr>
              <a:t>        </a:t>
            </a:r>
            <a:r>
              <a:rPr b="1" lang="en">
                <a:solidFill>
                  <a:schemeClr val="dk1"/>
                </a:solidFill>
              </a:rPr>
              <a:t>Arg0</a:t>
            </a:r>
            <a:r>
              <a:rPr lang="en">
                <a:solidFill>
                  <a:schemeClr val="dk1"/>
                </a:solidFill>
              </a:rPr>
              <a:t>: </a:t>
            </a:r>
            <a:r>
              <a:rPr i="1" lang="en">
                <a:solidFill>
                  <a:schemeClr val="dk1"/>
                </a:solidFill>
              </a:rPr>
              <a:t>giver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r>
              <a:rPr b="1" lang="en">
                <a:solidFill>
                  <a:schemeClr val="dk1"/>
                </a:solidFill>
              </a:rPr>
              <a:t>Arg1</a:t>
            </a:r>
            <a:r>
              <a:rPr lang="en">
                <a:solidFill>
                  <a:schemeClr val="dk1"/>
                </a:solidFill>
              </a:rPr>
              <a:t>: </a:t>
            </a:r>
            <a:r>
              <a:rPr i="1" lang="en">
                <a:solidFill>
                  <a:schemeClr val="dk1"/>
                </a:solidFill>
              </a:rPr>
              <a:t>thing given</a:t>
            </a:r>
            <a:endParaRPr>
              <a:solidFill>
                <a:schemeClr val="dk1"/>
              </a:solidFill>
            </a:endParaRPr>
          </a:p>
          <a:p>
            <a:pPr indent="0" lvl="0" marL="0" rtl="0" algn="l">
              <a:lnSpc>
                <a:spcPct val="115000"/>
              </a:lnSpc>
              <a:spcBef>
                <a:spcPts val="1200"/>
              </a:spcBef>
              <a:spcAft>
                <a:spcPts val="200"/>
              </a:spcAft>
              <a:buNone/>
            </a:pPr>
            <a:r>
              <a:rPr lang="en">
                <a:solidFill>
                  <a:schemeClr val="dk1"/>
                </a:solidFill>
              </a:rPr>
              <a:t>        </a:t>
            </a:r>
            <a:r>
              <a:rPr b="1" lang="en">
                <a:solidFill>
                  <a:schemeClr val="dk1"/>
                </a:solidFill>
              </a:rPr>
              <a:t>Arg2</a:t>
            </a:r>
            <a:r>
              <a:rPr lang="en">
                <a:solidFill>
                  <a:schemeClr val="dk1"/>
                </a:solidFill>
              </a:rPr>
              <a:t>: </a:t>
            </a:r>
            <a:r>
              <a:rPr i="1" lang="en">
                <a:solidFill>
                  <a:schemeClr val="dk1"/>
                </a:solidFill>
              </a:rPr>
              <a:t>entity given to</a:t>
            </a:r>
            <a:endParaRPr b="1">
              <a:solidFill>
                <a:srgbClr val="008000"/>
              </a:solidFill>
            </a:endParaRPr>
          </a:p>
        </p:txBody>
      </p:sp>
      <p:sp>
        <p:nvSpPr>
          <p:cNvPr id="230" name="Google Shape;230;p24"/>
          <p:cNvSpPr txBox="1"/>
          <p:nvPr/>
        </p:nvSpPr>
        <p:spPr>
          <a:xfrm>
            <a:off x="3780300" y="2485400"/>
            <a:ext cx="4274100" cy="204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rgbClr val="008000"/>
                </a:solidFill>
              </a:rPr>
              <a:t>give.17</a:t>
            </a:r>
            <a:r>
              <a:rPr b="1" lang="en">
                <a:solidFill>
                  <a:schemeClr val="dk1"/>
                </a:solidFill>
              </a:rPr>
              <a:t> , </a:t>
            </a:r>
            <a:r>
              <a:rPr b="1" i="1" lang="en">
                <a:solidFill>
                  <a:schemeClr val="dk1"/>
                </a:solidFill>
              </a:rPr>
              <a:t>yield when pressure is applied</a:t>
            </a:r>
            <a:endParaRPr b="1" i="1">
              <a:solidFill>
                <a:schemeClr val="dk1"/>
              </a:solidFill>
            </a:endParaRPr>
          </a:p>
          <a:p>
            <a:pPr indent="0" lvl="0" marL="0" rtl="0" algn="l">
              <a:lnSpc>
                <a:spcPct val="115000"/>
              </a:lnSpc>
              <a:spcBef>
                <a:spcPts val="1200"/>
              </a:spcBef>
              <a:spcAft>
                <a:spcPts val="0"/>
              </a:spcAft>
              <a:buNone/>
            </a:pPr>
            <a:r>
              <a:rPr b="1" lang="en">
                <a:solidFill>
                  <a:schemeClr val="dk1"/>
                </a:solidFill>
              </a:rPr>
              <a:t>Roles:</a:t>
            </a:r>
            <a:endParaRPr b="1">
              <a:solidFill>
                <a:schemeClr val="dk1"/>
              </a:solidFill>
            </a:endParaRPr>
          </a:p>
          <a:p>
            <a:pPr indent="0" lvl="0" marL="0" rtl="0" algn="l">
              <a:lnSpc>
                <a:spcPct val="115000"/>
              </a:lnSpc>
              <a:spcBef>
                <a:spcPts val="200"/>
              </a:spcBef>
              <a:spcAft>
                <a:spcPts val="0"/>
              </a:spcAft>
              <a:buNone/>
            </a:pPr>
            <a:r>
              <a:rPr lang="en">
                <a:solidFill>
                  <a:schemeClr val="dk1"/>
                </a:solidFill>
              </a:rPr>
              <a:t>        </a:t>
            </a:r>
            <a:r>
              <a:rPr b="1" lang="en">
                <a:solidFill>
                  <a:schemeClr val="dk1"/>
                </a:solidFill>
              </a:rPr>
              <a:t>Arg1</a:t>
            </a:r>
            <a:r>
              <a:rPr lang="en">
                <a:solidFill>
                  <a:schemeClr val="dk1"/>
                </a:solidFill>
              </a:rPr>
              <a:t>: </a:t>
            </a:r>
            <a:r>
              <a:rPr i="1" lang="en">
                <a:solidFill>
                  <a:schemeClr val="dk1"/>
                </a:solidFill>
              </a:rPr>
              <a:t>thing yielding</a:t>
            </a:r>
            <a:r>
              <a:rPr lang="en">
                <a:solidFill>
                  <a:schemeClr val="dk1"/>
                </a:solidFill>
              </a:rPr>
              <a:t> </a:t>
            </a:r>
            <a:endParaRPr>
              <a:solidFill>
                <a:schemeClr val="dk1"/>
              </a:solidFill>
            </a:endParaRPr>
          </a:p>
          <a:p>
            <a:pPr indent="0" lvl="0" marL="0" rtl="0" algn="l">
              <a:lnSpc>
                <a:spcPct val="115000"/>
              </a:lnSpc>
              <a:spcBef>
                <a:spcPts val="1200"/>
              </a:spcBef>
              <a:spcAft>
                <a:spcPts val="200"/>
              </a:spcAft>
              <a:buNone/>
            </a:pPr>
            <a:r>
              <a:rPr lang="en">
                <a:solidFill>
                  <a:schemeClr val="dk1"/>
                </a:solidFill>
              </a:rPr>
              <a:t>        </a:t>
            </a:r>
            <a:r>
              <a:rPr b="1" lang="en">
                <a:solidFill>
                  <a:schemeClr val="dk1"/>
                </a:solidFill>
              </a:rPr>
              <a:t>Arg2</a:t>
            </a:r>
            <a:r>
              <a:rPr lang="en">
                <a:solidFill>
                  <a:schemeClr val="dk1"/>
                </a:solidFill>
              </a:rPr>
              <a:t>: </a:t>
            </a:r>
            <a:r>
              <a:rPr i="1" lang="en">
                <a:solidFill>
                  <a:schemeClr val="dk1"/>
                </a:solidFill>
              </a:rPr>
              <a:t>to what</a:t>
            </a:r>
            <a:r>
              <a:rPr lang="en">
                <a:solidFill>
                  <a:schemeClr val="dk1"/>
                </a:solidFill>
              </a:rPr>
              <a:t> </a:t>
            </a:r>
            <a:endParaRPr b="1" i="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PropBank</a:t>
            </a:r>
            <a:endParaRPr/>
          </a:p>
        </p:txBody>
      </p:sp>
      <p:sp>
        <p:nvSpPr>
          <p:cNvPr id="236" name="Google Shape;236;p25"/>
          <p:cNvSpPr txBox="1"/>
          <p:nvPr/>
        </p:nvSpPr>
        <p:spPr>
          <a:xfrm>
            <a:off x="210075" y="1375050"/>
            <a:ext cx="8163600" cy="376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2"/>
                </a:solidFill>
              </a:rPr>
              <a:t>Examples:</a:t>
            </a:r>
            <a:endParaRPr sz="3000">
              <a:solidFill>
                <a:schemeClr val="dk2"/>
              </a:solidFill>
            </a:endParaRPr>
          </a:p>
          <a:p>
            <a:pPr indent="0" lvl="0" marL="0" rtl="0" algn="l">
              <a:lnSpc>
                <a:spcPct val="200000"/>
              </a:lnSpc>
              <a:spcBef>
                <a:spcPts val="0"/>
              </a:spcBef>
              <a:spcAft>
                <a:spcPts val="0"/>
              </a:spcAft>
              <a:buNone/>
            </a:pPr>
            <a:r>
              <a:rPr lang="en">
                <a:solidFill>
                  <a:schemeClr val="dk1"/>
                </a:solidFill>
              </a:rPr>
              <a:t>The PLO failed to </a:t>
            </a:r>
            <a:r>
              <a:rPr lang="en" u="sng">
                <a:solidFill>
                  <a:schemeClr val="dk1"/>
                </a:solidFill>
              </a:rPr>
              <a:t>win</a:t>
            </a:r>
            <a:r>
              <a:rPr lang="en">
                <a:solidFill>
                  <a:schemeClr val="dk1"/>
                </a:solidFill>
              </a:rPr>
              <a:t> membership in the World Health Organization.</a:t>
            </a:r>
            <a:endParaRPr>
              <a:solidFill>
                <a:schemeClr val="dk1"/>
              </a:solidFill>
            </a:endParaRPr>
          </a:p>
          <a:p>
            <a:pPr indent="0" lvl="0" marL="0" rtl="0" algn="l">
              <a:lnSpc>
                <a:spcPct val="200000"/>
              </a:lnSpc>
              <a:spcBef>
                <a:spcPts val="1000"/>
              </a:spcBef>
              <a:spcAft>
                <a:spcPts val="0"/>
              </a:spcAft>
              <a:buNone/>
            </a:pPr>
            <a:r>
              <a:rPr lang="en">
                <a:solidFill>
                  <a:schemeClr val="dk1"/>
                </a:solidFill>
              </a:rPr>
              <a:t>Wall Street's old guard seems to be </a:t>
            </a:r>
            <a:r>
              <a:rPr lang="en" u="sng">
                <a:solidFill>
                  <a:schemeClr val="dk1"/>
                </a:solidFill>
              </a:rPr>
              <a:t>winning</a:t>
            </a:r>
            <a:r>
              <a:rPr lang="en">
                <a:solidFill>
                  <a:schemeClr val="dk1"/>
                </a:solidFill>
              </a:rPr>
              <a:t> the program-trading battle.</a:t>
            </a:r>
            <a:endParaRPr>
              <a:solidFill>
                <a:schemeClr val="dk1"/>
              </a:solidFill>
            </a:endParaRPr>
          </a:p>
          <a:p>
            <a:pPr indent="0" lvl="0" marL="0" rtl="0" algn="l">
              <a:lnSpc>
                <a:spcPct val="200000"/>
              </a:lnSpc>
              <a:spcBef>
                <a:spcPts val="1000"/>
              </a:spcBef>
              <a:spcAft>
                <a:spcPts val="0"/>
              </a:spcAft>
              <a:buNone/>
            </a:pPr>
            <a:r>
              <a:rPr lang="en">
                <a:solidFill>
                  <a:schemeClr val="dk1"/>
                </a:solidFill>
              </a:rPr>
              <a:t>She </a:t>
            </a:r>
            <a:r>
              <a:rPr lang="en" u="sng">
                <a:solidFill>
                  <a:schemeClr val="dk1"/>
                </a:solidFill>
              </a:rPr>
              <a:t>won</a:t>
            </a:r>
            <a:r>
              <a:rPr lang="en">
                <a:solidFill>
                  <a:schemeClr val="dk1"/>
                </a:solidFill>
              </a:rPr>
              <a:t> grant money for the school.</a:t>
            </a:r>
            <a:endParaRPr>
              <a:solidFill>
                <a:schemeClr val="dk1"/>
              </a:solidFill>
            </a:endParaRPr>
          </a:p>
          <a:p>
            <a:pPr indent="0" lvl="0" marL="0" rtl="0" algn="l">
              <a:lnSpc>
                <a:spcPct val="200000"/>
              </a:lnSpc>
              <a:spcBef>
                <a:spcPts val="1000"/>
              </a:spcBef>
              <a:spcAft>
                <a:spcPts val="0"/>
              </a:spcAft>
              <a:buNone/>
            </a:pPr>
            <a:r>
              <a:rPr lang="en">
                <a:solidFill>
                  <a:schemeClr val="dk1"/>
                </a:solidFill>
              </a:rPr>
              <a:t>A wine that </a:t>
            </a:r>
            <a:r>
              <a:rPr lang="en" u="sng">
                <a:solidFill>
                  <a:schemeClr val="dk1"/>
                </a:solidFill>
              </a:rPr>
              <a:t>wins</a:t>
            </a:r>
            <a:r>
              <a:rPr lang="en">
                <a:solidFill>
                  <a:schemeClr val="dk1"/>
                </a:solidFill>
              </a:rPr>
              <a:t> high ratings from the critics will eventually move.</a:t>
            </a:r>
            <a:endParaRPr>
              <a:solidFill>
                <a:schemeClr val="dk1"/>
              </a:solidFill>
            </a:endParaRPr>
          </a:p>
          <a:p>
            <a:pPr indent="0" lvl="0" marL="0" rtl="0" algn="l">
              <a:lnSpc>
                <a:spcPct val="200000"/>
              </a:lnSpc>
              <a:spcBef>
                <a:spcPts val="1000"/>
              </a:spcBef>
              <a:spcAft>
                <a:spcPts val="1000"/>
              </a:spcAft>
              <a:buNone/>
            </a:pPr>
            <a:r>
              <a:rPr lang="en">
                <a:solidFill>
                  <a:schemeClr val="dk1"/>
                </a:solidFill>
              </a:rPr>
              <a:t>He </a:t>
            </a:r>
            <a:r>
              <a:rPr lang="en" u="sng">
                <a:solidFill>
                  <a:schemeClr val="dk1"/>
                </a:solidFill>
              </a:rPr>
              <a:t>won</a:t>
            </a:r>
            <a:r>
              <a:rPr lang="en">
                <a:solidFill>
                  <a:schemeClr val="dk1"/>
                </a:solidFill>
              </a:rPr>
              <a:t> D.T.'s queen for two minor pieces and two pawns.</a:t>
            </a:r>
            <a:endParaRPr sz="2000">
              <a:solidFill>
                <a:schemeClr val="dk2"/>
              </a:solidFill>
              <a:latin typeface="Times New Roman"/>
              <a:ea typeface="Times New Roman"/>
              <a:cs typeface="Times New Roman"/>
              <a:sym typeface="Times New Roman"/>
            </a:endParaRPr>
          </a:p>
        </p:txBody>
      </p:sp>
      <p:sp>
        <p:nvSpPr>
          <p:cNvPr id="237" name="Google Shape;237;p25"/>
          <p:cNvSpPr txBox="1"/>
          <p:nvPr/>
        </p:nvSpPr>
        <p:spPr>
          <a:xfrm>
            <a:off x="210075" y="0"/>
            <a:ext cx="3835800" cy="34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FFFF"/>
                </a:solidFill>
                <a:hlinkClick r:id="rId3">
                  <a:extLst>
                    <a:ext uri="{A12FA001-AC4F-418D-AE19-62706E023703}">
                      <ahyp:hlinkClr val="tx"/>
                    </a:ext>
                  </a:extLst>
                </a:hlinkClick>
              </a:rPr>
              <a:t>propbank.github.io</a:t>
            </a:r>
            <a:endParaRPr>
              <a:solidFill>
                <a:srgbClr val="FFFFFF"/>
              </a:solidFill>
            </a:endParaRPr>
          </a:p>
        </p:txBody>
      </p:sp>
      <p:sp>
        <p:nvSpPr>
          <p:cNvPr id="238" name="Google Shape;238;p25"/>
          <p:cNvSpPr txBox="1"/>
          <p:nvPr/>
        </p:nvSpPr>
        <p:spPr>
          <a:xfrm>
            <a:off x="6144000" y="1278675"/>
            <a:ext cx="3000000" cy="3419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a:solidFill>
                  <a:srgbClr val="008000"/>
                </a:solidFill>
              </a:rPr>
              <a:t>win.01</a:t>
            </a:r>
            <a:r>
              <a:rPr b="1" lang="en">
                <a:solidFill>
                  <a:schemeClr val="dk1"/>
                </a:solidFill>
              </a:rPr>
              <a:t> , </a:t>
            </a:r>
            <a:r>
              <a:rPr b="1" i="1" lang="en">
                <a:solidFill>
                  <a:schemeClr val="dk1"/>
                </a:solidFill>
              </a:rPr>
              <a:t>win, win a prize/contest</a:t>
            </a:r>
            <a:endParaRPr b="1" i="1">
              <a:solidFill>
                <a:schemeClr val="dk1"/>
              </a:solidFill>
            </a:endParaRPr>
          </a:p>
          <a:p>
            <a:pPr indent="0" lvl="0" marL="0" rtl="0" algn="l">
              <a:lnSpc>
                <a:spcPct val="115000"/>
              </a:lnSpc>
              <a:spcBef>
                <a:spcPts val="1200"/>
              </a:spcBef>
              <a:spcAft>
                <a:spcPts val="0"/>
              </a:spcAft>
              <a:buNone/>
            </a:pPr>
            <a:r>
              <a:rPr b="1" lang="en">
                <a:solidFill>
                  <a:schemeClr val="dk1"/>
                </a:solidFill>
              </a:rPr>
              <a:t>Roles:</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        </a:t>
            </a:r>
            <a:r>
              <a:rPr b="1" lang="en">
                <a:solidFill>
                  <a:schemeClr val="dk1"/>
                </a:solidFill>
              </a:rPr>
              <a:t>Arg0</a:t>
            </a:r>
            <a:r>
              <a:rPr lang="en">
                <a:solidFill>
                  <a:schemeClr val="dk1"/>
                </a:solidFill>
              </a:rPr>
              <a:t>: </a:t>
            </a:r>
            <a:r>
              <a:rPr i="1" lang="en">
                <a:solidFill>
                  <a:schemeClr val="dk1"/>
                </a:solidFill>
              </a:rPr>
              <a:t>winner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r>
              <a:rPr b="1" lang="en">
                <a:solidFill>
                  <a:schemeClr val="dk1"/>
                </a:solidFill>
              </a:rPr>
              <a:t>Arg1</a:t>
            </a:r>
            <a:r>
              <a:rPr lang="en">
                <a:solidFill>
                  <a:schemeClr val="dk1"/>
                </a:solidFill>
              </a:rPr>
              <a:t>: </a:t>
            </a:r>
            <a:r>
              <a:rPr i="1" lang="en">
                <a:solidFill>
                  <a:schemeClr val="dk1"/>
                </a:solidFill>
              </a:rPr>
              <a:t>prize</a:t>
            </a: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r>
              <a:rPr b="1" lang="en">
                <a:solidFill>
                  <a:schemeClr val="dk1"/>
                </a:solidFill>
              </a:rPr>
              <a:t>Arg2</a:t>
            </a:r>
            <a:r>
              <a:rPr lang="en">
                <a:solidFill>
                  <a:schemeClr val="dk1"/>
                </a:solidFill>
              </a:rPr>
              <a:t>: </a:t>
            </a:r>
            <a:r>
              <a:rPr i="1" lang="en">
                <a:solidFill>
                  <a:schemeClr val="dk1"/>
                </a:solidFill>
              </a:rPr>
              <a:t>contest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r>
              <a:rPr b="1" lang="en">
                <a:solidFill>
                  <a:schemeClr val="dk1"/>
                </a:solidFill>
              </a:rPr>
              <a:t>Arg3</a:t>
            </a:r>
            <a:r>
              <a:rPr lang="en">
                <a:solidFill>
                  <a:schemeClr val="dk1"/>
                </a:solidFill>
              </a:rPr>
              <a:t>: </a:t>
            </a:r>
            <a:r>
              <a:rPr i="1" lang="en">
                <a:solidFill>
                  <a:schemeClr val="dk1"/>
                </a:solidFill>
              </a:rPr>
              <a:t>beneficiary</a:t>
            </a: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r>
              <a:rPr b="1" lang="en">
                <a:solidFill>
                  <a:schemeClr val="dk1"/>
                </a:solidFill>
              </a:rPr>
              <a:t>Arg4</a:t>
            </a:r>
            <a:r>
              <a:rPr lang="en">
                <a:solidFill>
                  <a:schemeClr val="dk1"/>
                </a:solidFill>
              </a:rPr>
              <a:t>: </a:t>
            </a:r>
            <a:r>
              <a:rPr i="1" lang="en">
                <a:solidFill>
                  <a:schemeClr val="dk1"/>
                </a:solidFill>
              </a:rPr>
              <a:t>loser, giver of prize</a:t>
            </a:r>
            <a:endParaRPr>
              <a:solidFill>
                <a:schemeClr val="dk1"/>
              </a:solidFill>
            </a:endParaRPr>
          </a:p>
          <a:p>
            <a:pPr indent="0" lvl="0" marL="0" rtl="0" algn="l">
              <a:lnSpc>
                <a:spcPct val="115000"/>
              </a:lnSpc>
              <a:spcBef>
                <a:spcPts val="1200"/>
              </a:spcBef>
              <a:spcAft>
                <a:spcPts val="200"/>
              </a:spcAft>
              <a:buNone/>
            </a:pPr>
            <a:r>
              <a:rPr lang="en">
                <a:solidFill>
                  <a:schemeClr val="dk1"/>
                </a:solidFill>
              </a:rPr>
              <a:t>        </a:t>
            </a:r>
            <a:r>
              <a:rPr b="1" lang="en">
                <a:solidFill>
                  <a:schemeClr val="dk1"/>
                </a:solidFill>
              </a:rPr>
              <a:t>Arg5</a:t>
            </a:r>
            <a:r>
              <a:rPr lang="en">
                <a:solidFill>
                  <a:schemeClr val="dk1"/>
                </a:solidFill>
              </a:rPr>
              <a:t>: </a:t>
            </a:r>
            <a:r>
              <a:rPr i="1" lang="en">
                <a:solidFill>
                  <a:schemeClr val="dk1"/>
                </a:solidFill>
              </a:rPr>
              <a:t>in exchange for</a:t>
            </a:r>
            <a:r>
              <a:rPr lang="en">
                <a:solidFill>
                  <a:schemeClr val="dk1"/>
                </a:solidFill>
              </a:rPr>
              <a:t> </a:t>
            </a:r>
            <a:endParaRPr b="1" i="1">
              <a:solidFill>
                <a:schemeClr val="dk1"/>
              </a:solidFill>
            </a:endParaRPr>
          </a:p>
        </p:txBody>
      </p:sp>
      <p:sp>
        <p:nvSpPr>
          <p:cNvPr id="239" name="Google Shape;239;p25"/>
          <p:cNvSpPr txBox="1"/>
          <p:nvPr/>
        </p:nvSpPr>
        <p:spPr>
          <a:xfrm>
            <a:off x="387925" y="2133550"/>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Arg0</a:t>
            </a:r>
            <a:endParaRPr b="1"/>
          </a:p>
        </p:txBody>
      </p:sp>
      <p:sp>
        <p:nvSpPr>
          <p:cNvPr id="240" name="Google Shape;240;p25"/>
          <p:cNvSpPr/>
          <p:nvPr/>
        </p:nvSpPr>
        <p:spPr>
          <a:xfrm>
            <a:off x="258600" y="1975500"/>
            <a:ext cx="7830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2054525" y="1975500"/>
            <a:ext cx="36828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txBox="1"/>
          <p:nvPr/>
        </p:nvSpPr>
        <p:spPr>
          <a:xfrm>
            <a:off x="3435925" y="2133550"/>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Arg1</a:t>
            </a:r>
            <a:endParaRPr b="1"/>
          </a:p>
        </p:txBody>
      </p:sp>
      <p:sp>
        <p:nvSpPr>
          <p:cNvPr id="243" name="Google Shape;243;p25"/>
          <p:cNvSpPr/>
          <p:nvPr/>
        </p:nvSpPr>
        <p:spPr>
          <a:xfrm>
            <a:off x="258600" y="2537625"/>
            <a:ext cx="18750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txBox="1"/>
          <p:nvPr/>
        </p:nvSpPr>
        <p:spPr>
          <a:xfrm>
            <a:off x="783000" y="2705050"/>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Arg0</a:t>
            </a:r>
            <a:endParaRPr b="1"/>
          </a:p>
        </p:txBody>
      </p:sp>
      <p:sp>
        <p:nvSpPr>
          <p:cNvPr id="245" name="Google Shape;245;p25"/>
          <p:cNvSpPr/>
          <p:nvPr/>
        </p:nvSpPr>
        <p:spPr>
          <a:xfrm>
            <a:off x="3821700" y="2537625"/>
            <a:ext cx="21366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txBox="1"/>
          <p:nvPr/>
        </p:nvSpPr>
        <p:spPr>
          <a:xfrm>
            <a:off x="4647950" y="2705050"/>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Arg2</a:t>
            </a:r>
            <a:endParaRPr b="1"/>
          </a:p>
        </p:txBody>
      </p:sp>
      <p:sp>
        <p:nvSpPr>
          <p:cNvPr id="247" name="Google Shape;247;p25"/>
          <p:cNvSpPr/>
          <p:nvPr/>
        </p:nvSpPr>
        <p:spPr>
          <a:xfrm>
            <a:off x="258600" y="3087300"/>
            <a:ext cx="3879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txBox="1"/>
          <p:nvPr/>
        </p:nvSpPr>
        <p:spPr>
          <a:xfrm>
            <a:off x="159325" y="3257500"/>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Arg0</a:t>
            </a:r>
            <a:endParaRPr b="1"/>
          </a:p>
        </p:txBody>
      </p:sp>
      <p:sp>
        <p:nvSpPr>
          <p:cNvPr id="249" name="Google Shape;249;p25"/>
          <p:cNvSpPr/>
          <p:nvPr/>
        </p:nvSpPr>
        <p:spPr>
          <a:xfrm>
            <a:off x="1020600" y="3087300"/>
            <a:ext cx="10338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txBox="1"/>
          <p:nvPr/>
        </p:nvSpPr>
        <p:spPr>
          <a:xfrm>
            <a:off x="1226125" y="3257500"/>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Arg1</a:t>
            </a:r>
            <a:endParaRPr b="1"/>
          </a:p>
        </p:txBody>
      </p:sp>
      <p:sp>
        <p:nvSpPr>
          <p:cNvPr id="251" name="Google Shape;251;p25"/>
          <p:cNvSpPr txBox="1"/>
          <p:nvPr/>
        </p:nvSpPr>
        <p:spPr>
          <a:xfrm>
            <a:off x="2216725" y="3257500"/>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Arg3</a:t>
            </a:r>
            <a:endParaRPr b="1"/>
          </a:p>
        </p:txBody>
      </p:sp>
      <p:sp>
        <p:nvSpPr>
          <p:cNvPr id="252" name="Google Shape;252;p25"/>
          <p:cNvSpPr/>
          <p:nvPr/>
        </p:nvSpPr>
        <p:spPr>
          <a:xfrm>
            <a:off x="2089475" y="3087300"/>
            <a:ext cx="11145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258600" y="3620700"/>
            <a:ext cx="6105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txBox="1"/>
          <p:nvPr/>
        </p:nvSpPr>
        <p:spPr>
          <a:xfrm>
            <a:off x="318900" y="3800425"/>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Arg0</a:t>
            </a:r>
            <a:endParaRPr b="1"/>
          </a:p>
        </p:txBody>
      </p:sp>
      <p:sp>
        <p:nvSpPr>
          <p:cNvPr id="255" name="Google Shape;255;p25"/>
          <p:cNvSpPr/>
          <p:nvPr/>
        </p:nvSpPr>
        <p:spPr>
          <a:xfrm>
            <a:off x="1574175" y="3620700"/>
            <a:ext cx="9552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txBox="1"/>
          <p:nvPr/>
        </p:nvSpPr>
        <p:spPr>
          <a:xfrm>
            <a:off x="1766700" y="3800425"/>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Arg1</a:t>
            </a:r>
            <a:endParaRPr b="1"/>
          </a:p>
        </p:txBody>
      </p:sp>
      <p:sp>
        <p:nvSpPr>
          <p:cNvPr id="257" name="Google Shape;257;p25"/>
          <p:cNvSpPr/>
          <p:nvPr/>
        </p:nvSpPr>
        <p:spPr>
          <a:xfrm>
            <a:off x="2570400" y="3620700"/>
            <a:ext cx="12000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txBox="1"/>
          <p:nvPr/>
        </p:nvSpPr>
        <p:spPr>
          <a:xfrm>
            <a:off x="2833500" y="3800425"/>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Arg4</a:t>
            </a:r>
            <a:endParaRPr b="1"/>
          </a:p>
        </p:txBody>
      </p:sp>
      <p:sp>
        <p:nvSpPr>
          <p:cNvPr id="259" name="Google Shape;259;p25"/>
          <p:cNvSpPr/>
          <p:nvPr/>
        </p:nvSpPr>
        <p:spPr>
          <a:xfrm>
            <a:off x="258600" y="4154100"/>
            <a:ext cx="3162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txBox="1"/>
          <p:nvPr/>
        </p:nvSpPr>
        <p:spPr>
          <a:xfrm>
            <a:off x="159325" y="4314600"/>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Arg0</a:t>
            </a:r>
            <a:endParaRPr b="1"/>
          </a:p>
        </p:txBody>
      </p:sp>
      <p:sp>
        <p:nvSpPr>
          <p:cNvPr id="261" name="Google Shape;261;p25"/>
          <p:cNvSpPr/>
          <p:nvPr/>
        </p:nvSpPr>
        <p:spPr>
          <a:xfrm>
            <a:off x="944400" y="4154100"/>
            <a:ext cx="10338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txBox="1"/>
          <p:nvPr/>
        </p:nvSpPr>
        <p:spPr>
          <a:xfrm>
            <a:off x="1149925" y="4314600"/>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Arg1</a:t>
            </a:r>
            <a:endParaRPr b="1"/>
          </a:p>
        </p:txBody>
      </p:sp>
      <p:sp>
        <p:nvSpPr>
          <p:cNvPr id="263" name="Google Shape;263;p25"/>
          <p:cNvSpPr/>
          <p:nvPr/>
        </p:nvSpPr>
        <p:spPr>
          <a:xfrm>
            <a:off x="2011200" y="4154100"/>
            <a:ext cx="2859300" cy="25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txBox="1"/>
          <p:nvPr/>
        </p:nvSpPr>
        <p:spPr>
          <a:xfrm>
            <a:off x="2978725" y="4314600"/>
            <a:ext cx="82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Arg5</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SRL algorithm</a:t>
            </a:r>
            <a:endParaRPr/>
          </a:p>
        </p:txBody>
      </p:sp>
      <p:sp>
        <p:nvSpPr>
          <p:cNvPr id="270" name="Google Shape;270;p26"/>
          <p:cNvSpPr txBox="1"/>
          <p:nvPr>
            <p:ph idx="1" type="body"/>
          </p:nvPr>
        </p:nvSpPr>
        <p:spPr>
          <a:xfrm>
            <a:off x="31350" y="1278525"/>
            <a:ext cx="9144000" cy="38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t>An algorithm can use PropBank (PB) to determine which phrases in the sentence correspond to which arguments.</a:t>
            </a:r>
            <a:endParaRPr sz="2600"/>
          </a:p>
          <a:p>
            <a:pPr indent="0" lvl="0" marL="0" rtl="0" algn="l">
              <a:lnSpc>
                <a:spcPct val="150000"/>
              </a:lnSpc>
              <a:spcBef>
                <a:spcPts val="0"/>
              </a:spcBef>
              <a:spcAft>
                <a:spcPts val="0"/>
              </a:spcAft>
              <a:buNone/>
            </a:pPr>
            <a:r>
              <a:t/>
            </a:r>
            <a:endParaRPr sz="2600"/>
          </a:p>
          <a:p>
            <a:pPr indent="0" lvl="0" marL="0" rtl="0" algn="l">
              <a:lnSpc>
                <a:spcPct val="150000"/>
              </a:lnSpc>
              <a:spcBef>
                <a:spcPts val="0"/>
              </a:spcBef>
              <a:spcAft>
                <a:spcPts val="0"/>
              </a:spcAft>
              <a:buNone/>
            </a:pPr>
            <a:r>
              <a:rPr lang="en" sz="2600"/>
              <a:t>Let’s assume we already know which word in the sentence is the relation, and which sense (that is, roleset) is used...</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07" name="Google Shape;107;p9"/>
          <p:cNvSpPr txBox="1"/>
          <p:nvPr>
            <p:ph idx="1" type="body"/>
          </p:nvPr>
        </p:nvSpPr>
        <p:spPr>
          <a:xfrm>
            <a:off x="457200" y="1278526"/>
            <a:ext cx="8229600" cy="38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Computers can understand language and interact with us</a:t>
            </a:r>
            <a:endParaRPr sz="2400"/>
          </a:p>
          <a:p>
            <a:pPr indent="-381000" lvl="0" marL="457200" rtl="0" algn="l">
              <a:lnSpc>
                <a:spcPct val="150000"/>
              </a:lnSpc>
              <a:spcBef>
                <a:spcPts val="0"/>
              </a:spcBef>
              <a:spcAft>
                <a:spcPts val="0"/>
              </a:spcAft>
              <a:buSzPts val="2400"/>
              <a:buChar char="●"/>
            </a:pPr>
            <a:r>
              <a:rPr lang="en" sz="2400"/>
              <a:t>Personal assistants</a:t>
            </a:r>
            <a:endParaRPr sz="2400"/>
          </a:p>
          <a:p>
            <a:pPr indent="-381000" lvl="0" marL="457200" rtl="0" algn="l">
              <a:lnSpc>
                <a:spcPct val="150000"/>
              </a:lnSpc>
              <a:spcBef>
                <a:spcPts val="0"/>
              </a:spcBef>
              <a:spcAft>
                <a:spcPts val="0"/>
              </a:spcAft>
              <a:buSzPts val="2400"/>
              <a:buChar char="●"/>
            </a:pPr>
            <a:r>
              <a:rPr lang="en" sz="2400"/>
              <a:t>Intelligence analysis</a:t>
            </a:r>
            <a:endParaRPr sz="2400"/>
          </a:p>
          <a:p>
            <a:pPr indent="-381000" lvl="0" marL="457200" rtl="0" algn="l">
              <a:lnSpc>
                <a:spcPct val="150000"/>
              </a:lnSpc>
              <a:spcBef>
                <a:spcPts val="0"/>
              </a:spcBef>
              <a:spcAft>
                <a:spcPts val="0"/>
              </a:spcAft>
              <a:buSzPts val="2400"/>
              <a:buChar char="●"/>
            </a:pPr>
            <a:r>
              <a:rPr lang="en" sz="2400"/>
              <a:t>Robotics</a:t>
            </a:r>
            <a:endParaRPr sz="2400"/>
          </a:p>
          <a:p>
            <a:pPr indent="0" lvl="0" marL="0" rtl="0" algn="l">
              <a:lnSpc>
                <a:spcPct val="150000"/>
              </a:lnSpc>
              <a:spcBef>
                <a:spcPts val="0"/>
              </a:spcBef>
              <a:spcAft>
                <a:spcPts val="0"/>
              </a:spcAft>
              <a:buNone/>
            </a:pPr>
            <a:r>
              <a:t/>
            </a:r>
            <a:endParaRPr sz="2400"/>
          </a:p>
          <a:p>
            <a:pPr indent="0" lvl="0" marL="0" rtl="0" algn="l">
              <a:lnSpc>
                <a:spcPct val="150000"/>
              </a:lnSpc>
              <a:spcBef>
                <a:spcPts val="0"/>
              </a:spcBef>
              <a:spcAft>
                <a:spcPts val="0"/>
              </a:spcAft>
              <a:buNone/>
            </a:pPr>
            <a:r>
              <a:rPr lang="en" sz="2400"/>
              <a:t>How do they do it?</a:t>
            </a:r>
            <a:endParaRPr sz="2400"/>
          </a:p>
        </p:txBody>
      </p:sp>
      <p:pic>
        <p:nvPicPr>
          <p:cNvPr descr="cdetorres_hero_05.png" id="108" name="Google Shape;108;p9"/>
          <p:cNvPicPr preferRelativeResize="0"/>
          <p:nvPr/>
        </p:nvPicPr>
        <p:blipFill>
          <a:blip r:embed="rId3">
            <a:alphaModFix/>
          </a:blip>
          <a:stretch>
            <a:fillRect/>
          </a:stretch>
        </p:blipFill>
        <p:spPr>
          <a:xfrm>
            <a:off x="7394450" y="1807050"/>
            <a:ext cx="1749549" cy="1509475"/>
          </a:xfrm>
          <a:prstGeom prst="rect">
            <a:avLst/>
          </a:prstGeom>
          <a:noFill/>
          <a:ln>
            <a:noFill/>
          </a:ln>
        </p:spPr>
      </p:pic>
      <p:pic>
        <p:nvPicPr>
          <p:cNvPr descr="fcnmxcvy-1339984970.jpg" id="109" name="Google Shape;109;p9"/>
          <p:cNvPicPr preferRelativeResize="0"/>
          <p:nvPr/>
        </p:nvPicPr>
        <p:blipFill>
          <a:blip r:embed="rId4">
            <a:alphaModFix/>
          </a:blip>
          <a:stretch>
            <a:fillRect/>
          </a:stretch>
        </p:blipFill>
        <p:spPr>
          <a:xfrm>
            <a:off x="5884975" y="1807050"/>
            <a:ext cx="1509475" cy="1509475"/>
          </a:xfrm>
          <a:prstGeom prst="rect">
            <a:avLst/>
          </a:prstGeom>
          <a:noFill/>
          <a:ln>
            <a:noFill/>
          </a:ln>
        </p:spPr>
      </p:pic>
      <p:pic>
        <p:nvPicPr>
          <p:cNvPr descr="nexus2cee_GoogleLogo2.jpg" id="110" name="Google Shape;110;p9"/>
          <p:cNvPicPr preferRelativeResize="0"/>
          <p:nvPr/>
        </p:nvPicPr>
        <p:blipFill>
          <a:blip r:embed="rId5">
            <a:alphaModFix/>
          </a:blip>
          <a:stretch>
            <a:fillRect/>
          </a:stretch>
        </p:blipFill>
        <p:spPr>
          <a:xfrm>
            <a:off x="7394450" y="3316525"/>
            <a:ext cx="1749550" cy="1749550"/>
          </a:xfrm>
          <a:prstGeom prst="rect">
            <a:avLst/>
          </a:prstGeom>
          <a:noFill/>
          <a:ln>
            <a:noFill/>
          </a:ln>
        </p:spPr>
      </p:pic>
      <p:pic>
        <p:nvPicPr>
          <p:cNvPr descr="51XeN2UYoyL._SL1000_.jpg" id="111" name="Google Shape;111;p9"/>
          <p:cNvPicPr preferRelativeResize="0"/>
          <p:nvPr/>
        </p:nvPicPr>
        <p:blipFill rotWithShape="1">
          <a:blip r:embed="rId6">
            <a:alphaModFix/>
          </a:blip>
          <a:srcRect b="0" l="13278" r="440" t="0"/>
          <a:stretch/>
        </p:blipFill>
        <p:spPr>
          <a:xfrm>
            <a:off x="5884975" y="3316525"/>
            <a:ext cx="1509475" cy="1749550"/>
          </a:xfrm>
          <a:prstGeom prst="rect">
            <a:avLst/>
          </a:prstGeom>
          <a:noFill/>
          <a:ln>
            <a:noFill/>
          </a:ln>
        </p:spPr>
      </p:pic>
      <p:pic>
        <p:nvPicPr>
          <p:cNvPr descr="WP8-1_Cortana_FirstRun_Hello_01_324x233_CortanaLanding_InvariantCulture_Default.png" id="112" name="Google Shape;112;p9"/>
          <p:cNvPicPr preferRelativeResize="0"/>
          <p:nvPr/>
        </p:nvPicPr>
        <p:blipFill rotWithShape="1">
          <a:blip r:embed="rId7">
            <a:alphaModFix/>
          </a:blip>
          <a:srcRect b="39467" l="27644" r="28662" t="0"/>
          <a:stretch/>
        </p:blipFill>
        <p:spPr>
          <a:xfrm>
            <a:off x="6882525" y="3048549"/>
            <a:ext cx="1136100" cy="1131950"/>
          </a:xfrm>
          <a:prstGeom prst="rect">
            <a:avLst/>
          </a:prstGeom>
          <a:noFill/>
          <a:ln>
            <a:noFill/>
          </a:ln>
        </p:spPr>
      </p:pic>
      <p:pic>
        <p:nvPicPr>
          <p:cNvPr descr="Here we see the DIARC architecture controlling a Nao robot in a simple natural language based interaction. The robot is able to obey both literal and non-literal commands. It is also able to appropriately reject commands based on reasoning regarding action effects. In this case, it rejects commands that can possibly result in harm to itself (walking into solid objects)." id="113" name="Google Shape;113;p9" title="Natural Language Interaction with ISA Handling and Consequence Reasoning">
            <a:hlinkClick r:id="rId8"/>
          </p:cNvPr>
          <p:cNvPicPr preferRelativeResize="0"/>
          <p:nvPr/>
        </p:nvPicPr>
        <p:blipFill>
          <a:blip r:embed="rId9">
            <a:alphaModFix/>
          </a:blip>
          <a:stretch>
            <a:fillRect/>
          </a:stretch>
        </p:blipFill>
        <p:spPr>
          <a:xfrm>
            <a:off x="3808925" y="2196626"/>
            <a:ext cx="1874125" cy="1405580"/>
          </a:xfrm>
          <a:prstGeom prst="rect">
            <a:avLst/>
          </a:prstGeom>
          <a:noFill/>
          <a:ln>
            <a:noFill/>
          </a:ln>
        </p:spPr>
      </p:pic>
      <p:pic>
        <p:nvPicPr>
          <p:cNvPr descr="In this multi-robot scenario, both robots are controlled by the DIARC robot architecture.  We are able to task the robots using spoken natural language commands, and the robots maintain belief models of each of the other agents in the scenario.  The mule's models allow it to infer that its destination is the same as the transport's, despite having been told only to follow the transport. Similarly, the transport detects that the commander believed incorrectly that it had a goal to be at alpha and takes steps to correct the problem.&#10;&#10;DIARC is implemented in the ADE robot development framework, which allows control architectures to be specified without detailed knowledge of the underlying hardware.  This allows us to substitute an airborne drone (http://www.youtube.com/watch?v=40_Ee2g5ztg) for the ground vehicle without making any changes besides switching the component that sends motor commands to the robot.&#10;&#10;For additional information, please visit http://hrilab.cs.tufts.edu/." id="114" name="Google Shape;114;p9" title="Task-Based Multi-Robot Dialogs (UGV)">
            <a:hlinkClick r:id="rId10"/>
          </p:cNvPr>
          <p:cNvPicPr preferRelativeResize="0"/>
          <p:nvPr/>
        </p:nvPicPr>
        <p:blipFill>
          <a:blip r:embed="rId11">
            <a:alphaModFix/>
          </a:blip>
          <a:stretch>
            <a:fillRect/>
          </a:stretch>
        </p:blipFill>
        <p:spPr>
          <a:xfrm>
            <a:off x="3808925" y="3660475"/>
            <a:ext cx="1874125" cy="1405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SRL algorithm</a:t>
            </a:r>
            <a:endParaRPr/>
          </a:p>
        </p:txBody>
      </p:sp>
      <p:sp>
        <p:nvSpPr>
          <p:cNvPr id="276" name="Google Shape;276;p27"/>
          <p:cNvSpPr txBox="1"/>
          <p:nvPr>
            <p:ph idx="1" type="body"/>
          </p:nvPr>
        </p:nvSpPr>
        <p:spPr>
          <a:xfrm>
            <a:off x="31350" y="1278525"/>
            <a:ext cx="9144000" cy="38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t>Input: a list of tokens, target word (relation), sense,</a:t>
            </a:r>
            <a:endParaRPr sz="2600"/>
          </a:p>
          <a:p>
            <a:pPr indent="0" lvl="0" marL="0" rtl="0" algn="l">
              <a:lnSpc>
                <a:spcPct val="150000"/>
              </a:lnSpc>
              <a:spcBef>
                <a:spcPts val="0"/>
              </a:spcBef>
              <a:spcAft>
                <a:spcPts val="0"/>
              </a:spcAft>
              <a:buNone/>
            </a:pPr>
            <a:r>
              <a:rPr lang="en" sz="2600"/>
              <a:t>p</a:t>
            </a:r>
            <a:r>
              <a:rPr lang="en" sz="2600"/>
              <a:t>hrase structure of the sentence, PB</a:t>
            </a:r>
            <a:endParaRPr sz="2600"/>
          </a:p>
          <a:p>
            <a:pPr indent="0" lvl="0" marL="0" rtl="0" algn="l">
              <a:lnSpc>
                <a:spcPct val="150000"/>
              </a:lnSpc>
              <a:spcBef>
                <a:spcPts val="0"/>
              </a:spcBef>
              <a:spcAft>
                <a:spcPts val="0"/>
              </a:spcAft>
              <a:buNone/>
            </a:pPr>
            <a:r>
              <a:rPr lang="en" sz="2600"/>
              <a:t>Output: list of phrases and their argument number</a:t>
            </a:r>
            <a:endParaRPr sz="2600"/>
          </a:p>
          <a:p>
            <a:pPr indent="0" lvl="0" marL="0" rtl="0" algn="l">
              <a:lnSpc>
                <a:spcPct val="150000"/>
              </a:lnSpc>
              <a:spcBef>
                <a:spcPts val="0"/>
              </a:spcBef>
              <a:spcAft>
                <a:spcPts val="0"/>
              </a:spcAft>
              <a:buNone/>
            </a:pPr>
            <a:r>
              <a:t/>
            </a:r>
            <a:endParaRPr sz="2600"/>
          </a:p>
          <a:p>
            <a:pPr indent="0" lvl="0" marL="0" rtl="0" algn="l">
              <a:lnSpc>
                <a:spcPct val="150000"/>
              </a:lnSpc>
              <a:spcBef>
                <a:spcPts val="0"/>
              </a:spcBef>
              <a:spcAft>
                <a:spcPts val="0"/>
              </a:spcAft>
              <a:buNone/>
            </a:pPr>
            <a:r>
              <a:rPr lang="en" sz="2400"/>
              <a:t>srl</a:t>
            </a:r>
            <a:r>
              <a:rPr lang="en" sz="2400">
                <a:latin typeface="Mate SC"/>
                <a:ea typeface="Mate SC"/>
                <a:cs typeface="Mate SC"/>
                <a:sym typeface="Mate SC"/>
              </a:rPr>
              <a:t>(she gave him the key, gave, 1, </a:t>
            </a:r>
            <a:r>
              <a:rPr lang="en" sz="2400">
                <a:latin typeface="Mate SC"/>
                <a:ea typeface="Mate SC"/>
                <a:cs typeface="Mate SC"/>
                <a:sym typeface="Mate SC"/>
              </a:rPr>
              <a:t>[she: np, him: np, the key: np], PB</a:t>
            </a:r>
            <a:r>
              <a:rPr lang="en" sz="2400">
                <a:latin typeface="Mate SC"/>
                <a:ea typeface="Mate SC"/>
                <a:cs typeface="Mate SC"/>
                <a:sym typeface="Mate SC"/>
              </a:rPr>
              <a:t>) =</a:t>
            </a:r>
            <a:endParaRPr sz="2400">
              <a:latin typeface="Mate SC"/>
              <a:ea typeface="Mate SC"/>
              <a:cs typeface="Mate SC"/>
              <a:sym typeface="Mate SC"/>
            </a:endParaRPr>
          </a:p>
          <a:p>
            <a:pPr indent="0" lvl="0" marL="0" rtl="0" algn="l">
              <a:lnSpc>
                <a:spcPct val="150000"/>
              </a:lnSpc>
              <a:spcBef>
                <a:spcPts val="0"/>
              </a:spcBef>
              <a:spcAft>
                <a:spcPts val="0"/>
              </a:spcAft>
              <a:buNone/>
            </a:pPr>
            <a:r>
              <a:rPr lang="en" sz="2400">
                <a:latin typeface="Mate SC"/>
                <a:ea typeface="Mate SC"/>
                <a:cs typeface="Mate SC"/>
                <a:sym typeface="Mate SC"/>
              </a:rPr>
              <a:t> [she: arg0, him: arg1, the key: arg2]</a:t>
            </a:r>
            <a:endParaRPr sz="2400">
              <a:latin typeface="Mate SC"/>
              <a:ea typeface="Mate SC"/>
              <a:cs typeface="Mate SC"/>
              <a:sym typeface="Mate S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a:t>
            </a:r>
            <a:r>
              <a:rPr lang="en"/>
              <a:t>SRL algorithm</a:t>
            </a:r>
            <a:endParaRPr/>
          </a:p>
        </p:txBody>
      </p:sp>
      <p:sp>
        <p:nvSpPr>
          <p:cNvPr id="282" name="Google Shape;282;p28"/>
          <p:cNvSpPr txBox="1"/>
          <p:nvPr>
            <p:ph idx="1" type="body"/>
          </p:nvPr>
        </p:nvSpPr>
        <p:spPr>
          <a:xfrm>
            <a:off x="372825" y="1278525"/>
            <a:ext cx="8091600" cy="38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20124D"/>
                </a:solidFill>
              </a:rPr>
              <a:t>Informal description:</a:t>
            </a:r>
            <a:endParaRPr sz="3000">
              <a:solidFill>
                <a:srgbClr val="20124D"/>
              </a:solidFill>
            </a:endParaRPr>
          </a:p>
          <a:p>
            <a:pPr indent="0" lvl="0" marL="0" rtl="0" algn="l">
              <a:lnSpc>
                <a:spcPct val="115000"/>
              </a:lnSpc>
              <a:spcBef>
                <a:spcPts val="0"/>
              </a:spcBef>
              <a:spcAft>
                <a:spcPts val="0"/>
              </a:spcAft>
              <a:buNone/>
            </a:pPr>
            <a:r>
              <a:t/>
            </a:r>
            <a:endParaRPr sz="3000">
              <a:solidFill>
                <a:srgbClr val="20124D"/>
              </a:solidFill>
            </a:endParaRPr>
          </a:p>
          <a:p>
            <a:pPr indent="0" lvl="0" marL="0" rtl="0" algn="l">
              <a:lnSpc>
                <a:spcPct val="115000"/>
              </a:lnSpc>
              <a:spcBef>
                <a:spcPts val="0"/>
              </a:spcBef>
              <a:spcAft>
                <a:spcPts val="0"/>
              </a:spcAft>
              <a:buNone/>
            </a:pPr>
            <a:r>
              <a:rPr lang="en" sz="3000">
                <a:solidFill>
                  <a:srgbClr val="20124D"/>
                </a:solidFill>
              </a:rPr>
              <a:t>Mark each noun phrase (NP) or prepositional phrase (PP) as an argument,</a:t>
            </a:r>
            <a:endParaRPr sz="3000">
              <a:solidFill>
                <a:srgbClr val="20124D"/>
              </a:solidFill>
            </a:endParaRPr>
          </a:p>
          <a:p>
            <a:pPr indent="0" lvl="0" marL="0" rtl="0" algn="l">
              <a:lnSpc>
                <a:spcPct val="115000"/>
              </a:lnSpc>
              <a:spcBef>
                <a:spcPts val="0"/>
              </a:spcBef>
              <a:spcAft>
                <a:spcPts val="0"/>
              </a:spcAft>
              <a:buNone/>
            </a:pPr>
            <a:r>
              <a:t/>
            </a:r>
            <a:endParaRPr sz="3000">
              <a:solidFill>
                <a:srgbClr val="20124D"/>
              </a:solidFill>
            </a:endParaRPr>
          </a:p>
          <a:p>
            <a:pPr indent="0" lvl="0" marL="0" rtl="0" algn="l">
              <a:lnSpc>
                <a:spcPct val="115000"/>
              </a:lnSpc>
              <a:spcBef>
                <a:spcPts val="0"/>
              </a:spcBef>
              <a:spcAft>
                <a:spcPts val="0"/>
              </a:spcAft>
              <a:buNone/>
            </a:pPr>
            <a:r>
              <a:rPr lang="en" sz="3000">
                <a:solidFill>
                  <a:srgbClr val="20124D"/>
                </a:solidFill>
              </a:rPr>
              <a:t>according to the order in the sentence and the order of argument definitions.</a:t>
            </a:r>
            <a:endParaRPr sz="3000">
              <a:solidFill>
                <a:srgbClr val="20124D"/>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SRL algorithm</a:t>
            </a:r>
            <a:endParaRPr/>
          </a:p>
        </p:txBody>
      </p:sp>
      <p:sp>
        <p:nvSpPr>
          <p:cNvPr id="288" name="Google Shape;288;p29"/>
          <p:cNvSpPr txBox="1"/>
          <p:nvPr>
            <p:ph idx="1" type="body"/>
          </p:nvPr>
        </p:nvSpPr>
        <p:spPr>
          <a:xfrm>
            <a:off x="-75" y="1278525"/>
            <a:ext cx="9144000" cy="38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srl</a:t>
            </a:r>
            <a:r>
              <a:rPr lang="en">
                <a:latin typeface="Mate SC"/>
                <a:ea typeface="Mate SC"/>
                <a:cs typeface="Mate SC"/>
                <a:sym typeface="Mate SC"/>
              </a:rPr>
              <a:t>(she gave the key to him, gave, 1, [she: np, the key: np, to him: pp], PB)</a:t>
            </a:r>
            <a:endParaRPr>
              <a:latin typeface="Mate SC"/>
              <a:ea typeface="Mate SC"/>
              <a:cs typeface="Mate SC"/>
              <a:sym typeface="Mate SC"/>
            </a:endParaRPr>
          </a:p>
          <a:p>
            <a:pPr indent="0" lvl="0" marL="0" rtl="0" algn="l">
              <a:lnSpc>
                <a:spcPct val="150000"/>
              </a:lnSpc>
              <a:spcBef>
                <a:spcPts val="0"/>
              </a:spcBef>
              <a:spcAft>
                <a:spcPts val="0"/>
              </a:spcAft>
              <a:buNone/>
            </a:pPr>
            <a:r>
              <a:rPr lang="en" sz="2400">
                <a:latin typeface="Mate SC"/>
                <a:ea typeface="Mate SC"/>
                <a:cs typeface="Mate SC"/>
                <a:sym typeface="Mate SC"/>
              </a:rPr>
              <a:t>she gave the key to him</a:t>
            </a:r>
            <a:endParaRPr sz="2400">
              <a:latin typeface="Mate SC"/>
              <a:ea typeface="Mate SC"/>
              <a:cs typeface="Mate SC"/>
              <a:sym typeface="Mate SC"/>
            </a:endParaRPr>
          </a:p>
          <a:p>
            <a:pPr indent="0" lvl="0" marL="0" rtl="0" algn="l">
              <a:lnSpc>
                <a:spcPct val="150000"/>
              </a:lnSpc>
              <a:spcBef>
                <a:spcPts val="0"/>
              </a:spcBef>
              <a:spcAft>
                <a:spcPts val="0"/>
              </a:spcAft>
              <a:buClr>
                <a:schemeClr val="dk1"/>
              </a:buClr>
              <a:buSzPts val="1100"/>
              <a:buFont typeface="Arial"/>
              <a:buNone/>
            </a:pPr>
            <a:r>
              <a:t/>
            </a:r>
            <a:endParaRPr sz="2400">
              <a:latin typeface="Mate SC"/>
              <a:ea typeface="Mate SC"/>
              <a:cs typeface="Mate SC"/>
              <a:sym typeface="Mate SC"/>
            </a:endParaRPr>
          </a:p>
          <a:p>
            <a:pPr indent="0" lvl="0" marL="0" rtl="0" algn="l">
              <a:lnSpc>
                <a:spcPct val="150000"/>
              </a:lnSpc>
              <a:spcBef>
                <a:spcPts val="0"/>
              </a:spcBef>
              <a:spcAft>
                <a:spcPts val="0"/>
              </a:spcAft>
              <a:buNone/>
            </a:pPr>
            <a:r>
              <a:rPr lang="en" sz="2400">
                <a:latin typeface="Mate SC"/>
                <a:ea typeface="Mate SC"/>
                <a:cs typeface="Mate SC"/>
                <a:sym typeface="Mate SC"/>
              </a:rPr>
              <a:t> </a:t>
            </a:r>
            <a:endParaRPr sz="2400">
              <a:latin typeface="Mate SC"/>
              <a:ea typeface="Mate SC"/>
              <a:cs typeface="Mate SC"/>
              <a:sym typeface="Mate SC"/>
            </a:endParaRPr>
          </a:p>
          <a:p>
            <a:pPr indent="0" lvl="0" marL="0" rtl="0" algn="l">
              <a:lnSpc>
                <a:spcPct val="150000"/>
              </a:lnSpc>
              <a:spcBef>
                <a:spcPts val="0"/>
              </a:spcBef>
              <a:spcAft>
                <a:spcPts val="0"/>
              </a:spcAft>
              <a:buNone/>
            </a:pPr>
            <a:r>
              <a:rPr lang="en" sz="2400">
                <a:latin typeface="Mate SC"/>
                <a:ea typeface="Mate SC"/>
                <a:cs typeface="Mate SC"/>
                <a:sym typeface="Mate SC"/>
              </a:rPr>
              <a:t>she gave the key to him</a:t>
            </a:r>
            <a:endParaRPr sz="2400">
              <a:latin typeface="Mate SC"/>
              <a:ea typeface="Mate SC"/>
              <a:cs typeface="Mate SC"/>
              <a:sym typeface="Mate SC"/>
            </a:endParaRPr>
          </a:p>
          <a:p>
            <a:pPr indent="0" lvl="0" marL="0" rtl="0" algn="l">
              <a:lnSpc>
                <a:spcPct val="150000"/>
              </a:lnSpc>
              <a:spcBef>
                <a:spcPts val="0"/>
              </a:spcBef>
              <a:spcAft>
                <a:spcPts val="0"/>
              </a:spcAft>
              <a:buNone/>
            </a:pPr>
            <a:r>
              <a:t/>
            </a:r>
            <a:endParaRPr sz="2400">
              <a:latin typeface="Mate SC"/>
              <a:ea typeface="Mate SC"/>
              <a:cs typeface="Mate SC"/>
              <a:sym typeface="Mate SC"/>
            </a:endParaRPr>
          </a:p>
          <a:p>
            <a:pPr indent="0" lvl="0" marL="0" rtl="0" algn="l">
              <a:lnSpc>
                <a:spcPct val="150000"/>
              </a:lnSpc>
              <a:spcBef>
                <a:spcPts val="0"/>
              </a:spcBef>
              <a:spcAft>
                <a:spcPts val="0"/>
              </a:spcAft>
              <a:buNone/>
            </a:pPr>
            <a:r>
              <a:rPr lang="en" sz="2400">
                <a:latin typeface="Mate SC"/>
                <a:ea typeface="Mate SC"/>
                <a:cs typeface="Mate SC"/>
                <a:sym typeface="Mate SC"/>
              </a:rPr>
              <a:t>[she: arg0, the key: arg1, to him: arg2]</a:t>
            </a:r>
            <a:endParaRPr sz="3000">
              <a:solidFill>
                <a:srgbClr val="20124D"/>
              </a:solidFill>
            </a:endParaRPr>
          </a:p>
        </p:txBody>
      </p:sp>
      <p:sp>
        <p:nvSpPr>
          <p:cNvPr id="289" name="Google Shape;289;p29"/>
          <p:cNvSpPr/>
          <p:nvPr/>
        </p:nvSpPr>
        <p:spPr>
          <a:xfrm>
            <a:off x="86375" y="1849775"/>
            <a:ext cx="4833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txBox="1"/>
          <p:nvPr/>
        </p:nvSpPr>
        <p:spPr>
          <a:xfrm>
            <a:off x="120850" y="2236750"/>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np</a:t>
            </a:r>
            <a:endParaRPr/>
          </a:p>
        </p:txBody>
      </p:sp>
      <p:sp>
        <p:nvSpPr>
          <p:cNvPr id="291" name="Google Shape;291;p29"/>
          <p:cNvSpPr txBox="1"/>
          <p:nvPr/>
        </p:nvSpPr>
        <p:spPr>
          <a:xfrm>
            <a:off x="545425" y="2236750"/>
            <a:ext cx="9183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2"/>
                </a:solidFill>
              </a:rPr>
              <a:t>relation</a:t>
            </a:r>
            <a:endParaRPr sz="1200"/>
          </a:p>
        </p:txBody>
      </p:sp>
      <p:sp>
        <p:nvSpPr>
          <p:cNvPr id="292" name="Google Shape;292;p29"/>
          <p:cNvSpPr/>
          <p:nvPr/>
        </p:nvSpPr>
        <p:spPr>
          <a:xfrm>
            <a:off x="1305575" y="1849775"/>
            <a:ext cx="10026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txBox="1"/>
          <p:nvPr/>
        </p:nvSpPr>
        <p:spPr>
          <a:xfrm>
            <a:off x="1568650" y="2236750"/>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np</a:t>
            </a:r>
            <a:endParaRPr/>
          </a:p>
        </p:txBody>
      </p:sp>
      <p:sp>
        <p:nvSpPr>
          <p:cNvPr id="294" name="Google Shape;294;p29"/>
          <p:cNvSpPr/>
          <p:nvPr/>
        </p:nvSpPr>
        <p:spPr>
          <a:xfrm>
            <a:off x="2368075" y="1849775"/>
            <a:ext cx="9528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txBox="1"/>
          <p:nvPr/>
        </p:nvSpPr>
        <p:spPr>
          <a:xfrm>
            <a:off x="2559250" y="2236750"/>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p</a:t>
            </a:r>
            <a:r>
              <a:rPr lang="en">
                <a:solidFill>
                  <a:schemeClr val="dk2"/>
                </a:solidFill>
                <a:latin typeface="Mate SC"/>
                <a:ea typeface="Mate SC"/>
                <a:cs typeface="Mate SC"/>
                <a:sym typeface="Mate SC"/>
              </a:rPr>
              <a:t>p</a:t>
            </a:r>
            <a:endParaRPr/>
          </a:p>
        </p:txBody>
      </p:sp>
      <p:cxnSp>
        <p:nvCxnSpPr>
          <p:cNvPr id="296" name="Google Shape;296;p29"/>
          <p:cNvCxnSpPr/>
          <p:nvPr/>
        </p:nvCxnSpPr>
        <p:spPr>
          <a:xfrm flipH="1" rot="10800000">
            <a:off x="41425" y="1801950"/>
            <a:ext cx="8989200" cy="13800"/>
          </a:xfrm>
          <a:prstGeom prst="straightConnector1">
            <a:avLst/>
          </a:prstGeom>
          <a:noFill/>
          <a:ln cap="flat" cmpd="sng" w="9525">
            <a:solidFill>
              <a:schemeClr val="dk2"/>
            </a:solidFill>
            <a:prstDash val="solid"/>
            <a:round/>
            <a:headEnd len="med" w="med" type="none"/>
            <a:tailEnd len="med" w="med" type="none"/>
          </a:ln>
        </p:spPr>
      </p:cxnSp>
      <p:sp>
        <p:nvSpPr>
          <p:cNvPr id="297" name="Google Shape;297;p29"/>
          <p:cNvSpPr txBox="1"/>
          <p:nvPr/>
        </p:nvSpPr>
        <p:spPr>
          <a:xfrm>
            <a:off x="5402725" y="1877850"/>
            <a:ext cx="3627900" cy="204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rgbClr val="008000"/>
                </a:solidFill>
              </a:rPr>
              <a:t>give.01</a:t>
            </a:r>
            <a:r>
              <a:rPr b="1" lang="en">
                <a:solidFill>
                  <a:schemeClr val="dk1"/>
                </a:solidFill>
              </a:rPr>
              <a:t> , </a:t>
            </a:r>
            <a:r>
              <a:rPr b="1" i="1" lang="en">
                <a:solidFill>
                  <a:schemeClr val="dk1"/>
                </a:solidFill>
              </a:rPr>
              <a:t>transfer</a:t>
            </a:r>
            <a:endParaRPr b="1" i="1">
              <a:solidFill>
                <a:schemeClr val="dk1"/>
              </a:solidFill>
            </a:endParaRPr>
          </a:p>
          <a:p>
            <a:pPr indent="0" lvl="0" marL="0" rtl="0" algn="l">
              <a:lnSpc>
                <a:spcPct val="115000"/>
              </a:lnSpc>
              <a:spcBef>
                <a:spcPts val="1200"/>
              </a:spcBef>
              <a:spcAft>
                <a:spcPts val="0"/>
              </a:spcAft>
              <a:buNone/>
            </a:pPr>
            <a:r>
              <a:rPr b="1" lang="en">
                <a:solidFill>
                  <a:schemeClr val="dk1"/>
                </a:solidFill>
              </a:rPr>
              <a:t>Roles:</a:t>
            </a:r>
            <a:endParaRPr b="1">
              <a:solidFill>
                <a:schemeClr val="dk1"/>
              </a:solidFill>
            </a:endParaRPr>
          </a:p>
          <a:p>
            <a:pPr indent="0" lvl="0" marL="0" rtl="0" algn="l">
              <a:lnSpc>
                <a:spcPct val="115000"/>
              </a:lnSpc>
              <a:spcBef>
                <a:spcPts val="200"/>
              </a:spcBef>
              <a:spcAft>
                <a:spcPts val="0"/>
              </a:spcAft>
              <a:buNone/>
            </a:pPr>
            <a:r>
              <a:rPr lang="en">
                <a:solidFill>
                  <a:schemeClr val="dk1"/>
                </a:solidFill>
              </a:rPr>
              <a:t>        </a:t>
            </a:r>
            <a:r>
              <a:rPr b="1" lang="en">
                <a:solidFill>
                  <a:schemeClr val="dk1"/>
                </a:solidFill>
              </a:rPr>
              <a:t>Arg0</a:t>
            </a:r>
            <a:r>
              <a:rPr lang="en">
                <a:solidFill>
                  <a:schemeClr val="dk1"/>
                </a:solidFill>
              </a:rPr>
              <a:t>: </a:t>
            </a:r>
            <a:r>
              <a:rPr i="1" lang="en">
                <a:solidFill>
                  <a:schemeClr val="dk1"/>
                </a:solidFill>
              </a:rPr>
              <a:t>giver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r>
              <a:rPr b="1" lang="en">
                <a:solidFill>
                  <a:schemeClr val="dk1"/>
                </a:solidFill>
              </a:rPr>
              <a:t>Arg1</a:t>
            </a:r>
            <a:r>
              <a:rPr lang="en">
                <a:solidFill>
                  <a:schemeClr val="dk1"/>
                </a:solidFill>
              </a:rPr>
              <a:t>: </a:t>
            </a:r>
            <a:r>
              <a:rPr i="1" lang="en">
                <a:solidFill>
                  <a:schemeClr val="dk1"/>
                </a:solidFill>
              </a:rPr>
              <a:t>thing given</a:t>
            </a:r>
            <a:endParaRPr>
              <a:solidFill>
                <a:schemeClr val="dk1"/>
              </a:solidFill>
            </a:endParaRPr>
          </a:p>
          <a:p>
            <a:pPr indent="0" lvl="0" marL="0" rtl="0" algn="l">
              <a:lnSpc>
                <a:spcPct val="115000"/>
              </a:lnSpc>
              <a:spcBef>
                <a:spcPts val="1200"/>
              </a:spcBef>
              <a:spcAft>
                <a:spcPts val="200"/>
              </a:spcAft>
              <a:buNone/>
            </a:pPr>
            <a:r>
              <a:rPr lang="en">
                <a:solidFill>
                  <a:schemeClr val="dk1"/>
                </a:solidFill>
              </a:rPr>
              <a:t>        </a:t>
            </a:r>
            <a:r>
              <a:rPr b="1" lang="en">
                <a:solidFill>
                  <a:schemeClr val="dk1"/>
                </a:solidFill>
              </a:rPr>
              <a:t>Arg2</a:t>
            </a:r>
            <a:r>
              <a:rPr lang="en">
                <a:solidFill>
                  <a:schemeClr val="dk1"/>
                </a:solidFill>
              </a:rPr>
              <a:t>: </a:t>
            </a:r>
            <a:r>
              <a:rPr i="1" lang="en">
                <a:solidFill>
                  <a:schemeClr val="dk1"/>
                </a:solidFill>
              </a:rPr>
              <a:t>entity given to</a:t>
            </a:r>
            <a:endParaRPr b="1">
              <a:solidFill>
                <a:srgbClr val="008000"/>
              </a:solidFill>
            </a:endParaRPr>
          </a:p>
        </p:txBody>
      </p:sp>
      <p:cxnSp>
        <p:nvCxnSpPr>
          <p:cNvPr id="298" name="Google Shape;298;p29"/>
          <p:cNvCxnSpPr/>
          <p:nvPr/>
        </p:nvCxnSpPr>
        <p:spPr>
          <a:xfrm>
            <a:off x="1505075" y="2706375"/>
            <a:ext cx="6900" cy="490200"/>
          </a:xfrm>
          <a:prstGeom prst="straightConnector1">
            <a:avLst/>
          </a:prstGeom>
          <a:noFill/>
          <a:ln cap="flat" cmpd="sng" w="28575">
            <a:solidFill>
              <a:schemeClr val="dk2"/>
            </a:solidFill>
            <a:prstDash val="solid"/>
            <a:round/>
            <a:headEnd len="med" w="med" type="none"/>
            <a:tailEnd len="med" w="med" type="triangle"/>
          </a:ln>
        </p:spPr>
      </p:cxnSp>
      <p:sp>
        <p:nvSpPr>
          <p:cNvPr id="299" name="Google Shape;299;p29"/>
          <p:cNvSpPr/>
          <p:nvPr/>
        </p:nvSpPr>
        <p:spPr>
          <a:xfrm>
            <a:off x="79225" y="3507150"/>
            <a:ext cx="4833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txBox="1"/>
          <p:nvPr/>
        </p:nvSpPr>
        <p:spPr>
          <a:xfrm>
            <a:off x="41275" y="3900525"/>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arg0</a:t>
            </a:r>
            <a:endParaRPr/>
          </a:p>
        </p:txBody>
      </p:sp>
      <p:sp>
        <p:nvSpPr>
          <p:cNvPr id="301" name="Google Shape;301;p29"/>
          <p:cNvSpPr/>
          <p:nvPr/>
        </p:nvSpPr>
        <p:spPr>
          <a:xfrm>
            <a:off x="1305575" y="3507150"/>
            <a:ext cx="10026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txBox="1"/>
          <p:nvPr/>
        </p:nvSpPr>
        <p:spPr>
          <a:xfrm>
            <a:off x="1489075" y="3900525"/>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arg1</a:t>
            </a:r>
            <a:endParaRPr/>
          </a:p>
        </p:txBody>
      </p:sp>
      <p:sp>
        <p:nvSpPr>
          <p:cNvPr id="303" name="Google Shape;303;p29"/>
          <p:cNvSpPr/>
          <p:nvPr/>
        </p:nvSpPr>
        <p:spPr>
          <a:xfrm>
            <a:off x="2368075" y="3507150"/>
            <a:ext cx="9528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txBox="1"/>
          <p:nvPr/>
        </p:nvSpPr>
        <p:spPr>
          <a:xfrm>
            <a:off x="2479675" y="3900525"/>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arg2</a:t>
            </a:r>
            <a:endParaRPr/>
          </a:p>
        </p:txBody>
      </p:sp>
      <p:cxnSp>
        <p:nvCxnSpPr>
          <p:cNvPr id="305" name="Google Shape;305;p29"/>
          <p:cNvCxnSpPr/>
          <p:nvPr/>
        </p:nvCxnSpPr>
        <p:spPr>
          <a:xfrm flipH="1" rot="10800000">
            <a:off x="41425" y="4545150"/>
            <a:ext cx="8989200" cy="13800"/>
          </a:xfrm>
          <a:prstGeom prst="straightConnector1">
            <a:avLst/>
          </a:prstGeom>
          <a:noFill/>
          <a:ln cap="flat" cmpd="sng" w="9525">
            <a:solidFill>
              <a:schemeClr val="dk2"/>
            </a:solidFill>
            <a:prstDash val="solid"/>
            <a:round/>
            <a:headEnd len="med" w="med" type="none"/>
            <a:tailEnd len="med" w="med" type="none"/>
          </a:ln>
        </p:spPr>
      </p:cxnSp>
      <p:pic>
        <p:nvPicPr>
          <p:cNvPr descr="Other resolutions: 240 × 240 ..." id="306" name="Google Shape;306;p29"/>
          <p:cNvPicPr preferRelativeResize="0"/>
          <p:nvPr/>
        </p:nvPicPr>
        <p:blipFill>
          <a:blip r:embed="rId3">
            <a:alphaModFix/>
          </a:blip>
          <a:stretch>
            <a:fillRect/>
          </a:stretch>
        </p:blipFill>
        <p:spPr>
          <a:xfrm>
            <a:off x="5207500" y="4646550"/>
            <a:ext cx="423825" cy="423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SRL algorithm</a:t>
            </a:r>
            <a:endParaRPr/>
          </a:p>
        </p:txBody>
      </p:sp>
      <p:sp>
        <p:nvSpPr>
          <p:cNvPr id="312" name="Google Shape;312;p30"/>
          <p:cNvSpPr txBox="1"/>
          <p:nvPr>
            <p:ph idx="1" type="body"/>
          </p:nvPr>
        </p:nvSpPr>
        <p:spPr>
          <a:xfrm>
            <a:off x="-75" y="1278525"/>
            <a:ext cx="9144000" cy="38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srl</a:t>
            </a:r>
            <a:r>
              <a:rPr lang="en">
                <a:latin typeface="Mate SC"/>
                <a:ea typeface="Mate SC"/>
                <a:cs typeface="Mate SC"/>
                <a:sym typeface="Mate SC"/>
              </a:rPr>
              <a:t>(she was given the key by him, given, 1, [she: np, the key: np, by him: pp], PB)</a:t>
            </a:r>
            <a:endParaRPr>
              <a:latin typeface="Mate SC"/>
              <a:ea typeface="Mate SC"/>
              <a:cs typeface="Mate SC"/>
              <a:sym typeface="Mate SC"/>
            </a:endParaRPr>
          </a:p>
          <a:p>
            <a:pPr indent="0" lvl="0" marL="0" rtl="0" algn="l">
              <a:lnSpc>
                <a:spcPct val="150000"/>
              </a:lnSpc>
              <a:spcBef>
                <a:spcPts val="0"/>
              </a:spcBef>
              <a:spcAft>
                <a:spcPts val="0"/>
              </a:spcAft>
              <a:buNone/>
            </a:pPr>
            <a:r>
              <a:rPr lang="en" sz="2400">
                <a:latin typeface="Mate SC"/>
                <a:ea typeface="Mate SC"/>
                <a:cs typeface="Mate SC"/>
                <a:sym typeface="Mate SC"/>
              </a:rPr>
              <a:t>she was given the key by him</a:t>
            </a:r>
            <a:endParaRPr sz="2400">
              <a:latin typeface="Mate SC"/>
              <a:ea typeface="Mate SC"/>
              <a:cs typeface="Mate SC"/>
              <a:sym typeface="Mate SC"/>
            </a:endParaRPr>
          </a:p>
          <a:p>
            <a:pPr indent="0" lvl="0" marL="0" rtl="0" algn="l">
              <a:lnSpc>
                <a:spcPct val="150000"/>
              </a:lnSpc>
              <a:spcBef>
                <a:spcPts val="0"/>
              </a:spcBef>
              <a:spcAft>
                <a:spcPts val="0"/>
              </a:spcAft>
              <a:buNone/>
            </a:pPr>
            <a:r>
              <a:t/>
            </a:r>
            <a:endParaRPr sz="2400">
              <a:latin typeface="Mate SC"/>
              <a:ea typeface="Mate SC"/>
              <a:cs typeface="Mate SC"/>
              <a:sym typeface="Mate SC"/>
            </a:endParaRPr>
          </a:p>
          <a:p>
            <a:pPr indent="0" lvl="0" marL="0" rtl="0" algn="l">
              <a:lnSpc>
                <a:spcPct val="150000"/>
              </a:lnSpc>
              <a:spcBef>
                <a:spcPts val="0"/>
              </a:spcBef>
              <a:spcAft>
                <a:spcPts val="0"/>
              </a:spcAft>
              <a:buNone/>
            </a:pPr>
            <a:r>
              <a:rPr lang="en" sz="2400">
                <a:latin typeface="Mate SC"/>
                <a:ea typeface="Mate SC"/>
                <a:cs typeface="Mate SC"/>
                <a:sym typeface="Mate SC"/>
              </a:rPr>
              <a:t> </a:t>
            </a:r>
            <a:endParaRPr sz="2400">
              <a:latin typeface="Mate SC"/>
              <a:ea typeface="Mate SC"/>
              <a:cs typeface="Mate SC"/>
              <a:sym typeface="Mate SC"/>
            </a:endParaRPr>
          </a:p>
          <a:p>
            <a:pPr indent="0" lvl="0" marL="0" rtl="0" algn="l">
              <a:lnSpc>
                <a:spcPct val="200000"/>
              </a:lnSpc>
              <a:spcBef>
                <a:spcPts val="0"/>
              </a:spcBef>
              <a:spcAft>
                <a:spcPts val="0"/>
              </a:spcAft>
              <a:buNone/>
            </a:pPr>
            <a:r>
              <a:rPr lang="en" sz="2400">
                <a:latin typeface="Mate SC"/>
                <a:ea typeface="Mate SC"/>
                <a:cs typeface="Mate SC"/>
                <a:sym typeface="Mate SC"/>
              </a:rPr>
              <a:t>she was given the key by him</a:t>
            </a:r>
            <a:endParaRPr sz="2400">
              <a:latin typeface="Mate SC"/>
              <a:ea typeface="Mate SC"/>
              <a:cs typeface="Mate SC"/>
              <a:sym typeface="Mate SC"/>
            </a:endParaRPr>
          </a:p>
          <a:p>
            <a:pPr indent="0" lvl="0" marL="0" rtl="0" algn="l">
              <a:lnSpc>
                <a:spcPct val="150000"/>
              </a:lnSpc>
              <a:spcBef>
                <a:spcPts val="0"/>
              </a:spcBef>
              <a:spcAft>
                <a:spcPts val="0"/>
              </a:spcAft>
              <a:buNone/>
            </a:pPr>
            <a:r>
              <a:rPr lang="en" sz="2400">
                <a:latin typeface="Mate SC"/>
                <a:ea typeface="Mate SC"/>
                <a:cs typeface="Mate SC"/>
                <a:sym typeface="Mate SC"/>
              </a:rPr>
              <a:t>[</a:t>
            </a:r>
            <a:r>
              <a:rPr lang="en" sz="2400">
                <a:latin typeface="Mate SC"/>
                <a:ea typeface="Mate SC"/>
                <a:cs typeface="Mate SC"/>
                <a:sym typeface="Mate SC"/>
              </a:rPr>
              <a:t>she: arg0, the key: arg1, by him: arg2]</a:t>
            </a:r>
            <a:endParaRPr sz="2400">
              <a:latin typeface="Mate SC"/>
              <a:ea typeface="Mate SC"/>
              <a:cs typeface="Mate SC"/>
              <a:sym typeface="Mate SC"/>
            </a:endParaRPr>
          </a:p>
          <a:p>
            <a:pPr indent="0" lvl="0" marL="0" rtl="0" algn="l">
              <a:lnSpc>
                <a:spcPct val="150000"/>
              </a:lnSpc>
              <a:spcBef>
                <a:spcPts val="0"/>
              </a:spcBef>
              <a:spcAft>
                <a:spcPts val="0"/>
              </a:spcAft>
              <a:buNone/>
            </a:pPr>
            <a:r>
              <a:rPr lang="en" sz="2400"/>
              <a:t>It s</a:t>
            </a:r>
            <a:r>
              <a:rPr lang="en" sz="2400"/>
              <a:t>hould be: </a:t>
            </a:r>
            <a:r>
              <a:rPr lang="en" sz="2400">
                <a:latin typeface="Mate SC"/>
                <a:ea typeface="Mate SC"/>
                <a:cs typeface="Mate SC"/>
                <a:sym typeface="Mate SC"/>
              </a:rPr>
              <a:t>[she: arg2, the key: arg1, by him: arg0]</a:t>
            </a:r>
            <a:endParaRPr sz="2400">
              <a:latin typeface="Mate SC"/>
              <a:ea typeface="Mate SC"/>
              <a:cs typeface="Mate SC"/>
              <a:sym typeface="Mate SC"/>
            </a:endParaRPr>
          </a:p>
        </p:txBody>
      </p:sp>
      <p:sp>
        <p:nvSpPr>
          <p:cNvPr id="313" name="Google Shape;313;p30"/>
          <p:cNvSpPr/>
          <p:nvPr/>
        </p:nvSpPr>
        <p:spPr>
          <a:xfrm>
            <a:off x="79225" y="1843375"/>
            <a:ext cx="4833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txBox="1"/>
          <p:nvPr/>
        </p:nvSpPr>
        <p:spPr>
          <a:xfrm>
            <a:off x="79225" y="2188675"/>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np</a:t>
            </a:r>
            <a:endParaRPr/>
          </a:p>
        </p:txBody>
      </p:sp>
      <p:sp>
        <p:nvSpPr>
          <p:cNvPr id="315" name="Google Shape;315;p30"/>
          <p:cNvSpPr txBox="1"/>
          <p:nvPr/>
        </p:nvSpPr>
        <p:spPr>
          <a:xfrm>
            <a:off x="1194425" y="2136863"/>
            <a:ext cx="9183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2"/>
                </a:solidFill>
              </a:rPr>
              <a:t>relation</a:t>
            </a:r>
            <a:endParaRPr sz="1200"/>
          </a:p>
        </p:txBody>
      </p:sp>
      <p:sp>
        <p:nvSpPr>
          <p:cNvPr id="316" name="Google Shape;316;p30"/>
          <p:cNvSpPr/>
          <p:nvPr/>
        </p:nvSpPr>
        <p:spPr>
          <a:xfrm>
            <a:off x="2022475" y="1843375"/>
            <a:ext cx="10014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txBox="1"/>
          <p:nvPr/>
        </p:nvSpPr>
        <p:spPr>
          <a:xfrm>
            <a:off x="2243575" y="2188675"/>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np</a:t>
            </a:r>
            <a:endParaRPr/>
          </a:p>
        </p:txBody>
      </p:sp>
      <p:sp>
        <p:nvSpPr>
          <p:cNvPr id="318" name="Google Shape;318;p30"/>
          <p:cNvSpPr/>
          <p:nvPr/>
        </p:nvSpPr>
        <p:spPr>
          <a:xfrm>
            <a:off x="3099725" y="1843375"/>
            <a:ext cx="8838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txBox="1"/>
          <p:nvPr/>
        </p:nvSpPr>
        <p:spPr>
          <a:xfrm>
            <a:off x="3324175" y="2188675"/>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p</a:t>
            </a:r>
            <a:r>
              <a:rPr lang="en">
                <a:solidFill>
                  <a:schemeClr val="dk2"/>
                </a:solidFill>
                <a:latin typeface="Mate SC"/>
                <a:ea typeface="Mate SC"/>
                <a:cs typeface="Mate SC"/>
                <a:sym typeface="Mate SC"/>
              </a:rPr>
              <a:t>p</a:t>
            </a:r>
            <a:endParaRPr/>
          </a:p>
        </p:txBody>
      </p:sp>
      <p:cxnSp>
        <p:nvCxnSpPr>
          <p:cNvPr id="320" name="Google Shape;320;p30"/>
          <p:cNvCxnSpPr/>
          <p:nvPr/>
        </p:nvCxnSpPr>
        <p:spPr>
          <a:xfrm flipH="1" rot="10800000">
            <a:off x="41425" y="1801950"/>
            <a:ext cx="8989200" cy="13800"/>
          </a:xfrm>
          <a:prstGeom prst="straightConnector1">
            <a:avLst/>
          </a:prstGeom>
          <a:noFill/>
          <a:ln cap="flat" cmpd="sng" w="9525">
            <a:solidFill>
              <a:schemeClr val="dk2"/>
            </a:solidFill>
            <a:prstDash val="solid"/>
            <a:round/>
            <a:headEnd len="med" w="med" type="none"/>
            <a:tailEnd len="med" w="med" type="none"/>
          </a:ln>
        </p:spPr>
      </p:cxnSp>
      <p:sp>
        <p:nvSpPr>
          <p:cNvPr id="321" name="Google Shape;321;p30"/>
          <p:cNvSpPr txBox="1"/>
          <p:nvPr/>
        </p:nvSpPr>
        <p:spPr>
          <a:xfrm>
            <a:off x="5402725" y="1877850"/>
            <a:ext cx="3627900" cy="204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rgbClr val="008000"/>
                </a:solidFill>
              </a:rPr>
              <a:t>give.01</a:t>
            </a:r>
            <a:r>
              <a:rPr b="1" lang="en">
                <a:solidFill>
                  <a:schemeClr val="dk1"/>
                </a:solidFill>
              </a:rPr>
              <a:t> , </a:t>
            </a:r>
            <a:r>
              <a:rPr b="1" i="1" lang="en">
                <a:solidFill>
                  <a:schemeClr val="dk1"/>
                </a:solidFill>
              </a:rPr>
              <a:t>transfer</a:t>
            </a:r>
            <a:endParaRPr b="1" i="1">
              <a:solidFill>
                <a:schemeClr val="dk1"/>
              </a:solidFill>
            </a:endParaRPr>
          </a:p>
          <a:p>
            <a:pPr indent="0" lvl="0" marL="0" rtl="0" algn="l">
              <a:lnSpc>
                <a:spcPct val="115000"/>
              </a:lnSpc>
              <a:spcBef>
                <a:spcPts val="1200"/>
              </a:spcBef>
              <a:spcAft>
                <a:spcPts val="0"/>
              </a:spcAft>
              <a:buNone/>
            </a:pPr>
            <a:r>
              <a:rPr b="1" lang="en">
                <a:solidFill>
                  <a:schemeClr val="dk1"/>
                </a:solidFill>
              </a:rPr>
              <a:t>Roles:</a:t>
            </a:r>
            <a:endParaRPr b="1">
              <a:solidFill>
                <a:schemeClr val="dk1"/>
              </a:solidFill>
            </a:endParaRPr>
          </a:p>
          <a:p>
            <a:pPr indent="0" lvl="0" marL="0" rtl="0" algn="l">
              <a:lnSpc>
                <a:spcPct val="115000"/>
              </a:lnSpc>
              <a:spcBef>
                <a:spcPts val="200"/>
              </a:spcBef>
              <a:spcAft>
                <a:spcPts val="0"/>
              </a:spcAft>
              <a:buNone/>
            </a:pPr>
            <a:r>
              <a:rPr lang="en">
                <a:solidFill>
                  <a:schemeClr val="dk1"/>
                </a:solidFill>
              </a:rPr>
              <a:t>        </a:t>
            </a:r>
            <a:r>
              <a:rPr b="1" lang="en">
                <a:solidFill>
                  <a:schemeClr val="dk1"/>
                </a:solidFill>
              </a:rPr>
              <a:t>Arg0</a:t>
            </a:r>
            <a:r>
              <a:rPr lang="en">
                <a:solidFill>
                  <a:schemeClr val="dk1"/>
                </a:solidFill>
              </a:rPr>
              <a:t>: </a:t>
            </a:r>
            <a:r>
              <a:rPr i="1" lang="en">
                <a:solidFill>
                  <a:schemeClr val="dk1"/>
                </a:solidFill>
              </a:rPr>
              <a:t>giver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r>
              <a:rPr b="1" lang="en">
                <a:solidFill>
                  <a:schemeClr val="dk1"/>
                </a:solidFill>
              </a:rPr>
              <a:t>Arg1</a:t>
            </a:r>
            <a:r>
              <a:rPr lang="en">
                <a:solidFill>
                  <a:schemeClr val="dk1"/>
                </a:solidFill>
              </a:rPr>
              <a:t>: </a:t>
            </a:r>
            <a:r>
              <a:rPr i="1" lang="en">
                <a:solidFill>
                  <a:schemeClr val="dk1"/>
                </a:solidFill>
              </a:rPr>
              <a:t>thing given</a:t>
            </a:r>
            <a:endParaRPr>
              <a:solidFill>
                <a:schemeClr val="dk1"/>
              </a:solidFill>
            </a:endParaRPr>
          </a:p>
          <a:p>
            <a:pPr indent="0" lvl="0" marL="0" rtl="0" algn="l">
              <a:lnSpc>
                <a:spcPct val="115000"/>
              </a:lnSpc>
              <a:spcBef>
                <a:spcPts val="1200"/>
              </a:spcBef>
              <a:spcAft>
                <a:spcPts val="200"/>
              </a:spcAft>
              <a:buNone/>
            </a:pPr>
            <a:r>
              <a:rPr lang="en">
                <a:solidFill>
                  <a:schemeClr val="dk1"/>
                </a:solidFill>
              </a:rPr>
              <a:t>        </a:t>
            </a:r>
            <a:r>
              <a:rPr b="1" lang="en">
                <a:solidFill>
                  <a:schemeClr val="dk1"/>
                </a:solidFill>
              </a:rPr>
              <a:t>Arg2</a:t>
            </a:r>
            <a:r>
              <a:rPr lang="en">
                <a:solidFill>
                  <a:schemeClr val="dk1"/>
                </a:solidFill>
              </a:rPr>
              <a:t>: </a:t>
            </a:r>
            <a:r>
              <a:rPr i="1" lang="en">
                <a:solidFill>
                  <a:schemeClr val="dk1"/>
                </a:solidFill>
              </a:rPr>
              <a:t>entity given to</a:t>
            </a:r>
            <a:endParaRPr b="1">
              <a:solidFill>
                <a:srgbClr val="008000"/>
              </a:solidFill>
            </a:endParaRPr>
          </a:p>
        </p:txBody>
      </p:sp>
      <p:cxnSp>
        <p:nvCxnSpPr>
          <p:cNvPr id="322" name="Google Shape;322;p30"/>
          <p:cNvCxnSpPr/>
          <p:nvPr/>
        </p:nvCxnSpPr>
        <p:spPr>
          <a:xfrm>
            <a:off x="1962275" y="2706375"/>
            <a:ext cx="6900" cy="490200"/>
          </a:xfrm>
          <a:prstGeom prst="straightConnector1">
            <a:avLst/>
          </a:prstGeom>
          <a:noFill/>
          <a:ln cap="flat" cmpd="sng" w="28575">
            <a:solidFill>
              <a:schemeClr val="dk2"/>
            </a:solidFill>
            <a:prstDash val="solid"/>
            <a:round/>
            <a:headEnd len="med" w="med" type="none"/>
            <a:tailEnd len="med" w="med" type="triangle"/>
          </a:ln>
        </p:spPr>
      </p:cxnSp>
      <p:sp>
        <p:nvSpPr>
          <p:cNvPr id="323" name="Google Shape;323;p30"/>
          <p:cNvSpPr txBox="1"/>
          <p:nvPr/>
        </p:nvSpPr>
        <p:spPr>
          <a:xfrm>
            <a:off x="41275" y="3824325"/>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arg0</a:t>
            </a:r>
            <a:endParaRPr/>
          </a:p>
        </p:txBody>
      </p:sp>
      <p:sp>
        <p:nvSpPr>
          <p:cNvPr id="324" name="Google Shape;324;p30"/>
          <p:cNvSpPr txBox="1"/>
          <p:nvPr/>
        </p:nvSpPr>
        <p:spPr>
          <a:xfrm>
            <a:off x="2251075" y="3824325"/>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arg1</a:t>
            </a:r>
            <a:endParaRPr/>
          </a:p>
        </p:txBody>
      </p:sp>
      <p:sp>
        <p:nvSpPr>
          <p:cNvPr id="325" name="Google Shape;325;p30"/>
          <p:cNvSpPr txBox="1"/>
          <p:nvPr/>
        </p:nvSpPr>
        <p:spPr>
          <a:xfrm>
            <a:off x="3262025" y="3824325"/>
            <a:ext cx="559200" cy="24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Mate SC"/>
                <a:ea typeface="Mate SC"/>
                <a:cs typeface="Mate SC"/>
                <a:sym typeface="Mate SC"/>
              </a:rPr>
              <a:t>arg2</a:t>
            </a:r>
            <a:endParaRPr/>
          </a:p>
        </p:txBody>
      </p:sp>
      <p:cxnSp>
        <p:nvCxnSpPr>
          <p:cNvPr id="326" name="Google Shape;326;p30"/>
          <p:cNvCxnSpPr/>
          <p:nvPr/>
        </p:nvCxnSpPr>
        <p:spPr>
          <a:xfrm flipH="1" rot="10800000">
            <a:off x="41425" y="4087950"/>
            <a:ext cx="8989200" cy="13800"/>
          </a:xfrm>
          <a:prstGeom prst="straightConnector1">
            <a:avLst/>
          </a:prstGeom>
          <a:noFill/>
          <a:ln cap="flat" cmpd="sng" w="9525">
            <a:solidFill>
              <a:schemeClr val="dk2"/>
            </a:solidFill>
            <a:prstDash val="solid"/>
            <a:round/>
            <a:headEnd len="med" w="med" type="none"/>
            <a:tailEnd len="med" w="med" type="none"/>
          </a:ln>
        </p:spPr>
      </p:cxnSp>
      <p:pic>
        <p:nvPicPr>
          <p:cNvPr descr="Original ..." id="327" name="Google Shape;327;p30"/>
          <p:cNvPicPr preferRelativeResize="0"/>
          <p:nvPr/>
        </p:nvPicPr>
        <p:blipFill>
          <a:blip r:embed="rId3">
            <a:alphaModFix/>
          </a:blip>
          <a:stretch>
            <a:fillRect/>
          </a:stretch>
        </p:blipFill>
        <p:spPr>
          <a:xfrm>
            <a:off x="4916175" y="4203450"/>
            <a:ext cx="452575" cy="452575"/>
          </a:xfrm>
          <a:prstGeom prst="rect">
            <a:avLst/>
          </a:prstGeom>
          <a:noFill/>
          <a:ln>
            <a:noFill/>
          </a:ln>
        </p:spPr>
      </p:pic>
      <p:sp>
        <p:nvSpPr>
          <p:cNvPr id="328" name="Google Shape;328;p30"/>
          <p:cNvSpPr/>
          <p:nvPr/>
        </p:nvSpPr>
        <p:spPr>
          <a:xfrm>
            <a:off x="79225" y="3476150"/>
            <a:ext cx="4833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2022475" y="3476150"/>
            <a:ext cx="10014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3099725" y="3476150"/>
            <a:ext cx="883800" cy="34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SRL algorithm</a:t>
            </a:r>
            <a:endParaRPr/>
          </a:p>
        </p:txBody>
      </p:sp>
      <p:sp>
        <p:nvSpPr>
          <p:cNvPr id="336" name="Google Shape;336;p31"/>
          <p:cNvSpPr txBox="1"/>
          <p:nvPr>
            <p:ph idx="1" type="body"/>
          </p:nvPr>
        </p:nvSpPr>
        <p:spPr>
          <a:xfrm>
            <a:off x="31350" y="1278525"/>
            <a:ext cx="9144000" cy="38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t>We can improve the algorithm by adding rules for passive verbs and so on, but there are better methods today.</a:t>
            </a:r>
            <a:endParaRPr sz="2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Abstract Meaning Representation</a:t>
            </a:r>
            <a:endParaRPr sz="3600"/>
          </a:p>
        </p:txBody>
      </p:sp>
      <p:sp>
        <p:nvSpPr>
          <p:cNvPr id="342" name="Google Shape;342;p32"/>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2"/>
                </a:solidFill>
                <a:latin typeface="Arial"/>
                <a:ea typeface="Arial"/>
                <a:cs typeface="Arial"/>
                <a:sym typeface="Arial"/>
              </a:rPr>
              <a:t>‹#›</a:t>
            </a:fld>
            <a:endParaRPr sz="1300">
              <a:solidFill>
                <a:schemeClr val="dk2"/>
              </a:solidFill>
              <a:latin typeface="Arial"/>
              <a:ea typeface="Arial"/>
              <a:cs typeface="Arial"/>
              <a:sym typeface="Arial"/>
            </a:endParaRPr>
          </a:p>
        </p:txBody>
      </p:sp>
      <p:sp>
        <p:nvSpPr>
          <p:cNvPr id="343" name="Google Shape;343;p32"/>
          <p:cNvSpPr txBox="1"/>
          <p:nvPr/>
        </p:nvSpPr>
        <p:spPr>
          <a:xfrm>
            <a:off x="212700" y="3349675"/>
            <a:ext cx="2755200" cy="60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The boy wants to go</a:t>
            </a:r>
            <a:endParaRPr sz="2400">
              <a:latin typeface="Times New Roman"/>
              <a:ea typeface="Times New Roman"/>
              <a:cs typeface="Times New Roman"/>
              <a:sym typeface="Times New Roman"/>
            </a:endParaRPr>
          </a:p>
        </p:txBody>
      </p:sp>
      <p:sp>
        <p:nvSpPr>
          <p:cNvPr id="344" name="Google Shape;344;p32"/>
          <p:cNvSpPr txBox="1"/>
          <p:nvPr/>
        </p:nvSpPr>
        <p:spPr>
          <a:xfrm>
            <a:off x="201750" y="1342083"/>
            <a:ext cx="8740500" cy="101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dk2"/>
                </a:solidFill>
              </a:rPr>
              <a:t>Convert the sentence into an abstract graph that describes all entities and relations</a:t>
            </a:r>
            <a:endParaRPr sz="3000">
              <a:solidFill>
                <a:schemeClr val="dk2"/>
              </a:solidFill>
            </a:endParaRPr>
          </a:p>
        </p:txBody>
      </p:sp>
      <p:sp>
        <p:nvSpPr>
          <p:cNvPr id="345" name="Google Shape;345;p32"/>
          <p:cNvSpPr txBox="1"/>
          <p:nvPr/>
        </p:nvSpPr>
        <p:spPr>
          <a:xfrm>
            <a:off x="212700" y="0"/>
            <a:ext cx="8137800" cy="4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FFFF"/>
                </a:solidFill>
                <a:hlinkClick r:id="rId3">
                  <a:extLst>
                    <a:ext uri="{A12FA001-AC4F-418D-AE19-62706E023703}">
                      <ahyp:hlinkClr val="tx"/>
                    </a:ext>
                  </a:extLst>
                </a:hlinkClick>
              </a:rPr>
              <a:t>amr.isi.edu</a:t>
            </a:r>
            <a:endParaRPr>
              <a:solidFill>
                <a:srgbClr val="FFFFFF"/>
              </a:solidFill>
            </a:endParaRPr>
          </a:p>
        </p:txBody>
      </p:sp>
      <p:cxnSp>
        <p:nvCxnSpPr>
          <p:cNvPr id="346" name="Google Shape;346;p32"/>
          <p:cNvCxnSpPr/>
          <p:nvPr/>
        </p:nvCxnSpPr>
        <p:spPr>
          <a:xfrm>
            <a:off x="3267763" y="3645025"/>
            <a:ext cx="989400" cy="18600"/>
          </a:xfrm>
          <a:prstGeom prst="straightConnector1">
            <a:avLst/>
          </a:prstGeom>
          <a:noFill/>
          <a:ln cap="flat" cmpd="sng" w="76200">
            <a:solidFill>
              <a:schemeClr val="dk2"/>
            </a:solidFill>
            <a:prstDash val="solid"/>
            <a:round/>
            <a:headEnd len="med" w="med" type="none"/>
            <a:tailEnd len="med" w="med" type="triangle"/>
          </a:ln>
        </p:spPr>
      </p:cxnSp>
      <p:pic>
        <p:nvPicPr>
          <p:cNvPr id="347" name="Google Shape;347;p32"/>
          <p:cNvPicPr preferRelativeResize="0"/>
          <p:nvPr/>
        </p:nvPicPr>
        <p:blipFill>
          <a:blip r:embed="rId4">
            <a:alphaModFix/>
          </a:blip>
          <a:stretch>
            <a:fillRect/>
          </a:stretch>
        </p:blipFill>
        <p:spPr>
          <a:xfrm>
            <a:off x="5063288" y="2767083"/>
            <a:ext cx="2762250" cy="1924050"/>
          </a:xfrm>
          <a:prstGeom prst="rect">
            <a:avLst/>
          </a:prstGeom>
          <a:noFill/>
          <a:ln cap="flat" cmpd="sng" w="9525">
            <a:solidFill>
              <a:srgbClr val="000000"/>
            </a:solidFill>
            <a:prstDash val="solid"/>
            <a:round/>
            <a:headEnd len="sm" w="sm" type="none"/>
            <a:tailEnd len="sm" w="sm" type="none"/>
          </a:ln>
        </p:spPr>
      </p:pic>
      <p:sp>
        <p:nvSpPr>
          <p:cNvPr id="348" name="Google Shape;348;p32"/>
          <p:cNvSpPr txBox="1"/>
          <p:nvPr/>
        </p:nvSpPr>
        <p:spPr>
          <a:xfrm>
            <a:off x="0" y="4129500"/>
            <a:ext cx="5063400" cy="101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dk2"/>
                </a:solidFill>
              </a:rPr>
              <a:t>Using PropBank for relation and role definitions</a:t>
            </a:r>
            <a:endParaRPr sz="3000">
              <a:solidFill>
                <a:schemeClr val="dk2"/>
              </a:solidFill>
            </a:endParaRPr>
          </a:p>
        </p:txBody>
      </p:sp>
      <p:sp>
        <p:nvSpPr>
          <p:cNvPr id="349" name="Google Shape;349;p32"/>
          <p:cNvSpPr/>
          <p:nvPr/>
        </p:nvSpPr>
        <p:spPr>
          <a:xfrm>
            <a:off x="5274675" y="2837550"/>
            <a:ext cx="1023900" cy="414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6580025" y="3521950"/>
            <a:ext cx="1023900" cy="414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Abstract Meaning Representation</a:t>
            </a:r>
            <a:endParaRPr sz="3600"/>
          </a:p>
        </p:txBody>
      </p:sp>
      <p:sp>
        <p:nvSpPr>
          <p:cNvPr id="356" name="Google Shape;356;p33"/>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2"/>
                </a:solidFill>
                <a:latin typeface="Arial"/>
                <a:ea typeface="Arial"/>
                <a:cs typeface="Arial"/>
                <a:sym typeface="Arial"/>
              </a:rPr>
              <a:t>‹#›</a:t>
            </a:fld>
            <a:endParaRPr sz="1300">
              <a:solidFill>
                <a:schemeClr val="dk2"/>
              </a:solidFill>
              <a:latin typeface="Arial"/>
              <a:ea typeface="Arial"/>
              <a:cs typeface="Arial"/>
              <a:sym typeface="Arial"/>
            </a:endParaRPr>
          </a:p>
        </p:txBody>
      </p:sp>
      <p:sp>
        <p:nvSpPr>
          <p:cNvPr id="357" name="Google Shape;357;p33"/>
          <p:cNvSpPr txBox="1"/>
          <p:nvPr/>
        </p:nvSpPr>
        <p:spPr>
          <a:xfrm>
            <a:off x="212700" y="0"/>
            <a:ext cx="8137800" cy="4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FFFF"/>
                </a:solidFill>
                <a:hlinkClick r:id="rId3">
                  <a:extLst>
                    <a:ext uri="{A12FA001-AC4F-418D-AE19-62706E023703}">
                      <ahyp:hlinkClr val="tx"/>
                    </a:ext>
                  </a:extLst>
                </a:hlinkClick>
              </a:rPr>
              <a:t>amr.isi.edu</a:t>
            </a:r>
            <a:endParaRPr>
              <a:solidFill>
                <a:srgbClr val="FFFFFF"/>
              </a:solidFill>
            </a:endParaRPr>
          </a:p>
        </p:txBody>
      </p:sp>
      <p:sp>
        <p:nvSpPr>
          <p:cNvPr id="358" name="Google Shape;358;p33"/>
          <p:cNvSpPr txBox="1"/>
          <p:nvPr/>
        </p:nvSpPr>
        <p:spPr>
          <a:xfrm>
            <a:off x="0" y="4753625"/>
            <a:ext cx="4328700" cy="3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 do not understand”, said the little prince.</a:t>
            </a:r>
            <a:endParaRPr/>
          </a:p>
        </p:txBody>
      </p:sp>
      <p:pic>
        <p:nvPicPr>
          <p:cNvPr id="359" name="Google Shape;359;p33"/>
          <p:cNvPicPr preferRelativeResize="0"/>
          <p:nvPr/>
        </p:nvPicPr>
        <p:blipFill>
          <a:blip r:embed="rId4">
            <a:alphaModFix/>
          </a:blip>
          <a:stretch>
            <a:fillRect/>
          </a:stretch>
        </p:blipFill>
        <p:spPr>
          <a:xfrm>
            <a:off x="12638" y="1529851"/>
            <a:ext cx="4303434" cy="3223774"/>
          </a:xfrm>
          <a:prstGeom prst="rect">
            <a:avLst/>
          </a:prstGeom>
          <a:noFill/>
          <a:ln cap="flat" cmpd="sng" w="9525">
            <a:solidFill>
              <a:srgbClr val="000000"/>
            </a:solidFill>
            <a:prstDash val="solid"/>
            <a:round/>
            <a:headEnd len="sm" w="sm" type="none"/>
            <a:tailEnd len="sm" w="sm" type="none"/>
          </a:ln>
        </p:spPr>
      </p:pic>
      <p:sp>
        <p:nvSpPr>
          <p:cNvPr id="360" name="Google Shape;360;p33"/>
          <p:cNvSpPr txBox="1"/>
          <p:nvPr/>
        </p:nvSpPr>
        <p:spPr>
          <a:xfrm>
            <a:off x="4384050" y="4753625"/>
            <a:ext cx="4228800" cy="34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Israel foreign minister visits South Korea.</a:t>
            </a:r>
            <a:endParaRPr/>
          </a:p>
        </p:txBody>
      </p:sp>
      <p:pic>
        <p:nvPicPr>
          <p:cNvPr id="361" name="Google Shape;361;p33"/>
          <p:cNvPicPr preferRelativeResize="0"/>
          <p:nvPr/>
        </p:nvPicPr>
        <p:blipFill>
          <a:blip r:embed="rId5">
            <a:alphaModFix/>
          </a:blip>
          <a:stretch>
            <a:fillRect/>
          </a:stretch>
        </p:blipFill>
        <p:spPr>
          <a:xfrm>
            <a:off x="4388046" y="1540651"/>
            <a:ext cx="4220792" cy="320217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457200" y="101100"/>
            <a:ext cx="75354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Universal Conceptual Cognitive Annotation</a:t>
            </a:r>
            <a:endParaRPr sz="3000"/>
          </a:p>
        </p:txBody>
      </p:sp>
      <p:sp>
        <p:nvSpPr>
          <p:cNvPr id="367" name="Google Shape;367;p34"/>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2"/>
                </a:solidFill>
                <a:latin typeface="Arial"/>
                <a:ea typeface="Arial"/>
                <a:cs typeface="Arial"/>
                <a:sym typeface="Arial"/>
              </a:rPr>
              <a:t>‹#›</a:t>
            </a:fld>
            <a:endParaRPr sz="1300">
              <a:solidFill>
                <a:schemeClr val="dk2"/>
              </a:solidFill>
              <a:latin typeface="Arial"/>
              <a:ea typeface="Arial"/>
              <a:cs typeface="Arial"/>
              <a:sym typeface="Arial"/>
            </a:endParaRPr>
          </a:p>
        </p:txBody>
      </p:sp>
      <p:sp>
        <p:nvSpPr>
          <p:cNvPr id="368" name="Google Shape;368;p34"/>
          <p:cNvSpPr txBox="1"/>
          <p:nvPr/>
        </p:nvSpPr>
        <p:spPr>
          <a:xfrm>
            <a:off x="153150" y="4042825"/>
            <a:ext cx="8415600" cy="897000"/>
          </a:xfrm>
          <a:prstGeom prst="rect">
            <a:avLst/>
          </a:prstGeom>
          <a:solidFill>
            <a:srgbClr val="2D2D8A"/>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Quattrocento Sans"/>
                <a:ea typeface="Quattrocento Sans"/>
                <a:cs typeface="Quattrocento Sans"/>
                <a:sym typeface="Quattrocento Sans"/>
              </a:rPr>
              <a:t>H	parallel scene			</a:t>
            </a:r>
            <a:r>
              <a:rPr lang="en" sz="1200">
                <a:solidFill>
                  <a:schemeClr val="lt1"/>
                </a:solidFill>
                <a:latin typeface="Quattrocento Sans"/>
                <a:ea typeface="Quattrocento Sans"/>
                <a:cs typeface="Quattrocento Sans"/>
                <a:sym typeface="Quattrocento Sans"/>
              </a:rPr>
              <a:t>D	adverbial			N	connector			U	punctuation</a:t>
            </a:r>
            <a:endParaRPr sz="12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lang="en" sz="1200">
                <a:solidFill>
                  <a:srgbClr val="FFFFFF"/>
                </a:solidFill>
                <a:latin typeface="Quattrocento Sans"/>
                <a:ea typeface="Quattrocento Sans"/>
                <a:cs typeface="Quattrocento Sans"/>
                <a:sym typeface="Quattrocento Sans"/>
              </a:rPr>
              <a:t>A	participant			</a:t>
            </a:r>
            <a:r>
              <a:rPr lang="en" sz="1200">
                <a:solidFill>
                  <a:schemeClr val="lt1"/>
                </a:solidFill>
                <a:latin typeface="Quattrocento Sans"/>
                <a:ea typeface="Quattrocento Sans"/>
                <a:cs typeface="Quattrocento Sans"/>
                <a:sym typeface="Quattrocento Sans"/>
              </a:rPr>
              <a:t>E	elaborator			P	process			LR	link relation</a:t>
            </a:r>
            <a:endParaRPr sz="12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lang="en" sz="1200">
                <a:solidFill>
                  <a:srgbClr val="FFFFFF"/>
                </a:solidFill>
                <a:latin typeface="Quattrocento Sans"/>
                <a:ea typeface="Quattrocento Sans"/>
                <a:cs typeface="Quattrocento Sans"/>
                <a:sym typeface="Quattrocento Sans"/>
              </a:rPr>
              <a:t>C	center				</a:t>
            </a:r>
            <a:r>
              <a:rPr lang="en" sz="1200">
                <a:solidFill>
                  <a:schemeClr val="lt1"/>
                </a:solidFill>
                <a:latin typeface="Quattrocento Sans"/>
                <a:ea typeface="Quattrocento Sans"/>
                <a:cs typeface="Quattrocento Sans"/>
                <a:sym typeface="Quattrocento Sans"/>
              </a:rPr>
              <a:t>G	ground			R	relator				LA	link argument</a:t>
            </a:r>
            <a:endParaRPr sz="12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lang="en" sz="1200">
                <a:solidFill>
                  <a:srgbClr val="FFFFFF"/>
                </a:solidFill>
                <a:latin typeface="Quattrocento Sans"/>
                <a:ea typeface="Quattrocento Sans"/>
                <a:cs typeface="Quattrocento Sans"/>
                <a:sym typeface="Quattrocento Sans"/>
              </a:rPr>
              <a:t>L	linker				</a:t>
            </a:r>
            <a:r>
              <a:rPr lang="en" sz="1200">
                <a:solidFill>
                  <a:schemeClr val="lt1"/>
                </a:solidFill>
                <a:latin typeface="Quattrocento Sans"/>
                <a:ea typeface="Quattrocento Sans"/>
                <a:cs typeface="Quattrocento Sans"/>
                <a:sym typeface="Quattrocento Sans"/>
              </a:rPr>
              <a:t>S	state				F	function</a:t>
            </a:r>
            <a:endParaRPr sz="12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p:txBody>
      </p:sp>
      <p:sp>
        <p:nvSpPr>
          <p:cNvPr id="369" name="Google Shape;369;p34"/>
          <p:cNvSpPr txBox="1"/>
          <p:nvPr>
            <p:ph idx="1" type="body"/>
          </p:nvPr>
        </p:nvSpPr>
        <p:spPr>
          <a:xfrm>
            <a:off x="228350" y="0"/>
            <a:ext cx="8915700" cy="39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u="sng">
                <a:solidFill>
                  <a:srgbClr val="FFFFFF"/>
                </a:solidFill>
                <a:hlinkClick r:id="rId3">
                  <a:extLst>
                    <a:ext uri="{A12FA001-AC4F-418D-AE19-62706E023703}">
                      <ahyp:hlinkClr val="tx"/>
                    </a:ext>
                  </a:extLst>
                </a:hlinkClick>
              </a:rPr>
              <a:t>www.cs.huji.ac.il/~oabend/ucca.html</a:t>
            </a:r>
            <a:endParaRPr sz="1400">
              <a:solidFill>
                <a:srgbClr val="FFFFFF"/>
              </a:solidFill>
            </a:endParaRPr>
          </a:p>
        </p:txBody>
      </p:sp>
      <p:pic>
        <p:nvPicPr>
          <p:cNvPr descr="a.png" id="370" name="Google Shape;370;p34"/>
          <p:cNvPicPr preferRelativeResize="0"/>
          <p:nvPr/>
        </p:nvPicPr>
        <p:blipFill rotWithShape="1">
          <a:blip r:embed="rId4">
            <a:alphaModFix/>
          </a:blip>
          <a:srcRect b="0" l="3232" r="0" t="0"/>
          <a:stretch/>
        </p:blipFill>
        <p:spPr>
          <a:xfrm>
            <a:off x="153150" y="1791825"/>
            <a:ext cx="4602258" cy="2074575"/>
          </a:xfrm>
          <a:prstGeom prst="rect">
            <a:avLst/>
          </a:prstGeom>
          <a:noFill/>
          <a:ln cap="flat" cmpd="sng" w="9525">
            <a:solidFill>
              <a:srgbClr val="000000"/>
            </a:solidFill>
            <a:prstDash val="solid"/>
            <a:round/>
            <a:headEnd len="sm" w="sm" type="none"/>
            <a:tailEnd len="sm" w="sm" type="none"/>
          </a:ln>
        </p:spPr>
      </p:pic>
      <p:pic>
        <p:nvPicPr>
          <p:cNvPr descr="b.png" id="371" name="Google Shape;371;p34"/>
          <p:cNvPicPr preferRelativeResize="0"/>
          <p:nvPr/>
        </p:nvPicPr>
        <p:blipFill rotWithShape="1">
          <a:blip r:embed="rId5">
            <a:alphaModFix/>
          </a:blip>
          <a:srcRect b="1314" l="0" r="0" t="1304"/>
          <a:stretch/>
        </p:blipFill>
        <p:spPr>
          <a:xfrm>
            <a:off x="4886025" y="1791825"/>
            <a:ext cx="3845625" cy="1793648"/>
          </a:xfrm>
          <a:prstGeom prst="rect">
            <a:avLst/>
          </a:prstGeom>
          <a:noFill/>
          <a:ln cap="flat" cmpd="sng" w="9525">
            <a:solidFill>
              <a:srgbClr val="000000"/>
            </a:solidFill>
            <a:prstDash val="solid"/>
            <a:round/>
            <a:headEnd len="sm" w="sm" type="none"/>
            <a:tailEnd len="sm" w="sm" type="none"/>
          </a:ln>
        </p:spPr>
      </p:pic>
      <p:pic>
        <p:nvPicPr>
          <p:cNvPr id="372" name="Google Shape;372;p34"/>
          <p:cNvPicPr preferRelativeResize="0"/>
          <p:nvPr/>
        </p:nvPicPr>
        <p:blipFill rotWithShape="1">
          <a:blip r:embed="rId6">
            <a:alphaModFix/>
          </a:blip>
          <a:srcRect b="0" l="0" r="69796" t="0"/>
          <a:stretch/>
        </p:blipFill>
        <p:spPr>
          <a:xfrm>
            <a:off x="7608225" y="0"/>
            <a:ext cx="1535825" cy="657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type="title"/>
          </p:nvPr>
        </p:nvSpPr>
        <p:spPr>
          <a:xfrm>
            <a:off x="457200" y="101100"/>
            <a:ext cx="75354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Universal Conceptual Cognitive Annotation</a:t>
            </a:r>
            <a:endParaRPr sz="3000"/>
          </a:p>
        </p:txBody>
      </p:sp>
      <p:sp>
        <p:nvSpPr>
          <p:cNvPr id="378" name="Google Shape;378;p35"/>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2"/>
                </a:solidFill>
                <a:latin typeface="Arial"/>
                <a:ea typeface="Arial"/>
                <a:cs typeface="Arial"/>
                <a:sym typeface="Arial"/>
              </a:rPr>
              <a:t>‹#›</a:t>
            </a:fld>
            <a:endParaRPr sz="1300">
              <a:solidFill>
                <a:schemeClr val="dk2"/>
              </a:solidFill>
              <a:latin typeface="Arial"/>
              <a:ea typeface="Arial"/>
              <a:cs typeface="Arial"/>
              <a:sym typeface="Arial"/>
            </a:endParaRPr>
          </a:p>
        </p:txBody>
      </p:sp>
      <p:sp>
        <p:nvSpPr>
          <p:cNvPr id="379" name="Google Shape;379;p35"/>
          <p:cNvSpPr txBox="1"/>
          <p:nvPr>
            <p:ph idx="1" type="body"/>
          </p:nvPr>
        </p:nvSpPr>
        <p:spPr>
          <a:xfrm>
            <a:off x="228350" y="0"/>
            <a:ext cx="8915700" cy="39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u="sng">
                <a:solidFill>
                  <a:srgbClr val="FFFFFF"/>
                </a:solidFill>
                <a:hlinkClick r:id="rId3">
                  <a:extLst>
                    <a:ext uri="{A12FA001-AC4F-418D-AE19-62706E023703}">
                      <ahyp:hlinkClr val="tx"/>
                    </a:ext>
                  </a:extLst>
                </a:hlinkClick>
              </a:rPr>
              <a:t>www.cs.huji.ac.il/~oabend/ucca.html</a:t>
            </a:r>
            <a:endParaRPr sz="1400">
              <a:solidFill>
                <a:srgbClr val="FFFFFF"/>
              </a:solidFill>
            </a:endParaRPr>
          </a:p>
        </p:txBody>
      </p:sp>
      <p:pic>
        <p:nvPicPr>
          <p:cNvPr id="380" name="Google Shape;380;p35"/>
          <p:cNvPicPr preferRelativeResize="0"/>
          <p:nvPr/>
        </p:nvPicPr>
        <p:blipFill>
          <a:blip r:embed="rId4">
            <a:alphaModFix/>
          </a:blip>
          <a:stretch>
            <a:fillRect/>
          </a:stretch>
        </p:blipFill>
        <p:spPr>
          <a:xfrm>
            <a:off x="152400" y="1267500"/>
            <a:ext cx="7779459" cy="3723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ph type="title"/>
          </p:nvPr>
        </p:nvSpPr>
        <p:spPr>
          <a:xfrm>
            <a:off x="457200" y="101100"/>
            <a:ext cx="75354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Universal Conceptual Cognitive Annotation</a:t>
            </a:r>
            <a:endParaRPr sz="3000"/>
          </a:p>
        </p:txBody>
      </p:sp>
      <p:sp>
        <p:nvSpPr>
          <p:cNvPr id="386" name="Google Shape;386;p36"/>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2"/>
                </a:solidFill>
                <a:latin typeface="Arial"/>
                <a:ea typeface="Arial"/>
                <a:cs typeface="Arial"/>
                <a:sym typeface="Arial"/>
              </a:rPr>
              <a:t>‹#›</a:t>
            </a:fld>
            <a:endParaRPr sz="1300">
              <a:solidFill>
                <a:schemeClr val="dk2"/>
              </a:solidFill>
              <a:latin typeface="Arial"/>
              <a:ea typeface="Arial"/>
              <a:cs typeface="Arial"/>
              <a:sym typeface="Arial"/>
            </a:endParaRPr>
          </a:p>
        </p:txBody>
      </p:sp>
      <p:sp>
        <p:nvSpPr>
          <p:cNvPr id="387" name="Google Shape;387;p36"/>
          <p:cNvSpPr txBox="1"/>
          <p:nvPr>
            <p:ph idx="1" type="body"/>
          </p:nvPr>
        </p:nvSpPr>
        <p:spPr>
          <a:xfrm>
            <a:off x="228350" y="0"/>
            <a:ext cx="8915700" cy="39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u="sng">
                <a:solidFill>
                  <a:srgbClr val="FFFFFF"/>
                </a:solidFill>
                <a:hlinkClick r:id="rId3">
                  <a:extLst>
                    <a:ext uri="{A12FA001-AC4F-418D-AE19-62706E023703}">
                      <ahyp:hlinkClr val="tx"/>
                    </a:ext>
                  </a:extLst>
                </a:hlinkClick>
              </a:rPr>
              <a:t>www.cs.huji.ac.il/~oabend/ucca.html</a:t>
            </a:r>
            <a:endParaRPr sz="1400">
              <a:solidFill>
                <a:srgbClr val="FFFFFF"/>
              </a:solidFill>
            </a:endParaRPr>
          </a:p>
        </p:txBody>
      </p:sp>
      <p:pic>
        <p:nvPicPr>
          <p:cNvPr id="388" name="Google Shape;388;p36"/>
          <p:cNvPicPr preferRelativeResize="0"/>
          <p:nvPr/>
        </p:nvPicPr>
        <p:blipFill>
          <a:blip r:embed="rId4">
            <a:alphaModFix/>
          </a:blip>
          <a:stretch>
            <a:fillRect/>
          </a:stretch>
        </p:blipFill>
        <p:spPr>
          <a:xfrm>
            <a:off x="152400" y="1419900"/>
            <a:ext cx="8120876" cy="3537657"/>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Semantics</a:t>
            </a:r>
            <a:endParaRPr/>
          </a:p>
        </p:txBody>
      </p:sp>
      <p:pic>
        <p:nvPicPr>
          <p:cNvPr id="120" name="Google Shape;120;p10"/>
          <p:cNvPicPr preferRelativeResize="0"/>
          <p:nvPr/>
        </p:nvPicPr>
        <p:blipFill>
          <a:blip r:embed="rId3">
            <a:alphaModFix/>
          </a:blip>
          <a:stretch>
            <a:fillRect/>
          </a:stretch>
        </p:blipFill>
        <p:spPr>
          <a:xfrm>
            <a:off x="4472600" y="2247575"/>
            <a:ext cx="4526826" cy="2780725"/>
          </a:xfrm>
          <a:prstGeom prst="rect">
            <a:avLst/>
          </a:prstGeom>
          <a:noFill/>
          <a:ln cap="flat" cmpd="sng" w="9525">
            <a:solidFill>
              <a:srgbClr val="000000"/>
            </a:solidFill>
            <a:prstDash val="solid"/>
            <a:round/>
            <a:headEnd len="sm" w="sm" type="none"/>
            <a:tailEnd len="sm" w="sm" type="none"/>
          </a:ln>
        </p:spPr>
      </p:pic>
      <p:sp>
        <p:nvSpPr>
          <p:cNvPr id="121" name="Google Shape;121;p10"/>
          <p:cNvSpPr txBox="1"/>
          <p:nvPr/>
        </p:nvSpPr>
        <p:spPr>
          <a:xfrm>
            <a:off x="0" y="1278525"/>
            <a:ext cx="4472700" cy="3630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solidFill>
                  <a:srgbClr val="1F497D"/>
                </a:solidFill>
              </a:rPr>
              <a:t>Semantics = </a:t>
            </a:r>
            <a:r>
              <a:rPr lang="en" sz="2600">
                <a:solidFill>
                  <a:srgbClr val="1F497D"/>
                </a:solidFill>
              </a:rPr>
              <a:t>meaning.</a:t>
            </a:r>
            <a:endParaRPr sz="1800">
              <a:solidFill>
                <a:srgbClr val="1F497D"/>
              </a:solidFill>
            </a:endParaRPr>
          </a:p>
          <a:p>
            <a:pPr indent="0" lvl="0" marL="0" rtl="0" algn="l">
              <a:lnSpc>
                <a:spcPct val="150000"/>
              </a:lnSpc>
              <a:spcBef>
                <a:spcPts val="0"/>
              </a:spcBef>
              <a:spcAft>
                <a:spcPts val="0"/>
              </a:spcAft>
              <a:buNone/>
            </a:pPr>
            <a:r>
              <a:rPr lang="en" sz="2600">
                <a:solidFill>
                  <a:srgbClr val="1F497D"/>
                </a:solidFill>
              </a:rPr>
              <a:t>Computational semantics:</a:t>
            </a:r>
            <a:r>
              <a:rPr i="1" lang="en" sz="2600">
                <a:solidFill>
                  <a:srgbClr val="1F497D"/>
                </a:solidFill>
              </a:rPr>
              <a:t> </a:t>
            </a:r>
            <a:r>
              <a:rPr lang="en" sz="2600">
                <a:solidFill>
                  <a:srgbClr val="1F497D"/>
                </a:solidFill>
              </a:rPr>
              <a:t>algorithms to build meaning representation and use it to solve semantic tasks</a:t>
            </a:r>
            <a:endParaRPr sz="2600">
              <a:solidFill>
                <a:srgbClr val="1F497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type="title"/>
          </p:nvPr>
        </p:nvSpPr>
        <p:spPr>
          <a:xfrm>
            <a:off x="457200" y="101100"/>
            <a:ext cx="75354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Universal Conceptual Cognitive Annotation</a:t>
            </a:r>
            <a:endParaRPr sz="3000"/>
          </a:p>
        </p:txBody>
      </p:sp>
      <p:sp>
        <p:nvSpPr>
          <p:cNvPr id="394" name="Google Shape;394;p37"/>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2"/>
                </a:solidFill>
                <a:latin typeface="Arial"/>
                <a:ea typeface="Arial"/>
                <a:cs typeface="Arial"/>
                <a:sym typeface="Arial"/>
              </a:rPr>
              <a:t>‹#›</a:t>
            </a:fld>
            <a:endParaRPr sz="1300">
              <a:solidFill>
                <a:schemeClr val="dk2"/>
              </a:solidFill>
              <a:latin typeface="Arial"/>
              <a:ea typeface="Arial"/>
              <a:cs typeface="Arial"/>
              <a:sym typeface="Arial"/>
            </a:endParaRPr>
          </a:p>
        </p:txBody>
      </p:sp>
      <p:sp>
        <p:nvSpPr>
          <p:cNvPr id="395" name="Google Shape;395;p37"/>
          <p:cNvSpPr txBox="1"/>
          <p:nvPr>
            <p:ph idx="1" type="body"/>
          </p:nvPr>
        </p:nvSpPr>
        <p:spPr>
          <a:xfrm>
            <a:off x="228350" y="0"/>
            <a:ext cx="8915700" cy="39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u="sng">
                <a:solidFill>
                  <a:srgbClr val="FFFFFF"/>
                </a:solidFill>
                <a:hlinkClick r:id="rId3">
                  <a:extLst>
                    <a:ext uri="{A12FA001-AC4F-418D-AE19-62706E023703}">
                      <ahyp:hlinkClr val="tx"/>
                    </a:ext>
                  </a:extLst>
                </a:hlinkClick>
              </a:rPr>
              <a:t>www.cs.huji.ac.il/~oabend/ucca.html</a:t>
            </a:r>
            <a:endParaRPr sz="1400">
              <a:solidFill>
                <a:srgbClr val="FFFFFF"/>
              </a:solidFill>
            </a:endParaRPr>
          </a:p>
        </p:txBody>
      </p:sp>
      <p:pic>
        <p:nvPicPr>
          <p:cNvPr id="396" name="Google Shape;396;p37"/>
          <p:cNvPicPr preferRelativeResize="0"/>
          <p:nvPr/>
        </p:nvPicPr>
        <p:blipFill>
          <a:blip r:embed="rId4">
            <a:alphaModFix/>
          </a:blip>
          <a:stretch>
            <a:fillRect/>
          </a:stretch>
        </p:blipFill>
        <p:spPr>
          <a:xfrm>
            <a:off x="152400" y="1681775"/>
            <a:ext cx="8839203" cy="259069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8"/>
          <p:cNvSpPr txBox="1"/>
          <p:nvPr>
            <p:ph type="title"/>
          </p:nvPr>
        </p:nvSpPr>
        <p:spPr>
          <a:xfrm>
            <a:off x="457200" y="101100"/>
            <a:ext cx="75354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Universal Conceptual Cognitive Annotation</a:t>
            </a:r>
            <a:endParaRPr sz="3000"/>
          </a:p>
        </p:txBody>
      </p:sp>
      <p:sp>
        <p:nvSpPr>
          <p:cNvPr id="402" name="Google Shape;402;p38"/>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2"/>
                </a:solidFill>
                <a:latin typeface="Arial"/>
                <a:ea typeface="Arial"/>
                <a:cs typeface="Arial"/>
                <a:sym typeface="Arial"/>
              </a:rPr>
              <a:t>‹#›</a:t>
            </a:fld>
            <a:endParaRPr sz="1300">
              <a:solidFill>
                <a:schemeClr val="dk2"/>
              </a:solidFill>
              <a:latin typeface="Arial"/>
              <a:ea typeface="Arial"/>
              <a:cs typeface="Arial"/>
              <a:sym typeface="Arial"/>
            </a:endParaRPr>
          </a:p>
        </p:txBody>
      </p:sp>
      <p:sp>
        <p:nvSpPr>
          <p:cNvPr id="403" name="Google Shape;403;p38"/>
          <p:cNvSpPr txBox="1"/>
          <p:nvPr>
            <p:ph idx="1" type="body"/>
          </p:nvPr>
        </p:nvSpPr>
        <p:spPr>
          <a:xfrm>
            <a:off x="228350" y="0"/>
            <a:ext cx="8915700" cy="39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u="sng">
                <a:solidFill>
                  <a:srgbClr val="FFFFFF"/>
                </a:solidFill>
                <a:hlinkClick r:id="rId3">
                  <a:extLst>
                    <a:ext uri="{A12FA001-AC4F-418D-AE19-62706E023703}">
                      <ahyp:hlinkClr val="tx"/>
                    </a:ext>
                  </a:extLst>
                </a:hlinkClick>
              </a:rPr>
              <a:t>www.cs.huji.ac.il/~oabend/ucca.html</a:t>
            </a:r>
            <a:endParaRPr sz="1400">
              <a:solidFill>
                <a:srgbClr val="FFFFFF"/>
              </a:solidFill>
            </a:endParaRPr>
          </a:p>
        </p:txBody>
      </p:sp>
      <p:pic>
        <p:nvPicPr>
          <p:cNvPr id="404" name="Google Shape;404;p38"/>
          <p:cNvPicPr preferRelativeResize="0"/>
          <p:nvPr/>
        </p:nvPicPr>
        <p:blipFill>
          <a:blip r:embed="rId4">
            <a:alphaModFix/>
          </a:blip>
          <a:stretch>
            <a:fillRect/>
          </a:stretch>
        </p:blipFill>
        <p:spPr>
          <a:xfrm>
            <a:off x="152400" y="1951000"/>
            <a:ext cx="8839204" cy="232266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9"/>
          <p:cNvSpPr txBox="1"/>
          <p:nvPr>
            <p:ph type="title"/>
          </p:nvPr>
        </p:nvSpPr>
        <p:spPr>
          <a:xfrm>
            <a:off x="457200" y="101100"/>
            <a:ext cx="75354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Universal Conceptual Cognitive Annotation</a:t>
            </a:r>
            <a:endParaRPr sz="3000"/>
          </a:p>
        </p:txBody>
      </p:sp>
      <p:sp>
        <p:nvSpPr>
          <p:cNvPr id="410" name="Google Shape;410;p39"/>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2"/>
                </a:solidFill>
                <a:latin typeface="Arial"/>
                <a:ea typeface="Arial"/>
                <a:cs typeface="Arial"/>
                <a:sym typeface="Arial"/>
              </a:rPr>
              <a:t>‹#›</a:t>
            </a:fld>
            <a:endParaRPr sz="1300">
              <a:solidFill>
                <a:schemeClr val="dk2"/>
              </a:solidFill>
              <a:latin typeface="Arial"/>
              <a:ea typeface="Arial"/>
              <a:cs typeface="Arial"/>
              <a:sym typeface="Arial"/>
            </a:endParaRPr>
          </a:p>
        </p:txBody>
      </p:sp>
      <p:sp>
        <p:nvSpPr>
          <p:cNvPr id="411" name="Google Shape;411;p39"/>
          <p:cNvSpPr txBox="1"/>
          <p:nvPr>
            <p:ph idx="1" type="body"/>
          </p:nvPr>
        </p:nvSpPr>
        <p:spPr>
          <a:xfrm>
            <a:off x="228350" y="0"/>
            <a:ext cx="8915700" cy="39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u="sng">
                <a:solidFill>
                  <a:srgbClr val="FFFFFF"/>
                </a:solidFill>
                <a:hlinkClick r:id="rId3">
                  <a:extLst>
                    <a:ext uri="{A12FA001-AC4F-418D-AE19-62706E023703}">
                      <ahyp:hlinkClr val="tx"/>
                    </a:ext>
                  </a:extLst>
                </a:hlinkClick>
              </a:rPr>
              <a:t>www.cs.huji.ac.il/~oabend/ucca.html</a:t>
            </a:r>
            <a:endParaRPr sz="1400">
              <a:solidFill>
                <a:srgbClr val="FFFFFF"/>
              </a:solidFill>
            </a:endParaRPr>
          </a:p>
        </p:txBody>
      </p:sp>
      <p:pic>
        <p:nvPicPr>
          <p:cNvPr id="412" name="Google Shape;412;p39"/>
          <p:cNvPicPr preferRelativeResize="0"/>
          <p:nvPr/>
        </p:nvPicPr>
        <p:blipFill>
          <a:blip r:embed="rId4">
            <a:alphaModFix/>
          </a:blip>
          <a:stretch>
            <a:fillRect/>
          </a:stretch>
        </p:blipFill>
        <p:spPr>
          <a:xfrm>
            <a:off x="152400" y="1923375"/>
            <a:ext cx="8839200" cy="209362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0"/>
          <p:cNvSpPr txBox="1"/>
          <p:nvPr>
            <p:ph type="title"/>
          </p:nvPr>
        </p:nvSpPr>
        <p:spPr>
          <a:xfrm>
            <a:off x="457200" y="101100"/>
            <a:ext cx="75354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Universal Conceptual Cognitive Annotation</a:t>
            </a:r>
            <a:endParaRPr sz="3000"/>
          </a:p>
        </p:txBody>
      </p:sp>
      <p:sp>
        <p:nvSpPr>
          <p:cNvPr id="418" name="Google Shape;418;p40"/>
          <p:cNvSpPr txBox="1"/>
          <p:nvPr>
            <p:ph idx="12" type="sldNum"/>
          </p:nvPr>
        </p:nvSpPr>
        <p:spPr>
          <a:xfrm>
            <a:off x="8425675" y="4622075"/>
            <a:ext cx="548700" cy="52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chemeClr val="dk2"/>
                </a:solidFill>
                <a:latin typeface="Arial"/>
                <a:ea typeface="Arial"/>
                <a:cs typeface="Arial"/>
                <a:sym typeface="Arial"/>
              </a:rPr>
              <a:t>‹#›</a:t>
            </a:fld>
            <a:endParaRPr sz="1300">
              <a:solidFill>
                <a:schemeClr val="dk2"/>
              </a:solidFill>
              <a:latin typeface="Arial"/>
              <a:ea typeface="Arial"/>
              <a:cs typeface="Arial"/>
              <a:sym typeface="Arial"/>
            </a:endParaRPr>
          </a:p>
        </p:txBody>
      </p:sp>
      <p:sp>
        <p:nvSpPr>
          <p:cNvPr id="419" name="Google Shape;419;p40"/>
          <p:cNvSpPr txBox="1"/>
          <p:nvPr>
            <p:ph idx="1" type="body"/>
          </p:nvPr>
        </p:nvSpPr>
        <p:spPr>
          <a:xfrm>
            <a:off x="228350" y="0"/>
            <a:ext cx="8915700" cy="39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u="sng">
                <a:solidFill>
                  <a:srgbClr val="FFFFFF"/>
                </a:solidFill>
                <a:hlinkClick r:id="rId3">
                  <a:extLst>
                    <a:ext uri="{A12FA001-AC4F-418D-AE19-62706E023703}">
                      <ahyp:hlinkClr val="tx"/>
                    </a:ext>
                  </a:extLst>
                </a:hlinkClick>
              </a:rPr>
              <a:t>www.cs.huji.ac.il/~oabend/ucca.html</a:t>
            </a:r>
            <a:endParaRPr sz="1400">
              <a:solidFill>
                <a:srgbClr val="FFFFFF"/>
              </a:solidFill>
            </a:endParaRPr>
          </a:p>
        </p:txBody>
      </p:sp>
      <p:pic>
        <p:nvPicPr>
          <p:cNvPr id="420" name="Google Shape;420;p40"/>
          <p:cNvPicPr preferRelativeResize="0"/>
          <p:nvPr/>
        </p:nvPicPr>
        <p:blipFill>
          <a:blip r:embed="rId4">
            <a:alphaModFix/>
          </a:blip>
          <a:stretch>
            <a:fillRect/>
          </a:stretch>
        </p:blipFill>
        <p:spPr>
          <a:xfrm>
            <a:off x="152400" y="1267500"/>
            <a:ext cx="8120877" cy="35182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sense disambiguation</a:t>
            </a:r>
            <a:endParaRPr/>
          </a:p>
        </p:txBody>
      </p:sp>
      <p:sp>
        <p:nvSpPr>
          <p:cNvPr id="127" name="Google Shape;127;p11"/>
          <p:cNvSpPr txBox="1"/>
          <p:nvPr>
            <p:ph idx="1" type="body"/>
          </p:nvPr>
        </p:nvSpPr>
        <p:spPr>
          <a:xfrm>
            <a:off x="457200" y="1278525"/>
            <a:ext cx="8366100" cy="38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t>A word may have more than one sense (meaning).</a:t>
            </a:r>
            <a:endParaRPr sz="2600"/>
          </a:p>
          <a:p>
            <a:pPr indent="0" lvl="0" marL="0" rtl="0" algn="l">
              <a:lnSpc>
                <a:spcPct val="150000"/>
              </a:lnSpc>
              <a:spcBef>
                <a:spcPts val="0"/>
              </a:spcBef>
              <a:spcAft>
                <a:spcPts val="0"/>
              </a:spcAft>
              <a:buNone/>
            </a:pPr>
            <a:r>
              <a:rPr lang="en" sz="2600"/>
              <a:t>Which sense of the word is being used?</a:t>
            </a:r>
            <a:endParaRPr sz="2600"/>
          </a:p>
          <a:p>
            <a:pPr indent="-368300" lvl="0" marL="457200" rtl="0" algn="l">
              <a:lnSpc>
                <a:spcPct val="2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the new power </a:t>
            </a:r>
            <a:r>
              <a:rPr b="1" lang="en" sz="2200">
                <a:solidFill>
                  <a:srgbClr val="434343"/>
                </a:solidFill>
                <a:latin typeface="Times New Roman"/>
                <a:ea typeface="Times New Roman"/>
                <a:cs typeface="Times New Roman"/>
                <a:sym typeface="Times New Roman"/>
              </a:rPr>
              <a:t>plant</a:t>
            </a:r>
            <a:r>
              <a:rPr lang="en" sz="2200">
                <a:latin typeface="Times New Roman"/>
                <a:ea typeface="Times New Roman"/>
                <a:cs typeface="Times New Roman"/>
                <a:sym typeface="Times New Roman"/>
              </a:rPr>
              <a:t> has a production capacity of up to 96 MW</a:t>
            </a:r>
            <a:endParaRPr sz="2200">
              <a:latin typeface="Times New Roman"/>
              <a:ea typeface="Times New Roman"/>
              <a:cs typeface="Times New Roman"/>
              <a:sym typeface="Times New Roman"/>
            </a:endParaRPr>
          </a:p>
          <a:p>
            <a:pPr indent="-368300" lvl="0" marL="457200" rtl="0" algn="l">
              <a:lnSpc>
                <a:spcPct val="2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a </a:t>
            </a:r>
            <a:r>
              <a:rPr b="1" lang="en" sz="2200">
                <a:solidFill>
                  <a:srgbClr val="274E13"/>
                </a:solidFill>
                <a:latin typeface="Times New Roman"/>
                <a:ea typeface="Times New Roman"/>
                <a:cs typeface="Times New Roman"/>
                <a:sym typeface="Times New Roman"/>
              </a:rPr>
              <a:t>plant</a:t>
            </a:r>
            <a:r>
              <a:rPr lang="en" sz="2200">
                <a:latin typeface="Times New Roman"/>
                <a:ea typeface="Times New Roman"/>
                <a:cs typeface="Times New Roman"/>
                <a:sym typeface="Times New Roman"/>
              </a:rPr>
              <a:t>-based diet is still seen as an incredibly hard task to manage</a:t>
            </a:r>
            <a:endParaRPr sz="2600"/>
          </a:p>
          <a:p>
            <a:pPr indent="0" lvl="0" marL="0" rtl="0" algn="l">
              <a:lnSpc>
                <a:spcPct val="150000"/>
              </a:lnSpc>
              <a:spcBef>
                <a:spcPts val="0"/>
              </a:spcBef>
              <a:spcAft>
                <a:spcPts val="0"/>
              </a:spcAft>
              <a:buNone/>
            </a:pPr>
            <a:r>
              <a:rPr lang="en" sz="2600"/>
              <a:t>Here both are nouns (NN),</a:t>
            </a:r>
            <a:endParaRPr sz="2600"/>
          </a:p>
          <a:p>
            <a:pPr indent="0" lvl="0" marL="0" rtl="0" algn="l">
              <a:lnSpc>
                <a:spcPct val="150000"/>
              </a:lnSpc>
              <a:spcBef>
                <a:spcPts val="0"/>
              </a:spcBef>
              <a:spcAft>
                <a:spcPts val="0"/>
              </a:spcAft>
              <a:buNone/>
            </a:pPr>
            <a:r>
              <a:rPr lang="en" sz="2600"/>
              <a:t>but different parts of speech are possible (</a:t>
            </a:r>
            <a:r>
              <a:rPr lang="en" sz="2600">
                <a:latin typeface="Times New Roman"/>
                <a:ea typeface="Times New Roman"/>
                <a:cs typeface="Times New Roman"/>
                <a:sym typeface="Times New Roman"/>
              </a:rPr>
              <a:t>wish...</a:t>
            </a:r>
            <a:r>
              <a:rPr lang="en" sz="2600"/>
              <a:t>)</a:t>
            </a:r>
            <a:endParaRPr sz="2600"/>
          </a:p>
        </p:txBody>
      </p:sp>
      <p:pic>
        <p:nvPicPr>
          <p:cNvPr id="128" name="Google Shape;128;p11"/>
          <p:cNvPicPr preferRelativeResize="0"/>
          <p:nvPr/>
        </p:nvPicPr>
        <p:blipFill>
          <a:blip r:embed="rId3">
            <a:alphaModFix/>
          </a:blip>
          <a:stretch>
            <a:fillRect/>
          </a:stretch>
        </p:blipFill>
        <p:spPr>
          <a:xfrm>
            <a:off x="8169174" y="1580800"/>
            <a:ext cx="974826" cy="1299775"/>
          </a:xfrm>
          <a:prstGeom prst="rect">
            <a:avLst/>
          </a:prstGeom>
          <a:noFill/>
          <a:ln>
            <a:noFill/>
          </a:ln>
        </p:spPr>
      </p:pic>
      <p:pic>
        <p:nvPicPr>
          <p:cNvPr id="129" name="Google Shape;129;p11"/>
          <p:cNvPicPr preferRelativeResize="0"/>
          <p:nvPr/>
        </p:nvPicPr>
        <p:blipFill>
          <a:blip r:embed="rId4">
            <a:alphaModFix/>
          </a:blip>
          <a:stretch>
            <a:fillRect/>
          </a:stretch>
        </p:blipFill>
        <p:spPr>
          <a:xfrm>
            <a:off x="7844225" y="3843650"/>
            <a:ext cx="1299775" cy="129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WordNet</a:t>
            </a:r>
            <a:endParaRPr/>
          </a:p>
        </p:txBody>
      </p:sp>
      <p:sp>
        <p:nvSpPr>
          <p:cNvPr id="135" name="Google Shape;135;p12"/>
          <p:cNvSpPr txBox="1"/>
          <p:nvPr/>
        </p:nvSpPr>
        <p:spPr>
          <a:xfrm>
            <a:off x="189750" y="0"/>
            <a:ext cx="5658600" cy="34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FFFF"/>
                </a:solidFill>
                <a:hlinkClick r:id="rId3">
                  <a:extLst>
                    <a:ext uri="{A12FA001-AC4F-418D-AE19-62706E023703}">
                      <ahyp:hlinkClr val="tx"/>
                    </a:ext>
                  </a:extLst>
                </a:hlinkClick>
              </a:rPr>
              <a:t>wordnetweb.princeton.edu/perl/webwn</a:t>
            </a:r>
            <a:endParaRPr>
              <a:solidFill>
                <a:srgbClr val="FFFFFF"/>
              </a:solidFill>
            </a:endParaRPr>
          </a:p>
        </p:txBody>
      </p:sp>
      <p:sp>
        <p:nvSpPr>
          <p:cNvPr id="136" name="Google Shape;136;p12"/>
          <p:cNvSpPr txBox="1"/>
          <p:nvPr/>
        </p:nvSpPr>
        <p:spPr>
          <a:xfrm>
            <a:off x="222700" y="1357725"/>
            <a:ext cx="8921400" cy="3570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000">
                <a:solidFill>
                  <a:schemeClr val="dk2"/>
                </a:solidFill>
              </a:rPr>
              <a:t>Synset: collection of words with a specific meaning</a:t>
            </a:r>
            <a:endParaRPr sz="1300">
              <a:solidFill>
                <a:schemeClr val="dk2"/>
              </a:solidFill>
            </a:endParaRPr>
          </a:p>
          <a:p>
            <a:pPr indent="-342900" lvl="0" marL="457200" rtl="0" algn="l">
              <a:lnSpc>
                <a:spcPct val="150000"/>
              </a:lnSpc>
              <a:spcBef>
                <a:spcPts val="0"/>
              </a:spcBef>
              <a:spcAft>
                <a:spcPts val="0"/>
              </a:spcAft>
              <a:buClr>
                <a:schemeClr val="dk1"/>
              </a:buClr>
              <a:buSzPts val="1800"/>
              <a:buAutoNum type="arabicPeriod"/>
            </a:pPr>
            <a:r>
              <a:rPr lang="en" sz="1800">
                <a:solidFill>
                  <a:srgbClr val="FF0000"/>
                </a:solidFill>
              </a:rPr>
              <a:t>(n) </a:t>
            </a:r>
            <a:r>
              <a:rPr b="1" lang="en" sz="1800">
                <a:solidFill>
                  <a:schemeClr val="dk1"/>
                </a:solidFill>
              </a:rPr>
              <a:t>plant</a:t>
            </a:r>
            <a:r>
              <a:rPr lang="en" sz="1800">
                <a:solidFill>
                  <a:schemeClr val="dk1"/>
                </a:solidFill>
              </a:rPr>
              <a:t>, </a:t>
            </a:r>
            <a:r>
              <a:rPr lang="en" sz="1800" u="sng">
                <a:solidFill>
                  <a:schemeClr val="hlink"/>
                </a:solidFill>
                <a:hlinkClick r:id="rId4"/>
              </a:rPr>
              <a:t>works</a:t>
            </a:r>
            <a:r>
              <a:rPr lang="en" sz="1800">
                <a:solidFill>
                  <a:schemeClr val="dk1"/>
                </a:solidFill>
              </a:rPr>
              <a:t>, </a:t>
            </a:r>
            <a:r>
              <a:rPr lang="en" sz="1800" u="sng">
                <a:solidFill>
                  <a:schemeClr val="hlink"/>
                </a:solidFill>
                <a:hlinkClick r:id="rId5"/>
              </a:rPr>
              <a:t>industrial plant</a:t>
            </a:r>
            <a:endParaRPr sz="1800" u="sng">
              <a:solidFill>
                <a:schemeClr val="hlink"/>
              </a:solidFill>
              <a:hlinkClick r:id="rId6"/>
            </a:endParaRPr>
          </a:p>
          <a:p>
            <a:pPr indent="-342900" lvl="0" marL="457200" rtl="0" algn="l">
              <a:lnSpc>
                <a:spcPct val="150000"/>
              </a:lnSpc>
              <a:spcBef>
                <a:spcPts val="0"/>
              </a:spcBef>
              <a:spcAft>
                <a:spcPts val="0"/>
              </a:spcAft>
              <a:buClr>
                <a:schemeClr val="dk1"/>
              </a:buClr>
              <a:buSzPts val="1800"/>
              <a:buAutoNum type="arabicPeriod"/>
            </a:pPr>
            <a:r>
              <a:rPr lang="en" sz="1800">
                <a:solidFill>
                  <a:srgbClr val="FF0000"/>
                </a:solidFill>
              </a:rPr>
              <a:t>(n) </a:t>
            </a:r>
            <a:r>
              <a:rPr b="1" lang="en" sz="1800">
                <a:solidFill>
                  <a:schemeClr val="dk1"/>
                </a:solidFill>
              </a:rPr>
              <a:t>plant</a:t>
            </a:r>
            <a:r>
              <a:rPr lang="en" sz="1800">
                <a:solidFill>
                  <a:schemeClr val="dk1"/>
                </a:solidFill>
              </a:rPr>
              <a:t>, </a:t>
            </a:r>
            <a:r>
              <a:rPr lang="en" sz="1800" u="sng">
                <a:solidFill>
                  <a:schemeClr val="hlink"/>
                </a:solidFill>
                <a:hlinkClick r:id="rId7"/>
              </a:rPr>
              <a:t>flora</a:t>
            </a:r>
            <a:r>
              <a:rPr lang="en" sz="1800">
                <a:solidFill>
                  <a:schemeClr val="dk1"/>
                </a:solidFill>
              </a:rPr>
              <a:t>, </a:t>
            </a:r>
            <a:r>
              <a:rPr lang="en" sz="1800" u="sng">
                <a:solidFill>
                  <a:schemeClr val="hlink"/>
                </a:solidFill>
                <a:hlinkClick r:id="rId8"/>
              </a:rPr>
              <a:t>plant life</a:t>
            </a:r>
            <a:endParaRPr b="1" sz="1800">
              <a:solidFill>
                <a:schemeClr val="dk1"/>
              </a:solidFill>
            </a:endParaRPr>
          </a:p>
          <a:p>
            <a:pPr indent="-342900" lvl="0" marL="457200" rtl="0" algn="l">
              <a:lnSpc>
                <a:spcPct val="150000"/>
              </a:lnSpc>
              <a:spcBef>
                <a:spcPts val="0"/>
              </a:spcBef>
              <a:spcAft>
                <a:spcPts val="0"/>
              </a:spcAft>
              <a:buClr>
                <a:schemeClr val="dk1"/>
              </a:buClr>
              <a:buSzPts val="1800"/>
              <a:buAutoNum type="arabicPeriod" startAt="3"/>
            </a:pPr>
            <a:r>
              <a:rPr lang="en" sz="1800">
                <a:solidFill>
                  <a:srgbClr val="FF0000"/>
                </a:solidFill>
              </a:rPr>
              <a:t>(v) </a:t>
            </a:r>
            <a:r>
              <a:rPr b="1" lang="en" sz="1800">
                <a:solidFill>
                  <a:schemeClr val="dk1"/>
                </a:solidFill>
              </a:rPr>
              <a:t>plant</a:t>
            </a:r>
            <a:r>
              <a:rPr lang="en" sz="1800">
                <a:solidFill>
                  <a:schemeClr val="dk1"/>
                </a:solidFill>
              </a:rPr>
              <a:t>, </a:t>
            </a:r>
            <a:r>
              <a:rPr lang="en" sz="1800" u="sng">
                <a:solidFill>
                  <a:schemeClr val="hlink"/>
                </a:solidFill>
                <a:hlinkClick r:id="rId9"/>
              </a:rPr>
              <a:t>set</a:t>
            </a:r>
            <a:endParaRPr sz="1800" u="sng">
              <a:solidFill>
                <a:schemeClr val="hlink"/>
              </a:solidFill>
              <a:hlinkClick r:id="rId10"/>
            </a:endParaRPr>
          </a:p>
          <a:p>
            <a:pPr indent="-342900" lvl="0" marL="457200" rtl="0" algn="l">
              <a:lnSpc>
                <a:spcPct val="150000"/>
              </a:lnSpc>
              <a:spcBef>
                <a:spcPts val="0"/>
              </a:spcBef>
              <a:spcAft>
                <a:spcPts val="0"/>
              </a:spcAft>
              <a:buClr>
                <a:schemeClr val="dk1"/>
              </a:buClr>
              <a:buSzPts val="1800"/>
              <a:buAutoNum type="arabicPeriod" startAt="3"/>
            </a:pPr>
            <a:r>
              <a:rPr lang="en" sz="1800">
                <a:solidFill>
                  <a:srgbClr val="FF0000"/>
                </a:solidFill>
              </a:rPr>
              <a:t>(v) </a:t>
            </a:r>
            <a:r>
              <a:rPr lang="en" sz="1800" u="sng">
                <a:solidFill>
                  <a:schemeClr val="hlink"/>
                </a:solidFill>
                <a:hlinkClick r:id="rId11"/>
              </a:rPr>
              <a:t>implant</a:t>
            </a:r>
            <a:r>
              <a:rPr lang="en" sz="1800">
                <a:solidFill>
                  <a:schemeClr val="dk1"/>
                </a:solidFill>
              </a:rPr>
              <a:t>, </a:t>
            </a:r>
            <a:r>
              <a:rPr lang="en" sz="1800" u="sng">
                <a:solidFill>
                  <a:schemeClr val="hlink"/>
                </a:solidFill>
                <a:hlinkClick r:id="rId12"/>
              </a:rPr>
              <a:t>engraft</a:t>
            </a:r>
            <a:r>
              <a:rPr lang="en" sz="1800">
                <a:solidFill>
                  <a:schemeClr val="dk1"/>
                </a:solidFill>
              </a:rPr>
              <a:t>, </a:t>
            </a:r>
            <a:r>
              <a:rPr lang="en" sz="1800" u="sng">
                <a:solidFill>
                  <a:schemeClr val="hlink"/>
                </a:solidFill>
                <a:hlinkClick r:id="rId13"/>
              </a:rPr>
              <a:t>embed</a:t>
            </a:r>
            <a:r>
              <a:rPr lang="en" sz="1800">
                <a:solidFill>
                  <a:schemeClr val="dk1"/>
                </a:solidFill>
              </a:rPr>
              <a:t>, </a:t>
            </a:r>
            <a:r>
              <a:rPr lang="en" sz="1800" u="sng">
                <a:solidFill>
                  <a:schemeClr val="hlink"/>
                </a:solidFill>
                <a:hlinkClick r:id="rId14"/>
              </a:rPr>
              <a:t>imbed</a:t>
            </a:r>
            <a:r>
              <a:rPr lang="en" sz="1800">
                <a:solidFill>
                  <a:schemeClr val="dk1"/>
                </a:solidFill>
              </a:rPr>
              <a:t>, </a:t>
            </a:r>
            <a:r>
              <a:rPr b="1" lang="en" sz="1800">
                <a:solidFill>
                  <a:schemeClr val="dk1"/>
                </a:solidFill>
              </a:rPr>
              <a:t>plant</a:t>
            </a:r>
            <a:endParaRPr b="1" sz="1800">
              <a:solidFill>
                <a:schemeClr val="dk1"/>
              </a:solidFill>
            </a:endParaRPr>
          </a:p>
          <a:p>
            <a:pPr indent="-342900" lvl="0" marL="457200" rtl="0" algn="l">
              <a:lnSpc>
                <a:spcPct val="150000"/>
              </a:lnSpc>
              <a:spcBef>
                <a:spcPts val="0"/>
              </a:spcBef>
              <a:spcAft>
                <a:spcPts val="0"/>
              </a:spcAft>
              <a:buClr>
                <a:schemeClr val="dk1"/>
              </a:buClr>
              <a:buSzPts val="1800"/>
              <a:buAutoNum type="arabicPeriod" startAt="3"/>
            </a:pPr>
            <a:r>
              <a:rPr lang="en" sz="1800">
                <a:solidFill>
                  <a:srgbClr val="FF0000"/>
                </a:solidFill>
              </a:rPr>
              <a:t>(v) </a:t>
            </a:r>
            <a:r>
              <a:rPr lang="en" sz="1800" u="sng">
                <a:solidFill>
                  <a:schemeClr val="hlink"/>
                </a:solidFill>
                <a:hlinkClick r:id="rId15"/>
              </a:rPr>
              <a:t>establish</a:t>
            </a:r>
            <a:r>
              <a:rPr lang="en" sz="1800">
                <a:solidFill>
                  <a:schemeClr val="dk1"/>
                </a:solidFill>
              </a:rPr>
              <a:t>, </a:t>
            </a:r>
            <a:r>
              <a:rPr lang="en" sz="1800" u="sng">
                <a:solidFill>
                  <a:schemeClr val="hlink"/>
                </a:solidFill>
                <a:hlinkClick r:id="rId16"/>
              </a:rPr>
              <a:t>found</a:t>
            </a:r>
            <a:r>
              <a:rPr lang="en" sz="1800">
                <a:solidFill>
                  <a:schemeClr val="dk1"/>
                </a:solidFill>
              </a:rPr>
              <a:t>, </a:t>
            </a:r>
            <a:r>
              <a:rPr b="1" lang="en" sz="1800">
                <a:solidFill>
                  <a:schemeClr val="dk1"/>
                </a:solidFill>
              </a:rPr>
              <a:t>plant</a:t>
            </a:r>
            <a:r>
              <a:rPr lang="en" sz="1800">
                <a:solidFill>
                  <a:schemeClr val="dk1"/>
                </a:solidFill>
              </a:rPr>
              <a:t>, </a:t>
            </a:r>
            <a:r>
              <a:rPr lang="en" sz="1800" u="sng">
                <a:solidFill>
                  <a:schemeClr val="hlink"/>
                </a:solidFill>
                <a:hlinkClick r:id="rId17"/>
              </a:rPr>
              <a:t>constitute</a:t>
            </a:r>
            <a:r>
              <a:rPr lang="en" sz="1800">
                <a:solidFill>
                  <a:schemeClr val="dk1"/>
                </a:solidFill>
              </a:rPr>
              <a:t>, </a:t>
            </a:r>
            <a:r>
              <a:rPr lang="en" sz="1800" u="sng">
                <a:solidFill>
                  <a:schemeClr val="hlink"/>
                </a:solidFill>
                <a:hlinkClick r:id="rId18"/>
              </a:rPr>
              <a:t>institute</a:t>
            </a:r>
            <a:endParaRPr sz="1800" u="sng">
              <a:solidFill>
                <a:schemeClr val="hlink"/>
              </a:solidFill>
              <a:hlinkClick r:id="rId19"/>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WordNet</a:t>
            </a:r>
            <a:endParaRPr/>
          </a:p>
        </p:txBody>
      </p:sp>
      <p:sp>
        <p:nvSpPr>
          <p:cNvPr id="142" name="Google Shape;142;p13"/>
          <p:cNvSpPr txBox="1"/>
          <p:nvPr/>
        </p:nvSpPr>
        <p:spPr>
          <a:xfrm>
            <a:off x="189750" y="0"/>
            <a:ext cx="5658600" cy="34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FFFF"/>
                </a:solidFill>
                <a:hlinkClick r:id="rId3">
                  <a:extLst>
                    <a:ext uri="{A12FA001-AC4F-418D-AE19-62706E023703}">
                      <ahyp:hlinkClr val="tx"/>
                    </a:ext>
                  </a:extLst>
                </a:hlinkClick>
              </a:rPr>
              <a:t>wordnetweb.princeton.edu/perl/webwn</a:t>
            </a:r>
            <a:endParaRPr>
              <a:solidFill>
                <a:srgbClr val="FFFFFF"/>
              </a:solidFill>
            </a:endParaRPr>
          </a:p>
        </p:txBody>
      </p:sp>
      <p:sp>
        <p:nvSpPr>
          <p:cNvPr id="143" name="Google Shape;143;p13"/>
          <p:cNvSpPr txBox="1"/>
          <p:nvPr/>
        </p:nvSpPr>
        <p:spPr>
          <a:xfrm>
            <a:off x="222700" y="1357725"/>
            <a:ext cx="8081700" cy="36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2"/>
                </a:solidFill>
              </a:rPr>
              <a:t>Relations between words/synsets</a:t>
            </a:r>
            <a:endParaRPr sz="1300">
              <a:solidFill>
                <a:schemeClr val="dk2"/>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rgbClr val="FF0000"/>
                </a:solidFill>
              </a:rPr>
              <a:t>(n) </a:t>
            </a:r>
            <a:r>
              <a:rPr b="1" lang="en" sz="1200">
                <a:solidFill>
                  <a:schemeClr val="dk1"/>
                </a:solidFill>
              </a:rPr>
              <a:t>plant</a:t>
            </a:r>
            <a:r>
              <a:rPr lang="en" sz="1200">
                <a:solidFill>
                  <a:schemeClr val="dk1"/>
                </a:solidFill>
              </a:rPr>
              <a:t>, </a:t>
            </a:r>
            <a:r>
              <a:rPr lang="en" sz="1200" u="sng">
                <a:solidFill>
                  <a:schemeClr val="hlink"/>
                </a:solidFill>
                <a:hlinkClick r:id="rId4"/>
              </a:rPr>
              <a:t>works</a:t>
            </a:r>
            <a:r>
              <a:rPr lang="en" sz="1200">
                <a:solidFill>
                  <a:schemeClr val="dk1"/>
                </a:solidFill>
              </a:rPr>
              <a:t>, </a:t>
            </a:r>
            <a:r>
              <a:rPr lang="en" sz="1200" u="sng">
                <a:solidFill>
                  <a:schemeClr val="hlink"/>
                </a:solidFill>
                <a:hlinkClick r:id="rId5"/>
              </a:rPr>
              <a:t>industrial plant</a:t>
            </a:r>
            <a:endParaRPr i="1" sz="1200" u="sng">
              <a:solidFill>
                <a:schemeClr val="hlink"/>
              </a:solidFill>
              <a:hlinkClick r:id="rId6"/>
            </a:endParaRPr>
          </a:p>
          <a:p>
            <a:pPr indent="-304800" lvl="1" marL="9144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7"/>
              </a:rPr>
              <a:t>building complex</a:t>
            </a:r>
            <a:r>
              <a:rPr lang="en" sz="1200">
                <a:solidFill>
                  <a:schemeClr val="dk1"/>
                </a:solidFill>
              </a:rPr>
              <a:t>, </a:t>
            </a:r>
            <a:r>
              <a:rPr lang="en" sz="1200" u="sng">
                <a:solidFill>
                  <a:schemeClr val="hlink"/>
                </a:solidFill>
                <a:hlinkClick r:id="rId8"/>
              </a:rPr>
              <a:t>complex</a:t>
            </a:r>
            <a:endParaRPr sz="1200" u="sng">
              <a:solidFill>
                <a:schemeClr val="hlink"/>
              </a:solidFill>
              <a:hlinkClick r:id="rId9"/>
            </a:endParaRPr>
          </a:p>
          <a:p>
            <a:pPr indent="-304800" lvl="2" marL="13716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10"/>
              </a:rPr>
              <a:t>structure</a:t>
            </a:r>
            <a:r>
              <a:rPr lang="en" sz="1200">
                <a:solidFill>
                  <a:schemeClr val="dk1"/>
                </a:solidFill>
              </a:rPr>
              <a:t>, </a:t>
            </a:r>
            <a:r>
              <a:rPr lang="en" sz="1200" u="sng">
                <a:solidFill>
                  <a:schemeClr val="hlink"/>
                </a:solidFill>
                <a:hlinkClick r:id="rId11"/>
              </a:rPr>
              <a:t>construction</a:t>
            </a:r>
            <a:endParaRPr sz="1200" u="sng">
              <a:solidFill>
                <a:schemeClr val="hlink"/>
              </a:solidFill>
              <a:hlinkClick r:id="rId12"/>
            </a:endParaRPr>
          </a:p>
          <a:p>
            <a:pPr indent="-304800" lvl="3" marL="18288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13"/>
              </a:rPr>
              <a:t>artifact</a:t>
            </a:r>
            <a:r>
              <a:rPr lang="en" sz="1200">
                <a:solidFill>
                  <a:schemeClr val="dk1"/>
                </a:solidFill>
              </a:rPr>
              <a:t>, </a:t>
            </a:r>
            <a:r>
              <a:rPr lang="en" sz="1200" u="sng">
                <a:solidFill>
                  <a:schemeClr val="hlink"/>
                </a:solidFill>
                <a:hlinkClick r:id="rId14"/>
              </a:rPr>
              <a:t>artefact</a:t>
            </a:r>
            <a:endParaRPr sz="1200" u="sng">
              <a:solidFill>
                <a:schemeClr val="hlink"/>
              </a:solidFill>
              <a:hlinkClick r:id="rId15"/>
            </a:endParaRPr>
          </a:p>
          <a:p>
            <a:pPr indent="-304800" lvl="4" marL="22860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16"/>
              </a:rPr>
              <a:t>whole</a:t>
            </a:r>
            <a:r>
              <a:rPr lang="en" sz="1200">
                <a:solidFill>
                  <a:schemeClr val="dk1"/>
                </a:solidFill>
              </a:rPr>
              <a:t>, </a:t>
            </a:r>
            <a:r>
              <a:rPr lang="en" sz="1200" u="sng">
                <a:solidFill>
                  <a:schemeClr val="hlink"/>
                </a:solidFill>
                <a:hlinkClick r:id="rId17"/>
              </a:rPr>
              <a:t>unit</a:t>
            </a:r>
            <a:endParaRPr sz="1200" u="sng">
              <a:solidFill>
                <a:schemeClr val="hlink"/>
              </a:solidFill>
              <a:hlinkClick r:id="rId18"/>
            </a:endParaRPr>
          </a:p>
          <a:p>
            <a:pPr indent="-304800" lvl="5" marL="27432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19"/>
              </a:rPr>
              <a:t>object</a:t>
            </a:r>
            <a:r>
              <a:rPr lang="en" sz="1200">
                <a:solidFill>
                  <a:schemeClr val="dk1"/>
                </a:solidFill>
              </a:rPr>
              <a:t>, </a:t>
            </a:r>
            <a:r>
              <a:rPr lang="en" sz="1200" u="sng">
                <a:solidFill>
                  <a:schemeClr val="hlink"/>
                </a:solidFill>
                <a:hlinkClick r:id="rId20"/>
              </a:rPr>
              <a:t>physical object</a:t>
            </a:r>
            <a:endParaRPr sz="1200" u="sng">
              <a:solidFill>
                <a:schemeClr val="hlink"/>
              </a:solidFill>
              <a:hlinkClick r:id="rId21"/>
            </a:endParaRPr>
          </a:p>
          <a:p>
            <a:pPr indent="-304800" lvl="6" marL="32004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22"/>
              </a:rPr>
              <a:t>physical entity</a:t>
            </a:r>
            <a:endParaRPr sz="1200" u="sng">
              <a:solidFill>
                <a:schemeClr val="hlink"/>
              </a:solidFill>
              <a:hlinkClick r:id="rId23"/>
            </a:endParaRPr>
          </a:p>
          <a:p>
            <a:pPr indent="-304800" lvl="7" marL="36576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24"/>
              </a:rPr>
              <a:t>entity</a:t>
            </a:r>
            <a:endParaRPr sz="1200" u="sng">
              <a:solidFill>
                <a:schemeClr val="hlink"/>
              </a:solidFill>
              <a:hlinkClick r:id="rId25"/>
            </a:endParaRPr>
          </a:p>
          <a:p>
            <a:pPr indent="-304800" lvl="0" marL="457200" rtl="0" algn="l">
              <a:lnSpc>
                <a:spcPct val="115000"/>
              </a:lnSpc>
              <a:spcBef>
                <a:spcPts val="0"/>
              </a:spcBef>
              <a:spcAft>
                <a:spcPts val="0"/>
              </a:spcAft>
              <a:buClr>
                <a:schemeClr val="dk1"/>
              </a:buClr>
              <a:buSzPts val="1200"/>
              <a:buAutoNum type="arabicPeriod"/>
            </a:pPr>
            <a:r>
              <a:rPr lang="en" sz="1200">
                <a:solidFill>
                  <a:srgbClr val="FF0000"/>
                </a:solidFill>
              </a:rPr>
              <a:t>(n) </a:t>
            </a:r>
            <a:r>
              <a:rPr b="1" lang="en" sz="1200">
                <a:solidFill>
                  <a:schemeClr val="dk1"/>
                </a:solidFill>
              </a:rPr>
              <a:t>plant</a:t>
            </a:r>
            <a:r>
              <a:rPr lang="en" sz="1200">
                <a:solidFill>
                  <a:schemeClr val="dk1"/>
                </a:solidFill>
              </a:rPr>
              <a:t>, </a:t>
            </a:r>
            <a:r>
              <a:rPr lang="en" sz="1200" u="sng">
                <a:solidFill>
                  <a:schemeClr val="hlink"/>
                </a:solidFill>
                <a:hlinkClick r:id="rId26"/>
              </a:rPr>
              <a:t>flora</a:t>
            </a:r>
            <a:r>
              <a:rPr lang="en" sz="1200">
                <a:solidFill>
                  <a:schemeClr val="dk1"/>
                </a:solidFill>
              </a:rPr>
              <a:t>, </a:t>
            </a:r>
            <a:r>
              <a:rPr lang="en" sz="1200" u="sng">
                <a:solidFill>
                  <a:schemeClr val="hlink"/>
                </a:solidFill>
                <a:hlinkClick r:id="rId27"/>
              </a:rPr>
              <a:t>plant life</a:t>
            </a:r>
            <a:endParaRPr b="1" i="1" sz="1200" u="sng">
              <a:solidFill>
                <a:schemeClr val="hlink"/>
              </a:solidFill>
              <a:hlinkClick r:id="rId28"/>
            </a:endParaRPr>
          </a:p>
          <a:p>
            <a:pPr indent="-304800" lvl="1" marL="9144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29"/>
              </a:rPr>
              <a:t>organism</a:t>
            </a:r>
            <a:r>
              <a:rPr lang="en" sz="1200">
                <a:solidFill>
                  <a:schemeClr val="dk1"/>
                </a:solidFill>
              </a:rPr>
              <a:t>, </a:t>
            </a:r>
            <a:r>
              <a:rPr lang="en" sz="1200" u="sng">
                <a:solidFill>
                  <a:schemeClr val="hlink"/>
                </a:solidFill>
                <a:hlinkClick r:id="rId30"/>
              </a:rPr>
              <a:t>being</a:t>
            </a:r>
            <a:endParaRPr sz="1200" u="sng">
              <a:solidFill>
                <a:schemeClr val="hlink"/>
              </a:solidFill>
              <a:hlinkClick r:id="rId31"/>
            </a:endParaRPr>
          </a:p>
          <a:p>
            <a:pPr indent="-304800" lvl="2" marL="13716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32"/>
              </a:rPr>
              <a:t>living thing</a:t>
            </a:r>
            <a:r>
              <a:rPr lang="en" sz="1200">
                <a:solidFill>
                  <a:schemeClr val="dk1"/>
                </a:solidFill>
              </a:rPr>
              <a:t>, </a:t>
            </a:r>
            <a:r>
              <a:rPr lang="en" sz="1200" u="sng">
                <a:solidFill>
                  <a:schemeClr val="hlink"/>
                </a:solidFill>
                <a:hlinkClick r:id="rId33"/>
              </a:rPr>
              <a:t>animate thing</a:t>
            </a:r>
            <a:endParaRPr sz="1200" u="sng">
              <a:solidFill>
                <a:schemeClr val="hlink"/>
              </a:solidFill>
              <a:hlinkClick r:id="rId34"/>
            </a:endParaRPr>
          </a:p>
          <a:p>
            <a:pPr indent="-304800" lvl="3" marL="18288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35"/>
              </a:rPr>
              <a:t>whole</a:t>
            </a:r>
            <a:r>
              <a:rPr lang="en" sz="1200">
                <a:solidFill>
                  <a:schemeClr val="dk1"/>
                </a:solidFill>
              </a:rPr>
              <a:t>, </a:t>
            </a:r>
            <a:r>
              <a:rPr lang="en" sz="1200" u="sng">
                <a:solidFill>
                  <a:schemeClr val="hlink"/>
                </a:solidFill>
                <a:hlinkClick r:id="rId36"/>
              </a:rPr>
              <a:t>unit</a:t>
            </a:r>
            <a:endParaRPr sz="1200" u="sng">
              <a:solidFill>
                <a:schemeClr val="hlink"/>
              </a:solidFill>
              <a:hlinkClick r:id="rId37"/>
            </a:endParaRPr>
          </a:p>
          <a:p>
            <a:pPr indent="-304800" lvl="4" marL="22860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38"/>
              </a:rPr>
              <a:t>object</a:t>
            </a:r>
            <a:r>
              <a:rPr lang="en" sz="1200">
                <a:solidFill>
                  <a:schemeClr val="dk1"/>
                </a:solidFill>
              </a:rPr>
              <a:t>, </a:t>
            </a:r>
            <a:r>
              <a:rPr lang="en" sz="1200" u="sng">
                <a:solidFill>
                  <a:schemeClr val="hlink"/>
                </a:solidFill>
                <a:hlinkClick r:id="rId39"/>
              </a:rPr>
              <a:t>physical object</a:t>
            </a:r>
            <a:endParaRPr sz="1200" u="sng">
              <a:solidFill>
                <a:schemeClr val="hlink"/>
              </a:solidFill>
              <a:hlinkClick r:id="rId40"/>
            </a:endParaRPr>
          </a:p>
          <a:p>
            <a:pPr indent="-304800" lvl="5" marL="27432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41"/>
              </a:rPr>
              <a:t>physical entity</a:t>
            </a:r>
            <a:endParaRPr sz="1200" u="sng">
              <a:solidFill>
                <a:schemeClr val="hlink"/>
              </a:solidFill>
              <a:hlinkClick r:id="rId42"/>
            </a:endParaRPr>
          </a:p>
          <a:p>
            <a:pPr indent="-304800" lvl="6" marL="3200400" rtl="0" algn="l">
              <a:lnSpc>
                <a:spcPct val="115000"/>
              </a:lnSpc>
              <a:spcBef>
                <a:spcPts val="0"/>
              </a:spcBef>
              <a:spcAft>
                <a:spcPts val="0"/>
              </a:spcAft>
              <a:buClr>
                <a:schemeClr val="dk1"/>
              </a:buClr>
              <a:buSzPts val="1200"/>
              <a:buChar char="●"/>
            </a:pPr>
            <a:r>
              <a:rPr lang="en" sz="1200">
                <a:solidFill>
                  <a:srgbClr val="FF0000"/>
                </a:solidFill>
              </a:rPr>
              <a:t>(n) </a:t>
            </a:r>
            <a:r>
              <a:rPr lang="en" sz="1200" u="sng">
                <a:solidFill>
                  <a:schemeClr val="hlink"/>
                </a:solidFill>
                <a:hlinkClick r:id="rId43"/>
              </a:rPr>
              <a:t>entity</a:t>
            </a:r>
            <a:endParaRPr b="1" sz="1200">
              <a:solidFill>
                <a:schemeClr val="dk1"/>
              </a:solidFill>
              <a:uFill>
                <a:noFill/>
              </a:uFill>
              <a:hlinkClick r:id="rId44">
                <a:extLst>
                  <a:ext uri="{A12FA001-AC4F-418D-AE19-62706E023703}">
                    <ahyp:hlinkClr val="tx"/>
                  </a:ext>
                </a:extLst>
              </a:hlinkClick>
            </a:endParaRPr>
          </a:p>
        </p:txBody>
      </p:sp>
      <p:sp>
        <p:nvSpPr>
          <p:cNvPr id="144" name="Google Shape;144;p13"/>
          <p:cNvSpPr txBox="1"/>
          <p:nvPr/>
        </p:nvSpPr>
        <p:spPr>
          <a:xfrm>
            <a:off x="5567300" y="2841075"/>
            <a:ext cx="2622000" cy="20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h</a:t>
            </a:r>
            <a:r>
              <a:rPr i="1" lang="en"/>
              <a:t>ypernymy</a:t>
            </a:r>
            <a:r>
              <a:rPr lang="en"/>
              <a:t> (“is a” relation)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possible relations:</a:t>
            </a:r>
            <a:endParaRPr/>
          </a:p>
          <a:p>
            <a:pPr indent="0" lvl="0" marL="0" rtl="0" algn="l">
              <a:spcBef>
                <a:spcPts val="0"/>
              </a:spcBef>
              <a:spcAft>
                <a:spcPts val="0"/>
              </a:spcAft>
              <a:buNone/>
            </a:pPr>
            <a:r>
              <a:rPr i="1" lang="en"/>
              <a:t>meronym </a:t>
            </a:r>
            <a:r>
              <a:rPr lang="en"/>
              <a:t>(“part of” relation),</a:t>
            </a:r>
            <a:endParaRPr/>
          </a:p>
          <a:p>
            <a:pPr indent="0" lvl="0" marL="0" rtl="0" algn="l">
              <a:spcBef>
                <a:spcPts val="0"/>
              </a:spcBef>
              <a:spcAft>
                <a:spcPts val="0"/>
              </a:spcAft>
              <a:buNone/>
            </a:pPr>
            <a:r>
              <a:rPr i="1" lang="en"/>
              <a:t>pertainym</a:t>
            </a:r>
            <a:r>
              <a:rPr lang="en"/>
              <a:t> (“of” relation)</a:t>
            </a:r>
            <a:endParaRPr/>
          </a:p>
          <a:p>
            <a:pPr indent="0" lvl="0" marL="0" rtl="0" algn="l">
              <a:spcBef>
                <a:spcPts val="0"/>
              </a:spcBef>
              <a:spcAft>
                <a:spcPts val="0"/>
              </a:spcAft>
              <a:buNone/>
            </a:pPr>
            <a:r>
              <a:rPr i="1" lang="en"/>
              <a:t>entailment</a:t>
            </a:r>
            <a:r>
              <a:rPr lang="en"/>
              <a:t> (“if-then” relation)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WordNet</a:t>
            </a:r>
            <a:endParaRPr/>
          </a:p>
        </p:txBody>
      </p:sp>
      <p:sp>
        <p:nvSpPr>
          <p:cNvPr id="150" name="Google Shape;150;p14"/>
          <p:cNvSpPr txBox="1"/>
          <p:nvPr/>
        </p:nvSpPr>
        <p:spPr>
          <a:xfrm>
            <a:off x="189750" y="0"/>
            <a:ext cx="5658600" cy="34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FFFF"/>
                </a:solidFill>
                <a:hlinkClick r:id="rId3">
                  <a:extLst>
                    <a:ext uri="{A12FA001-AC4F-418D-AE19-62706E023703}">
                      <ahyp:hlinkClr val="tx"/>
                    </a:ext>
                  </a:extLst>
                </a:hlinkClick>
              </a:rPr>
              <a:t>wordnetweb.princeton.edu/perl/webwn</a:t>
            </a:r>
            <a:endParaRPr>
              <a:solidFill>
                <a:srgbClr val="FFFFFF"/>
              </a:solidFill>
            </a:endParaRPr>
          </a:p>
        </p:txBody>
      </p:sp>
      <p:sp>
        <p:nvSpPr>
          <p:cNvPr id="151" name="Google Shape;151;p14"/>
          <p:cNvSpPr txBox="1"/>
          <p:nvPr/>
        </p:nvSpPr>
        <p:spPr>
          <a:xfrm>
            <a:off x="222700" y="1357725"/>
            <a:ext cx="8959500" cy="3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000">
                <a:solidFill>
                  <a:schemeClr val="dk2"/>
                </a:solidFill>
              </a:rPr>
              <a:t>Gloss (definition) for each synset</a:t>
            </a:r>
            <a:endParaRPr sz="1300">
              <a:solidFill>
                <a:schemeClr val="dk2"/>
              </a:solidFill>
            </a:endParaRPr>
          </a:p>
          <a:p>
            <a:pPr indent="-330200" lvl="0" marL="457200" rtl="0" algn="l">
              <a:lnSpc>
                <a:spcPct val="150000"/>
              </a:lnSpc>
              <a:spcBef>
                <a:spcPts val="0"/>
              </a:spcBef>
              <a:spcAft>
                <a:spcPts val="0"/>
              </a:spcAft>
              <a:buClr>
                <a:schemeClr val="dk1"/>
              </a:buClr>
              <a:buSzPts val="1600"/>
              <a:buAutoNum type="arabicPeriod"/>
            </a:pPr>
            <a:r>
              <a:rPr lang="en" sz="1600"/>
              <a:t>(n) plant, </a:t>
            </a:r>
            <a:r>
              <a:rPr lang="en" sz="1600" u="sng">
                <a:solidFill>
                  <a:schemeClr val="hlink"/>
                </a:solidFill>
                <a:hlinkClick r:id="rId4"/>
              </a:rPr>
              <a:t>works</a:t>
            </a:r>
            <a:r>
              <a:rPr lang="en" sz="1600"/>
              <a:t>, </a:t>
            </a:r>
            <a:r>
              <a:rPr lang="en" sz="1600" u="sng">
                <a:solidFill>
                  <a:schemeClr val="hlink"/>
                </a:solidFill>
                <a:hlinkClick r:id="rId5"/>
              </a:rPr>
              <a:t>industrial plant</a:t>
            </a:r>
            <a:r>
              <a:rPr lang="en" sz="1600"/>
              <a:t> </a:t>
            </a:r>
            <a:r>
              <a:rPr lang="en" sz="1600">
                <a:solidFill>
                  <a:schemeClr val="dk1"/>
                </a:solidFill>
              </a:rPr>
              <a:t>(</a:t>
            </a:r>
            <a:r>
              <a:rPr b="1" lang="en" sz="1600">
                <a:solidFill>
                  <a:schemeClr val="dk1"/>
                </a:solidFill>
              </a:rPr>
              <a:t>buildings for carrying on industrial labor</a:t>
            </a:r>
            <a:r>
              <a:rPr lang="en" sz="1600">
                <a:solidFill>
                  <a:schemeClr val="dk1"/>
                </a:solidFill>
              </a:rPr>
              <a:t>)</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t>(n) plant, </a:t>
            </a:r>
            <a:r>
              <a:rPr lang="en" sz="1600" u="sng">
                <a:solidFill>
                  <a:schemeClr val="hlink"/>
                </a:solidFill>
                <a:hlinkClick r:id="rId6"/>
              </a:rPr>
              <a:t>flora</a:t>
            </a:r>
            <a:r>
              <a:rPr lang="en" sz="1600"/>
              <a:t>, </a:t>
            </a:r>
            <a:r>
              <a:rPr lang="en" sz="1600" u="sng">
                <a:solidFill>
                  <a:schemeClr val="hlink"/>
                </a:solidFill>
                <a:hlinkClick r:id="rId7"/>
              </a:rPr>
              <a:t>plant life</a:t>
            </a:r>
            <a:r>
              <a:rPr lang="en" sz="1600"/>
              <a:t> </a:t>
            </a:r>
            <a:r>
              <a:rPr lang="en" sz="1600">
                <a:solidFill>
                  <a:schemeClr val="dk1"/>
                </a:solidFill>
              </a:rPr>
              <a:t>(</a:t>
            </a:r>
            <a:r>
              <a:rPr b="1" lang="en" sz="1600">
                <a:solidFill>
                  <a:schemeClr val="dk1"/>
                </a:solidFill>
              </a:rPr>
              <a:t>(botany) a living organism lacking the power of locomotion</a:t>
            </a:r>
            <a:r>
              <a:rPr lang="en" sz="1600">
                <a:solidFill>
                  <a:schemeClr val="dk1"/>
                </a:solidFill>
              </a:rPr>
              <a:t>)</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startAt="3"/>
            </a:pPr>
            <a:r>
              <a:rPr lang="en" sz="1600"/>
              <a:t>(v) plant, </a:t>
            </a:r>
            <a:r>
              <a:rPr lang="en" sz="1600" u="sng">
                <a:solidFill>
                  <a:schemeClr val="hlink"/>
                </a:solidFill>
                <a:hlinkClick r:id="rId8"/>
              </a:rPr>
              <a:t>set</a:t>
            </a:r>
            <a:r>
              <a:rPr lang="en" sz="1600">
                <a:solidFill>
                  <a:schemeClr val="dk1"/>
                </a:solidFill>
              </a:rPr>
              <a:t> (</a:t>
            </a:r>
            <a:r>
              <a:rPr b="1" lang="en" sz="1600">
                <a:solidFill>
                  <a:schemeClr val="dk1"/>
                </a:solidFill>
              </a:rPr>
              <a:t>put or set (seeds, seedlings, or plants) into the ground</a:t>
            </a:r>
            <a:r>
              <a:rPr lang="en" sz="1600">
                <a:solidFill>
                  <a:schemeClr val="dk1"/>
                </a:solidFill>
              </a:rPr>
              <a:t>)</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startAt="3"/>
            </a:pPr>
            <a:r>
              <a:rPr lang="en" sz="1600"/>
              <a:t>(v) </a:t>
            </a:r>
            <a:r>
              <a:rPr lang="en" sz="1600" u="sng">
                <a:solidFill>
                  <a:schemeClr val="hlink"/>
                </a:solidFill>
                <a:hlinkClick r:id="rId9"/>
              </a:rPr>
              <a:t>implant</a:t>
            </a:r>
            <a:r>
              <a:rPr lang="en" sz="1600"/>
              <a:t>, </a:t>
            </a:r>
            <a:r>
              <a:rPr lang="en" sz="1600" u="sng">
                <a:solidFill>
                  <a:schemeClr val="hlink"/>
                </a:solidFill>
                <a:hlinkClick r:id="rId10"/>
              </a:rPr>
              <a:t>engraft</a:t>
            </a:r>
            <a:r>
              <a:rPr lang="en" sz="1600"/>
              <a:t>, </a:t>
            </a:r>
            <a:r>
              <a:rPr lang="en" sz="1600" u="sng">
                <a:solidFill>
                  <a:schemeClr val="hlink"/>
                </a:solidFill>
                <a:hlinkClick r:id="rId11"/>
              </a:rPr>
              <a:t>embed</a:t>
            </a:r>
            <a:r>
              <a:rPr lang="en" sz="1600"/>
              <a:t>, </a:t>
            </a:r>
            <a:r>
              <a:rPr lang="en" sz="1600" u="sng">
                <a:solidFill>
                  <a:schemeClr val="hlink"/>
                </a:solidFill>
                <a:hlinkClick r:id="rId12"/>
              </a:rPr>
              <a:t>imbed</a:t>
            </a:r>
            <a:r>
              <a:rPr lang="en" sz="1600"/>
              <a:t>, plant (</a:t>
            </a:r>
            <a:r>
              <a:rPr b="1" lang="en" sz="1600"/>
              <a:t>fix or set securely or deeply</a:t>
            </a:r>
            <a:r>
              <a:rPr lang="en" sz="1600"/>
              <a:t>)</a:t>
            </a:r>
            <a:endParaRPr sz="1600"/>
          </a:p>
          <a:p>
            <a:pPr indent="-330200" lvl="0" marL="457200" rtl="0" algn="l">
              <a:lnSpc>
                <a:spcPct val="150000"/>
              </a:lnSpc>
              <a:spcBef>
                <a:spcPts val="0"/>
              </a:spcBef>
              <a:spcAft>
                <a:spcPts val="0"/>
              </a:spcAft>
              <a:buClr>
                <a:schemeClr val="dk1"/>
              </a:buClr>
              <a:buSzPts val="1600"/>
              <a:buAutoNum type="arabicPeriod" startAt="3"/>
            </a:pPr>
            <a:r>
              <a:rPr lang="en" sz="1600"/>
              <a:t>(v) </a:t>
            </a:r>
            <a:r>
              <a:rPr lang="en" sz="1600" u="sng">
                <a:solidFill>
                  <a:schemeClr val="hlink"/>
                </a:solidFill>
                <a:hlinkClick r:id="rId13"/>
              </a:rPr>
              <a:t>establish</a:t>
            </a:r>
            <a:r>
              <a:rPr lang="en" sz="1600"/>
              <a:t>, </a:t>
            </a:r>
            <a:r>
              <a:rPr lang="en" sz="1600" u="sng">
                <a:solidFill>
                  <a:schemeClr val="hlink"/>
                </a:solidFill>
                <a:hlinkClick r:id="rId14"/>
              </a:rPr>
              <a:t>found</a:t>
            </a:r>
            <a:r>
              <a:rPr lang="en" sz="1600"/>
              <a:t>, plant, </a:t>
            </a:r>
            <a:r>
              <a:rPr lang="en" sz="1600" u="sng">
                <a:solidFill>
                  <a:schemeClr val="hlink"/>
                </a:solidFill>
                <a:hlinkClick r:id="rId15"/>
              </a:rPr>
              <a:t>constitute</a:t>
            </a:r>
            <a:r>
              <a:rPr lang="en" sz="1600"/>
              <a:t>, </a:t>
            </a:r>
            <a:r>
              <a:rPr lang="en" sz="1600" u="sng">
                <a:solidFill>
                  <a:schemeClr val="hlink"/>
                </a:solidFill>
                <a:hlinkClick r:id="rId16"/>
              </a:rPr>
              <a:t>institute</a:t>
            </a:r>
            <a:r>
              <a:rPr lang="en" sz="1600"/>
              <a:t> (</a:t>
            </a:r>
            <a:r>
              <a:rPr b="1" lang="en" sz="1600"/>
              <a:t>set up or lay the groundwork for</a:t>
            </a:r>
            <a:r>
              <a:rPr lang="en" sz="1600"/>
              <a:t>)</a:t>
            </a:r>
            <a:endParaRPr sz="1600">
              <a:solidFill>
                <a:srgbClr val="FF0000"/>
              </a:solidFill>
              <a:uFill>
                <a:noFill/>
              </a:uFill>
              <a:hlinkClick r:id="rId17">
                <a:extLst>
                  <a:ext uri="{A12FA001-AC4F-418D-AE19-62706E023703}">
                    <ahyp:hlinkClr val="tx"/>
                  </a:ext>
                </a:extLst>
              </a:hlinkCli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WordNet</a:t>
            </a:r>
            <a:endParaRPr/>
          </a:p>
        </p:txBody>
      </p:sp>
      <p:sp>
        <p:nvSpPr>
          <p:cNvPr id="157" name="Google Shape;157;p15"/>
          <p:cNvSpPr txBox="1"/>
          <p:nvPr/>
        </p:nvSpPr>
        <p:spPr>
          <a:xfrm>
            <a:off x="189750" y="0"/>
            <a:ext cx="5658600" cy="34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FFFF"/>
                </a:solidFill>
                <a:hlinkClick r:id="rId3">
                  <a:extLst>
                    <a:ext uri="{A12FA001-AC4F-418D-AE19-62706E023703}">
                      <ahyp:hlinkClr val="tx"/>
                    </a:ext>
                  </a:extLst>
                </a:hlinkClick>
              </a:rPr>
              <a:t>wordnetweb.princeton.edu/perl/webwn</a:t>
            </a:r>
            <a:endParaRPr>
              <a:solidFill>
                <a:srgbClr val="FFFFFF"/>
              </a:solidFill>
            </a:endParaRPr>
          </a:p>
        </p:txBody>
      </p:sp>
      <p:sp>
        <p:nvSpPr>
          <p:cNvPr id="158" name="Google Shape;158;p15"/>
          <p:cNvSpPr txBox="1"/>
          <p:nvPr/>
        </p:nvSpPr>
        <p:spPr>
          <a:xfrm>
            <a:off x="222700" y="1357725"/>
            <a:ext cx="8921400" cy="3570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3000">
                <a:solidFill>
                  <a:schemeClr val="dk2"/>
                </a:solidFill>
              </a:rPr>
              <a:t>Frequency counts for each synset</a:t>
            </a:r>
            <a:endParaRPr sz="1300">
              <a:solidFill>
                <a:schemeClr val="dk2"/>
              </a:solidFill>
            </a:endParaRPr>
          </a:p>
          <a:p>
            <a:pPr indent="-342900" lvl="0" marL="457200" rtl="0" algn="l">
              <a:lnSpc>
                <a:spcPct val="150000"/>
              </a:lnSpc>
              <a:spcBef>
                <a:spcPts val="0"/>
              </a:spcBef>
              <a:spcAft>
                <a:spcPts val="0"/>
              </a:spcAft>
              <a:buSzPts val="1800"/>
              <a:buAutoNum type="arabicPeriod"/>
            </a:pPr>
            <a:r>
              <a:rPr lang="en" sz="1800"/>
              <a:t>(n) plant, </a:t>
            </a:r>
            <a:r>
              <a:rPr lang="en" sz="1800" u="sng">
                <a:solidFill>
                  <a:schemeClr val="hlink"/>
                </a:solidFill>
                <a:hlinkClick r:id="rId4"/>
              </a:rPr>
              <a:t>works</a:t>
            </a:r>
            <a:r>
              <a:rPr lang="en" sz="1800"/>
              <a:t>, </a:t>
            </a:r>
            <a:r>
              <a:rPr lang="en" sz="1800" u="sng">
                <a:solidFill>
                  <a:schemeClr val="hlink"/>
                </a:solidFill>
                <a:hlinkClick r:id="rId5"/>
              </a:rPr>
              <a:t>industrial plant</a:t>
            </a:r>
            <a:r>
              <a:rPr lang="en" sz="1800"/>
              <a:t> (</a:t>
            </a:r>
            <a:r>
              <a:rPr b="1" lang="en" sz="1800"/>
              <a:t>63</a:t>
            </a:r>
            <a:r>
              <a:rPr lang="en" sz="1800"/>
              <a:t>)</a:t>
            </a:r>
            <a:endParaRPr sz="1800" u="sng">
              <a:solidFill>
                <a:schemeClr val="hlink"/>
              </a:solidFill>
              <a:hlinkClick r:id="rId6"/>
            </a:endParaRPr>
          </a:p>
          <a:p>
            <a:pPr indent="-342900" lvl="0" marL="457200" rtl="0" algn="l">
              <a:lnSpc>
                <a:spcPct val="150000"/>
              </a:lnSpc>
              <a:spcBef>
                <a:spcPts val="0"/>
              </a:spcBef>
              <a:spcAft>
                <a:spcPts val="0"/>
              </a:spcAft>
              <a:buSzPts val="1800"/>
              <a:buAutoNum type="arabicPeriod"/>
            </a:pPr>
            <a:r>
              <a:rPr lang="en" sz="1800"/>
              <a:t>(n) plant, </a:t>
            </a:r>
            <a:r>
              <a:rPr lang="en" sz="1800" u="sng">
                <a:solidFill>
                  <a:schemeClr val="hlink"/>
                </a:solidFill>
                <a:hlinkClick r:id="rId7"/>
              </a:rPr>
              <a:t>flora</a:t>
            </a:r>
            <a:r>
              <a:rPr lang="en" sz="1800"/>
              <a:t>, </a:t>
            </a:r>
            <a:r>
              <a:rPr lang="en" sz="1800" u="sng">
                <a:solidFill>
                  <a:schemeClr val="hlink"/>
                </a:solidFill>
                <a:hlinkClick r:id="rId8"/>
              </a:rPr>
              <a:t>plant life</a:t>
            </a:r>
            <a:r>
              <a:rPr lang="en" sz="1800"/>
              <a:t> (</a:t>
            </a:r>
            <a:r>
              <a:rPr b="1" lang="en" sz="1800"/>
              <a:t>37</a:t>
            </a:r>
            <a:r>
              <a:rPr lang="en" sz="1800"/>
              <a:t>)</a:t>
            </a:r>
            <a:endParaRPr sz="1800"/>
          </a:p>
          <a:p>
            <a:pPr indent="-342900" lvl="0" marL="457200" rtl="0" algn="l">
              <a:lnSpc>
                <a:spcPct val="150000"/>
              </a:lnSpc>
              <a:spcBef>
                <a:spcPts val="0"/>
              </a:spcBef>
              <a:spcAft>
                <a:spcPts val="0"/>
              </a:spcAft>
              <a:buSzPts val="1800"/>
              <a:buAutoNum type="arabicPeriod" startAt="3"/>
            </a:pPr>
            <a:r>
              <a:rPr lang="en" sz="1800"/>
              <a:t>(v) plant, </a:t>
            </a:r>
            <a:r>
              <a:rPr lang="en" sz="1800" u="sng">
                <a:solidFill>
                  <a:schemeClr val="hlink"/>
                </a:solidFill>
                <a:hlinkClick r:id="rId9"/>
              </a:rPr>
              <a:t>set</a:t>
            </a:r>
            <a:r>
              <a:rPr lang="en" sz="1800"/>
              <a:t> (</a:t>
            </a:r>
            <a:r>
              <a:rPr b="1" lang="en" sz="1800"/>
              <a:t>8</a:t>
            </a:r>
            <a:r>
              <a:rPr lang="en" sz="1800"/>
              <a:t>)</a:t>
            </a:r>
            <a:endParaRPr sz="1800" u="sng">
              <a:solidFill>
                <a:schemeClr val="hlink"/>
              </a:solidFill>
              <a:hlinkClick r:id="rId10"/>
            </a:endParaRPr>
          </a:p>
          <a:p>
            <a:pPr indent="-342900" lvl="0" marL="457200" rtl="0" algn="l">
              <a:lnSpc>
                <a:spcPct val="150000"/>
              </a:lnSpc>
              <a:spcBef>
                <a:spcPts val="0"/>
              </a:spcBef>
              <a:spcAft>
                <a:spcPts val="0"/>
              </a:spcAft>
              <a:buSzPts val="1800"/>
              <a:buAutoNum type="arabicPeriod" startAt="3"/>
            </a:pPr>
            <a:r>
              <a:rPr lang="en" sz="1800"/>
              <a:t>(v) </a:t>
            </a:r>
            <a:r>
              <a:rPr lang="en" sz="1800" u="sng">
                <a:solidFill>
                  <a:schemeClr val="hlink"/>
                </a:solidFill>
                <a:hlinkClick r:id="rId11"/>
              </a:rPr>
              <a:t>implant</a:t>
            </a:r>
            <a:r>
              <a:rPr lang="en" sz="1800"/>
              <a:t>, </a:t>
            </a:r>
            <a:r>
              <a:rPr lang="en" sz="1800" u="sng">
                <a:solidFill>
                  <a:schemeClr val="hlink"/>
                </a:solidFill>
                <a:hlinkClick r:id="rId12"/>
              </a:rPr>
              <a:t>engraft</a:t>
            </a:r>
            <a:r>
              <a:rPr lang="en" sz="1800"/>
              <a:t>, </a:t>
            </a:r>
            <a:r>
              <a:rPr lang="en" sz="1800" u="sng">
                <a:solidFill>
                  <a:schemeClr val="hlink"/>
                </a:solidFill>
                <a:hlinkClick r:id="rId13"/>
              </a:rPr>
              <a:t>embed</a:t>
            </a:r>
            <a:r>
              <a:rPr lang="en" sz="1800"/>
              <a:t>, </a:t>
            </a:r>
            <a:r>
              <a:rPr lang="en" sz="1800" u="sng">
                <a:solidFill>
                  <a:schemeClr val="hlink"/>
                </a:solidFill>
                <a:hlinkClick r:id="rId14"/>
              </a:rPr>
              <a:t>imbed</a:t>
            </a:r>
            <a:r>
              <a:rPr lang="en" sz="1800"/>
              <a:t>, plant (</a:t>
            </a:r>
            <a:r>
              <a:rPr b="1" lang="en" sz="1800"/>
              <a:t>2</a:t>
            </a:r>
            <a:r>
              <a:rPr lang="en" sz="1800"/>
              <a:t>)</a:t>
            </a:r>
            <a:endParaRPr sz="1800"/>
          </a:p>
          <a:p>
            <a:pPr indent="-342900" lvl="0" marL="457200" rtl="0" algn="l">
              <a:lnSpc>
                <a:spcPct val="150000"/>
              </a:lnSpc>
              <a:spcBef>
                <a:spcPts val="0"/>
              </a:spcBef>
              <a:spcAft>
                <a:spcPts val="0"/>
              </a:spcAft>
              <a:buSzPts val="1800"/>
              <a:buAutoNum type="arabicPeriod" startAt="3"/>
            </a:pPr>
            <a:r>
              <a:rPr lang="en" sz="1800"/>
              <a:t>(v) </a:t>
            </a:r>
            <a:r>
              <a:rPr lang="en" sz="1800" u="sng">
                <a:solidFill>
                  <a:schemeClr val="hlink"/>
                </a:solidFill>
                <a:hlinkClick r:id="rId15"/>
              </a:rPr>
              <a:t>establish</a:t>
            </a:r>
            <a:r>
              <a:rPr lang="en" sz="1800"/>
              <a:t>, </a:t>
            </a:r>
            <a:r>
              <a:rPr lang="en" sz="1800" u="sng">
                <a:solidFill>
                  <a:schemeClr val="hlink"/>
                </a:solidFill>
                <a:hlinkClick r:id="rId16"/>
              </a:rPr>
              <a:t>found</a:t>
            </a:r>
            <a:r>
              <a:rPr lang="en" sz="1800"/>
              <a:t>, plant, </a:t>
            </a:r>
            <a:r>
              <a:rPr lang="en" sz="1800" u="sng">
                <a:solidFill>
                  <a:schemeClr val="hlink"/>
                </a:solidFill>
                <a:hlinkClick r:id="rId17"/>
              </a:rPr>
              <a:t>constitute</a:t>
            </a:r>
            <a:r>
              <a:rPr lang="en" sz="1800"/>
              <a:t>, </a:t>
            </a:r>
            <a:r>
              <a:rPr lang="en" sz="1800" u="sng">
                <a:solidFill>
                  <a:schemeClr val="hlink"/>
                </a:solidFill>
                <a:hlinkClick r:id="rId18"/>
              </a:rPr>
              <a:t>institute</a:t>
            </a:r>
            <a:r>
              <a:rPr lang="en" sz="1800"/>
              <a:t> (</a:t>
            </a:r>
            <a:r>
              <a:rPr b="1" lang="en" sz="1800"/>
              <a:t>1</a:t>
            </a:r>
            <a:r>
              <a:rPr lang="en" sz="1800"/>
              <a:t>)</a:t>
            </a:r>
            <a:endParaRPr sz="1800" u="sng">
              <a:solidFill>
                <a:schemeClr val="hlink"/>
              </a:solidFill>
              <a:hlinkClick r:id="rId19"/>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WSD algorithm</a:t>
            </a:r>
            <a:endParaRPr/>
          </a:p>
        </p:txBody>
      </p:sp>
      <p:sp>
        <p:nvSpPr>
          <p:cNvPr id="164" name="Google Shape;164;p16"/>
          <p:cNvSpPr txBox="1"/>
          <p:nvPr>
            <p:ph idx="1" type="body"/>
          </p:nvPr>
        </p:nvSpPr>
        <p:spPr>
          <a:xfrm>
            <a:off x="241650" y="1278525"/>
            <a:ext cx="8933700" cy="38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t>An algorithm can use WordNet (WN) to determine which sense of a word is used in a given sentence.</a:t>
            </a:r>
            <a:endParaRPr sz="2600"/>
          </a:p>
          <a:p>
            <a:pPr indent="0" lvl="0" marL="0" rtl="0" algn="l">
              <a:lnSpc>
                <a:spcPct val="150000"/>
              </a:lnSpc>
              <a:spcBef>
                <a:spcPts val="0"/>
              </a:spcBef>
              <a:spcAft>
                <a:spcPts val="0"/>
              </a:spcAft>
              <a:buNone/>
            </a:pPr>
            <a:r>
              <a:t/>
            </a:r>
            <a:endParaRPr sz="2600">
              <a:latin typeface="Mate SC"/>
              <a:ea typeface="Mate SC"/>
              <a:cs typeface="Mate SC"/>
              <a:sym typeface="Mate S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