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Mate SC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1879C6-C317-4768-BE7D-EB70707EAF22}">
  <a:tblStyle styleId="{6F1879C6-C317-4768-BE7D-EB70707EAF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MateSC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d75f40e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fd75f40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ca4fbd5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fca4fb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fca4fbd5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fca4fb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fca4fbd5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fca4fb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548242c_02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c548242c_0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3bfa8e0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3bfa8e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3bfa8e0b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3bfa8e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fd75f40e_1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fd75f40e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3bfa8e0b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3bfa8e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3bfa8e0b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3bfa8e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d75f40e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fd75f4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3bfa8e0b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3bfa8e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3bfa8e0b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3bfa8e0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3bfa8e0b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e3bfa8e0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3bfa8e0b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3bfa8e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fca4fbd5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fca4fb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3bfa8e0b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3bfa8e0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3bfa8e0b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3bfa8e0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3bfa8e0b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3bfa8e0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3bfa8e0b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3bfa8e0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3bfa8e0b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3bfa8e0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fd75f40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fd75f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3bfa8e0b_0_3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3bfa8e0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3bfa8e0b_0_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3bfa8e0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3bfa8e0b_0_1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3bfa8e0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3bfa8e0b_0_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3bfa8e0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e3bfa8e0b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e3bfa8e0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3bfa8e0b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e3bfa8e0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e3bfa8e0b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e3bfa8e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3bfa8e0b_0_2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e3bfa8e0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3bfa8e0b_0_3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e3bfa8e0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fca4fbd5_0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fca4fbd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fd75f40e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fd75f40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fd75f40e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fd75f40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fca4fbd5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fca4fbd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d75f40e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d75f40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3bfa8e0b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3bfa8e0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e3bfa8e0b_0_2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e3bfa8e0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3bfa8e0b_0_2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e3bfa8e0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3bfa8e0b_0_2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3bfa8e0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e3bfa8e0b_0_2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e3bfa8e0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e3bfa8e0b_0_2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e3bfa8e0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e3bfa8e0b_0_3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e3bfa8e0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fca4fbd5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fca4fb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e3bfa8e0b_0_2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e3bfa8e0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fd75f40e_4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fd75f40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fd75f40e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fd75f4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fca4fbd5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fca4fbd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fd75f40e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fd75f40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fca4fbd5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fca4fb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2"/>
          <p:cNvGrpSpPr/>
          <p:nvPr/>
        </p:nvGrpSpPr>
        <p:grpSpPr>
          <a:xfrm>
            <a:off x="-11" y="1000670"/>
            <a:ext cx="7314320" cy="3087225"/>
            <a:chOff x="-11" y="1378677"/>
            <a:chExt cx="7314320" cy="4116300"/>
          </a:xfrm>
        </p:grpSpPr>
        <p:sp>
          <p:nvSpPr>
            <p:cNvPr id="63" name="Google Shape;63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2"/>
          <p:cNvSpPr txBox="1"/>
          <p:nvPr>
            <p:ph type="ctrTitle"/>
          </p:nvPr>
        </p:nvSpPr>
        <p:spPr>
          <a:xfrm>
            <a:off x="685800" y="1699932"/>
            <a:ext cx="6400800" cy="10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66" name="Google Shape;66;p2"/>
          <p:cNvSpPr txBox="1"/>
          <p:nvPr>
            <p:ph idx="1" type="subTitle"/>
          </p:nvPr>
        </p:nvSpPr>
        <p:spPr>
          <a:xfrm>
            <a:off x="685800" y="2700338"/>
            <a:ext cx="640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70" name="Google Shape;70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idx="2" type="body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78" name="Google Shape;78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79" name="Google Shape;79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85" name="Google Shape;85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esson-pla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 rot="-5400000">
              <a:off x="-814262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" name="Google Shape;32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4" name="Google Shape;34;p1"/>
          <p:cNvGrpSpPr/>
          <p:nvPr/>
        </p:nvGrpSpPr>
        <p:grpSpPr>
          <a:xfrm rot="10800000">
            <a:off x="5734187" y="3035894"/>
            <a:ext cx="3409813" cy="2107677"/>
            <a:chOff x="0" y="1494"/>
            <a:chExt cx="3409813" cy="2810236"/>
          </a:xfrm>
        </p:grpSpPr>
        <p:cxnSp>
          <p:nvCxnSpPr>
            <p:cNvPr id="35" name="Google Shape;35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1"/>
            <p:cNvCxnSpPr/>
            <p:nvPr/>
          </p:nvCxnSpPr>
          <p:spPr>
            <a:xfrm rot="-5400000">
              <a:off x="-814262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sentiment140.com" TargetMode="External"/><Relationship Id="rId4" Type="http://schemas.openxmlformats.org/officeDocument/2006/relationships/hyperlink" Target="http://www.twitter.com/MeqzEdit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cs.stanford.edu/people/alecmgo/papers/TwitterDistantSupervision09.pdf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cs.huji.ac.il/~arir/10-sarcasmAmazonICWSM10.pdf" TargetMode="External"/><Relationship Id="rId4" Type="http://schemas.openxmlformats.org/officeDocument/2006/relationships/hyperlink" Target="http://www.icwsm.org/2010/index.shtml" TargetMode="External"/><Relationship Id="rId5" Type="http://schemas.openxmlformats.org/officeDocument/2006/relationships/hyperlink" Target="http://www.cs.huji.ac.il/~arir/10-sarcastic-twitter-conll-2010.pdf" TargetMode="External"/><Relationship Id="rId6" Type="http://schemas.openxmlformats.org/officeDocument/2006/relationships/hyperlink" Target="http://www.cnts.ua.ac.be/conll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cs.huji.ac.il/~arir/10-hashtags-twitter-coling-2010.pdf" TargetMode="External"/><Relationship Id="rId4" Type="http://schemas.openxmlformats.org/officeDocument/2006/relationships/hyperlink" Target="http://www.coling-2010.org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nlp.stanford.edu/sentiment/treebank.html" TargetMode="External"/><Relationship Id="rId4" Type="http://schemas.openxmlformats.org/officeDocument/2006/relationships/image" Target="../media/image1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www.sentdex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www.sciencefriction.net/blog/2010/12/06/1120/" TargetMode="External"/><Relationship Id="rId4" Type="http://schemas.openxmlformats.org/officeDocument/2006/relationships/hyperlink" Target="https://www.aclweb.org/anthology/E/E17/E17-2017.pdf" TargetMode="External"/><Relationship Id="rId5" Type="http://schemas.openxmlformats.org/officeDocument/2006/relationships/hyperlink" Target="https://research.googleblog.com/2016/05/announcing-syntaxnet-worlds-most.html" TargetMode="External"/><Relationship Id="rId6" Type="http://schemas.openxmlformats.org/officeDocument/2006/relationships/hyperlink" Target="http://www.cs.huji.ac.il/~danielh/P17-1104.pdf" TargetMode="External"/><Relationship Id="rId7" Type="http://schemas.openxmlformats.org/officeDocument/2006/relationships/hyperlink" Target="https://github.com/ayushoriginal/Sentiment-Analysis-Twitt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entiment140.com" TargetMode="External"/><Relationship Id="rId4" Type="http://schemas.openxmlformats.org/officeDocument/2006/relationships/hyperlink" Target="http://www.twitter.com/V_FSD" TargetMode="External"/><Relationship Id="rId10" Type="http://schemas.openxmlformats.org/officeDocument/2006/relationships/hyperlink" Target="http://www.twitter.com/Hamza0207" TargetMode="External"/><Relationship Id="rId9" Type="http://schemas.openxmlformats.org/officeDocument/2006/relationships/hyperlink" Target="http://www.twitter.com/eve_bertie" TargetMode="External"/><Relationship Id="rId5" Type="http://schemas.openxmlformats.org/officeDocument/2006/relationships/hyperlink" Target="https://t.co/IcA6Ui6fsV" TargetMode="External"/><Relationship Id="rId6" Type="http://schemas.openxmlformats.org/officeDocument/2006/relationships/hyperlink" Target="http://www.twitter.com/MeqzEdits" TargetMode="External"/><Relationship Id="rId7" Type="http://schemas.openxmlformats.org/officeDocument/2006/relationships/hyperlink" Target="http://www.twitter.com/fffaraa" TargetMode="External"/><Relationship Id="rId8" Type="http://schemas.openxmlformats.org/officeDocument/2006/relationships/hyperlink" Target="http://www.twitter.com/boybrunc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ctrTitle"/>
          </p:nvPr>
        </p:nvSpPr>
        <p:spPr>
          <a:xfrm>
            <a:off x="685800" y="1699924"/>
            <a:ext cx="6400800" cy="9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01" name="Google Shape;101;p8"/>
          <p:cNvSpPr txBox="1"/>
          <p:nvPr>
            <p:ph idx="1" type="subTitle"/>
          </p:nvPr>
        </p:nvSpPr>
        <p:spPr>
          <a:xfrm>
            <a:off x="685800" y="2634425"/>
            <a:ext cx="66435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Human Language from a Computational Perspective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June 27, 2018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algorithm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457200" y="1278525"/>
            <a:ext cx="86868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</a:rPr>
              <a:t>c</a:t>
            </a:r>
            <a:r>
              <a:rPr b="1" lang="en" sz="3000">
                <a:solidFill>
                  <a:srgbClr val="20124D"/>
                </a:solidFill>
              </a:rPr>
              <a:t>lassify</a:t>
            </a:r>
            <a:r>
              <a:rPr lang="en" sz="3000">
                <a:solidFill>
                  <a:srgbClr val="4C1130"/>
                </a:solidFill>
              </a:rPr>
              <a:t>(</a:t>
            </a:r>
            <a:r>
              <a:rPr lang="en" sz="3000">
                <a:solidFill>
                  <a:srgbClr val="20124D"/>
                </a:solidFill>
              </a:rPr>
              <a:t>L</a:t>
            </a:r>
            <a:r>
              <a:rPr lang="en" sz="3000">
                <a:solidFill>
                  <a:srgbClr val="4C1130"/>
                </a:solidFill>
              </a:rPr>
              <a:t>, </a:t>
            </a:r>
            <a:r>
              <a:rPr lang="en" sz="3000">
                <a:solidFill>
                  <a:srgbClr val="20124D"/>
                </a:solidFill>
              </a:rPr>
              <a:t>W</a:t>
            </a:r>
            <a:r>
              <a:rPr lang="en" sz="3000">
                <a:solidFill>
                  <a:srgbClr val="4C1130"/>
                </a:solidFill>
              </a:rPr>
              <a:t>):		</a:t>
            </a:r>
            <a:r>
              <a:rPr lang="en" sz="3000">
                <a:solidFill>
                  <a:srgbClr val="999999"/>
                </a:solidFill>
              </a:rPr>
              <a:t>▷ L: input sentence,</a:t>
            </a:r>
            <a:endParaRPr sz="30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124D"/>
                </a:solidFill>
              </a:rPr>
              <a:t>s</a:t>
            </a:r>
            <a:r>
              <a:rPr lang="en" sz="3000">
                <a:solidFill>
                  <a:srgbClr val="20124D"/>
                </a:solidFill>
              </a:rPr>
              <a:t> </a:t>
            </a:r>
            <a:r>
              <a:rPr lang="en" sz="3000">
                <a:solidFill>
                  <a:srgbClr val="4C1130"/>
                </a:solidFill>
              </a:rPr>
              <a:t>←</a:t>
            </a:r>
            <a:r>
              <a:rPr lang="en" sz="3000"/>
              <a:t> </a:t>
            </a:r>
            <a:r>
              <a:rPr lang="en" sz="3000">
                <a:solidFill>
                  <a:srgbClr val="4C1130"/>
                </a:solidFill>
              </a:rPr>
              <a:t>0				</a:t>
            </a:r>
            <a:r>
              <a:rPr lang="en" sz="3000">
                <a:solidFill>
                  <a:srgbClr val="4C1130"/>
                </a:solidFill>
              </a:rPr>
              <a:t>	</a:t>
            </a:r>
            <a:r>
              <a:rPr lang="en" sz="3000">
                <a:solidFill>
                  <a:srgbClr val="999999"/>
                </a:solidFill>
              </a:rPr>
              <a:t>   W: table of weights for words</a:t>
            </a:r>
            <a:endParaRPr sz="30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0124D"/>
                </a:solidFill>
              </a:rPr>
              <a:t>i </a:t>
            </a:r>
            <a:r>
              <a:rPr lang="en" sz="3000">
                <a:solidFill>
                  <a:srgbClr val="4C1130"/>
                </a:solidFill>
              </a:rPr>
              <a:t>←</a:t>
            </a:r>
            <a:r>
              <a:rPr lang="en" sz="3000"/>
              <a:t> </a:t>
            </a:r>
            <a:r>
              <a:rPr lang="en" sz="3000">
                <a:solidFill>
                  <a:srgbClr val="4C1130"/>
                </a:solidFill>
              </a:rPr>
              <a:t>1</a:t>
            </a:r>
            <a:endParaRPr sz="30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C1130"/>
                </a:solidFill>
              </a:rPr>
              <a:t>while</a:t>
            </a:r>
            <a:r>
              <a:rPr lang="en" sz="3000"/>
              <a:t> </a:t>
            </a:r>
            <a:r>
              <a:rPr lang="en" sz="3000">
                <a:solidFill>
                  <a:srgbClr val="20124D"/>
                </a:solidFill>
              </a:rPr>
              <a:t>i</a:t>
            </a:r>
            <a:r>
              <a:rPr lang="en" sz="3000"/>
              <a:t> </a:t>
            </a:r>
            <a:r>
              <a:rPr lang="en" sz="3000">
                <a:solidFill>
                  <a:srgbClr val="4C1130"/>
                </a:solidFill>
              </a:rPr>
              <a:t>≤</a:t>
            </a:r>
            <a:r>
              <a:rPr lang="en" sz="3000"/>
              <a:t> </a:t>
            </a:r>
            <a:r>
              <a:rPr lang="en" sz="3000">
                <a:solidFill>
                  <a:srgbClr val="4C1130"/>
                </a:solidFill>
              </a:rPr>
              <a:t>len</a:t>
            </a:r>
            <a:r>
              <a:rPr lang="en" sz="3000">
                <a:solidFill>
                  <a:srgbClr val="4C1130"/>
                </a:solidFill>
              </a:rPr>
              <a:t>(</a:t>
            </a:r>
            <a:r>
              <a:rPr lang="en" sz="3000">
                <a:solidFill>
                  <a:srgbClr val="20124D"/>
                </a:solidFill>
              </a:rPr>
              <a:t>L</a:t>
            </a:r>
            <a:r>
              <a:rPr lang="en" sz="3000">
                <a:solidFill>
                  <a:srgbClr val="4C1130"/>
                </a:solidFill>
              </a:rPr>
              <a:t>):</a:t>
            </a:r>
            <a:endParaRPr sz="3000">
              <a:solidFill>
                <a:srgbClr val="4C113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124D"/>
                </a:solidFill>
              </a:rPr>
              <a:t>s</a:t>
            </a:r>
            <a:r>
              <a:rPr lang="en" sz="3000">
                <a:solidFill>
                  <a:srgbClr val="20124D"/>
                </a:solidFill>
              </a:rPr>
              <a:t> </a:t>
            </a:r>
            <a:r>
              <a:rPr lang="en" sz="3000">
                <a:solidFill>
                  <a:srgbClr val="4C1130"/>
                </a:solidFill>
              </a:rPr>
              <a:t>← </a:t>
            </a:r>
            <a:r>
              <a:rPr lang="en" sz="3000">
                <a:solidFill>
                  <a:srgbClr val="20124D"/>
                </a:solidFill>
              </a:rPr>
              <a:t>s</a:t>
            </a:r>
            <a:r>
              <a:rPr lang="en" sz="3000">
                <a:solidFill>
                  <a:srgbClr val="20124D"/>
                </a:solidFill>
              </a:rPr>
              <a:t> + W[L[i]]</a:t>
            </a:r>
            <a:endParaRPr sz="3000">
              <a:solidFill>
                <a:srgbClr val="20124D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0124D"/>
                </a:solidFill>
              </a:rPr>
              <a:t>i</a:t>
            </a:r>
            <a:r>
              <a:rPr lang="en" sz="3000">
                <a:solidFill>
                  <a:srgbClr val="20124D"/>
                </a:solidFill>
              </a:rPr>
              <a:t> </a:t>
            </a:r>
            <a:r>
              <a:rPr lang="en" sz="3000">
                <a:solidFill>
                  <a:srgbClr val="4C1130"/>
                </a:solidFill>
              </a:rPr>
              <a:t>← </a:t>
            </a:r>
            <a:r>
              <a:rPr lang="en" sz="3000">
                <a:solidFill>
                  <a:srgbClr val="20124D"/>
                </a:solidFill>
              </a:rPr>
              <a:t>i + 1</a:t>
            </a:r>
            <a:endParaRPr sz="3000">
              <a:solidFill>
                <a:srgbClr val="2012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C1130"/>
                </a:solidFill>
              </a:rPr>
              <a:t>return</a:t>
            </a:r>
            <a:r>
              <a:rPr lang="en" sz="3000"/>
              <a:t> </a:t>
            </a:r>
            <a:r>
              <a:rPr lang="en" sz="3000">
                <a:solidFill>
                  <a:srgbClr val="20124D"/>
                </a:solidFill>
              </a:rPr>
              <a:t>sign(s)</a:t>
            </a:r>
            <a:endParaRPr sz="3000">
              <a:solidFill>
                <a:srgbClr val="4C1130"/>
              </a:solidFill>
            </a:endParaRPr>
          </a:p>
        </p:txBody>
      </p:sp>
      <p:cxnSp>
        <p:nvCxnSpPr>
          <p:cNvPr id="164" name="Google Shape;164;p17"/>
          <p:cNvCxnSpPr>
            <a:stCxn id="165" idx="1"/>
          </p:cNvCxnSpPr>
          <p:nvPr/>
        </p:nvCxnSpPr>
        <p:spPr>
          <a:xfrm flipH="1">
            <a:off x="2892650" y="4405675"/>
            <a:ext cx="166050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7"/>
          <p:cNvSpPr txBox="1"/>
          <p:nvPr/>
        </p:nvSpPr>
        <p:spPr>
          <a:xfrm>
            <a:off x="4553150" y="3741475"/>
            <a:ext cx="2553300" cy="132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+1	if s &gt; 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0	if s = 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-1	if s &lt; 0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 model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determine the word weights?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 language models and POS tagging, we </a:t>
            </a:r>
            <a:r>
              <a:rPr b="1" lang="en" sz="3600"/>
              <a:t>learned</a:t>
            </a:r>
            <a:r>
              <a:rPr lang="en" sz="3600"/>
              <a:t> the statistics as </a:t>
            </a:r>
            <a:r>
              <a:rPr lang="en" sz="3600">
                <a:solidFill>
                  <a:srgbClr val="20124D"/>
                </a:solidFill>
              </a:rPr>
              <a:t>Counts.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Here we can learn </a:t>
            </a:r>
            <a:r>
              <a:rPr lang="en" sz="3600">
                <a:solidFill>
                  <a:srgbClr val="20124D"/>
                </a:solidFill>
              </a:rPr>
              <a:t>Weights.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perceptron is a</a:t>
            </a:r>
            <a:r>
              <a:rPr lang="en" sz="3600"/>
              <a:t> </a:t>
            </a:r>
            <a:r>
              <a:rPr b="1" lang="en" sz="3600"/>
              <a:t>learning</a:t>
            </a:r>
            <a:r>
              <a:rPr lang="en" sz="3600"/>
              <a:t> algorithm.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Input: list of samples (sentence + label)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Labels given as numbers:   </a:t>
            </a:r>
            <a:r>
              <a:rPr b="1" lang="en" sz="3600">
                <a:solidFill>
                  <a:srgbClr val="274E13"/>
                </a:solidFill>
              </a:rPr>
              <a:t>+</a:t>
            </a:r>
            <a:r>
              <a:rPr b="1" lang="en" sz="36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</a:t>
            </a:r>
            <a:r>
              <a:rPr b="1" lang="en" sz="3600">
                <a:latin typeface="Mate SC"/>
                <a:ea typeface="Mate SC"/>
                <a:cs typeface="Mate SC"/>
                <a:sym typeface="Mate SC"/>
              </a:rPr>
              <a:t>     </a:t>
            </a:r>
            <a:r>
              <a:rPr b="1" lang="en" sz="36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b="1" lang="en" sz="3600">
                <a:latin typeface="Mate SC"/>
                <a:ea typeface="Mate SC"/>
                <a:cs typeface="Mate SC"/>
                <a:sym typeface="Mate SC"/>
              </a:rPr>
              <a:t>     </a:t>
            </a:r>
            <a:r>
              <a:rPr b="1" lang="en" sz="36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-1</a:t>
            </a:r>
            <a:endParaRPr b="1" sz="3600">
              <a:solidFill>
                <a:schemeClr val="accent2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Output: table of weights for each word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(which can then be used to classify new sentences.)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algorithm goes over all samples repeatedly, until there are no errors.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Whenever there is an error, it updates the weights of all tokens in the sample.</a:t>
            </a:r>
            <a:endParaRPr sz="3600"/>
          </a:p>
        </p:txBody>
      </p:sp>
      <p:pic>
        <p:nvPicPr>
          <p:cNvPr descr="perceptron_schematic.png" id="184" name="Google Shape;184;p20"/>
          <p:cNvPicPr preferRelativeResize="0"/>
          <p:nvPr/>
        </p:nvPicPr>
        <p:blipFill rotWithShape="1">
          <a:blip r:embed="rId3">
            <a:alphaModFix/>
          </a:blip>
          <a:srcRect b="31010" l="0" r="0" t="5806"/>
          <a:stretch/>
        </p:blipFill>
        <p:spPr>
          <a:xfrm>
            <a:off x="2545600" y="3826725"/>
            <a:ext cx="3138676" cy="1316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algorithm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57200" y="1278525"/>
            <a:ext cx="86868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124D"/>
                </a:solidFill>
              </a:rPr>
              <a:t>t</a:t>
            </a:r>
            <a:r>
              <a:rPr b="1" lang="en" sz="2400">
                <a:solidFill>
                  <a:srgbClr val="20124D"/>
                </a:solidFill>
              </a:rPr>
              <a:t>rain</a:t>
            </a:r>
            <a:r>
              <a:rPr lang="en" sz="2400">
                <a:solidFill>
                  <a:srgbClr val="4C1130"/>
                </a:solidFill>
              </a:rPr>
              <a:t>(</a:t>
            </a:r>
            <a:r>
              <a:rPr lang="en" sz="2400">
                <a:solidFill>
                  <a:srgbClr val="20124D"/>
                </a:solidFill>
              </a:rPr>
              <a:t>X, Y</a:t>
            </a:r>
            <a:r>
              <a:rPr lang="en" sz="2400">
                <a:solidFill>
                  <a:srgbClr val="4C1130"/>
                </a:solidFill>
              </a:rPr>
              <a:t>):</a:t>
            </a:r>
            <a:r>
              <a:rPr lang="en" sz="2400">
                <a:solidFill>
                  <a:srgbClr val="4C1130"/>
                </a:solidFill>
              </a:rPr>
              <a:t>				</a:t>
            </a:r>
            <a:r>
              <a:rPr lang="en" sz="2400">
                <a:solidFill>
                  <a:srgbClr val="999999"/>
                </a:solidFill>
              </a:rPr>
              <a:t>▷ X: list of input sentence (samples)</a:t>
            </a:r>
            <a:endParaRPr sz="2400">
              <a:solidFill>
                <a:srgbClr val="5B0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W</a:t>
            </a:r>
            <a:r>
              <a:rPr lang="en" sz="2400">
                <a:solidFill>
                  <a:srgbClr val="20124D"/>
                </a:solidFill>
              </a:rPr>
              <a:t> </a:t>
            </a:r>
            <a:r>
              <a:rPr lang="en" sz="2400">
                <a:solidFill>
                  <a:srgbClr val="4C1130"/>
                </a:solidFill>
              </a:rPr>
              <a:t>←</a:t>
            </a:r>
            <a:r>
              <a:rPr lang="en" sz="2400"/>
              <a:t> </a:t>
            </a:r>
            <a:r>
              <a:rPr lang="en" sz="2400">
                <a:solidFill>
                  <a:srgbClr val="4C1130"/>
                </a:solidFill>
              </a:rPr>
              <a:t>[</a:t>
            </a:r>
            <a:r>
              <a:rPr lang="en" sz="2400">
                <a:solidFill>
                  <a:srgbClr val="20124D"/>
                </a:solidFill>
              </a:rPr>
              <a:t>0</a:t>
            </a:r>
            <a:r>
              <a:rPr lang="en" sz="2400">
                <a:solidFill>
                  <a:srgbClr val="4C1130"/>
                </a:solidFill>
              </a:rPr>
              <a:t> for all words]</a:t>
            </a:r>
            <a:r>
              <a:rPr lang="en" sz="2400">
                <a:solidFill>
                  <a:srgbClr val="4C1130"/>
                </a:solidFill>
              </a:rPr>
              <a:t>	</a:t>
            </a:r>
            <a:r>
              <a:rPr lang="en" sz="2400">
                <a:solidFill>
                  <a:srgbClr val="999999"/>
                </a:solidFill>
              </a:rPr>
              <a:t>    Y: list of labels (one per sample)</a:t>
            </a:r>
            <a:endParaRPr sz="24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1130"/>
                </a:solidFill>
              </a:rPr>
              <a:t>while </a:t>
            </a:r>
            <a:r>
              <a:rPr lang="en" sz="2400">
                <a:solidFill>
                  <a:srgbClr val="20124D"/>
                </a:solidFill>
              </a:rPr>
              <a:t>W</a:t>
            </a:r>
            <a:r>
              <a:rPr lang="en" sz="2400"/>
              <a:t> </a:t>
            </a:r>
            <a:r>
              <a:rPr lang="en" sz="2400">
                <a:solidFill>
                  <a:srgbClr val="4C1130"/>
                </a:solidFill>
              </a:rPr>
              <a:t>is changing:	</a:t>
            </a:r>
            <a:r>
              <a:rPr lang="en" sz="2400">
                <a:solidFill>
                  <a:srgbClr val="999999"/>
                </a:solidFill>
              </a:rPr>
              <a:t>▷ training iterations</a:t>
            </a:r>
            <a:endParaRPr sz="2400">
              <a:solidFill>
                <a:srgbClr val="4C11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0124D"/>
                </a:solidFill>
              </a:rPr>
              <a:t>i </a:t>
            </a:r>
            <a:r>
              <a:rPr lang="en" sz="2400">
                <a:solidFill>
                  <a:srgbClr val="4C1130"/>
                </a:solidFill>
              </a:rPr>
              <a:t>←</a:t>
            </a:r>
            <a:r>
              <a:rPr lang="en" sz="2400"/>
              <a:t> </a:t>
            </a:r>
            <a:r>
              <a:rPr lang="en" sz="2400">
                <a:solidFill>
                  <a:srgbClr val="4C1130"/>
                </a:solidFill>
              </a:rPr>
              <a:t>1</a:t>
            </a:r>
            <a:endParaRPr sz="2400">
              <a:solidFill>
                <a:srgbClr val="4C11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1130"/>
                </a:solidFill>
              </a:rPr>
              <a:t>while</a:t>
            </a:r>
            <a:r>
              <a:rPr lang="en" sz="2400"/>
              <a:t> </a:t>
            </a:r>
            <a:r>
              <a:rPr lang="en" sz="2400">
                <a:solidFill>
                  <a:srgbClr val="20124D"/>
                </a:solidFill>
              </a:rPr>
              <a:t>i</a:t>
            </a:r>
            <a:r>
              <a:rPr lang="en" sz="2400"/>
              <a:t> </a:t>
            </a:r>
            <a:r>
              <a:rPr lang="en" sz="2400">
                <a:solidFill>
                  <a:srgbClr val="4C1130"/>
                </a:solidFill>
              </a:rPr>
              <a:t>≤</a:t>
            </a:r>
            <a:r>
              <a:rPr lang="en" sz="2400"/>
              <a:t> </a:t>
            </a:r>
            <a:r>
              <a:rPr lang="en" sz="2400">
                <a:solidFill>
                  <a:srgbClr val="4C1130"/>
                </a:solidFill>
              </a:rPr>
              <a:t>len(</a:t>
            </a:r>
            <a:r>
              <a:rPr lang="en" sz="2400">
                <a:solidFill>
                  <a:srgbClr val="20124D"/>
                </a:solidFill>
              </a:rPr>
              <a:t>X</a:t>
            </a:r>
            <a:r>
              <a:rPr lang="en" sz="2400">
                <a:solidFill>
                  <a:srgbClr val="4C1130"/>
                </a:solidFill>
              </a:rPr>
              <a:t>):		</a:t>
            </a:r>
            <a:r>
              <a:rPr lang="en" sz="2400">
                <a:solidFill>
                  <a:srgbClr val="999999"/>
                </a:solidFill>
              </a:rPr>
              <a:t>▷ go through all samples</a:t>
            </a:r>
            <a:endParaRPr sz="2400">
              <a:solidFill>
                <a:srgbClr val="20124D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1130"/>
                </a:solidFill>
              </a:rPr>
              <a:t>if</a:t>
            </a:r>
            <a:r>
              <a:rPr lang="en" sz="2400"/>
              <a:t> </a:t>
            </a:r>
            <a:r>
              <a:rPr b="1" lang="en" sz="2400">
                <a:solidFill>
                  <a:srgbClr val="20124D"/>
                </a:solidFill>
              </a:rPr>
              <a:t>classify</a:t>
            </a:r>
            <a:r>
              <a:rPr lang="en" sz="2400">
                <a:solidFill>
                  <a:srgbClr val="20124D"/>
                </a:solidFill>
              </a:rPr>
              <a:t>(X[i], W)</a:t>
            </a:r>
            <a:r>
              <a:rPr lang="en" sz="2400"/>
              <a:t> </a:t>
            </a:r>
            <a:r>
              <a:rPr lang="en" sz="2400">
                <a:solidFill>
                  <a:srgbClr val="4C1130"/>
                </a:solidFill>
              </a:rPr>
              <a:t>≠</a:t>
            </a:r>
            <a:r>
              <a:rPr lang="en" sz="2400"/>
              <a:t> </a:t>
            </a:r>
            <a:r>
              <a:rPr lang="en" sz="2400">
                <a:solidFill>
                  <a:srgbClr val="20124D"/>
                </a:solidFill>
              </a:rPr>
              <a:t>Y[i]</a:t>
            </a:r>
            <a:r>
              <a:rPr lang="en" sz="2400">
                <a:solidFill>
                  <a:srgbClr val="4C1130"/>
                </a:solidFill>
              </a:rPr>
              <a:t>:</a:t>
            </a:r>
            <a:r>
              <a:rPr lang="en" sz="2400">
                <a:solidFill>
                  <a:srgbClr val="4C1130"/>
                </a:solidFill>
              </a:rPr>
              <a:t>		</a:t>
            </a:r>
            <a:r>
              <a:rPr lang="en" sz="2400">
                <a:solidFill>
                  <a:srgbClr val="999999"/>
                </a:solidFill>
              </a:rPr>
              <a:t>▷ if the model is wrong,</a:t>
            </a:r>
            <a:endParaRPr sz="2400">
              <a:solidFill>
                <a:srgbClr val="4C113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1130"/>
                </a:solidFill>
              </a:rPr>
              <a:t>	</a:t>
            </a:r>
            <a:r>
              <a:rPr b="1" lang="en" sz="2400">
                <a:solidFill>
                  <a:srgbClr val="20124D"/>
                </a:solidFill>
              </a:rPr>
              <a:t>update</a:t>
            </a:r>
            <a:r>
              <a:rPr lang="en" sz="2400">
                <a:solidFill>
                  <a:srgbClr val="20124D"/>
                </a:solidFill>
              </a:rPr>
              <a:t>(X[i], Y[i], W)</a:t>
            </a:r>
            <a:r>
              <a:rPr lang="en" sz="2400">
                <a:solidFill>
                  <a:srgbClr val="4C1130"/>
                </a:solidFill>
              </a:rPr>
              <a:t>			</a:t>
            </a:r>
            <a:r>
              <a:rPr lang="en" sz="2400">
                <a:solidFill>
                  <a:srgbClr val="999999"/>
                </a:solidFill>
              </a:rPr>
              <a:t>    update its weights</a:t>
            </a:r>
            <a:endParaRPr sz="2400">
              <a:solidFill>
                <a:srgbClr val="20124D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0124D"/>
                </a:solidFill>
              </a:rPr>
              <a:t>i </a:t>
            </a:r>
            <a:r>
              <a:rPr lang="en" sz="2400">
                <a:solidFill>
                  <a:srgbClr val="4C1130"/>
                </a:solidFill>
              </a:rPr>
              <a:t>← </a:t>
            </a:r>
            <a:r>
              <a:rPr lang="en" sz="2400">
                <a:solidFill>
                  <a:srgbClr val="20124D"/>
                </a:solidFill>
              </a:rPr>
              <a:t>i + 1</a:t>
            </a:r>
            <a:endParaRPr sz="2400">
              <a:solidFill>
                <a:srgbClr val="2012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1130"/>
                </a:solidFill>
              </a:rPr>
              <a:t>return</a:t>
            </a:r>
            <a:r>
              <a:rPr lang="en" sz="2400"/>
              <a:t> </a:t>
            </a:r>
            <a:r>
              <a:rPr lang="en" sz="2400">
                <a:solidFill>
                  <a:srgbClr val="20124D"/>
                </a:solidFill>
              </a:rPr>
              <a:t>W</a:t>
            </a:r>
            <a:r>
              <a:rPr lang="en" sz="2400">
                <a:solidFill>
                  <a:srgbClr val="4C1130"/>
                </a:solidFill>
              </a:rPr>
              <a:t>					</a:t>
            </a:r>
            <a:r>
              <a:rPr lang="en" sz="2400">
                <a:solidFill>
                  <a:srgbClr val="999999"/>
                </a:solidFill>
              </a:rPr>
              <a:t>▷ return final learned weights</a:t>
            </a:r>
            <a:endParaRPr sz="24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algorithm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457200" y="1278525"/>
            <a:ext cx="86868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</a:rPr>
              <a:t>update</a:t>
            </a:r>
            <a:r>
              <a:rPr lang="en" sz="3000">
                <a:solidFill>
                  <a:srgbClr val="4C1130"/>
                </a:solidFill>
              </a:rPr>
              <a:t>(</a:t>
            </a:r>
            <a:r>
              <a:rPr lang="en" sz="3000">
                <a:solidFill>
                  <a:srgbClr val="20124D"/>
                </a:solidFill>
              </a:rPr>
              <a:t>L</a:t>
            </a:r>
            <a:r>
              <a:rPr lang="en" sz="3000">
                <a:solidFill>
                  <a:srgbClr val="20124D"/>
                </a:solidFill>
              </a:rPr>
              <a:t>, y, W</a:t>
            </a:r>
            <a:r>
              <a:rPr lang="en" sz="3000">
                <a:solidFill>
                  <a:srgbClr val="4C1130"/>
                </a:solidFill>
              </a:rPr>
              <a:t>):</a:t>
            </a:r>
            <a:r>
              <a:rPr lang="en" sz="3000">
                <a:solidFill>
                  <a:srgbClr val="4C1130"/>
                </a:solidFill>
              </a:rPr>
              <a:t>		</a:t>
            </a:r>
            <a:r>
              <a:rPr lang="en" sz="3000">
                <a:solidFill>
                  <a:srgbClr val="999999"/>
                </a:solidFill>
              </a:rPr>
              <a:t>▷ L: input sentence, y: label,</a:t>
            </a:r>
            <a:endParaRPr sz="30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124D"/>
                </a:solidFill>
              </a:rPr>
              <a:t>i </a:t>
            </a:r>
            <a:r>
              <a:rPr lang="en" sz="3000">
                <a:solidFill>
                  <a:srgbClr val="4C1130"/>
                </a:solidFill>
              </a:rPr>
              <a:t>←</a:t>
            </a:r>
            <a:r>
              <a:rPr lang="en" sz="3000"/>
              <a:t> </a:t>
            </a:r>
            <a:r>
              <a:rPr lang="en" sz="3000">
                <a:solidFill>
                  <a:srgbClr val="4C1130"/>
                </a:solidFill>
              </a:rPr>
              <a:t>1						</a:t>
            </a:r>
            <a:r>
              <a:rPr lang="en" sz="3000">
                <a:solidFill>
                  <a:srgbClr val="999999"/>
                </a:solidFill>
              </a:rPr>
              <a:t>   W: table of weights for words</a:t>
            </a:r>
            <a:endParaRPr sz="30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C1130"/>
                </a:solidFill>
              </a:rPr>
              <a:t>while</a:t>
            </a:r>
            <a:r>
              <a:rPr lang="en" sz="3000"/>
              <a:t> </a:t>
            </a:r>
            <a:r>
              <a:rPr lang="en" sz="3000">
                <a:solidFill>
                  <a:srgbClr val="20124D"/>
                </a:solidFill>
              </a:rPr>
              <a:t>i</a:t>
            </a:r>
            <a:r>
              <a:rPr lang="en" sz="3000"/>
              <a:t> </a:t>
            </a:r>
            <a:r>
              <a:rPr lang="en" sz="3000">
                <a:solidFill>
                  <a:srgbClr val="4C1130"/>
                </a:solidFill>
              </a:rPr>
              <a:t>≤</a:t>
            </a:r>
            <a:r>
              <a:rPr lang="en" sz="3000"/>
              <a:t> </a:t>
            </a:r>
            <a:r>
              <a:rPr lang="en" sz="3000">
                <a:solidFill>
                  <a:srgbClr val="4C1130"/>
                </a:solidFill>
              </a:rPr>
              <a:t>len(</a:t>
            </a:r>
            <a:r>
              <a:rPr lang="en" sz="3000">
                <a:solidFill>
                  <a:srgbClr val="20124D"/>
                </a:solidFill>
              </a:rPr>
              <a:t>L</a:t>
            </a:r>
            <a:r>
              <a:rPr lang="en" sz="3000">
                <a:solidFill>
                  <a:srgbClr val="4C1130"/>
                </a:solidFill>
              </a:rPr>
              <a:t>):		</a:t>
            </a:r>
            <a:r>
              <a:rPr lang="en" sz="3000">
                <a:solidFill>
                  <a:srgbClr val="999999"/>
                </a:solidFill>
              </a:rPr>
              <a:t>▷ go through sentence tokens</a:t>
            </a:r>
            <a:endParaRPr sz="3000">
              <a:solidFill>
                <a:srgbClr val="20124D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0124D"/>
                </a:solidFill>
              </a:rPr>
              <a:t>W[L[i]] </a:t>
            </a:r>
            <a:r>
              <a:rPr lang="en" sz="3000">
                <a:solidFill>
                  <a:srgbClr val="4C1130"/>
                </a:solidFill>
              </a:rPr>
              <a:t>← </a:t>
            </a:r>
            <a:r>
              <a:rPr lang="en" sz="3000">
                <a:solidFill>
                  <a:srgbClr val="20124D"/>
                </a:solidFill>
              </a:rPr>
              <a:t>W[L[i]] </a:t>
            </a:r>
            <a:r>
              <a:rPr lang="en" sz="3000">
                <a:solidFill>
                  <a:srgbClr val="4C1130"/>
                </a:solidFill>
              </a:rPr>
              <a:t>+ </a:t>
            </a:r>
            <a:r>
              <a:rPr lang="en" sz="3000">
                <a:solidFill>
                  <a:srgbClr val="20124D"/>
                </a:solidFill>
              </a:rPr>
              <a:t>y</a:t>
            </a:r>
            <a:r>
              <a:rPr lang="en" sz="3000">
                <a:solidFill>
                  <a:srgbClr val="4C1130"/>
                </a:solidFill>
              </a:rPr>
              <a:t>		</a:t>
            </a:r>
            <a:r>
              <a:rPr lang="en" sz="3000">
                <a:solidFill>
                  <a:srgbClr val="999999"/>
                </a:solidFill>
              </a:rPr>
              <a:t>▷ update weight by</a:t>
            </a:r>
            <a:endParaRPr sz="3000">
              <a:solidFill>
                <a:srgbClr val="20124D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0124D"/>
                </a:solidFill>
              </a:rPr>
              <a:t>i </a:t>
            </a:r>
            <a:r>
              <a:rPr lang="en" sz="3000">
                <a:solidFill>
                  <a:srgbClr val="4C1130"/>
                </a:solidFill>
              </a:rPr>
              <a:t>← </a:t>
            </a:r>
            <a:r>
              <a:rPr lang="en" sz="3000">
                <a:solidFill>
                  <a:srgbClr val="20124D"/>
                </a:solidFill>
              </a:rPr>
              <a:t>i + 1							</a:t>
            </a:r>
            <a:r>
              <a:rPr lang="en" sz="3000">
                <a:solidFill>
                  <a:srgbClr val="999999"/>
                </a:solidFill>
              </a:rPr>
              <a:t>adding y to it</a:t>
            </a:r>
            <a:endParaRPr sz="30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172425" y="1321775"/>
            <a:ext cx="46551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X = </a:t>
            </a:r>
            <a:r>
              <a:rPr lang="en" sz="48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[this is great,</a:t>
            </a:r>
            <a:endParaRPr sz="4800">
              <a:solidFill>
                <a:srgbClr val="43434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  this is awful]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5811225" y="1321775"/>
            <a:ext cx="21267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Y</a:t>
            </a:r>
            <a:r>
              <a:rPr lang="en" sz="2400">
                <a:solidFill>
                  <a:srgbClr val="20124D"/>
                </a:solidFill>
              </a:rPr>
              <a:t> = </a:t>
            </a:r>
            <a:r>
              <a:rPr lang="en" sz="48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[</a:t>
            </a:r>
            <a:r>
              <a:rPr lang="en" sz="48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</a:t>
            </a:r>
            <a:r>
              <a:rPr lang="en" sz="48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,</a:t>
            </a:r>
            <a:endParaRPr sz="4800">
              <a:solidFill>
                <a:srgbClr val="43434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  </a:t>
            </a:r>
            <a:r>
              <a:rPr lang="en" sz="48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-1</a:t>
            </a:r>
            <a:r>
              <a:rPr lang="en" sz="48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962600" y="1918050"/>
            <a:ext cx="56508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this is great</a:t>
            </a:r>
            <a:endParaRPr sz="3000">
              <a:solidFill>
                <a:srgbClr val="43434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+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+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=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endParaRPr sz="3000">
              <a:solidFill>
                <a:srgbClr val="274E1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Result:		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 (neutral)</a:t>
            </a:r>
            <a:endParaRPr sz="3000"/>
          </a:p>
        </p:txBody>
      </p:sp>
      <p:sp>
        <p:nvSpPr>
          <p:cNvPr id="210" name="Google Shape;210;p24"/>
          <p:cNvSpPr txBox="1"/>
          <p:nvPr/>
        </p:nvSpPr>
        <p:spPr>
          <a:xfrm>
            <a:off x="107750" y="1286650"/>
            <a:ext cx="5409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0124D"/>
                </a:solidFill>
              </a:rPr>
              <a:t>First iteration, first sample</a:t>
            </a:r>
            <a:endParaRPr sz="3000">
              <a:solidFill>
                <a:srgbClr val="20124D"/>
              </a:solidFill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5653550" y="1626575"/>
            <a:ext cx="9984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W</a:t>
            </a:r>
            <a:r>
              <a:rPr lang="en" sz="2400">
                <a:solidFill>
                  <a:srgbClr val="20124D"/>
                </a:solidFill>
              </a:rPr>
              <a:t> = </a:t>
            </a:r>
            <a:endParaRPr/>
          </a:p>
        </p:txBody>
      </p:sp>
      <p:graphicFrame>
        <p:nvGraphicFramePr>
          <p:cNvPr id="212" name="Google Shape;212;p24"/>
          <p:cNvGraphicFramePr/>
          <p:nvPr/>
        </p:nvGraphicFramePr>
        <p:xfrm>
          <a:off x="6491125" y="139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{6F1879C6-C317-4768-BE7D-EB70707EAF22}</a:tableStyleId>
              </a:tblPr>
              <a:tblGrid>
                <a:gridCol w="1367800"/>
                <a:gridCol w="813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this</a:t>
                      </a:r>
                      <a:endParaRPr sz="2400"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0</a:t>
                      </a:r>
                      <a:endParaRPr sz="2400"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is</a:t>
                      </a:r>
                      <a:endParaRPr sz="2400"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0</a:t>
                      </a:r>
                      <a:endParaRPr sz="2400"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great</a:t>
                      </a:r>
                      <a:endParaRPr sz="2400"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0</a:t>
                      </a:r>
                      <a:endParaRPr sz="2400"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awful</a:t>
                      </a:r>
                      <a:endParaRPr sz="2400"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0</a:t>
                      </a:r>
                      <a:endParaRPr sz="2400"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24"/>
          <p:cNvSpPr txBox="1"/>
          <p:nvPr/>
        </p:nvSpPr>
        <p:spPr>
          <a:xfrm>
            <a:off x="0" y="1953950"/>
            <a:ext cx="998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X[1] =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107750" y="4080325"/>
            <a:ext cx="2399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Y</a:t>
            </a:r>
            <a:r>
              <a:rPr lang="en" sz="2400">
                <a:solidFill>
                  <a:srgbClr val="20124D"/>
                </a:solidFill>
              </a:rPr>
              <a:t>[1] = 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     </a:t>
            </a:r>
            <a:r>
              <a:rPr lang="en" sz="2400">
                <a:solidFill>
                  <a:srgbClr val="4C1130"/>
                </a:solidFill>
              </a:rPr>
              <a:t>≠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endParaRPr sz="3000"/>
          </a:p>
        </p:txBody>
      </p:sp>
      <p:pic>
        <p:nvPicPr>
          <p:cNvPr descr="Original ..."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450" y="4330438"/>
            <a:ext cx="452575" cy="4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962600" y="1918050"/>
            <a:ext cx="56508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this is great</a:t>
            </a:r>
            <a:endParaRPr sz="3000">
              <a:solidFill>
                <a:srgbClr val="43434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+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+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=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endParaRPr sz="3000">
              <a:solidFill>
                <a:srgbClr val="274E1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Result:		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 (neutral)</a:t>
            </a:r>
            <a:endParaRPr sz="3000"/>
          </a:p>
        </p:txBody>
      </p:sp>
      <p:sp>
        <p:nvSpPr>
          <p:cNvPr id="222" name="Google Shape;222;p25"/>
          <p:cNvSpPr txBox="1"/>
          <p:nvPr/>
        </p:nvSpPr>
        <p:spPr>
          <a:xfrm>
            <a:off x="107750" y="1286650"/>
            <a:ext cx="55458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124D"/>
                </a:solidFill>
              </a:rPr>
              <a:t>First iteration, first sample</a:t>
            </a:r>
            <a:endParaRPr sz="3000">
              <a:solidFill>
                <a:srgbClr val="20124D"/>
              </a:solidFill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5653550" y="1626575"/>
            <a:ext cx="9984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W = </a:t>
            </a:r>
            <a:endParaRPr/>
          </a:p>
        </p:txBody>
      </p:sp>
      <p:graphicFrame>
        <p:nvGraphicFramePr>
          <p:cNvPr id="224" name="Google Shape;224;p25"/>
          <p:cNvGraphicFramePr/>
          <p:nvPr/>
        </p:nvGraphicFramePr>
        <p:xfrm>
          <a:off x="6491125" y="139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{6F1879C6-C317-4768-BE7D-EB70707EAF22}</a:tableStyleId>
              </a:tblPr>
              <a:tblGrid>
                <a:gridCol w="1367800"/>
                <a:gridCol w="813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this</a:t>
                      </a:r>
                      <a:endParaRPr b="1"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1</a:t>
                      </a:r>
                      <a:endParaRPr b="1"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is</a:t>
                      </a:r>
                      <a:endParaRPr b="1"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1</a:t>
                      </a:r>
                      <a:endParaRPr b="1"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great</a:t>
                      </a:r>
                      <a:endParaRPr b="1"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1</a:t>
                      </a:r>
                      <a:endParaRPr b="1"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awful</a:t>
                      </a:r>
                      <a:endParaRPr sz="2400"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0</a:t>
                      </a:r>
                      <a:endParaRPr sz="2400"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p25"/>
          <p:cNvSpPr txBox="1"/>
          <p:nvPr/>
        </p:nvSpPr>
        <p:spPr>
          <a:xfrm>
            <a:off x="0" y="1953950"/>
            <a:ext cx="998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X[1] =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107750" y="4080325"/>
            <a:ext cx="2399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Y[1] = 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     </a:t>
            </a:r>
            <a:r>
              <a:rPr lang="en" sz="2400">
                <a:solidFill>
                  <a:srgbClr val="4C1130"/>
                </a:solidFill>
              </a:rPr>
              <a:t>≠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endParaRPr sz="3000"/>
          </a:p>
        </p:txBody>
      </p:sp>
      <p:pic>
        <p:nvPicPr>
          <p:cNvPr descr="Original ..."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450" y="4330438"/>
            <a:ext cx="452575" cy="4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3981300" y="4269313"/>
            <a:ext cx="32757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124D"/>
                </a:solidFill>
              </a:rPr>
              <a:t>Updating weights</a:t>
            </a:r>
            <a:endParaRPr sz="3000">
              <a:solidFill>
                <a:srgbClr val="20124D"/>
              </a:solidFill>
            </a:endParaRPr>
          </a:p>
        </p:txBody>
      </p:sp>
      <p:cxnSp>
        <p:nvCxnSpPr>
          <p:cNvPr id="229" name="Google Shape;229;p25"/>
          <p:cNvCxnSpPr>
            <a:stCxn id="228" idx="3"/>
          </p:cNvCxnSpPr>
          <p:nvPr/>
        </p:nvCxnSpPr>
        <p:spPr>
          <a:xfrm flipH="1" rot="10800000">
            <a:off x="7257000" y="3771313"/>
            <a:ext cx="601800" cy="785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962600" y="1918050"/>
            <a:ext cx="56508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this is awful</a:t>
            </a:r>
            <a:endParaRPr sz="3000">
              <a:solidFill>
                <a:srgbClr val="43434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+ 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+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=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endParaRPr sz="3000">
              <a:solidFill>
                <a:srgbClr val="274E1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Result:		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 (positive)</a:t>
            </a:r>
            <a:endParaRPr sz="3000"/>
          </a:p>
        </p:txBody>
      </p:sp>
      <p:sp>
        <p:nvSpPr>
          <p:cNvPr id="236" name="Google Shape;236;p26"/>
          <p:cNvSpPr txBox="1"/>
          <p:nvPr/>
        </p:nvSpPr>
        <p:spPr>
          <a:xfrm>
            <a:off x="107750" y="1286650"/>
            <a:ext cx="5244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124D"/>
                </a:solidFill>
              </a:rPr>
              <a:t>First iteration, second sample</a:t>
            </a:r>
            <a:endParaRPr sz="3000">
              <a:solidFill>
                <a:srgbClr val="20124D"/>
              </a:solidFill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5653550" y="1626575"/>
            <a:ext cx="9984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W = </a:t>
            </a:r>
            <a:endParaRPr/>
          </a:p>
        </p:txBody>
      </p:sp>
      <p:graphicFrame>
        <p:nvGraphicFramePr>
          <p:cNvPr id="238" name="Google Shape;238;p26"/>
          <p:cNvGraphicFramePr/>
          <p:nvPr/>
        </p:nvGraphicFramePr>
        <p:xfrm>
          <a:off x="6491125" y="139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{6F1879C6-C317-4768-BE7D-EB70707EAF22}</a:tableStyleId>
              </a:tblPr>
              <a:tblGrid>
                <a:gridCol w="1367800"/>
                <a:gridCol w="813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this</a:t>
                      </a:r>
                      <a:endParaRPr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1</a:t>
                      </a:r>
                      <a:endParaRPr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is</a:t>
                      </a:r>
                      <a:endParaRPr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1</a:t>
                      </a:r>
                      <a:endParaRPr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great</a:t>
                      </a:r>
                      <a:endParaRPr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1</a:t>
                      </a:r>
                      <a:endParaRPr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awful</a:t>
                      </a:r>
                      <a:endParaRPr sz="2400"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0</a:t>
                      </a:r>
                      <a:endParaRPr sz="2400"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Google Shape;239;p26"/>
          <p:cNvSpPr txBox="1"/>
          <p:nvPr/>
        </p:nvSpPr>
        <p:spPr>
          <a:xfrm>
            <a:off x="0" y="1953950"/>
            <a:ext cx="998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X[2] =</a:t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107750" y="4080325"/>
            <a:ext cx="2399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Y[2] =</a:t>
            </a:r>
            <a:r>
              <a:rPr lang="en" sz="3000">
                <a:solidFill>
                  <a:srgbClr val="20124D"/>
                </a:solidFill>
              </a:rPr>
              <a:t> </a:t>
            </a:r>
            <a:r>
              <a:rPr lang="en" sz="30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-1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     </a:t>
            </a:r>
            <a:r>
              <a:rPr lang="en" sz="2400">
                <a:solidFill>
                  <a:srgbClr val="4C1130"/>
                </a:solidFill>
              </a:rPr>
              <a:t>≠ 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</a:t>
            </a:r>
            <a:endParaRPr sz="3000"/>
          </a:p>
        </p:txBody>
      </p:sp>
      <p:pic>
        <p:nvPicPr>
          <p:cNvPr descr="Original ..."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450" y="4330438"/>
            <a:ext cx="452575" cy="4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Text classification</a:t>
            </a:r>
            <a:endParaRPr sz="3600"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Machine learning algorithms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962600" y="1918050"/>
            <a:ext cx="56508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this is awful</a:t>
            </a:r>
            <a:endParaRPr sz="3000">
              <a:solidFill>
                <a:srgbClr val="43434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+ 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+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=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endParaRPr sz="3000">
              <a:solidFill>
                <a:srgbClr val="274E1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Result:		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 (positive)</a:t>
            </a:r>
            <a:endParaRPr sz="3000"/>
          </a:p>
        </p:txBody>
      </p:sp>
      <p:sp>
        <p:nvSpPr>
          <p:cNvPr id="248" name="Google Shape;248;p27"/>
          <p:cNvSpPr txBox="1"/>
          <p:nvPr/>
        </p:nvSpPr>
        <p:spPr>
          <a:xfrm>
            <a:off x="107750" y="1286650"/>
            <a:ext cx="56508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124D"/>
                </a:solidFill>
              </a:rPr>
              <a:t>First iteration, second sample</a:t>
            </a:r>
            <a:endParaRPr sz="3000">
              <a:solidFill>
                <a:srgbClr val="20124D"/>
              </a:solidFill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5653550" y="1626575"/>
            <a:ext cx="9984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W = </a:t>
            </a:r>
            <a:endParaRPr/>
          </a:p>
        </p:txBody>
      </p:sp>
      <p:graphicFrame>
        <p:nvGraphicFramePr>
          <p:cNvPr id="250" name="Google Shape;250;p27"/>
          <p:cNvGraphicFramePr/>
          <p:nvPr/>
        </p:nvGraphicFramePr>
        <p:xfrm>
          <a:off x="6491125" y="139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{6F1879C6-C317-4768-BE7D-EB70707EAF22}</a:tableStyleId>
              </a:tblPr>
              <a:tblGrid>
                <a:gridCol w="1367800"/>
                <a:gridCol w="813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this</a:t>
                      </a:r>
                      <a:endParaRPr b="1"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0</a:t>
                      </a:r>
                      <a:endParaRPr b="1"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is</a:t>
                      </a:r>
                      <a:endParaRPr b="1"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0</a:t>
                      </a:r>
                      <a:endParaRPr b="1"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great</a:t>
                      </a:r>
                      <a:endParaRPr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1</a:t>
                      </a:r>
                      <a:endParaRPr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2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awful</a:t>
                      </a:r>
                      <a:endParaRPr b="1" sz="2400">
                        <a:solidFill>
                          <a:schemeClr val="accent2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2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-1</a:t>
                      </a:r>
                      <a:endParaRPr b="1" sz="2400">
                        <a:solidFill>
                          <a:schemeClr val="accent2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1" name="Google Shape;251;p27"/>
          <p:cNvSpPr txBox="1"/>
          <p:nvPr/>
        </p:nvSpPr>
        <p:spPr>
          <a:xfrm>
            <a:off x="0" y="1953950"/>
            <a:ext cx="998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X[2] =</a:t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107750" y="4080325"/>
            <a:ext cx="2399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Y[2] =</a:t>
            </a:r>
            <a:r>
              <a:rPr lang="en" sz="3000">
                <a:solidFill>
                  <a:srgbClr val="20124D"/>
                </a:solidFill>
              </a:rPr>
              <a:t> </a:t>
            </a:r>
            <a:r>
              <a:rPr lang="en" sz="30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-1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     </a:t>
            </a:r>
            <a:r>
              <a:rPr lang="en" sz="2400">
                <a:solidFill>
                  <a:srgbClr val="4C1130"/>
                </a:solidFill>
              </a:rPr>
              <a:t>≠ 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</a:t>
            </a:r>
            <a:endParaRPr sz="3000"/>
          </a:p>
        </p:txBody>
      </p:sp>
      <p:pic>
        <p:nvPicPr>
          <p:cNvPr descr="Original ..."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450" y="4330438"/>
            <a:ext cx="452575" cy="4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/>
          <p:cNvSpPr txBox="1"/>
          <p:nvPr/>
        </p:nvSpPr>
        <p:spPr>
          <a:xfrm>
            <a:off x="3981300" y="4269313"/>
            <a:ext cx="32757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124D"/>
                </a:solidFill>
              </a:rPr>
              <a:t>Updating weights</a:t>
            </a:r>
            <a:endParaRPr sz="3000">
              <a:solidFill>
                <a:srgbClr val="20124D"/>
              </a:solidFill>
            </a:endParaRPr>
          </a:p>
        </p:txBody>
      </p:sp>
      <p:cxnSp>
        <p:nvCxnSpPr>
          <p:cNvPr id="255" name="Google Shape;255;p27"/>
          <p:cNvCxnSpPr/>
          <p:nvPr/>
        </p:nvCxnSpPr>
        <p:spPr>
          <a:xfrm flipH="1" rot="10800000">
            <a:off x="7257000" y="3771313"/>
            <a:ext cx="601800" cy="785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61" name="Google Shape;261;p28"/>
          <p:cNvSpPr txBox="1"/>
          <p:nvPr/>
        </p:nvSpPr>
        <p:spPr>
          <a:xfrm>
            <a:off x="107750" y="1286650"/>
            <a:ext cx="64437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124D"/>
                </a:solidFill>
              </a:rPr>
              <a:t>Second</a:t>
            </a:r>
            <a:r>
              <a:rPr lang="en" sz="3000">
                <a:solidFill>
                  <a:srgbClr val="20124D"/>
                </a:solidFill>
              </a:rPr>
              <a:t> iteration, first sample</a:t>
            </a:r>
            <a:endParaRPr sz="3000">
              <a:solidFill>
                <a:srgbClr val="20124D"/>
              </a:solidFill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5653550" y="1626575"/>
            <a:ext cx="9984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W = </a:t>
            </a:r>
            <a:endParaRPr/>
          </a:p>
        </p:txBody>
      </p:sp>
      <p:graphicFrame>
        <p:nvGraphicFramePr>
          <p:cNvPr id="263" name="Google Shape;263;p28"/>
          <p:cNvGraphicFramePr/>
          <p:nvPr/>
        </p:nvGraphicFramePr>
        <p:xfrm>
          <a:off x="6491125" y="139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{6F1879C6-C317-4768-BE7D-EB70707EAF22}</a:tableStyleId>
              </a:tblPr>
              <a:tblGrid>
                <a:gridCol w="1367800"/>
                <a:gridCol w="813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this</a:t>
                      </a:r>
                      <a:endParaRPr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0</a:t>
                      </a:r>
                      <a:endParaRPr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is</a:t>
                      </a:r>
                      <a:endParaRPr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0</a:t>
                      </a:r>
                      <a:endParaRPr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great</a:t>
                      </a:r>
                      <a:endParaRPr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1</a:t>
                      </a:r>
                      <a:endParaRPr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awful</a:t>
                      </a:r>
                      <a:endParaRPr sz="2400">
                        <a:solidFill>
                          <a:schemeClr val="accent2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-1</a:t>
                      </a:r>
                      <a:endParaRPr sz="2400">
                        <a:solidFill>
                          <a:schemeClr val="accent2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4" name="Google Shape;264;p28"/>
          <p:cNvSpPr txBox="1"/>
          <p:nvPr/>
        </p:nvSpPr>
        <p:spPr>
          <a:xfrm>
            <a:off x="0" y="1953950"/>
            <a:ext cx="998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X[1] =</a:t>
            </a: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107750" y="4080325"/>
            <a:ext cx="2399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Y[1] =</a:t>
            </a:r>
            <a:r>
              <a:rPr lang="en" sz="3000">
                <a:solidFill>
                  <a:srgbClr val="20124D"/>
                </a:solidFill>
              </a:rPr>
              <a:t> 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</a:t>
            </a:r>
            <a:endParaRPr sz="3000"/>
          </a:p>
        </p:txBody>
      </p:sp>
      <p:sp>
        <p:nvSpPr>
          <p:cNvPr id="266" name="Google Shape;266;p28"/>
          <p:cNvSpPr txBox="1"/>
          <p:nvPr/>
        </p:nvSpPr>
        <p:spPr>
          <a:xfrm>
            <a:off x="962600" y="1918050"/>
            <a:ext cx="56508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this is great</a:t>
            </a:r>
            <a:endParaRPr sz="3000">
              <a:solidFill>
                <a:srgbClr val="43434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+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+ 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= 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</a:t>
            </a:r>
            <a:endParaRPr sz="3000">
              <a:solidFill>
                <a:srgbClr val="274E1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Result:		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1 (positive)</a:t>
            </a:r>
            <a:endParaRPr sz="3000"/>
          </a:p>
        </p:txBody>
      </p:sp>
      <p:pic>
        <p:nvPicPr>
          <p:cNvPr descr="Other resolutions: 240 × 240 ..."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350" y="4344812"/>
            <a:ext cx="423825" cy="4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73" name="Google Shape;273;p29"/>
          <p:cNvSpPr txBox="1"/>
          <p:nvPr/>
        </p:nvSpPr>
        <p:spPr>
          <a:xfrm>
            <a:off x="107750" y="1286650"/>
            <a:ext cx="6192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124D"/>
                </a:solidFill>
              </a:rPr>
              <a:t>Second iteration, second sample</a:t>
            </a:r>
            <a:endParaRPr sz="3000">
              <a:solidFill>
                <a:srgbClr val="20124D"/>
              </a:solidFill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5653550" y="1626575"/>
            <a:ext cx="9984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W = </a:t>
            </a:r>
            <a:endParaRPr/>
          </a:p>
        </p:txBody>
      </p:sp>
      <p:graphicFrame>
        <p:nvGraphicFramePr>
          <p:cNvPr id="275" name="Google Shape;275;p29"/>
          <p:cNvGraphicFramePr/>
          <p:nvPr/>
        </p:nvGraphicFramePr>
        <p:xfrm>
          <a:off x="6491125" y="139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{6F1879C6-C317-4768-BE7D-EB70707EAF22}</a:tableStyleId>
              </a:tblPr>
              <a:tblGrid>
                <a:gridCol w="1367800"/>
                <a:gridCol w="813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this</a:t>
                      </a:r>
                      <a:endParaRPr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0</a:t>
                      </a:r>
                      <a:endParaRPr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is</a:t>
                      </a:r>
                      <a:endParaRPr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0</a:t>
                      </a:r>
                      <a:endParaRPr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great</a:t>
                      </a:r>
                      <a:endParaRPr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1</a:t>
                      </a:r>
                      <a:endParaRPr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awful</a:t>
                      </a:r>
                      <a:endParaRPr sz="2400">
                        <a:solidFill>
                          <a:schemeClr val="accent2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-1</a:t>
                      </a:r>
                      <a:endParaRPr sz="2400">
                        <a:solidFill>
                          <a:schemeClr val="accent2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6" name="Google Shape;276;p29"/>
          <p:cNvSpPr txBox="1"/>
          <p:nvPr/>
        </p:nvSpPr>
        <p:spPr>
          <a:xfrm>
            <a:off x="0" y="1953950"/>
            <a:ext cx="998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X[2] =</a:t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107750" y="4080325"/>
            <a:ext cx="2399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Y[2] =</a:t>
            </a:r>
            <a:r>
              <a:rPr lang="en" sz="3000">
                <a:solidFill>
                  <a:srgbClr val="20124D"/>
                </a:solidFill>
              </a:rPr>
              <a:t> </a:t>
            </a:r>
            <a:r>
              <a:rPr lang="en" sz="30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-1</a:t>
            </a:r>
            <a:endParaRPr sz="3000"/>
          </a:p>
        </p:txBody>
      </p:sp>
      <p:sp>
        <p:nvSpPr>
          <p:cNvPr id="278" name="Google Shape;278;p29"/>
          <p:cNvSpPr txBox="1"/>
          <p:nvPr/>
        </p:nvSpPr>
        <p:spPr>
          <a:xfrm>
            <a:off x="962600" y="1918050"/>
            <a:ext cx="56508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this is awful</a:t>
            </a:r>
            <a:endParaRPr sz="3000">
              <a:solidFill>
                <a:srgbClr val="43434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+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+ </a:t>
            </a:r>
            <a:r>
              <a:rPr lang="en" sz="30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-1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= </a:t>
            </a:r>
            <a:r>
              <a:rPr lang="en" sz="30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-1</a:t>
            </a:r>
            <a:endParaRPr sz="3000">
              <a:solidFill>
                <a:srgbClr val="274E1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Result:		</a:t>
            </a:r>
            <a:r>
              <a:rPr lang="en" sz="30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-1 (negative)</a:t>
            </a:r>
            <a:endParaRPr sz="3000"/>
          </a:p>
        </p:txBody>
      </p:sp>
      <p:pic>
        <p:nvPicPr>
          <p:cNvPr descr="Other resolutions: 240 × 240 ..."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350" y="4344812"/>
            <a:ext cx="423825" cy="4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107750" y="1286650"/>
            <a:ext cx="55890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124D"/>
                </a:solidFill>
              </a:rPr>
              <a:t>Finished iteration without updating weights, so return W.</a:t>
            </a:r>
            <a:endParaRPr sz="30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124D"/>
                </a:solidFill>
              </a:rPr>
              <a:t>W can now be used to classify new sentences.</a:t>
            </a:r>
            <a:endParaRPr sz="3000">
              <a:solidFill>
                <a:srgbClr val="20124D"/>
              </a:solidFill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5653550" y="1626575"/>
            <a:ext cx="9984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W = </a:t>
            </a:r>
            <a:endParaRPr/>
          </a:p>
        </p:txBody>
      </p:sp>
      <p:graphicFrame>
        <p:nvGraphicFramePr>
          <p:cNvPr id="287" name="Google Shape;287;p30"/>
          <p:cNvGraphicFramePr/>
          <p:nvPr/>
        </p:nvGraphicFramePr>
        <p:xfrm>
          <a:off x="6491125" y="139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{6F1879C6-C317-4768-BE7D-EB70707EAF22}</a:tableStyleId>
              </a:tblPr>
              <a:tblGrid>
                <a:gridCol w="1367800"/>
                <a:gridCol w="813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this</a:t>
                      </a:r>
                      <a:endParaRPr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0</a:t>
                      </a:r>
                      <a:endParaRPr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is</a:t>
                      </a:r>
                      <a:endParaRPr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0</a:t>
                      </a:r>
                      <a:endParaRPr sz="2400">
                        <a:solidFill>
                          <a:srgbClr val="43434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great</a:t>
                      </a:r>
                      <a:endParaRPr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74E13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1</a:t>
                      </a:r>
                      <a:endParaRPr sz="2400">
                        <a:solidFill>
                          <a:srgbClr val="274E13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awful</a:t>
                      </a:r>
                      <a:endParaRPr sz="2400">
                        <a:solidFill>
                          <a:schemeClr val="accent2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-1</a:t>
                      </a:r>
                      <a:endParaRPr sz="2400">
                        <a:solidFill>
                          <a:schemeClr val="accent2"/>
                        </a:solidFill>
                        <a:latin typeface="Mate SC"/>
                        <a:ea typeface="Mate SC"/>
                        <a:cs typeface="Mate SC"/>
                        <a:sym typeface="Mate S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order matters</a:t>
            </a:r>
            <a:endParaRPr/>
          </a:p>
        </p:txBody>
      </p:sp>
      <p:sp>
        <p:nvSpPr>
          <p:cNvPr id="293" name="Google Shape;293;p3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t</a:t>
            </a:r>
            <a:r>
              <a:rPr lang="en" sz="36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hat is not true , it is great</a:t>
            </a:r>
            <a:endParaRPr sz="3600">
              <a:solidFill>
                <a:srgbClr val="274E1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has the same tokens as</a:t>
            </a:r>
            <a:endParaRPr sz="3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t</a:t>
            </a:r>
            <a:r>
              <a:rPr lang="en" sz="36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hat is true , it is not great</a:t>
            </a:r>
            <a:endParaRPr sz="3600">
              <a:solidFill>
                <a:schemeClr val="accent2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Will be classified the same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</a:t>
            </a:r>
            <a:endParaRPr/>
          </a:p>
        </p:txBody>
      </p:sp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457200" y="1278525"/>
            <a:ext cx="86868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Instead of single words, use features.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Examples for features: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600"/>
              <a:buChar char="●"/>
            </a:pPr>
            <a:r>
              <a:rPr lang="en" sz="3600">
                <a:solidFill>
                  <a:srgbClr val="4C1130"/>
                </a:solidFill>
              </a:rPr>
              <a:t>first token is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great?</a:t>
            </a:r>
            <a:endParaRPr sz="36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600"/>
              <a:buChar char="●"/>
            </a:pPr>
            <a:r>
              <a:rPr lang="en" sz="3600">
                <a:solidFill>
                  <a:srgbClr val="4C1130"/>
                </a:solidFill>
              </a:rPr>
              <a:t>contains 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not </a:t>
            </a:r>
            <a:r>
              <a:rPr lang="en" sz="3600">
                <a:solidFill>
                  <a:srgbClr val="4C1130"/>
                </a:solidFill>
              </a:rPr>
              <a:t>followed by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bad?</a:t>
            </a:r>
            <a:endParaRPr sz="36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600"/>
              <a:buChar char="●"/>
            </a:pPr>
            <a:r>
              <a:rPr lang="en" sz="3600">
                <a:solidFill>
                  <a:srgbClr val="4C1130"/>
                </a:solidFill>
              </a:rPr>
              <a:t>contains 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taste </a:t>
            </a:r>
            <a:r>
              <a:rPr lang="en" sz="3600">
                <a:solidFill>
                  <a:srgbClr val="4C1130"/>
                </a:solidFill>
              </a:rPr>
              <a:t>with part of speech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nn?</a:t>
            </a:r>
            <a:endParaRPr sz="36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</a:t>
            </a:r>
            <a:endParaRPr/>
          </a:p>
        </p:txBody>
      </p:sp>
      <p:sp>
        <p:nvSpPr>
          <p:cNvPr id="305" name="Google Shape;305;p3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 Bag of Words, all features are:</a:t>
            </a:r>
            <a:endParaRPr sz="36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600"/>
              <a:buChar char="●"/>
            </a:pPr>
            <a:r>
              <a:rPr lang="en" sz="3600">
                <a:solidFill>
                  <a:srgbClr val="4C1130"/>
                </a:solidFill>
              </a:rPr>
              <a:t>contains 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&lt;w&gt;?</a:t>
            </a:r>
            <a:endParaRPr sz="36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where 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&lt;w&gt;</a:t>
            </a:r>
            <a:r>
              <a:rPr lang="en" sz="3600"/>
              <a:t> is some word.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This is also called </a:t>
            </a:r>
            <a:r>
              <a:rPr b="1" lang="en" sz="3600"/>
              <a:t>unigram features</a:t>
            </a:r>
            <a:r>
              <a:rPr lang="en" sz="3600"/>
              <a:t>.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</a:t>
            </a:r>
            <a:endParaRPr/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 can also use</a:t>
            </a:r>
            <a:r>
              <a:rPr lang="en" sz="3600"/>
              <a:t> </a:t>
            </a:r>
            <a:r>
              <a:rPr b="1" lang="en" sz="3600"/>
              <a:t>b</a:t>
            </a:r>
            <a:r>
              <a:rPr b="1" lang="en" sz="3600"/>
              <a:t>igram features</a:t>
            </a:r>
            <a:r>
              <a:rPr lang="en" sz="3600"/>
              <a:t>:</a:t>
            </a:r>
            <a:endParaRPr sz="36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600"/>
              <a:buChar char="●"/>
            </a:pPr>
            <a:r>
              <a:rPr lang="en" sz="3600">
                <a:solidFill>
                  <a:srgbClr val="4C1130"/>
                </a:solidFill>
              </a:rPr>
              <a:t>contains 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&lt;w1&gt; </a:t>
            </a:r>
            <a:r>
              <a:rPr lang="en" sz="3600">
                <a:solidFill>
                  <a:srgbClr val="4C1130"/>
                </a:solidFill>
              </a:rPr>
              <a:t>followed by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&lt;w2&gt;?</a:t>
            </a:r>
            <a:endParaRPr sz="36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where 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&lt;w1&gt;</a:t>
            </a:r>
            <a:r>
              <a:rPr lang="en" sz="3600"/>
              <a:t> and 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&lt;w2&gt;</a:t>
            </a:r>
            <a:r>
              <a:rPr lang="en" sz="3600"/>
              <a:t> are words. Or:</a:t>
            </a:r>
            <a:endParaRPr sz="36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600"/>
              <a:buChar char="●"/>
            </a:pPr>
            <a:r>
              <a:rPr lang="en" sz="3600">
                <a:solidFill>
                  <a:srgbClr val="4C1130"/>
                </a:solidFill>
              </a:rPr>
              <a:t>contains 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&lt;w&gt; </a:t>
            </a:r>
            <a:r>
              <a:rPr lang="en" sz="3600">
                <a:solidFill>
                  <a:srgbClr val="4C1130"/>
                </a:solidFill>
              </a:rPr>
              <a:t>with part-of-speech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&lt;p&gt;?</a:t>
            </a:r>
            <a:endParaRPr sz="36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etc.</a:t>
            </a:r>
            <a:endParaRPr sz="36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classifier</a:t>
            </a:r>
            <a:endParaRPr/>
          </a:p>
        </p:txBody>
      </p:sp>
      <p:sp>
        <p:nvSpPr>
          <p:cNvPr id="317" name="Google Shape;317;p35"/>
          <p:cNvSpPr txBox="1"/>
          <p:nvPr>
            <p:ph idx="1" type="body"/>
          </p:nvPr>
        </p:nvSpPr>
        <p:spPr>
          <a:xfrm>
            <a:off x="457200" y="1278525"/>
            <a:ext cx="86868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124D"/>
                </a:solidFill>
              </a:rPr>
              <a:t>classify</a:t>
            </a:r>
            <a:r>
              <a:rPr lang="en" sz="2400">
                <a:solidFill>
                  <a:srgbClr val="4C1130"/>
                </a:solidFill>
              </a:rPr>
              <a:t>(</a:t>
            </a:r>
            <a:r>
              <a:rPr lang="en" sz="2400">
                <a:solidFill>
                  <a:srgbClr val="20124D"/>
                </a:solidFill>
              </a:rPr>
              <a:t>L</a:t>
            </a:r>
            <a:r>
              <a:rPr lang="en" sz="2400">
                <a:solidFill>
                  <a:srgbClr val="4C1130"/>
                </a:solidFill>
              </a:rPr>
              <a:t>, </a:t>
            </a:r>
            <a:r>
              <a:rPr lang="en" sz="2400">
                <a:solidFill>
                  <a:srgbClr val="20124D"/>
                </a:solidFill>
              </a:rPr>
              <a:t>F</a:t>
            </a:r>
            <a:r>
              <a:rPr lang="en" sz="2400">
                <a:solidFill>
                  <a:srgbClr val="4C1130"/>
                </a:solidFill>
              </a:rPr>
              <a:t>, </a:t>
            </a:r>
            <a:r>
              <a:rPr lang="en" sz="2400">
                <a:solidFill>
                  <a:srgbClr val="20124D"/>
                </a:solidFill>
              </a:rPr>
              <a:t>W</a:t>
            </a:r>
            <a:r>
              <a:rPr lang="en" sz="2400">
                <a:solidFill>
                  <a:srgbClr val="4C1130"/>
                </a:solidFill>
              </a:rPr>
              <a:t>):	</a:t>
            </a:r>
            <a:r>
              <a:rPr lang="en" sz="2400">
                <a:solidFill>
                  <a:srgbClr val="999999"/>
                </a:solidFill>
              </a:rPr>
              <a:t>▷ L: input sentence, F: features to check,</a:t>
            </a:r>
            <a:endParaRPr sz="24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s </a:t>
            </a:r>
            <a:r>
              <a:rPr lang="en" sz="2400">
                <a:solidFill>
                  <a:srgbClr val="4C1130"/>
                </a:solidFill>
              </a:rPr>
              <a:t>←</a:t>
            </a:r>
            <a:r>
              <a:rPr lang="en" sz="2400"/>
              <a:t> </a:t>
            </a:r>
            <a:r>
              <a:rPr lang="en" sz="2400">
                <a:solidFill>
                  <a:srgbClr val="4C1130"/>
                </a:solidFill>
              </a:rPr>
              <a:t>0					</a:t>
            </a:r>
            <a:r>
              <a:rPr lang="en" sz="2400">
                <a:solidFill>
                  <a:srgbClr val="999999"/>
                </a:solidFill>
              </a:rPr>
              <a:t>   </a:t>
            </a:r>
            <a:r>
              <a:rPr lang="en" sz="2400">
                <a:solidFill>
                  <a:srgbClr val="999999"/>
                </a:solidFill>
              </a:rPr>
              <a:t>W: table of weights for features</a:t>
            </a:r>
            <a:endParaRPr sz="24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0124D"/>
                </a:solidFill>
              </a:rPr>
              <a:t>i </a:t>
            </a:r>
            <a:r>
              <a:rPr lang="en" sz="2400">
                <a:solidFill>
                  <a:srgbClr val="4C1130"/>
                </a:solidFill>
              </a:rPr>
              <a:t>←</a:t>
            </a:r>
            <a:r>
              <a:rPr lang="en" sz="2400"/>
              <a:t> </a:t>
            </a:r>
            <a:r>
              <a:rPr lang="en" sz="2400">
                <a:solidFill>
                  <a:srgbClr val="4C1130"/>
                </a:solidFill>
              </a:rPr>
              <a:t>1</a:t>
            </a:r>
            <a:endParaRPr sz="24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1130"/>
                </a:solidFill>
              </a:rPr>
              <a:t>while</a:t>
            </a:r>
            <a:r>
              <a:rPr lang="en" sz="2400"/>
              <a:t> </a:t>
            </a:r>
            <a:r>
              <a:rPr lang="en" sz="2400">
                <a:solidFill>
                  <a:srgbClr val="20124D"/>
                </a:solidFill>
              </a:rPr>
              <a:t>i</a:t>
            </a:r>
            <a:r>
              <a:rPr lang="en" sz="2400"/>
              <a:t> </a:t>
            </a:r>
            <a:r>
              <a:rPr lang="en" sz="2400">
                <a:solidFill>
                  <a:srgbClr val="4C1130"/>
                </a:solidFill>
              </a:rPr>
              <a:t>≤</a:t>
            </a:r>
            <a:r>
              <a:rPr lang="en" sz="2400"/>
              <a:t> </a:t>
            </a:r>
            <a:r>
              <a:rPr lang="en" sz="2400">
                <a:solidFill>
                  <a:srgbClr val="4C1130"/>
                </a:solidFill>
              </a:rPr>
              <a:t>len(</a:t>
            </a:r>
            <a:r>
              <a:rPr lang="en" sz="2400">
                <a:solidFill>
                  <a:srgbClr val="20124D"/>
                </a:solidFill>
              </a:rPr>
              <a:t>F</a:t>
            </a:r>
            <a:r>
              <a:rPr lang="en" sz="2400">
                <a:solidFill>
                  <a:srgbClr val="4C1130"/>
                </a:solidFill>
              </a:rPr>
              <a:t>):		</a:t>
            </a:r>
            <a:r>
              <a:rPr lang="en" sz="2400">
                <a:solidFill>
                  <a:srgbClr val="999999"/>
                </a:solidFill>
              </a:rPr>
              <a:t>▷ go through possible features</a:t>
            </a:r>
            <a:endParaRPr sz="24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1130"/>
                </a:solidFill>
              </a:rPr>
              <a:t>	</a:t>
            </a:r>
            <a:r>
              <a:rPr lang="en" sz="2400">
                <a:solidFill>
                  <a:srgbClr val="20124D"/>
                </a:solidFill>
              </a:rPr>
              <a:t>f </a:t>
            </a:r>
            <a:r>
              <a:rPr lang="en" sz="2400">
                <a:solidFill>
                  <a:srgbClr val="4C1130"/>
                </a:solidFill>
              </a:rPr>
              <a:t>← </a:t>
            </a:r>
            <a:r>
              <a:rPr lang="en" sz="2400">
                <a:solidFill>
                  <a:srgbClr val="20124D"/>
                </a:solidFill>
              </a:rPr>
              <a:t>F[i]</a:t>
            </a:r>
            <a:endParaRPr sz="2400">
              <a:solidFill>
                <a:srgbClr val="2012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	</a:t>
            </a:r>
            <a:r>
              <a:rPr lang="en" sz="2400">
                <a:solidFill>
                  <a:srgbClr val="4C1130"/>
                </a:solidFill>
              </a:rPr>
              <a:t>if</a:t>
            </a:r>
            <a:r>
              <a:rPr lang="en" sz="2400"/>
              <a:t> </a:t>
            </a:r>
            <a:r>
              <a:rPr lang="en" sz="2400">
                <a:solidFill>
                  <a:srgbClr val="20124D"/>
                </a:solidFill>
              </a:rPr>
              <a:t>f(L)</a:t>
            </a:r>
            <a:r>
              <a:rPr lang="en" sz="2400">
                <a:solidFill>
                  <a:srgbClr val="4C1130"/>
                </a:solidFill>
              </a:rPr>
              <a:t>:				</a:t>
            </a:r>
            <a:r>
              <a:rPr lang="en" sz="2400">
                <a:solidFill>
                  <a:srgbClr val="999999"/>
                </a:solidFill>
              </a:rPr>
              <a:t>▷ the feature f is true for L</a:t>
            </a:r>
            <a:endParaRPr sz="2400">
              <a:solidFill>
                <a:srgbClr val="20124D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s </a:t>
            </a:r>
            <a:r>
              <a:rPr lang="en" sz="2400">
                <a:solidFill>
                  <a:srgbClr val="4C1130"/>
                </a:solidFill>
              </a:rPr>
              <a:t>← </a:t>
            </a:r>
            <a:r>
              <a:rPr lang="en" sz="2400">
                <a:solidFill>
                  <a:srgbClr val="20124D"/>
                </a:solidFill>
              </a:rPr>
              <a:t>s + W[f]	</a:t>
            </a:r>
            <a:r>
              <a:rPr lang="en" sz="2400">
                <a:solidFill>
                  <a:srgbClr val="999999"/>
                </a:solidFill>
              </a:rPr>
              <a:t>▷ add the feature’s weight to the score</a:t>
            </a:r>
            <a:endParaRPr sz="2400">
              <a:solidFill>
                <a:srgbClr val="20124D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0124D"/>
                </a:solidFill>
              </a:rPr>
              <a:t>i </a:t>
            </a:r>
            <a:r>
              <a:rPr lang="en" sz="2400">
                <a:solidFill>
                  <a:srgbClr val="4C1130"/>
                </a:solidFill>
              </a:rPr>
              <a:t>← </a:t>
            </a:r>
            <a:r>
              <a:rPr lang="en" sz="2400">
                <a:solidFill>
                  <a:srgbClr val="20124D"/>
                </a:solidFill>
              </a:rPr>
              <a:t>i + 1</a:t>
            </a:r>
            <a:endParaRPr sz="2400">
              <a:solidFill>
                <a:srgbClr val="2012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1130"/>
                </a:solidFill>
              </a:rPr>
              <a:t>return</a:t>
            </a:r>
            <a:r>
              <a:rPr lang="en" sz="2400"/>
              <a:t> </a:t>
            </a:r>
            <a:r>
              <a:rPr lang="en" sz="2400">
                <a:solidFill>
                  <a:srgbClr val="20124D"/>
                </a:solidFill>
              </a:rPr>
              <a:t>sign(s)			</a:t>
            </a:r>
            <a:r>
              <a:rPr lang="en" sz="2400">
                <a:solidFill>
                  <a:srgbClr val="999999"/>
                </a:solidFill>
              </a:rPr>
              <a:t>▷ 1 if s &gt; 0,    0 if s = 0,    1 if s &gt; 0</a:t>
            </a:r>
            <a:endParaRPr sz="24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classifier</a:t>
            </a:r>
            <a:endParaRPr/>
          </a:p>
        </p:txBody>
      </p:sp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same as the Bag of Words classifier, but using general features and not just words.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Might be even millions of features!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</a:t>
            </a:r>
            <a:endParaRPr/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Many problems involve </a:t>
            </a:r>
            <a:r>
              <a:rPr b="1" lang="en" sz="3600"/>
              <a:t>classification</a:t>
            </a:r>
            <a:r>
              <a:rPr lang="en" sz="3600"/>
              <a:t>:</a:t>
            </a:r>
            <a:endParaRPr sz="36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Topic							[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news,  sports,  ...</a:t>
            </a:r>
            <a:r>
              <a:rPr lang="en" sz="3600"/>
              <a:t>]</a:t>
            </a:r>
            <a:endParaRPr sz="36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Author/gender			[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male,  female</a:t>
            </a:r>
            <a:r>
              <a:rPr lang="en" sz="3600"/>
              <a:t>]</a:t>
            </a:r>
            <a:endParaRPr sz="36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Spam filtering			[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spam,  not-spam</a:t>
            </a:r>
            <a:r>
              <a:rPr lang="en" sz="3600"/>
              <a:t>]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29" name="Google Shape;329;p37"/>
          <p:cNvSpPr txBox="1"/>
          <p:nvPr/>
        </p:nvSpPr>
        <p:spPr>
          <a:xfrm>
            <a:off x="6789600" y="4782300"/>
            <a:ext cx="2354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sentiment140.com</a:t>
            </a:r>
            <a:endParaRPr/>
          </a:p>
        </p:txBody>
      </p:sp>
      <p:sp>
        <p:nvSpPr>
          <p:cNvPr id="330" name="Google Shape;330;p37"/>
          <p:cNvSpPr txBox="1"/>
          <p:nvPr/>
        </p:nvSpPr>
        <p:spPr>
          <a:xfrm>
            <a:off x="581875" y="1923900"/>
            <a:ext cx="8038500" cy="466800"/>
          </a:xfrm>
          <a:prstGeom prst="rect">
            <a:avLst/>
          </a:prstGeom>
          <a:solidFill>
            <a:srgbClr val="FFE0E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hlink"/>
                </a:solidFill>
                <a:hlinkClick r:id="rId4"/>
              </a:rPr>
              <a:t>MeqzEdits</a:t>
            </a:r>
            <a:r>
              <a:rPr lang="en" sz="1350">
                <a:solidFill>
                  <a:schemeClr val="dk1"/>
                </a:solidFill>
                <a:highlight>
                  <a:srgbClr val="FFE0E0"/>
                </a:highlight>
              </a:rPr>
              <a:t>: @23Duckk Oh no the </a:t>
            </a:r>
            <a:r>
              <a:rPr b="1" lang="en" sz="1350">
                <a:solidFill>
                  <a:schemeClr val="dk1"/>
                </a:solidFill>
              </a:rPr>
              <a:t>fidget</a:t>
            </a:r>
            <a:r>
              <a:rPr lang="en" sz="1350">
                <a:solidFill>
                  <a:schemeClr val="dk1"/>
                </a:solidFill>
                <a:highlight>
                  <a:srgbClr val="FFE0E0"/>
                </a:highlight>
              </a:rPr>
              <a:t> </a:t>
            </a:r>
            <a:r>
              <a:rPr b="1" lang="en" sz="1350">
                <a:solidFill>
                  <a:schemeClr val="dk1"/>
                </a:solidFill>
              </a:rPr>
              <a:t>spinner</a:t>
            </a:r>
            <a:r>
              <a:rPr lang="en" sz="1350">
                <a:solidFill>
                  <a:schemeClr val="dk1"/>
                </a:solidFill>
                <a:highlight>
                  <a:srgbClr val="FFE0E0"/>
                </a:highlight>
              </a:rPr>
              <a:t>? </a:t>
            </a:r>
            <a:endParaRPr/>
          </a:p>
        </p:txBody>
      </p:sp>
      <p:sp>
        <p:nvSpPr>
          <p:cNvPr id="331" name="Google Shape;331;p37"/>
          <p:cNvSpPr txBox="1"/>
          <p:nvPr/>
        </p:nvSpPr>
        <p:spPr>
          <a:xfrm>
            <a:off x="280175" y="2609528"/>
            <a:ext cx="88215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The unigram features 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Oh</a:t>
            </a:r>
            <a:r>
              <a:rPr lang="en" sz="3600">
                <a:solidFill>
                  <a:srgbClr val="4C1130"/>
                </a:solidFill>
              </a:rPr>
              <a:t> </a:t>
            </a:r>
            <a:r>
              <a:rPr lang="en" sz="3600">
                <a:solidFill>
                  <a:schemeClr val="dk2"/>
                </a:solidFill>
              </a:rPr>
              <a:t>and 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no</a:t>
            </a:r>
            <a:r>
              <a:rPr lang="en" sz="3600">
                <a:solidFill>
                  <a:srgbClr val="4C1130"/>
                </a:solidFill>
              </a:rPr>
              <a:t> </a:t>
            </a:r>
            <a:r>
              <a:rPr lang="en" sz="3600">
                <a:solidFill>
                  <a:schemeClr val="dk2"/>
                </a:solidFill>
              </a:rPr>
              <a:t>may not be clearly negative (weights will stay ~0),</a:t>
            </a:r>
            <a:endParaRPr sz="3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but the bigram feature 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Oh</a:t>
            </a:r>
            <a:r>
              <a:rPr lang="en" sz="3600">
                <a:solidFill>
                  <a:schemeClr val="dk2"/>
                </a:solidFill>
                <a:latin typeface="Mate SC"/>
                <a:ea typeface="Mate SC"/>
                <a:cs typeface="Mate SC"/>
                <a:sym typeface="Mate SC"/>
              </a:rPr>
              <a:t> 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no</a:t>
            </a:r>
            <a:r>
              <a:rPr lang="en" sz="3600">
                <a:solidFill>
                  <a:srgbClr val="4C1130"/>
                </a:solidFill>
              </a:rPr>
              <a:t> </a:t>
            </a:r>
            <a:r>
              <a:rPr lang="en" sz="3600">
                <a:solidFill>
                  <a:schemeClr val="dk2"/>
                </a:solidFill>
              </a:rPr>
              <a:t>is negative.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ulti-class</a:t>
            </a:r>
            <a:r>
              <a:rPr lang="en"/>
              <a:t> classifier</a:t>
            </a:r>
            <a:endParaRPr/>
          </a:p>
        </p:txBody>
      </p:sp>
      <p:sp>
        <p:nvSpPr>
          <p:cNvPr id="337" name="Google Shape;337;p38"/>
          <p:cNvSpPr txBox="1"/>
          <p:nvPr>
            <p:ph idx="1" type="body"/>
          </p:nvPr>
        </p:nvSpPr>
        <p:spPr>
          <a:xfrm>
            <a:off x="457200" y="1278525"/>
            <a:ext cx="86868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 far we discussed </a:t>
            </a:r>
            <a:r>
              <a:rPr b="1" lang="en" sz="3600"/>
              <a:t>binary</a:t>
            </a:r>
            <a:r>
              <a:rPr lang="en" sz="3600"/>
              <a:t> classifiers, but there can be more than two labels.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Example: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2 (very positive)</a:t>
            </a:r>
            <a:r>
              <a:rPr lang="en" sz="2400">
                <a:latin typeface="Mate SC"/>
                <a:ea typeface="Mate SC"/>
                <a:cs typeface="Mate SC"/>
                <a:sym typeface="Mate SC"/>
              </a:rPr>
              <a:t>,</a:t>
            </a:r>
            <a:r>
              <a:rPr b="1" lang="en" sz="2400">
                <a:solidFill>
                  <a:srgbClr val="38761D"/>
                </a:solidFill>
                <a:latin typeface="Mate SC"/>
                <a:ea typeface="Mate SC"/>
                <a:cs typeface="Mate SC"/>
                <a:sym typeface="Mate SC"/>
              </a:rPr>
              <a:t> </a:t>
            </a:r>
            <a:r>
              <a:rPr b="1" lang="en" sz="2400">
                <a:solidFill>
                  <a:srgbClr val="6AA84F"/>
                </a:solidFill>
                <a:latin typeface="Mate SC"/>
                <a:ea typeface="Mate SC"/>
                <a:cs typeface="Mate SC"/>
                <a:sym typeface="Mate SC"/>
              </a:rPr>
              <a:t>1 (positive)</a:t>
            </a:r>
            <a:r>
              <a:rPr lang="en" sz="2400">
                <a:latin typeface="Mate SC"/>
                <a:ea typeface="Mate SC"/>
                <a:cs typeface="Mate SC"/>
                <a:sym typeface="Mate SC"/>
              </a:rPr>
              <a:t>, </a:t>
            </a:r>
            <a:r>
              <a:rPr b="1" lang="en" sz="2400">
                <a:solidFill>
                  <a:srgbClr val="666666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2400">
                <a:latin typeface="Mate SC"/>
                <a:ea typeface="Mate SC"/>
                <a:cs typeface="Mate SC"/>
                <a:sym typeface="Mate SC"/>
              </a:rPr>
              <a:t>, </a:t>
            </a:r>
            <a:r>
              <a:rPr b="1" lang="en" sz="2400">
                <a:solidFill>
                  <a:srgbClr val="E06666"/>
                </a:solidFill>
                <a:latin typeface="Mate SC"/>
                <a:ea typeface="Mate SC"/>
                <a:cs typeface="Mate SC"/>
                <a:sym typeface="Mate SC"/>
              </a:rPr>
              <a:t>-1 (negative)</a:t>
            </a:r>
            <a:r>
              <a:rPr lang="en" sz="2400">
                <a:latin typeface="Mate SC"/>
                <a:ea typeface="Mate SC"/>
                <a:cs typeface="Mate SC"/>
                <a:sym typeface="Mate SC"/>
              </a:rPr>
              <a:t>,</a:t>
            </a:r>
            <a:r>
              <a:rPr b="1" lang="en" sz="24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 </a:t>
            </a:r>
            <a:r>
              <a:rPr b="1" lang="en" sz="2400">
                <a:solidFill>
                  <a:srgbClr val="990000"/>
                </a:solidFill>
                <a:latin typeface="Mate SC"/>
                <a:ea typeface="Mate SC"/>
                <a:cs typeface="Mate SC"/>
                <a:sym typeface="Mate SC"/>
              </a:rPr>
              <a:t>-2 (very negative)</a:t>
            </a:r>
            <a:endParaRPr sz="2400">
              <a:solidFill>
                <a:srgbClr val="990000"/>
              </a:solidFill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428075" y="3713950"/>
            <a:ext cx="8465400" cy="689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classifier</a:t>
            </a:r>
            <a:endParaRPr/>
          </a:p>
        </p:txBody>
      </p:sp>
      <p:sp>
        <p:nvSpPr>
          <p:cNvPr id="344" name="Google Shape;344;p39"/>
          <p:cNvSpPr txBox="1"/>
          <p:nvPr>
            <p:ph idx="1" type="body"/>
          </p:nvPr>
        </p:nvSpPr>
        <p:spPr>
          <a:xfrm>
            <a:off x="457200" y="1278525"/>
            <a:ext cx="86868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Instead of a single score, the classifier will have a score for each possible label, and then choose the label with the top score.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Learning: different weights for each label.</a:t>
            </a:r>
            <a:endParaRPr sz="3600"/>
          </a:p>
        </p:txBody>
      </p:sp>
      <p:pic>
        <p:nvPicPr>
          <p:cNvPr descr="89.png" id="345" name="Google Shape;3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225" y="3570300"/>
            <a:ext cx="5725600" cy="1113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multi-class classifier</a:t>
            </a:r>
            <a:endParaRPr/>
          </a:p>
        </p:txBody>
      </p:sp>
      <p:sp>
        <p:nvSpPr>
          <p:cNvPr id="351" name="Google Shape;351;p40"/>
          <p:cNvSpPr txBox="1"/>
          <p:nvPr>
            <p:ph idx="1" type="body"/>
          </p:nvPr>
        </p:nvSpPr>
        <p:spPr>
          <a:xfrm>
            <a:off x="457200" y="1278525"/>
            <a:ext cx="86868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124D"/>
                </a:solidFill>
              </a:rPr>
              <a:t>classify</a:t>
            </a:r>
            <a:r>
              <a:rPr lang="en" sz="2400">
                <a:solidFill>
                  <a:srgbClr val="4C1130"/>
                </a:solidFill>
              </a:rPr>
              <a:t>(</a:t>
            </a:r>
            <a:r>
              <a:rPr lang="en" sz="2400">
                <a:solidFill>
                  <a:srgbClr val="20124D"/>
                </a:solidFill>
              </a:rPr>
              <a:t>L</a:t>
            </a:r>
            <a:r>
              <a:rPr lang="en" sz="2400">
                <a:solidFill>
                  <a:srgbClr val="4C1130"/>
                </a:solidFill>
              </a:rPr>
              <a:t>, </a:t>
            </a:r>
            <a:r>
              <a:rPr lang="en" sz="2400">
                <a:solidFill>
                  <a:srgbClr val="20124D"/>
                </a:solidFill>
              </a:rPr>
              <a:t>F</a:t>
            </a:r>
            <a:r>
              <a:rPr lang="en" sz="2400">
                <a:solidFill>
                  <a:srgbClr val="4C1130"/>
                </a:solidFill>
              </a:rPr>
              <a:t>, </a:t>
            </a:r>
            <a:r>
              <a:rPr lang="en" sz="2400">
                <a:solidFill>
                  <a:srgbClr val="20124D"/>
                </a:solidFill>
              </a:rPr>
              <a:t>W</a:t>
            </a:r>
            <a:r>
              <a:rPr lang="en" sz="2400">
                <a:solidFill>
                  <a:srgbClr val="4C1130"/>
                </a:solidFill>
              </a:rPr>
              <a:t>):	</a:t>
            </a:r>
            <a:r>
              <a:rPr lang="en" sz="2400">
                <a:solidFill>
                  <a:srgbClr val="999999"/>
                </a:solidFill>
              </a:rPr>
              <a:t>▷ L: input sentence, F: features to check</a:t>
            </a:r>
            <a:endParaRPr sz="24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S</a:t>
            </a:r>
            <a:r>
              <a:rPr lang="en" sz="2400">
                <a:solidFill>
                  <a:srgbClr val="20124D"/>
                </a:solidFill>
              </a:rPr>
              <a:t> </a:t>
            </a:r>
            <a:r>
              <a:rPr lang="en" sz="2400">
                <a:solidFill>
                  <a:srgbClr val="4C1130"/>
                </a:solidFill>
              </a:rPr>
              <a:t>←</a:t>
            </a:r>
            <a:r>
              <a:rPr lang="en" sz="2400"/>
              <a:t> </a:t>
            </a:r>
            <a:r>
              <a:rPr lang="en" sz="2400">
                <a:solidFill>
                  <a:srgbClr val="4C1130"/>
                </a:solidFill>
              </a:rPr>
              <a:t>[0 for all labels]</a:t>
            </a:r>
            <a:r>
              <a:rPr lang="en" sz="2400">
                <a:solidFill>
                  <a:srgbClr val="4C1130"/>
                </a:solidFill>
              </a:rPr>
              <a:t>	</a:t>
            </a:r>
            <a:r>
              <a:rPr lang="en" sz="2400">
                <a:solidFill>
                  <a:srgbClr val="999999"/>
                </a:solidFill>
              </a:rPr>
              <a:t>   </a:t>
            </a:r>
            <a:r>
              <a:rPr lang="en" sz="2400">
                <a:solidFill>
                  <a:srgbClr val="999999"/>
                </a:solidFill>
              </a:rPr>
              <a:t>W: table of weights for features for each</a:t>
            </a:r>
            <a:endParaRPr sz="24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0124D"/>
                </a:solidFill>
              </a:rPr>
              <a:t>i </a:t>
            </a:r>
            <a:r>
              <a:rPr lang="en" sz="2400">
                <a:solidFill>
                  <a:srgbClr val="4C1130"/>
                </a:solidFill>
              </a:rPr>
              <a:t>←</a:t>
            </a:r>
            <a:r>
              <a:rPr lang="en" sz="2400"/>
              <a:t> </a:t>
            </a:r>
            <a:r>
              <a:rPr lang="en" sz="2400">
                <a:solidFill>
                  <a:srgbClr val="4C1130"/>
                </a:solidFill>
              </a:rPr>
              <a:t>1					    </a:t>
            </a:r>
            <a:r>
              <a:rPr lang="en" sz="2400">
                <a:solidFill>
                  <a:srgbClr val="999999"/>
                </a:solidFill>
              </a:rPr>
              <a:t>label</a:t>
            </a:r>
            <a:endParaRPr sz="24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1130"/>
                </a:solidFill>
              </a:rPr>
              <a:t>while</a:t>
            </a:r>
            <a:r>
              <a:rPr lang="en" sz="2400"/>
              <a:t> </a:t>
            </a:r>
            <a:r>
              <a:rPr lang="en" sz="2400">
                <a:solidFill>
                  <a:srgbClr val="20124D"/>
                </a:solidFill>
              </a:rPr>
              <a:t>i</a:t>
            </a:r>
            <a:r>
              <a:rPr lang="en" sz="2400"/>
              <a:t> </a:t>
            </a:r>
            <a:r>
              <a:rPr lang="en" sz="2400">
                <a:solidFill>
                  <a:srgbClr val="4C1130"/>
                </a:solidFill>
              </a:rPr>
              <a:t>≤</a:t>
            </a:r>
            <a:r>
              <a:rPr lang="en" sz="2400"/>
              <a:t> </a:t>
            </a:r>
            <a:r>
              <a:rPr lang="en" sz="2400">
                <a:solidFill>
                  <a:srgbClr val="4C1130"/>
                </a:solidFill>
              </a:rPr>
              <a:t>len(</a:t>
            </a:r>
            <a:r>
              <a:rPr lang="en" sz="2400">
                <a:solidFill>
                  <a:srgbClr val="20124D"/>
                </a:solidFill>
              </a:rPr>
              <a:t>F</a:t>
            </a:r>
            <a:r>
              <a:rPr lang="en" sz="2400">
                <a:solidFill>
                  <a:srgbClr val="4C1130"/>
                </a:solidFill>
              </a:rPr>
              <a:t>):		</a:t>
            </a:r>
            <a:r>
              <a:rPr lang="en" sz="2400">
                <a:solidFill>
                  <a:srgbClr val="999999"/>
                </a:solidFill>
              </a:rPr>
              <a:t>▷ go through possible features</a:t>
            </a:r>
            <a:endParaRPr sz="24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1130"/>
                </a:solidFill>
              </a:rPr>
              <a:t>	</a:t>
            </a:r>
            <a:r>
              <a:rPr lang="en" sz="2400">
                <a:solidFill>
                  <a:srgbClr val="20124D"/>
                </a:solidFill>
              </a:rPr>
              <a:t>f </a:t>
            </a:r>
            <a:r>
              <a:rPr lang="en" sz="2400">
                <a:solidFill>
                  <a:srgbClr val="4C1130"/>
                </a:solidFill>
              </a:rPr>
              <a:t>← </a:t>
            </a:r>
            <a:r>
              <a:rPr lang="en" sz="2400">
                <a:solidFill>
                  <a:srgbClr val="20124D"/>
                </a:solidFill>
              </a:rPr>
              <a:t>F[i]</a:t>
            </a:r>
            <a:endParaRPr sz="2400">
              <a:solidFill>
                <a:srgbClr val="2012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	</a:t>
            </a:r>
            <a:r>
              <a:rPr lang="en" sz="2400">
                <a:solidFill>
                  <a:srgbClr val="4C1130"/>
                </a:solidFill>
              </a:rPr>
              <a:t>if</a:t>
            </a:r>
            <a:r>
              <a:rPr lang="en" sz="2400"/>
              <a:t> </a:t>
            </a:r>
            <a:r>
              <a:rPr lang="en" sz="2400">
                <a:solidFill>
                  <a:srgbClr val="20124D"/>
                </a:solidFill>
              </a:rPr>
              <a:t>f(L)</a:t>
            </a:r>
            <a:r>
              <a:rPr lang="en" sz="2400">
                <a:solidFill>
                  <a:srgbClr val="4C1130"/>
                </a:solidFill>
              </a:rPr>
              <a:t>:				</a:t>
            </a:r>
            <a:r>
              <a:rPr lang="en" sz="2400">
                <a:solidFill>
                  <a:srgbClr val="999999"/>
                </a:solidFill>
              </a:rPr>
              <a:t>▷ the feature f is true for L</a:t>
            </a:r>
            <a:endParaRPr sz="2400">
              <a:solidFill>
                <a:srgbClr val="20124D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S </a:t>
            </a:r>
            <a:r>
              <a:rPr lang="en" sz="2400">
                <a:solidFill>
                  <a:srgbClr val="4C1130"/>
                </a:solidFill>
              </a:rPr>
              <a:t>← </a:t>
            </a:r>
            <a:r>
              <a:rPr lang="en" sz="2400">
                <a:solidFill>
                  <a:srgbClr val="20124D"/>
                </a:solidFill>
              </a:rPr>
              <a:t>S</a:t>
            </a:r>
            <a:r>
              <a:rPr lang="en" sz="2400">
                <a:solidFill>
                  <a:srgbClr val="20124D"/>
                </a:solidFill>
              </a:rPr>
              <a:t> + W[f]	</a:t>
            </a:r>
            <a:r>
              <a:rPr lang="en" sz="2400">
                <a:solidFill>
                  <a:srgbClr val="999999"/>
                </a:solidFill>
              </a:rPr>
              <a:t>▷ add the feature’s weight to the score</a:t>
            </a:r>
            <a:endParaRPr sz="2400">
              <a:solidFill>
                <a:srgbClr val="20124D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0124D"/>
                </a:solidFill>
              </a:rPr>
              <a:t>i </a:t>
            </a:r>
            <a:r>
              <a:rPr lang="en" sz="2400">
                <a:solidFill>
                  <a:srgbClr val="4C1130"/>
                </a:solidFill>
              </a:rPr>
              <a:t>← </a:t>
            </a:r>
            <a:r>
              <a:rPr lang="en" sz="2400">
                <a:solidFill>
                  <a:srgbClr val="20124D"/>
                </a:solidFill>
              </a:rPr>
              <a:t>i + 1			     </a:t>
            </a:r>
            <a:r>
              <a:rPr lang="en" sz="2400">
                <a:solidFill>
                  <a:srgbClr val="999999"/>
                </a:solidFill>
              </a:rPr>
              <a:t>for each label</a:t>
            </a:r>
            <a:endParaRPr sz="2400">
              <a:solidFill>
                <a:srgbClr val="2012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1130"/>
                </a:solidFill>
              </a:rPr>
              <a:t>return</a:t>
            </a:r>
            <a:r>
              <a:rPr lang="en" sz="2400"/>
              <a:t> </a:t>
            </a:r>
            <a:r>
              <a:rPr lang="en" sz="2400">
                <a:solidFill>
                  <a:srgbClr val="20124D"/>
                </a:solidFill>
              </a:rPr>
              <a:t>argmax</a:t>
            </a:r>
            <a:r>
              <a:rPr lang="en" sz="2400">
                <a:solidFill>
                  <a:srgbClr val="20124D"/>
                </a:solidFill>
              </a:rPr>
              <a:t>(S)</a:t>
            </a:r>
            <a:endParaRPr sz="24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parsing</a:t>
            </a:r>
            <a:endParaRPr/>
          </a:p>
        </p:txBody>
      </p:sp>
      <p:pic>
        <p:nvPicPr>
          <p:cNvPr descr="742a93721a19311d34748bcc11e60fde136464da.jpeg" id="357" name="Google Shape;3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850" y="1189394"/>
            <a:ext cx="7620300" cy="395410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for parsing</a:t>
            </a:r>
            <a:endParaRPr/>
          </a:p>
        </p:txBody>
      </p:sp>
      <p:pic>
        <p:nvPicPr>
          <p:cNvPr descr="742a93721a19311d34748bcc11e60fde136464da.jpeg" id="363" name="Google Shape;363;p42"/>
          <p:cNvPicPr preferRelativeResize="0"/>
          <p:nvPr/>
        </p:nvPicPr>
        <p:blipFill rotWithShape="1">
          <a:blip r:embed="rId3">
            <a:alphaModFix/>
          </a:blip>
          <a:srcRect b="33355" l="33397" r="7999" t="33471"/>
          <a:stretch/>
        </p:blipFill>
        <p:spPr>
          <a:xfrm>
            <a:off x="1063375" y="3095300"/>
            <a:ext cx="6103150" cy="1792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4" name="Google Shape;364;p42"/>
          <p:cNvSpPr txBox="1"/>
          <p:nvPr>
            <p:ph idx="1" type="body"/>
          </p:nvPr>
        </p:nvSpPr>
        <p:spPr>
          <a:xfrm>
            <a:off x="457200" y="1278524"/>
            <a:ext cx="8229600" cy="15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If we see the state on the left here, we need to know to apply </a:t>
            </a:r>
            <a:r>
              <a:rPr b="1" lang="en" sz="3600">
                <a:solidFill>
                  <a:srgbClr val="38761D"/>
                </a:solidFill>
                <a:latin typeface="Mate SC"/>
                <a:ea typeface="Mate SC"/>
                <a:cs typeface="Mate SC"/>
                <a:sym typeface="Mate SC"/>
              </a:rPr>
              <a:t>right-arc</a:t>
            </a:r>
            <a:r>
              <a:rPr b="1" baseline="-25000" lang="en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dobj</a:t>
            </a:r>
            <a:endParaRPr baseline="-25000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for parsing</a:t>
            </a:r>
            <a:endParaRPr/>
          </a:p>
        </p:txBody>
      </p:sp>
      <p:sp>
        <p:nvSpPr>
          <p:cNvPr id="370" name="Google Shape;370;p43"/>
          <p:cNvSpPr txBox="1"/>
          <p:nvPr>
            <p:ph idx="1" type="body"/>
          </p:nvPr>
        </p:nvSpPr>
        <p:spPr>
          <a:xfrm>
            <a:off x="457200" y="1050450"/>
            <a:ext cx="86868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600"/>
              <a:buChar char="●"/>
            </a:pPr>
            <a:r>
              <a:rPr lang="en" sz="3600">
                <a:solidFill>
                  <a:srgbClr val="4C1130"/>
                </a:solidFill>
              </a:rPr>
              <a:t>rightmost token on the stack is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&lt;w&gt;?</a:t>
            </a:r>
            <a:endParaRPr sz="36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600"/>
              <a:buFont typeface="Mate SC"/>
              <a:buChar char="●"/>
            </a:pPr>
            <a:r>
              <a:rPr lang="en" sz="3600">
                <a:solidFill>
                  <a:srgbClr val="4C1130"/>
                </a:solidFill>
              </a:rPr>
              <a:t>buffer leftmost part-of-speech is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&lt;p&gt;?</a:t>
            </a:r>
            <a:endParaRPr sz="36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600"/>
              <a:buFont typeface="Mate SC"/>
              <a:buChar char="●"/>
            </a:pPr>
            <a:r>
              <a:rPr lang="en" sz="3600">
                <a:solidFill>
                  <a:srgbClr val="4C1130"/>
                </a:solidFill>
              </a:rPr>
              <a:t>second stack token is a parent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?</a:t>
            </a:r>
            <a:endParaRPr sz="36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600"/>
              <a:buFont typeface="Mate SC"/>
              <a:buChar char="●"/>
            </a:pPr>
            <a:r>
              <a:rPr lang="en" sz="3600">
                <a:solidFill>
                  <a:srgbClr val="4C1130"/>
                </a:solidFill>
              </a:rPr>
              <a:t>etc.</a:t>
            </a:r>
            <a:endParaRPr sz="36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</p:txBody>
      </p:sp>
      <p:pic>
        <p:nvPicPr>
          <p:cNvPr descr="742a93721a19311d34748bcc11e60fde136464da.jpeg" id="371" name="Google Shape;371;p43"/>
          <p:cNvPicPr preferRelativeResize="0"/>
          <p:nvPr/>
        </p:nvPicPr>
        <p:blipFill rotWithShape="1">
          <a:blip r:embed="rId3">
            <a:alphaModFix/>
          </a:blip>
          <a:srcRect b="33355" l="33397" r="7999" t="33471"/>
          <a:stretch/>
        </p:blipFill>
        <p:spPr>
          <a:xfrm>
            <a:off x="1063375" y="3323900"/>
            <a:ext cx="6103150" cy="1792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for parsing</a:t>
            </a:r>
            <a:endParaRPr/>
          </a:p>
        </p:txBody>
      </p:sp>
      <p:sp>
        <p:nvSpPr>
          <p:cNvPr id="377" name="Google Shape;377;p44"/>
          <p:cNvSpPr txBox="1"/>
          <p:nvPr>
            <p:ph idx="1" type="body"/>
          </p:nvPr>
        </p:nvSpPr>
        <p:spPr>
          <a:xfrm>
            <a:off x="416650" y="1278525"/>
            <a:ext cx="8088900" cy="1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Perceptron + word/part-of-speech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unigram, bigram features: pretty good parser.</a:t>
            </a:r>
            <a:endParaRPr baseline="-25000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8" name="Google Shape;378;p44"/>
          <p:cNvGraphicFramePr/>
          <p:nvPr/>
        </p:nvGraphicFramePr>
        <p:xfrm>
          <a:off x="588850" y="30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{6F1879C6-C317-4768-BE7D-EB70707EAF22}</a:tableStyleId>
              </a:tblPr>
              <a:tblGrid>
                <a:gridCol w="31403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Parser</a:t>
                      </a:r>
                      <a:endParaRPr sz="3000"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UAS (%)</a:t>
                      </a:r>
                      <a:endParaRPr sz="3000"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LAS (%)</a:t>
                      </a:r>
                      <a:endParaRPr sz="3000"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</a:rPr>
                        <a:t>MaltParser</a:t>
                      </a:r>
                      <a:endParaRPr sz="24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</a:rPr>
                        <a:t>90.93</a:t>
                      </a:r>
                      <a:endParaRPr sz="24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</a:rPr>
                        <a:t>88.95</a:t>
                      </a:r>
                      <a:endParaRPr sz="24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Parsey McParseface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94.41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92.55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sentiment analysis</a:t>
            </a:r>
            <a:endParaRPr/>
          </a:p>
        </p:txBody>
      </p:sp>
      <p:sp>
        <p:nvSpPr>
          <p:cNvPr id="384" name="Google Shape;384;p45"/>
          <p:cNvSpPr txBox="1"/>
          <p:nvPr>
            <p:ph idx="1" type="body"/>
          </p:nvPr>
        </p:nvSpPr>
        <p:spPr>
          <a:xfrm>
            <a:off x="93400" y="1278525"/>
            <a:ext cx="9050400" cy="1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Training any model requires labeled data: learning from examples.</a:t>
            </a:r>
            <a:endParaRPr baseline="-25000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687474703a2f2f692e696d6775722e636f6d2f514931496944582e706e67" id="385" name="Google Shape;385;p45"/>
          <p:cNvPicPr preferRelativeResize="0"/>
          <p:nvPr/>
        </p:nvPicPr>
        <p:blipFill rotWithShape="1">
          <a:blip r:embed="rId3">
            <a:alphaModFix/>
          </a:blip>
          <a:srcRect b="0" l="7540" r="5085" t="0"/>
          <a:stretch/>
        </p:blipFill>
        <p:spPr>
          <a:xfrm>
            <a:off x="4474625" y="2738525"/>
            <a:ext cx="4669375" cy="2404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labeling</a:t>
            </a:r>
            <a:endParaRPr/>
          </a:p>
        </p:txBody>
      </p:sp>
      <p:sp>
        <p:nvSpPr>
          <p:cNvPr id="391" name="Google Shape;391;p46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Manually annotating tweets takes time and money.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/>
          <p:nvPr/>
        </p:nvSpPr>
        <p:spPr>
          <a:xfrm>
            <a:off x="428075" y="2835950"/>
            <a:ext cx="8200200" cy="936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classification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Given an input sentence, return its </a:t>
            </a:r>
            <a:r>
              <a:rPr b="1" lang="en" sz="3600"/>
              <a:t>sentiment label</a:t>
            </a:r>
            <a:r>
              <a:rPr lang="en" sz="3600"/>
              <a:t>: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  <a:latin typeface="Mate SC"/>
                <a:ea typeface="Mate SC"/>
                <a:cs typeface="Mate SC"/>
                <a:sym typeface="Mate SC"/>
              </a:rPr>
              <a:t>+1 (positive)</a:t>
            </a:r>
            <a:r>
              <a:rPr lang="en" sz="3600">
                <a:latin typeface="Mate SC"/>
                <a:ea typeface="Mate SC"/>
                <a:cs typeface="Mate SC"/>
                <a:sym typeface="Mate SC"/>
              </a:rPr>
              <a:t>	</a:t>
            </a:r>
            <a:r>
              <a:rPr b="1" lang="en" sz="3600">
                <a:solidFill>
                  <a:srgbClr val="666666"/>
                </a:solidFill>
                <a:latin typeface="Mate SC"/>
                <a:ea typeface="Mate SC"/>
                <a:cs typeface="Mate SC"/>
                <a:sym typeface="Mate SC"/>
              </a:rPr>
              <a:t>0 (neutral)</a:t>
            </a:r>
            <a:r>
              <a:rPr lang="en" sz="3600">
                <a:latin typeface="Mate SC"/>
                <a:ea typeface="Mate SC"/>
                <a:cs typeface="Mate SC"/>
                <a:sym typeface="Mate SC"/>
              </a:rPr>
              <a:t>		</a:t>
            </a:r>
            <a:r>
              <a:rPr b="1" lang="en" sz="36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-1 (negative)</a:t>
            </a:r>
            <a:endParaRPr b="1" sz="3600">
              <a:solidFill>
                <a:schemeClr val="accent2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(or a number on a finer scale, e.g. 1-5)</a:t>
            </a:r>
            <a:endParaRPr b="1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manual work</a:t>
            </a:r>
            <a:endParaRPr/>
          </a:p>
        </p:txBody>
      </p:sp>
      <p:sp>
        <p:nvSpPr>
          <p:cNvPr id="397" name="Google Shape;397;p4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Automatically building a training set using the </a:t>
            </a:r>
            <a:r>
              <a:rPr b="1" lang="en" sz="3600"/>
              <a:t>emoticons</a:t>
            </a:r>
            <a:r>
              <a:rPr lang="en" sz="3600"/>
              <a:t> in the tweets: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98" name="Google Shape;398;p47"/>
          <p:cNvSpPr txBox="1"/>
          <p:nvPr/>
        </p:nvSpPr>
        <p:spPr>
          <a:xfrm>
            <a:off x="0" y="4523700"/>
            <a:ext cx="9144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Alec Go, Richa Bhayani, and Lei Huang. 2009. </a:t>
            </a:r>
            <a:r>
              <a:rPr lang="en" u="sng">
                <a:solidFill>
                  <a:schemeClr val="hlink"/>
                </a:solidFill>
                <a:hlinkClick r:id="rId3"/>
              </a:rPr>
              <a:t>Twitter sentiment classification using distant supervision.</a:t>
            </a:r>
            <a:r>
              <a:rPr lang="en"/>
              <a:t> Technical report, Stanford.</a:t>
            </a:r>
            <a:endParaRPr/>
          </a:p>
        </p:txBody>
      </p:sp>
      <p:graphicFrame>
        <p:nvGraphicFramePr>
          <p:cNvPr id="399" name="Google Shape;399;p47"/>
          <p:cNvGraphicFramePr/>
          <p:nvPr/>
        </p:nvGraphicFramePr>
        <p:xfrm>
          <a:off x="952500" y="257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{6F1879C6-C317-4768-BE7D-EB70707EAF22}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38761D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positive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accent2"/>
                          </a:solidFill>
                          <a:latin typeface="Mate SC"/>
                          <a:ea typeface="Mate SC"/>
                          <a:cs typeface="Mate SC"/>
                          <a:sym typeface="Mate SC"/>
                        </a:rPr>
                        <a:t>negative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:)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:D</a:t>
                      </a:r>
                      <a:endParaRPr sz="24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: 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:(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=(</a:t>
                      </a:r>
                      <a:endParaRPr sz="2400"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: (</a:t>
                      </a:r>
                      <a:endParaRPr sz="24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:-)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=)</a:t>
                      </a:r>
                      <a:endParaRPr sz="24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;)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:-(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:/</a:t>
                      </a:r>
                      <a:endParaRPr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=/</a:t>
                      </a:r>
                      <a:endParaRPr sz="24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sarcasm</a:t>
            </a:r>
            <a:endParaRPr/>
          </a:p>
        </p:txBody>
      </p:sp>
      <p:sp>
        <p:nvSpPr>
          <p:cNvPr id="405" name="Google Shape;405;p4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People sometimes say the opposite of what they mean.</a:t>
            </a:r>
            <a:endParaRPr sz="4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Sarcasm recognition</a:t>
            </a:r>
            <a:endParaRPr/>
          </a:p>
        </p:txBody>
      </p:sp>
      <p:sp>
        <p:nvSpPr>
          <p:cNvPr id="411" name="Google Shape;411;p49"/>
          <p:cNvSpPr txBox="1"/>
          <p:nvPr>
            <p:ph idx="1" type="body"/>
          </p:nvPr>
        </p:nvSpPr>
        <p:spPr>
          <a:xfrm>
            <a:off x="457200" y="1278518"/>
            <a:ext cx="82296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Sarcasm: “saying the opposite of what you mean in a way intended to make someone else feel stupid or show you are angry”.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9"/>
          <p:cNvSpPr txBox="1"/>
          <p:nvPr/>
        </p:nvSpPr>
        <p:spPr>
          <a:xfrm>
            <a:off x="0" y="4129500"/>
            <a:ext cx="91440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485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AutoNum type="arabicPeriod"/>
            </a:pPr>
            <a:r>
              <a:rPr lang="en" sz="1000">
                <a:solidFill>
                  <a:srgbClr val="212121"/>
                </a:solidFill>
              </a:rPr>
              <a:t>Oren Tsur, Dmitry Davidov, Ari Rappoport. </a:t>
            </a:r>
            <a:r>
              <a:rPr lang="en" sz="1000" u="sng">
                <a:solidFill>
                  <a:srgbClr val="3F51B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ICWSM - A Great Catchy Name: Semi-Supervised Recognition of Sarcastic Sentences in Product Reviews</a:t>
            </a:r>
            <a:r>
              <a:rPr lang="en" sz="1000">
                <a:solidFill>
                  <a:srgbClr val="212121"/>
                </a:solidFill>
              </a:rPr>
              <a:t>. </a:t>
            </a:r>
            <a:r>
              <a:rPr i="1" lang="en" sz="1000" u="sng">
                <a:solidFill>
                  <a:srgbClr val="3F51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Fourth International AAAI Conference on Weblogs and Social Media (ICWSM) 2010</a:t>
            </a:r>
            <a:r>
              <a:rPr lang="en" sz="1000">
                <a:solidFill>
                  <a:srgbClr val="212121"/>
                </a:solidFill>
              </a:rPr>
              <a:t>.</a:t>
            </a:r>
            <a:endParaRPr sz="1000">
              <a:solidFill>
                <a:srgbClr val="212121"/>
              </a:solidFill>
            </a:endParaRPr>
          </a:p>
          <a:p>
            <a:pPr indent="-292100" lvl="0" marL="457200" rtl="0" algn="l">
              <a:lnSpc>
                <a:spcPct val="1485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AutoNum type="arabicPeriod"/>
            </a:pPr>
            <a:r>
              <a:rPr lang="en" sz="1000">
                <a:solidFill>
                  <a:srgbClr val="212121"/>
                </a:solidFill>
              </a:rPr>
              <a:t>Oren Tsur, Dmitry Davidov, Ari Rappoport. </a:t>
            </a:r>
            <a:r>
              <a:rPr lang="en" sz="1000" u="sng">
                <a:solidFill>
                  <a:srgbClr val="3F51B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Semi-Supervised Recognition of Sarcastic Sentences in Twitter and Amazon</a:t>
            </a:r>
            <a:r>
              <a:rPr lang="en" sz="1000">
                <a:solidFill>
                  <a:srgbClr val="212121"/>
                </a:solidFill>
              </a:rPr>
              <a:t>. </a:t>
            </a:r>
            <a:r>
              <a:rPr i="1" lang="en" sz="1000" u="sng">
                <a:solidFill>
                  <a:srgbClr val="3F51B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Computational Natural Language Learning (CoNLL) 2010</a:t>
            </a:r>
            <a:r>
              <a:rPr lang="en" sz="1000">
                <a:solidFill>
                  <a:srgbClr val="212121"/>
                </a:solidFill>
              </a:rPr>
              <a:t>.</a:t>
            </a:r>
            <a:endParaRPr sz="1000">
              <a:solidFill>
                <a:srgbClr val="21212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1183875" y="2113575"/>
            <a:ext cx="5999400" cy="6555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listening to Andrew Ridgley by Black Box Recorder on @Grooveshark: http://tinysong.com/cO6i #goodmusic</a:t>
            </a:r>
            <a:endParaRPr sz="1800"/>
          </a:p>
        </p:txBody>
      </p:sp>
      <p:sp>
        <p:nvSpPr>
          <p:cNvPr id="414" name="Google Shape;414;p49"/>
          <p:cNvSpPr txBox="1"/>
          <p:nvPr/>
        </p:nvSpPr>
        <p:spPr>
          <a:xfrm>
            <a:off x="1183875" y="2842625"/>
            <a:ext cx="5999400" cy="7170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guess you should expect a WONDERFUL video tomorrow. #sarcasm</a:t>
            </a:r>
            <a:endParaRPr sz="1800"/>
          </a:p>
        </p:txBody>
      </p:sp>
      <p:sp>
        <p:nvSpPr>
          <p:cNvPr id="415" name="Google Shape;415;p49"/>
          <p:cNvSpPr txBox="1"/>
          <p:nvPr>
            <p:ph idx="1" type="body"/>
          </p:nvPr>
        </p:nvSpPr>
        <p:spPr>
          <a:xfrm>
            <a:off x="457200" y="3559497"/>
            <a:ext cx="82296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Accuracy: 94.7%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labels</a:t>
            </a:r>
            <a:endParaRPr/>
          </a:p>
        </p:txBody>
      </p:sp>
      <p:sp>
        <p:nvSpPr>
          <p:cNvPr id="421" name="Google Shape;421;p50"/>
          <p:cNvSpPr txBox="1"/>
          <p:nvPr/>
        </p:nvSpPr>
        <p:spPr>
          <a:xfrm>
            <a:off x="0" y="4523700"/>
            <a:ext cx="9144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Dmitry Davidov, Oren Tsur, Ari Rappoport. </a:t>
            </a:r>
            <a:r>
              <a:rPr lang="en" u="sng">
                <a:solidFill>
                  <a:srgbClr val="3F51B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Enhanced Sentiment Learning Using Twitter Hashtags and Smileys</a:t>
            </a:r>
            <a:r>
              <a:rPr lang="en">
                <a:solidFill>
                  <a:srgbClr val="212121"/>
                </a:solidFill>
              </a:rPr>
              <a:t>. </a:t>
            </a:r>
            <a:r>
              <a:rPr i="1" lang="en" u="sng">
                <a:solidFill>
                  <a:srgbClr val="3F51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COLING 2010</a:t>
            </a:r>
            <a:r>
              <a:rPr lang="en">
                <a:solidFill>
                  <a:srgbClr val="212121"/>
                </a:solidFill>
              </a:rPr>
              <a:t>.</a:t>
            </a:r>
            <a:endParaRPr/>
          </a:p>
        </p:txBody>
      </p:sp>
      <p:graphicFrame>
        <p:nvGraphicFramePr>
          <p:cNvPr id="422" name="Google Shape;422;p50"/>
          <p:cNvGraphicFramePr/>
          <p:nvPr/>
        </p:nvGraphicFramePr>
        <p:xfrm>
          <a:off x="5019150" y="152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{6F1879C6-C317-4768-BE7D-EB70707EAF22}</a:tableStyleId>
              </a:tblPr>
              <a:tblGrid>
                <a:gridCol w="1659775"/>
                <a:gridCol w="151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</a:rPr>
                        <a:t>Hashtags</a:t>
                      </a:r>
                      <a:endParaRPr b="1"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</a:rPr>
                        <a:t>Smileys</a:t>
                      </a:r>
                      <a:endParaRPr b="1"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#sad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;)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#crazy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:(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#bored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X(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#fun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:S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3" name="Google Shape;423;p50"/>
          <p:cNvSpPr txBox="1"/>
          <p:nvPr>
            <p:ph idx="1" type="body"/>
          </p:nvPr>
        </p:nvSpPr>
        <p:spPr>
          <a:xfrm>
            <a:off x="457200" y="1278525"/>
            <a:ext cx="44388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Hashtag- and smiley-based labels: 51 or 16 labels instead of just two (positive/negative)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networks</a:t>
            </a:r>
            <a:endParaRPr/>
          </a:p>
        </p:txBody>
      </p:sp>
      <p:pic>
        <p:nvPicPr>
          <p:cNvPr descr="300px-Colored_neural_network.svg.png" id="429" name="Google Shape;4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625" y="1385363"/>
            <a:ext cx="285750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1"/>
          <p:cNvSpPr txBox="1"/>
          <p:nvPr>
            <p:ph idx="1" type="body"/>
          </p:nvPr>
        </p:nvSpPr>
        <p:spPr>
          <a:xfrm>
            <a:off x="93400" y="1278525"/>
            <a:ext cx="5818800" cy="3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Instead of using the score for classification, give it to another linear classifier (“multi-layer perceptron”)</a:t>
            </a:r>
            <a:endParaRPr baseline="-25000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networks</a:t>
            </a:r>
            <a:endParaRPr/>
          </a:p>
        </p:txBody>
      </p:sp>
      <p:pic>
        <p:nvPicPr>
          <p:cNvPr descr="300px-Colored_neural_network.svg.png" id="436" name="Google Shape;43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625" y="1385363"/>
            <a:ext cx="285750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>
            <p:ph idx="1" type="body"/>
          </p:nvPr>
        </p:nvSpPr>
        <p:spPr>
          <a:xfrm>
            <a:off x="93400" y="1278525"/>
            <a:ext cx="5818800" cy="3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Only the output of the last layer is actually used for classification.</a:t>
            </a:r>
            <a:endParaRPr baseline="-25000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networks</a:t>
            </a:r>
            <a:endParaRPr/>
          </a:p>
        </p:txBody>
      </p:sp>
      <p:sp>
        <p:nvSpPr>
          <p:cNvPr id="443" name="Google Shape;443;p53"/>
          <p:cNvSpPr txBox="1"/>
          <p:nvPr>
            <p:ph idx="1" type="body"/>
          </p:nvPr>
        </p:nvSpPr>
        <p:spPr>
          <a:xfrm>
            <a:off x="93400" y="1278525"/>
            <a:ext cx="3591900" cy="3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Many layers sometimes work better.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(“deep learning”)</a:t>
            </a:r>
            <a:endParaRPr baseline="-25000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ikz36.png" id="444" name="Google Shape;4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450" y="1836775"/>
            <a:ext cx="5334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neural networks</a:t>
            </a:r>
            <a:endParaRPr/>
          </a:p>
        </p:txBody>
      </p:sp>
      <p:sp>
        <p:nvSpPr>
          <p:cNvPr id="450" name="Google Shape;450;p54"/>
          <p:cNvSpPr txBox="1"/>
          <p:nvPr>
            <p:ph idx="1" type="body"/>
          </p:nvPr>
        </p:nvSpPr>
        <p:spPr>
          <a:xfrm>
            <a:off x="93400" y="1278525"/>
            <a:ext cx="8929200" cy="3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</a:t>
            </a:r>
            <a:r>
              <a:rPr lang="en" sz="3600"/>
              <a:t>erceptron only works for one layer.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Instead, use gradient descent algorithms.</a:t>
            </a:r>
            <a:endParaRPr sz="3600"/>
          </a:p>
        </p:txBody>
      </p:sp>
      <p:pic>
        <p:nvPicPr>
          <p:cNvPr descr="450px-Gradient_ascent_(surface).png" id="451" name="Google Shape;4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75" y="2879545"/>
            <a:ext cx="2649950" cy="2172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2000px-Gradient_descent.svg.png" id="452" name="Google Shape;45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550" y="2715451"/>
            <a:ext cx="2221500" cy="23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treebank</a:t>
            </a:r>
            <a:endParaRPr/>
          </a:p>
        </p:txBody>
      </p:sp>
      <p:sp>
        <p:nvSpPr>
          <p:cNvPr id="458" name="Google Shape;458;p55"/>
          <p:cNvSpPr txBox="1"/>
          <p:nvPr/>
        </p:nvSpPr>
        <p:spPr>
          <a:xfrm>
            <a:off x="1131300" y="4782300"/>
            <a:ext cx="8012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nlp.stanford.edu/sentiment/treebank.html</a:t>
            </a:r>
            <a:endParaRPr/>
          </a:p>
        </p:txBody>
      </p:sp>
      <p:pic>
        <p:nvPicPr>
          <p:cNvPr id="459" name="Google Shape;45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400" y="1419901"/>
            <a:ext cx="6803297" cy="33623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</a:t>
            </a:r>
            <a:endParaRPr/>
          </a:p>
        </p:txBody>
      </p:sp>
      <p:sp>
        <p:nvSpPr>
          <p:cNvPr id="465" name="Google Shape;465;p56"/>
          <p:cNvSpPr txBox="1"/>
          <p:nvPr>
            <p:ph idx="1" type="body"/>
          </p:nvPr>
        </p:nvSpPr>
        <p:spPr>
          <a:xfrm>
            <a:off x="93400" y="1278525"/>
            <a:ext cx="8828700" cy="16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vectors to represent words.</a:t>
            </a:r>
            <a:endParaRPr baseline="-25000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urian-WordTSNE.png" id="466" name="Google Shape;46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75" y="1943424"/>
            <a:ext cx="8446449" cy="30564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and stocks</a:t>
            </a:r>
            <a:endParaRPr/>
          </a:p>
        </p:txBody>
      </p:sp>
      <p:pic>
        <p:nvPicPr>
          <p:cNvPr descr="ebay1.png" id="126" name="Google Shape;12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263050"/>
            <a:ext cx="5173950" cy="38804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12"/>
          <p:cNvSpPr txBox="1"/>
          <p:nvPr/>
        </p:nvSpPr>
        <p:spPr>
          <a:xfrm>
            <a:off x="6789600" y="4782300"/>
            <a:ext cx="2354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sentdex.com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NNs for parsing</a:t>
            </a:r>
            <a:endParaRPr/>
          </a:p>
        </p:txBody>
      </p:sp>
      <p:sp>
        <p:nvSpPr>
          <p:cNvPr id="472" name="Google Shape;472;p57"/>
          <p:cNvSpPr txBox="1"/>
          <p:nvPr>
            <p:ph idx="1" type="body"/>
          </p:nvPr>
        </p:nvSpPr>
        <p:spPr>
          <a:xfrm>
            <a:off x="588850" y="1278525"/>
            <a:ext cx="7586100" cy="1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NN + word embedding features: best parsers today.</a:t>
            </a:r>
            <a:endParaRPr baseline="-25000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73" name="Google Shape;473;p57"/>
          <p:cNvGraphicFramePr/>
          <p:nvPr/>
        </p:nvGraphicFramePr>
        <p:xfrm>
          <a:off x="588850" y="30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{6F1879C6-C317-4768-BE7D-EB70707EAF22}</a:tableStyleId>
              </a:tblPr>
              <a:tblGrid>
                <a:gridCol w="31403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Parser</a:t>
                      </a:r>
                      <a:endParaRPr sz="3000"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UAS (%)</a:t>
                      </a:r>
                      <a:endParaRPr sz="3000"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LAS (%)</a:t>
                      </a:r>
                      <a:endParaRPr sz="3000"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MaltParser</a:t>
                      </a:r>
                      <a:endParaRPr sz="24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90.93</a:t>
                      </a:r>
                      <a:endParaRPr sz="24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88.95</a:t>
                      </a:r>
                      <a:endParaRPr sz="24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</a:rPr>
                        <a:t>Parsey McParseface</a:t>
                      </a:r>
                      <a:endParaRPr sz="24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</a:rPr>
                        <a:t>94.41</a:t>
                      </a:r>
                      <a:endParaRPr sz="24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</a:rPr>
                        <a:t>92.55</a:t>
                      </a:r>
                      <a:endParaRPr sz="24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479" name="Google Shape;479;p58"/>
          <p:cNvSpPr txBox="1"/>
          <p:nvPr>
            <p:ph idx="1" type="body"/>
          </p:nvPr>
        </p:nvSpPr>
        <p:spPr>
          <a:xfrm>
            <a:off x="0" y="1278525"/>
            <a:ext cx="91440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http://www.sciencefriction.net/blog/2010/12/06/1120/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https://www.aclweb.org/anthology/E/E17/E17-2017.pdf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https://research.googleblog.com/2016/05/announcing-syntaxnet-worlds-most.html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http://www.cs.huji.ac.il/~danielh/P17-1104.pdf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https://github.com/ayushoriginal/Sentiment-Analysis-Twitter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6789600" y="4782300"/>
            <a:ext cx="2354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sentiment140.com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581875" y="1372050"/>
            <a:ext cx="8038500" cy="466800"/>
          </a:xfrm>
          <a:prstGeom prst="rect">
            <a:avLst/>
          </a:prstGeom>
          <a:solidFill>
            <a:srgbClr val="EEFF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hlink"/>
                </a:solidFill>
                <a:hlinkClick r:id="rId4"/>
              </a:rPr>
              <a:t>V_FSD</a:t>
            </a:r>
            <a:r>
              <a:rPr lang="en" sz="1350">
                <a:solidFill>
                  <a:schemeClr val="dk1"/>
                </a:solidFill>
                <a:highlight>
                  <a:srgbClr val="EEFFCC"/>
                </a:highlight>
              </a:rPr>
              <a:t>: RT @FreeMemesKids: Love my new </a:t>
            </a:r>
            <a:r>
              <a:rPr b="1" lang="en" sz="1350">
                <a:solidFill>
                  <a:schemeClr val="dk1"/>
                </a:solidFill>
              </a:rPr>
              <a:t>fidget</a:t>
            </a:r>
            <a:r>
              <a:rPr lang="en" sz="1350">
                <a:solidFill>
                  <a:schemeClr val="dk1"/>
                </a:solidFill>
                <a:highlight>
                  <a:srgbClr val="EEFFCC"/>
                </a:highlight>
              </a:rPr>
              <a:t> </a:t>
            </a:r>
            <a:r>
              <a:rPr b="1" lang="en" sz="1350">
                <a:solidFill>
                  <a:schemeClr val="dk1"/>
                </a:solidFill>
              </a:rPr>
              <a:t>spinner</a:t>
            </a:r>
            <a:r>
              <a:rPr lang="en" sz="1350">
                <a:solidFill>
                  <a:schemeClr val="dk1"/>
                </a:solidFill>
                <a:highlight>
                  <a:srgbClr val="EEFFCC"/>
                </a:highlight>
              </a:rPr>
              <a:t> </a:t>
            </a:r>
            <a:r>
              <a:rPr lang="en" sz="1350" u="sng">
                <a:solidFill>
                  <a:schemeClr val="hlink"/>
                </a:solidFill>
                <a:hlinkClick r:id="rId5"/>
              </a:rPr>
              <a:t>https://t.co/IcA6Ui6fsV</a:t>
            </a:r>
            <a:r>
              <a:rPr lang="en" sz="1350">
                <a:solidFill>
                  <a:schemeClr val="dk1"/>
                </a:solidFill>
                <a:highlight>
                  <a:srgbClr val="EEFFCC"/>
                </a:highlight>
              </a:rPr>
              <a:t> 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1875" y="1923900"/>
            <a:ext cx="8038500" cy="466800"/>
          </a:xfrm>
          <a:prstGeom prst="rect">
            <a:avLst/>
          </a:prstGeom>
          <a:solidFill>
            <a:srgbClr val="FFE0E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hlink"/>
                </a:solidFill>
                <a:hlinkClick r:id="rId6"/>
              </a:rPr>
              <a:t>MeqzEdits</a:t>
            </a:r>
            <a:r>
              <a:rPr lang="en" sz="1350">
                <a:solidFill>
                  <a:schemeClr val="dk1"/>
                </a:solidFill>
                <a:highlight>
                  <a:srgbClr val="FFE0E0"/>
                </a:highlight>
              </a:rPr>
              <a:t>: @23Duckk Oh no the </a:t>
            </a:r>
            <a:r>
              <a:rPr b="1" lang="en" sz="1350">
                <a:solidFill>
                  <a:schemeClr val="dk1"/>
                </a:solidFill>
              </a:rPr>
              <a:t>fidget</a:t>
            </a:r>
            <a:r>
              <a:rPr lang="en" sz="1350">
                <a:solidFill>
                  <a:schemeClr val="dk1"/>
                </a:solidFill>
                <a:highlight>
                  <a:srgbClr val="FFE0E0"/>
                </a:highlight>
              </a:rPr>
              <a:t> </a:t>
            </a:r>
            <a:r>
              <a:rPr b="1" lang="en" sz="1350">
                <a:solidFill>
                  <a:schemeClr val="dk1"/>
                </a:solidFill>
              </a:rPr>
              <a:t>spinner</a:t>
            </a:r>
            <a:r>
              <a:rPr lang="en" sz="1350">
                <a:solidFill>
                  <a:schemeClr val="dk1"/>
                </a:solidFill>
                <a:highlight>
                  <a:srgbClr val="FFE0E0"/>
                </a:highlight>
              </a:rPr>
              <a:t>? 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81875" y="2506975"/>
            <a:ext cx="8038500" cy="466800"/>
          </a:xfrm>
          <a:prstGeom prst="rect">
            <a:avLst/>
          </a:prstGeom>
          <a:solidFill>
            <a:srgbClr val="FFE0E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hlink"/>
                </a:solidFill>
                <a:hlinkClick r:id="rId7"/>
              </a:rPr>
              <a:t>fffaraa</a:t>
            </a:r>
            <a:r>
              <a:rPr lang="en" sz="1350">
                <a:solidFill>
                  <a:schemeClr val="dk1"/>
                </a:solidFill>
                <a:highlight>
                  <a:srgbClr val="FFE0E0"/>
                </a:highlight>
              </a:rPr>
              <a:t>: @ibrahimyussop Omg.. not the </a:t>
            </a:r>
            <a:r>
              <a:rPr b="1" lang="en" sz="1350">
                <a:solidFill>
                  <a:schemeClr val="dk1"/>
                </a:solidFill>
              </a:rPr>
              <a:t>fidget</a:t>
            </a:r>
            <a:r>
              <a:rPr lang="en" sz="1350">
                <a:solidFill>
                  <a:schemeClr val="dk1"/>
                </a:solidFill>
                <a:highlight>
                  <a:srgbClr val="FFE0E0"/>
                </a:highlight>
              </a:rPr>
              <a:t> </a:t>
            </a:r>
            <a:r>
              <a:rPr b="1" lang="en" sz="1350">
                <a:solidFill>
                  <a:schemeClr val="dk1"/>
                </a:solidFill>
              </a:rPr>
              <a:t>spinner</a:t>
            </a:r>
            <a:r>
              <a:rPr lang="en" sz="1350">
                <a:solidFill>
                  <a:schemeClr val="dk1"/>
                </a:solidFill>
                <a:highlight>
                  <a:srgbClr val="FFE0E0"/>
                </a:highlight>
              </a:rPr>
              <a:t> 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581875" y="3077175"/>
            <a:ext cx="8038500" cy="4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hlink"/>
                </a:solidFill>
                <a:hlinkClick r:id="rId8"/>
              </a:rPr>
              <a:t>boybrunch</a:t>
            </a:r>
            <a:r>
              <a:rPr lang="en" sz="1350">
                <a:solidFill>
                  <a:schemeClr val="dk1"/>
                </a:solidFill>
              </a:rPr>
              <a:t>: RT @a1andar: The Born This Way album cover except Gaga is a </a:t>
            </a:r>
            <a:r>
              <a:rPr b="1" lang="en" sz="1350">
                <a:solidFill>
                  <a:schemeClr val="dk1"/>
                </a:solidFill>
              </a:rPr>
              <a:t>fidget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b="1" lang="en" sz="1350">
                <a:solidFill>
                  <a:schemeClr val="dk1"/>
                </a:solidFill>
              </a:rPr>
              <a:t>spinner</a:t>
            </a:r>
            <a:r>
              <a:rPr lang="en" sz="135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581875" y="3644638"/>
            <a:ext cx="8038500" cy="466800"/>
          </a:xfrm>
          <a:prstGeom prst="rect">
            <a:avLst/>
          </a:prstGeom>
          <a:solidFill>
            <a:srgbClr val="EEFF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hlink"/>
                </a:solidFill>
                <a:hlinkClick r:id="rId9"/>
              </a:rPr>
              <a:t>eve_bertie</a:t>
            </a:r>
            <a:r>
              <a:rPr lang="en" sz="1350">
                <a:solidFill>
                  <a:schemeClr val="dk1"/>
                </a:solidFill>
                <a:highlight>
                  <a:srgbClr val="EEFFCC"/>
                </a:highlight>
              </a:rPr>
              <a:t>: I bought a </a:t>
            </a:r>
            <a:r>
              <a:rPr b="1" lang="en" sz="1350">
                <a:solidFill>
                  <a:schemeClr val="dk1"/>
                </a:solidFill>
              </a:rPr>
              <a:t>fidget</a:t>
            </a:r>
            <a:r>
              <a:rPr lang="en" sz="1350">
                <a:solidFill>
                  <a:schemeClr val="dk1"/>
                </a:solidFill>
                <a:highlight>
                  <a:srgbClr val="EEFFCC"/>
                </a:highlight>
              </a:rPr>
              <a:t> </a:t>
            </a:r>
            <a:r>
              <a:rPr b="1" lang="en" sz="1350">
                <a:solidFill>
                  <a:schemeClr val="dk1"/>
                </a:solidFill>
              </a:rPr>
              <a:t>spinner</a:t>
            </a:r>
            <a:r>
              <a:rPr lang="en" sz="1350">
                <a:solidFill>
                  <a:schemeClr val="dk1"/>
                </a:solidFill>
                <a:highlight>
                  <a:srgbClr val="EEFFCC"/>
                </a:highlight>
              </a:rPr>
              <a:t> and I think it's the best thing I've ever done </a:t>
            </a: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81875" y="4213475"/>
            <a:ext cx="8038500" cy="466800"/>
          </a:xfrm>
          <a:prstGeom prst="rect">
            <a:avLst/>
          </a:prstGeom>
          <a:solidFill>
            <a:srgbClr val="FFE0E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hlink"/>
                </a:solidFill>
                <a:hlinkClick r:id="rId10"/>
              </a:rPr>
              <a:t>Hamza0207</a:t>
            </a:r>
            <a:r>
              <a:rPr lang="en" sz="1350">
                <a:solidFill>
                  <a:schemeClr val="dk1"/>
                </a:solidFill>
                <a:highlight>
                  <a:srgbClr val="FFE0E0"/>
                </a:highlight>
              </a:rPr>
              <a:t>: I broke this little girls </a:t>
            </a:r>
            <a:r>
              <a:rPr b="1" lang="en" sz="1350">
                <a:solidFill>
                  <a:schemeClr val="dk1"/>
                </a:solidFill>
              </a:rPr>
              <a:t>fidget</a:t>
            </a:r>
            <a:r>
              <a:rPr lang="en" sz="1350">
                <a:solidFill>
                  <a:schemeClr val="dk1"/>
                </a:solidFill>
                <a:highlight>
                  <a:srgbClr val="FFE0E0"/>
                </a:highlight>
              </a:rPr>
              <a:t> </a:t>
            </a:r>
            <a:r>
              <a:rPr b="1" lang="en" sz="1350">
                <a:solidFill>
                  <a:schemeClr val="dk1"/>
                </a:solidFill>
              </a:rPr>
              <a:t>spinner</a:t>
            </a:r>
            <a:r>
              <a:rPr lang="en" sz="1350">
                <a:solidFill>
                  <a:schemeClr val="dk1"/>
                </a:solidFill>
                <a:highlight>
                  <a:srgbClr val="FFE0E0"/>
                </a:highlight>
              </a:rPr>
              <a:t> and I legit feel so bad ??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requirements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Input: sequence of tokens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	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[oh, no, the, fidget, spinner, ?]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Output: label (number)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	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-1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Simple approach: ignore the order, and just look for indicative tokens:</a:t>
            </a:r>
            <a:endParaRPr sz="3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not    great    damn    love    hate    ...</a:t>
            </a:r>
            <a:endParaRPr sz="36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Assign a weight to each token: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       </a:t>
            </a:r>
            <a:r>
              <a:rPr lang="en" sz="36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+1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        </a:t>
            </a:r>
            <a:r>
              <a:rPr lang="en" sz="36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-1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        </a:t>
            </a:r>
            <a:r>
              <a:rPr lang="en" sz="36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+2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       </a:t>
            </a:r>
            <a:r>
              <a:rPr lang="en" sz="36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-2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   ...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words: classification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Calculate score for sentence: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the only reason i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love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</a:t>
            </a:r>
            <a:r>
              <a:rPr lang="en" sz="30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mondays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</a:t>
            </a:r>
            <a:r>
              <a:rPr lang="en" sz="30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...</a:t>
            </a:r>
            <a:r>
              <a:rPr lang="en" sz="30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</a:t>
            </a:r>
            <a:r>
              <a:rPr lang="en" sz="30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zumba !!!!</a:t>
            </a:r>
            <a:endParaRPr sz="3000">
              <a:solidFill>
                <a:srgbClr val="274E1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 </a:t>
            </a:r>
            <a:r>
              <a:rPr lang="en" sz="24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24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+   </a:t>
            </a:r>
            <a:r>
              <a:rPr lang="en" sz="24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24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  +     </a:t>
            </a:r>
            <a:r>
              <a:rPr lang="en" sz="24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24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  +    </a:t>
            </a:r>
            <a:r>
              <a:rPr lang="en" sz="24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24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+ (</a:t>
            </a:r>
            <a:r>
              <a:rPr lang="en" sz="24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+2</a:t>
            </a:r>
            <a:r>
              <a:rPr lang="en" sz="24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) +      (</a:t>
            </a:r>
            <a:r>
              <a:rPr lang="en" sz="2400">
                <a:solidFill>
                  <a:schemeClr val="accent2"/>
                </a:solidFill>
                <a:latin typeface="Mate SC"/>
                <a:ea typeface="Mate SC"/>
                <a:cs typeface="Mate SC"/>
                <a:sym typeface="Mate SC"/>
              </a:rPr>
              <a:t>-1</a:t>
            </a:r>
            <a:r>
              <a:rPr lang="en" sz="24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)   +    </a:t>
            </a:r>
            <a:r>
              <a:rPr lang="en" sz="2400">
                <a:solidFill>
                  <a:srgbClr val="434343"/>
                </a:solidFill>
                <a:latin typeface="Mate SC"/>
                <a:ea typeface="Mate SC"/>
                <a:cs typeface="Mate SC"/>
                <a:sym typeface="Mate SC"/>
              </a:rPr>
              <a:t>0</a:t>
            </a:r>
            <a:r>
              <a:rPr lang="en" sz="24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+  (</a:t>
            </a:r>
            <a:r>
              <a:rPr lang="en" sz="24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+1</a:t>
            </a:r>
            <a:r>
              <a:rPr lang="en" sz="24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) +  (</a:t>
            </a:r>
            <a:r>
              <a:rPr lang="en" sz="24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+1</a:t>
            </a:r>
            <a:r>
              <a:rPr lang="en" sz="24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)</a:t>
            </a:r>
            <a:endParaRPr sz="24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  = </a:t>
            </a:r>
            <a:r>
              <a:rPr lang="en" sz="3600">
                <a:solidFill>
                  <a:srgbClr val="274E13"/>
                </a:solidFill>
                <a:latin typeface="Mate SC"/>
                <a:ea typeface="Mate SC"/>
                <a:cs typeface="Mate SC"/>
                <a:sym typeface="Mate SC"/>
              </a:rPr>
              <a:t>+3</a:t>
            </a:r>
            <a:endParaRPr sz="3600">
              <a:solidFill>
                <a:srgbClr val="274E13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Since </a:t>
            </a:r>
            <a:r>
              <a:rPr lang="en" sz="3600">
                <a:solidFill>
                  <a:srgbClr val="4C1130"/>
                </a:solidFill>
                <a:latin typeface="Mate SC"/>
                <a:ea typeface="Mate SC"/>
                <a:cs typeface="Mate SC"/>
                <a:sym typeface="Mate SC"/>
              </a:rPr>
              <a:t>3 &gt; 0</a:t>
            </a:r>
            <a:r>
              <a:rPr lang="en" sz="3600"/>
              <a:t>, predict:</a:t>
            </a:r>
            <a:endParaRPr sz="30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  <a:latin typeface="Mate SC"/>
                <a:ea typeface="Mate SC"/>
                <a:cs typeface="Mate SC"/>
                <a:sym typeface="Mate SC"/>
              </a:rPr>
              <a:t>+1 (positive)</a:t>
            </a:r>
            <a:endParaRPr sz="3000">
              <a:solidFill>
                <a:srgbClr val="4C1130"/>
              </a:solidFill>
              <a:latin typeface="Mate SC"/>
              <a:ea typeface="Mate SC"/>
              <a:cs typeface="Mate SC"/>
              <a:sym typeface="Mate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