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0"/>
  </p:notesMasterIdLst>
  <p:sldIdLst>
    <p:sldId id="256" r:id="rId6"/>
    <p:sldId id="282" r:id="rId7"/>
    <p:sldId id="281" r:id="rId8"/>
    <p:sldId id="294" r:id="rId9"/>
    <p:sldId id="285" r:id="rId10"/>
    <p:sldId id="286" r:id="rId11"/>
    <p:sldId id="287" r:id="rId12"/>
    <p:sldId id="288" r:id="rId13"/>
    <p:sldId id="293" r:id="rId14"/>
    <p:sldId id="292" r:id="rId15"/>
    <p:sldId id="289" r:id="rId16"/>
    <p:sldId id="295" r:id="rId17"/>
    <p:sldId id="290" r:id="rId18"/>
    <p:sldId id="29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73"/>
    <a:srgbClr val="0000FF"/>
    <a:srgbClr val="0066FF"/>
    <a:srgbClr val="AC223B"/>
    <a:srgbClr val="F1B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89210-43BE-4478-95A4-56257C8D45A3}" v="1" dt="2023-09-09T14:35:33.222"/>
    <p1510:client id="{7F794868-FFC1-4147-AFE7-662EE0449E34}" v="925" dt="2023-09-07T19:44:25.151"/>
    <p1510:client id="{909F23ED-F410-DBFE-1A8B-3CEC6F1B6CEA}" v="165" dt="2023-09-10T23:45:06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IANA DUARTE DO AMARANTE" userId="S::tathiana.amarante@catolicasc.org.br::0a67ed84-39cc-47c7-b5c2-792f2322d49c" providerId="AD" clId="Web-{6C189210-43BE-4478-95A4-56257C8D45A3}"/>
    <pc:docChg chg="sldOrd">
      <pc:chgData name="TATHIANA DUARTE DO AMARANTE" userId="S::tathiana.amarante@catolicasc.org.br::0a67ed84-39cc-47c7-b5c2-792f2322d49c" providerId="AD" clId="Web-{6C189210-43BE-4478-95A4-56257C8D45A3}" dt="2023-09-09T14:35:33.222" v="0"/>
      <pc:docMkLst>
        <pc:docMk/>
      </pc:docMkLst>
      <pc:sldChg chg="ord">
        <pc:chgData name="TATHIANA DUARTE DO AMARANTE" userId="S::tathiana.amarante@catolicasc.org.br::0a67ed84-39cc-47c7-b5c2-792f2322d49c" providerId="AD" clId="Web-{6C189210-43BE-4478-95A4-56257C8D45A3}" dt="2023-09-09T14:35:33.222" v="0"/>
        <pc:sldMkLst>
          <pc:docMk/>
          <pc:sldMk cId="4021467779" sldId="292"/>
        </pc:sldMkLst>
      </pc:sldChg>
    </pc:docChg>
  </pc:docChgLst>
  <pc:docChgLst>
    <pc:chgData name="DANIEL GUSTAVO HILLE" userId="S::daniel.hille@catolicasc.edu.br::eac6a18e-79b5-4478-b2de-73318ad5d305" providerId="AD" clId="Web-{909F23ED-F410-DBFE-1A8B-3CEC6F1B6CEA}"/>
    <pc:docChg chg="modSld">
      <pc:chgData name="DANIEL GUSTAVO HILLE" userId="S::daniel.hille@catolicasc.edu.br::eac6a18e-79b5-4478-b2de-73318ad5d305" providerId="AD" clId="Web-{909F23ED-F410-DBFE-1A8B-3CEC6F1B6CEA}" dt="2023-09-10T23:45:06.591" v="164" actId="20577"/>
      <pc:docMkLst>
        <pc:docMk/>
      </pc:docMkLst>
      <pc:sldChg chg="modSp">
        <pc:chgData name="DANIEL GUSTAVO HILLE" userId="S::daniel.hille@catolicasc.edu.br::eac6a18e-79b5-4478-b2de-73318ad5d305" providerId="AD" clId="Web-{909F23ED-F410-DBFE-1A8B-3CEC6F1B6CEA}" dt="2023-09-10T23:45:06.591" v="164" actId="20577"/>
        <pc:sldMkLst>
          <pc:docMk/>
          <pc:sldMk cId="929720711" sldId="282"/>
        </pc:sldMkLst>
        <pc:spChg chg="mod">
          <ac:chgData name="DANIEL GUSTAVO HILLE" userId="S::daniel.hille@catolicasc.edu.br::eac6a18e-79b5-4478-b2de-73318ad5d305" providerId="AD" clId="Web-{909F23ED-F410-DBFE-1A8B-3CEC6F1B6CEA}" dt="2023-09-10T23:45:06.591" v="164" actId="20577"/>
          <ac:spMkLst>
            <pc:docMk/>
            <pc:sldMk cId="929720711" sldId="282"/>
            <ac:spMk id="3" creationId="{6C557E1D-E367-4BF1-8A7D-4BD0B31A2BD9}"/>
          </ac:spMkLst>
        </pc:spChg>
      </pc:sldChg>
      <pc:sldChg chg="modSp">
        <pc:chgData name="DANIEL GUSTAVO HILLE" userId="S::daniel.hille@catolicasc.edu.br::eac6a18e-79b5-4478-b2de-73318ad5d305" providerId="AD" clId="Web-{909F23ED-F410-DBFE-1A8B-3CEC6F1B6CEA}" dt="2023-09-10T22:48:17.501" v="75" actId="20577"/>
        <pc:sldMkLst>
          <pc:docMk/>
          <pc:sldMk cId="4180262865" sldId="286"/>
        </pc:sldMkLst>
        <pc:spChg chg="mod">
          <ac:chgData name="DANIEL GUSTAVO HILLE" userId="S::daniel.hille@catolicasc.edu.br::eac6a18e-79b5-4478-b2de-73318ad5d305" providerId="AD" clId="Web-{909F23ED-F410-DBFE-1A8B-3CEC6F1B6CEA}" dt="2023-09-10T22:48:17.501" v="75" actId="20577"/>
          <ac:spMkLst>
            <pc:docMk/>
            <pc:sldMk cId="4180262865" sldId="286"/>
            <ac:spMk id="3" creationId="{B16970D6-6927-376D-C3F3-FAE7CBC72409}"/>
          </ac:spMkLst>
        </pc:spChg>
      </pc:sldChg>
      <pc:sldChg chg="modSp">
        <pc:chgData name="DANIEL GUSTAVO HILLE" userId="S::daniel.hille@catolicasc.edu.br::eac6a18e-79b5-4478-b2de-73318ad5d305" providerId="AD" clId="Web-{909F23ED-F410-DBFE-1A8B-3CEC6F1B6CEA}" dt="2023-09-10T22:55:14.743" v="77" actId="20577"/>
        <pc:sldMkLst>
          <pc:docMk/>
          <pc:sldMk cId="2216906678" sldId="295"/>
        </pc:sldMkLst>
        <pc:spChg chg="mod">
          <ac:chgData name="DANIEL GUSTAVO HILLE" userId="S::daniel.hille@catolicasc.edu.br::eac6a18e-79b5-4478-b2de-73318ad5d305" providerId="AD" clId="Web-{909F23ED-F410-DBFE-1A8B-3CEC6F1B6CEA}" dt="2023-09-10T22:55:14.743" v="77" actId="20577"/>
          <ac:spMkLst>
            <pc:docMk/>
            <pc:sldMk cId="2216906678" sldId="295"/>
            <ac:spMk id="3" creationId="{B16970D6-6927-376D-C3F3-FAE7CBC724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0297-1540-4134-BB40-9276BEDDA7A3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665A-E16A-4D2B-BBA5-A41244402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52401"/>
            <a:ext cx="6502400" cy="2286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98585"/>
            <a:ext cx="4876800" cy="228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2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3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9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4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FCA871-041D-4E44-A9CD-83B8D92503FE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pic>
        <p:nvPicPr>
          <p:cNvPr id="1031" name="Imagem 6" descr="AF PPT Migra‹o da M#609F3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anielhille/TCC-Danie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lonicedlatte.com/2021/07/11/174700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19843"/>
            <a:ext cx="10363200" cy="1470025"/>
          </a:xfrm>
        </p:spPr>
        <p:txBody>
          <a:bodyPr/>
          <a:lstStyle/>
          <a:p>
            <a:r>
              <a:rPr lang="pt-BR" dirty="0" err="1"/>
              <a:t>IntelligenceViewer</a:t>
            </a:r>
            <a:endParaRPr lang="pt-BR" dirty="0" err="1"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84060" y="3477322"/>
            <a:ext cx="2062305" cy="204996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6FC8A5-DA62-2776-6493-BCA5B0D7AC5A}"/>
              </a:ext>
            </a:extLst>
          </p:cNvPr>
          <p:cNvSpPr txBox="1"/>
          <p:nvPr/>
        </p:nvSpPr>
        <p:spPr>
          <a:xfrm>
            <a:off x="915458" y="4579937"/>
            <a:ext cx="43920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cs typeface="Calibri"/>
              </a:rPr>
              <a:t>Prof. Orientador: Leonardo </a:t>
            </a:r>
            <a:r>
              <a:rPr lang="pt-BR" sz="2000" err="1">
                <a:cs typeface="Calibri"/>
              </a:rPr>
              <a:t>Vitazik</a:t>
            </a:r>
            <a:r>
              <a:rPr lang="pt-BR" sz="2000" dirty="0">
                <a:cs typeface="Calibri"/>
              </a:rPr>
              <a:t> Neto</a:t>
            </a:r>
          </a:p>
          <a:p>
            <a:endParaRPr lang="pt-BR" sz="2000" dirty="0">
              <a:cs typeface="Calibri"/>
            </a:endParaRPr>
          </a:p>
          <a:p>
            <a:r>
              <a:rPr lang="pt-BR" sz="2000" dirty="0">
                <a:cs typeface="Calibri"/>
              </a:rPr>
              <a:t>Aluno: Daniel Gustavo </a:t>
            </a:r>
            <a:r>
              <a:rPr lang="pt-BR" sz="2000" err="1">
                <a:cs typeface="Calibri"/>
              </a:rPr>
              <a:t>Hille</a:t>
            </a:r>
            <a:endParaRPr lang="pt-BR" sz="2000">
              <a:cs typeface="Calibri"/>
            </a:endParaRP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74A1F7AA-8042-0858-AA2E-91B39521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0" y="3525643"/>
            <a:ext cx="1944030" cy="19440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43AC9C-6A1B-9B8A-0692-7BA25F565074}"/>
              </a:ext>
            </a:extLst>
          </p:cNvPr>
          <p:cNvSpPr txBox="1"/>
          <p:nvPr/>
        </p:nvSpPr>
        <p:spPr>
          <a:xfrm>
            <a:off x="9580756" y="5594194"/>
            <a:ext cx="2062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Repositório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0925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3BAEB9CA-F972-D2B2-4BC2-00F42871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511" y="742951"/>
            <a:ext cx="5597061" cy="5245629"/>
          </a:xfrm>
        </p:spPr>
      </p:pic>
    </p:spTree>
    <p:extLst>
      <p:ext uri="{BB962C8B-B14F-4D97-AF65-F5344CB8AC3E}">
        <p14:creationId xmlns:p14="http://schemas.microsoft.com/office/powerpoint/2010/main" val="40214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679269"/>
            <a:ext cx="11747862" cy="5446895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1 (11-24 de setembro):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Definição e criação do banco de dados.</a:t>
            </a:r>
            <a:endParaRPr lang="pt-BR" sz="2400" dirty="0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Estruturação das tabelas de indicadores.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2 (25 de setembro - 08 de outubro):</a:t>
            </a:r>
            <a:endParaRPr lang="pt-BR" sz="3600" b="1" dirty="0"/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Configuração do ambiente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Rancher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Início do desenvolvimento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em Java.</a:t>
            </a:r>
            <a:endParaRPr lang="pt-BR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3 (09-22 de outubro):</a:t>
            </a:r>
            <a:endParaRPr lang="pt-BR" sz="3600" b="1" dirty="0"/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Conclusão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Vinculação com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Keycloak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>
              <a:cs typeface="Calibri"/>
            </a:endParaRP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05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679269"/>
            <a:ext cx="11747862" cy="5446895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4 (23 de outubro - 05 de novembro):</a:t>
            </a:r>
            <a:endParaRPr lang="pt-BR" sz="3600" dirty="0">
              <a:ea typeface="+mn-lt"/>
              <a:cs typeface="+mn-lt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Início da criação do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>
              <a:cs typeface="Calibri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Integração inicial com o </a:t>
            </a:r>
            <a:r>
              <a:rPr lang="pt-BR" sz="2400" dirty="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5 (06-19 de novembro):</a:t>
            </a:r>
            <a:endParaRPr lang="pt-BR" dirty="0"/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Conclusão do </a:t>
            </a:r>
            <a:r>
              <a:rPr lang="pt-BR" sz="24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2400">
              <a:cs typeface="Calibri"/>
            </a:endParaRPr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Implementação de bibliotecas de gráficos.</a:t>
            </a:r>
            <a:endParaRPr lang="pt-BR" sz="2400" dirty="0">
              <a:cs typeface="Calibri"/>
            </a:endParaRPr>
          </a:p>
          <a:p>
            <a:pPr>
              <a:spcBef>
                <a:spcPts val="20"/>
              </a:spcBef>
            </a:pPr>
            <a:r>
              <a:rPr lang="pt-BR" sz="3600" b="1" dirty="0">
                <a:ea typeface="+mn-lt"/>
                <a:cs typeface="+mn-lt"/>
              </a:rPr>
              <a:t>Sprint 6 (20 de novembro - 01 de dezembro):</a:t>
            </a:r>
            <a:endParaRPr lang="pt-BR" dirty="0"/>
          </a:p>
          <a:p>
            <a:pPr lvl="1">
              <a:spcBef>
                <a:spcPts val="20"/>
              </a:spcBef>
            </a:pP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Testes e ajustes finais.</a:t>
            </a:r>
            <a:endParaRPr lang="pt-BR" sz="3200">
              <a:cs typeface="Calibri"/>
            </a:endParaRPr>
          </a:p>
          <a:p>
            <a:pPr>
              <a:spcBef>
                <a:spcPts val="20"/>
              </a:spcBef>
            </a:pPr>
            <a:endParaRPr lang="pt-BR" sz="3600" b="1" dirty="0">
              <a:solidFill>
                <a:srgbClr val="000000"/>
              </a:solidFill>
              <a:cs typeface="Calibri"/>
            </a:endParaRP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90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 err="1"/>
              <a:t>Wireframe</a:t>
            </a:r>
            <a:endParaRPr lang="pt-BR" dirty="0" err="1">
              <a:cs typeface="Calibri"/>
            </a:endParaRPr>
          </a:p>
        </p:txBody>
      </p:sp>
      <p:pic>
        <p:nvPicPr>
          <p:cNvPr id="4" name="Espaço Reservado para Conteúdo 3" descr="Uma imagem contendo Gráfico de dispersão&#10;&#10;Descrição gerada automaticamente">
            <a:extLst>
              <a:ext uri="{FF2B5EF4-FFF2-40B4-BE49-F238E27FC236}">
                <a16:creationId xmlns:a16="http://schemas.microsoft.com/office/drawing/2014/main" id="{91D303A8-3D0A-6D69-4FA4-E35BA88E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84" y="620358"/>
            <a:ext cx="9515475" cy="5342466"/>
          </a:xfrm>
        </p:spPr>
      </p:pic>
    </p:spTree>
    <p:extLst>
      <p:ext uri="{BB962C8B-B14F-4D97-AF65-F5344CB8AC3E}">
        <p14:creationId xmlns:p14="http://schemas.microsoft.com/office/powerpoint/2010/main" val="3972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  <a:endParaRPr lang="pt-BR" dirty="0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>
                <a:cs typeface="Calibri"/>
              </a:rPr>
              <a:t>Github</a:t>
            </a:r>
            <a:r>
              <a:rPr lang="pt-BR" dirty="0">
                <a:cs typeface="Calibri"/>
              </a:rPr>
              <a:t>:</a:t>
            </a:r>
            <a:br>
              <a:rPr lang="pt-BR" dirty="0">
                <a:cs typeface="Calibri"/>
              </a:rPr>
            </a:br>
            <a:r>
              <a:rPr lang="pt-BR" sz="3000" dirty="0">
                <a:ea typeface="+mn-lt"/>
                <a:cs typeface="+mn-lt"/>
                <a:hlinkClick r:id="rId2"/>
              </a:rPr>
              <a:t>https://github.com/danielhille/TCC-Daniel</a:t>
            </a:r>
            <a:endParaRPr lang="pt-BR" sz="3000" err="1">
              <a:cs typeface="Calibri"/>
            </a:endParaRPr>
          </a:p>
        </p:txBody>
      </p:sp>
      <p:pic>
        <p:nvPicPr>
          <p:cNvPr id="5" name="Espaço Reservado para Conteúdo 4" descr="Código QR&#10;&#10;Descrição gerada automaticamente">
            <a:extLst>
              <a:ext uri="{FF2B5EF4-FFF2-40B4-BE49-F238E27FC236}">
                <a16:creationId xmlns:a16="http://schemas.microsoft.com/office/drawing/2014/main" id="{53A5BEAB-A597-9EC2-AC6B-F4D9A68AD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8285" y="1418859"/>
            <a:ext cx="4256745" cy="4256745"/>
          </a:xfrm>
        </p:spPr>
      </p:pic>
    </p:spTree>
    <p:extLst>
      <p:ext uri="{BB962C8B-B14F-4D97-AF65-F5344CB8AC3E}">
        <p14:creationId xmlns:p14="http://schemas.microsoft.com/office/powerpoint/2010/main" val="11872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E803-97BB-401C-8826-E011DC60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E1D-E367-4BF1-8A7D-4BD0B31A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000000"/>
                </a:solidFill>
                <a:ea typeface="+mn-lt"/>
                <a:cs typeface="+mn-lt"/>
              </a:rPr>
              <a:t>KPIs são essenciais na área de vendas</a:t>
            </a:r>
          </a:p>
          <a:p>
            <a:r>
              <a:rPr lang="pt-BR" sz="2800" dirty="0">
                <a:ea typeface="+mn-lt"/>
                <a:cs typeface="+mn-lt"/>
              </a:rPr>
              <a:t>WEG</a:t>
            </a:r>
            <a:r>
              <a:rPr lang="pt-BR" sz="2800" dirty="0">
                <a:solidFill>
                  <a:srgbClr val="000000"/>
                </a:solidFill>
                <a:ea typeface="+mn-lt"/>
                <a:cs typeface="+mn-lt"/>
              </a:rPr>
              <a:t>: referência em motores elétricos, possui plataforma B2B</a:t>
            </a:r>
            <a:endParaRPr lang="pt-BR" sz="2800" dirty="0">
              <a:solidFill>
                <a:srgbClr val="000000"/>
              </a:solidFill>
              <a:cs typeface="Calibri"/>
            </a:endParaRPr>
          </a:p>
          <a:p>
            <a:r>
              <a:rPr lang="pt-BR" sz="2800" dirty="0">
                <a:solidFill>
                  <a:srgbClr val="000000"/>
                </a:solidFill>
                <a:cs typeface="Calibri"/>
              </a:rPr>
              <a:t>Disponibilização desses KPIs para os Representantes de vendas</a:t>
            </a:r>
          </a:p>
          <a:p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Desenvolver uma plataforma web que permita aos representantes de vendas da WEG acessar e visualizar seus KPIs, derivados de uma plataforma de e-commerce B2B, proporcionando uma ferramenta de análise e otimização de estratégias de vendas.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81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Integrar a plataforma com o sistema e-commerce B2B existente para apresentar dados relevantes.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Implementar autenticação segura usando </a:t>
            </a:r>
            <a:r>
              <a:rPr lang="pt-BR" dirty="0" err="1">
                <a:ea typeface="+mn-lt"/>
                <a:cs typeface="+mn-lt"/>
              </a:rPr>
              <a:t>Keycloak</a:t>
            </a:r>
            <a:r>
              <a:rPr lang="pt-BR" dirty="0">
                <a:ea typeface="+mn-lt"/>
                <a:cs typeface="+mn-lt"/>
              </a:rPr>
              <a:t>, permitindo que os representantes acessem seus dados individualmente.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Desenvolver uma interface gráfica intuitiva que exiba KPIs e gráficos relacionados de forma clara e compreensível.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Fornecer</a:t>
            </a:r>
            <a:r>
              <a:rPr lang="pt-BR" dirty="0">
                <a:ea typeface="+mn-lt"/>
                <a:cs typeface="+mn-lt"/>
              </a:rPr>
              <a:t> uma função para que os representantes visualizem KPIs padrão.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3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21AF-3630-AC59-36EA-8B5D590F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Comparativo de soluções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1721A2B-27CE-AC82-BE40-F45477B0E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71846"/>
              </p:ext>
            </p:extLst>
          </p:nvPr>
        </p:nvGraphicFramePr>
        <p:xfrm>
          <a:off x="609600" y="1600200"/>
          <a:ext cx="10972799" cy="312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273">
                  <a:extLst>
                    <a:ext uri="{9D8B030D-6E8A-4147-A177-3AD203B41FA5}">
                      <a16:colId xmlns:a16="http://schemas.microsoft.com/office/drawing/2014/main" val="4131803323"/>
                    </a:ext>
                  </a:extLst>
                </a:gridCol>
                <a:gridCol w="1720632">
                  <a:extLst>
                    <a:ext uri="{9D8B030D-6E8A-4147-A177-3AD203B41FA5}">
                      <a16:colId xmlns:a16="http://schemas.microsoft.com/office/drawing/2014/main" val="3935249054"/>
                    </a:ext>
                  </a:extLst>
                </a:gridCol>
                <a:gridCol w="1720632">
                  <a:extLst>
                    <a:ext uri="{9D8B030D-6E8A-4147-A177-3AD203B41FA5}">
                      <a16:colId xmlns:a16="http://schemas.microsoft.com/office/drawing/2014/main" val="4004116733"/>
                    </a:ext>
                  </a:extLst>
                </a:gridCol>
                <a:gridCol w="1252740">
                  <a:extLst>
                    <a:ext uri="{9D8B030D-6E8A-4147-A177-3AD203B41FA5}">
                      <a16:colId xmlns:a16="http://schemas.microsoft.com/office/drawing/2014/main" val="2324656825"/>
                    </a:ext>
                  </a:extLst>
                </a:gridCol>
                <a:gridCol w="2188522">
                  <a:extLst>
                    <a:ext uri="{9D8B030D-6E8A-4147-A177-3AD203B41FA5}">
                      <a16:colId xmlns:a16="http://schemas.microsoft.com/office/drawing/2014/main" val="16700614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Funcionalidade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Tableau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PowerBI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Data Studio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IntelligenceViewer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456583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Visualização de KPIs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25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Integração com e-commerce B2B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8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Personalização de Gráficos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1120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Autenticação com </a:t>
                      </a:r>
                      <a:r>
                        <a:rPr lang="pt-BR" dirty="0" err="1"/>
                        <a:t>Keycloak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28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Licenciamento para terceiros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marL="66675" marR="66675" marT="66675" marB="6667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59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Modelo de Governança de Informações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Parcial</a:t>
                      </a:r>
                    </a:p>
                  </a:txBody>
                  <a:tcPr marL="66675" marR="66675" marT="66675" marB="66675" anchor="ctr">
                    <a:solidFill>
                      <a:srgbClr val="EAFF7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marL="66675" marR="66675" marT="66675" marB="66675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9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1053737"/>
          </a:xfrm>
        </p:spPr>
        <p:txBody>
          <a:bodyPr/>
          <a:lstStyle/>
          <a:p>
            <a:r>
              <a:rPr lang="pt-BR" dirty="0"/>
              <a:t>Metodologias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1140823"/>
            <a:ext cx="11747862" cy="4985341"/>
          </a:xfrm>
        </p:spPr>
        <p:txBody>
          <a:bodyPr/>
          <a:lstStyle/>
          <a:p>
            <a:r>
              <a:rPr lang="pt-BR" sz="2800" dirty="0">
                <a:cs typeface="Calibri"/>
              </a:rPr>
              <a:t>Para estre trabalho, será utilizada a pesquisa bibliográfica em artigos, jornais, livros e teses</a:t>
            </a:r>
          </a:p>
          <a:p>
            <a:r>
              <a:rPr lang="pt-BR" sz="2800" dirty="0">
                <a:cs typeface="Calibri"/>
              </a:rPr>
              <a:t>Será adotada a metodologia ágil Scrum, com acompanhamento de Sprints na plataforma </a:t>
            </a:r>
            <a:r>
              <a:rPr lang="pt-BR" sz="2800" dirty="0" err="1">
                <a:cs typeface="Calibri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41802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1175657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970D6-6927-376D-C3F3-FAE7CBC7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1428206"/>
            <a:ext cx="11747862" cy="4697958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endParaRPr lang="pt-BR" sz="2400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A9B1340-8249-F7B3-77E0-FE5EF4A18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317" y="4166120"/>
            <a:ext cx="2743200" cy="705925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9CA216-F90A-52E4-6E33-58105226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67" y="1961726"/>
            <a:ext cx="2012950" cy="1812714"/>
          </a:xfrm>
          <a:prstGeom prst="rect">
            <a:avLst/>
          </a:prstGeom>
        </p:spPr>
      </p:pic>
      <p:pic>
        <p:nvPicPr>
          <p:cNvPr id="13" name="Imagem 12" descr="Keycloak Helm Chart | Datree">
            <a:extLst>
              <a:ext uri="{FF2B5EF4-FFF2-40B4-BE49-F238E27FC236}">
                <a16:creationId xmlns:a16="http://schemas.microsoft.com/office/drawing/2014/main" id="{45DF5DD9-10F6-5765-5276-11174D47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944158"/>
            <a:ext cx="2095500" cy="222885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BF405B77-A706-8572-1CC1-5F7F851CE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983" y="3452369"/>
            <a:ext cx="2171700" cy="2112261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FF50BA8-F731-EFC4-94FF-5FB835928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3733" y="2085975"/>
            <a:ext cx="2510367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Arquitetura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ECACC0D-20BA-4780-EBA2-CEC42935A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83" y="711200"/>
            <a:ext cx="8934035" cy="5245630"/>
          </a:xfrm>
        </p:spPr>
      </p:pic>
    </p:spTree>
    <p:extLst>
      <p:ext uri="{BB962C8B-B14F-4D97-AF65-F5344CB8AC3E}">
        <p14:creationId xmlns:p14="http://schemas.microsoft.com/office/powerpoint/2010/main" val="25878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F948-1B54-26B6-24DC-61BEACC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086"/>
            <a:ext cx="10972800" cy="531223"/>
          </a:xfrm>
        </p:spPr>
        <p:txBody>
          <a:bodyPr/>
          <a:lstStyle/>
          <a:p>
            <a:r>
              <a:rPr lang="pt-BR" dirty="0"/>
              <a:t>Diagrama de Sequência - Autenticação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01D4F0F9-28FA-1813-52DB-6885DD3A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95" y="679450"/>
            <a:ext cx="9522411" cy="5372630"/>
          </a:xfrm>
        </p:spPr>
      </p:pic>
    </p:spTree>
    <p:extLst>
      <p:ext uri="{BB962C8B-B14F-4D97-AF65-F5344CB8AC3E}">
        <p14:creationId xmlns:p14="http://schemas.microsoft.com/office/powerpoint/2010/main" val="61914225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católica_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c00dd62-bc80-4996-b469-5187731d9b6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BFE80B6F248C4DB4B0D13C9A4C97E9" ma:contentTypeVersion="4" ma:contentTypeDescription="Crie um novo documento." ma:contentTypeScope="" ma:versionID="3ea77efc6f4d9d88cadf480fc24027a2">
  <xsd:schema xmlns:xsd="http://www.w3.org/2001/XMLSchema" xmlns:xs="http://www.w3.org/2001/XMLSchema" xmlns:p="http://schemas.microsoft.com/office/2006/metadata/properties" xmlns:ns2="0c00dd62-bc80-4996-b469-5187731d9b62" targetNamespace="http://schemas.microsoft.com/office/2006/metadata/properties" ma:root="true" ma:fieldsID="926814de9a6d5c60ef48353d0079e42f" ns2:_="">
    <xsd:import namespace="0c00dd62-bc80-4996-b469-5187731d9b6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0dd62-bc80-4996-b469-5187731d9b6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18DE9-1E5F-4A28-9117-FD16D834BC70}">
  <ds:schemaRefs>
    <ds:schemaRef ds:uri="http://schemas.microsoft.com/office/2006/metadata/properties"/>
    <ds:schemaRef ds:uri="http://schemas.microsoft.com/office/infopath/2007/PartnerControls"/>
    <ds:schemaRef ds:uri="0c00dd62-bc80-4996-b469-5187731d9b62"/>
  </ds:schemaRefs>
</ds:datastoreItem>
</file>

<file path=customXml/itemProps2.xml><?xml version="1.0" encoding="utf-8"?>
<ds:datastoreItem xmlns:ds="http://schemas.openxmlformats.org/officeDocument/2006/customXml" ds:itemID="{F1844051-E8C5-4859-9C4C-8B32C6084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0dd62-bc80-4996-b469-5187731d9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01B8A1-6415-4B18-BEB4-D07D721F42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930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apresentação católica_aula</vt:lpstr>
      <vt:lpstr>Tema do Office</vt:lpstr>
      <vt:lpstr>IntelligenceViewer</vt:lpstr>
      <vt:lpstr>Introdução</vt:lpstr>
      <vt:lpstr>Objetivo</vt:lpstr>
      <vt:lpstr>Objetivos Específicos</vt:lpstr>
      <vt:lpstr>Comparativo de soluções</vt:lpstr>
      <vt:lpstr>Metodologias</vt:lpstr>
      <vt:lpstr>Tecnologias Utilizadas</vt:lpstr>
      <vt:lpstr>Diagrama de Arquitetura</vt:lpstr>
      <vt:lpstr>Diagrama de Sequência - Autenticação</vt:lpstr>
      <vt:lpstr>Diagrama de Caso de Uso</vt:lpstr>
      <vt:lpstr>Roadmap</vt:lpstr>
      <vt:lpstr>Roadmap</vt:lpstr>
      <vt:lpstr>Wireframe</vt:lpstr>
      <vt:lpstr>Repositório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Processos de Software</dc:title>
  <dc:creator>Avell</dc:creator>
  <cp:lastModifiedBy>TASSIANA KAUTZMANN</cp:lastModifiedBy>
  <cp:revision>372</cp:revision>
  <dcterms:created xsi:type="dcterms:W3CDTF">2020-08-19T18:03:32Z</dcterms:created>
  <dcterms:modified xsi:type="dcterms:W3CDTF">2023-09-10T23:45:07Z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0x01010097BFE80B6F248C4DB4B0D13C9A4C97E9</vt:lpwstr>
  </property>
</Properties>
</file>